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6" r:id="rId60"/>
    <p:sldId id="317" r:id="rId61"/>
    <p:sldId id="315"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ABE18A-BAE7-468C-8638-7A17005E5558}" type="datetimeFigureOut">
              <a:rPr lang="en-US" smtClean="0"/>
              <a:pPr/>
              <a:t>12/15/2018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83D7CA-EA41-401D-9054-FC024DFA80F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83D7CA-EA41-401D-9054-FC024DFA80F1}" type="slidenum">
              <a:rPr lang="en-US" smtClean="0"/>
              <a:pPr/>
              <a:t>55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8C4847-E22A-40D1-9605-5BD6D8315129}" type="datetime1">
              <a:rPr lang="en-US" smtClean="0"/>
              <a:t>12/15/2018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40974A-7906-480E-A779-7E5165C28EC2}" type="datetime1">
              <a:rPr lang="en-US" smtClean="0"/>
              <a:t>12/15/2018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D9B635-96E8-430B-B28E-1CA26F945414}" type="datetime1">
              <a:rPr lang="en-US" smtClean="0"/>
              <a:t>12/15/2018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5B68CC-594D-468E-9980-781EC6DA4DA0}" type="datetime1">
              <a:rPr lang="en-US" smtClean="0"/>
              <a:t>12/15/2018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C9E2AA-B8E9-4D43-8AD5-2BE7051A68BD}" type="datetime1">
              <a:rPr lang="en-US" smtClean="0"/>
              <a:t>12/15/2018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E99FD5-907D-4FCB-8145-C113E49DBA66}" type="datetime1">
              <a:rPr lang="en-US" smtClean="0"/>
              <a:t>12/15/2018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02BAD8-36DB-4A55-B113-86EC0E0160B8}" type="datetime1">
              <a:rPr lang="en-US" smtClean="0"/>
              <a:t>12/15/2018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8B9950-CFF8-44A4-8CA3-66F25C33C963}" type="datetime1">
              <a:rPr lang="en-US" smtClean="0"/>
              <a:t>12/15/2018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FD7D56-D171-4D27-81C5-C83922F175B4}" type="datetime1">
              <a:rPr lang="en-US" smtClean="0"/>
              <a:t>12/15/2018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EEA552-3DCB-43DD-9AB5-0A361B07BEDC}" type="datetime1">
              <a:rPr lang="en-US" smtClean="0"/>
              <a:t>12/15/2018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C8C2E2-33D9-4F27-A24F-30CEC8599F10}" type="datetime1">
              <a:rPr lang="en-US" smtClean="0"/>
              <a:t>12/15/2018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1BFE32-8BAA-409C-AC67-AF40AB6D77D1}" type="datetime1">
              <a:rPr lang="en-US" smtClean="0"/>
              <a:t>12/15/2018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14400"/>
            <a:ext cx="7772400" cy="1470025"/>
          </a:xfrm>
        </p:spPr>
        <p:txBody>
          <a:bodyPr>
            <a:normAutofit fontScale="90000"/>
          </a:bodyPr>
          <a:lstStyle/>
          <a:p>
            <a:r>
              <a:rPr lang="en-US" sz="8000" dirty="0" smtClean="0"/>
              <a:t>Pancreas</a:t>
            </a:r>
            <a:r>
              <a:rPr lang="en-US" dirty="0" smtClean="0"/>
              <a:t> </a:t>
            </a:r>
            <a:br>
              <a:rPr lang="en-US" dirty="0" smtClean="0"/>
            </a:br>
            <a:r>
              <a:rPr lang="en-US" dirty="0" smtClean="0"/>
              <a:t>part 2</a:t>
            </a:r>
            <a:endParaRPr lang="en-US" dirty="0"/>
          </a:p>
        </p:txBody>
      </p:sp>
      <p:sp>
        <p:nvSpPr>
          <p:cNvPr id="3" name="Subtitle 2"/>
          <p:cNvSpPr>
            <a:spLocks noGrp="1"/>
          </p:cNvSpPr>
          <p:nvPr>
            <p:ph type="subTitle" idx="1"/>
          </p:nvPr>
        </p:nvSpPr>
        <p:spPr>
          <a:xfrm>
            <a:off x="1295400" y="3200400"/>
            <a:ext cx="6400800" cy="1752600"/>
          </a:xfrm>
        </p:spPr>
        <p:txBody>
          <a:bodyPr/>
          <a:lstStyle/>
          <a:p>
            <a:r>
              <a:rPr lang="en-US" dirty="0" smtClean="0"/>
              <a:t>By </a:t>
            </a:r>
          </a:p>
          <a:p>
            <a:r>
              <a:rPr lang="en-US" dirty="0" smtClean="0"/>
              <a:t>Dr Ali Adil</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81000" y="135523"/>
            <a:ext cx="8763000" cy="66479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Necrosectomy should be necessary in a very small proportion of patients.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sng" strike="noStrike" cap="none" normalizeH="0" baseline="0" dirty="0" smtClean="0">
                <a:ln>
                  <a:noFill/>
                </a:ln>
                <a:solidFill>
                  <a:schemeClr val="tx1"/>
                </a:solidFill>
                <a:effectLst/>
                <a:latin typeface="Calibri" pitchFamily="34" charset="0"/>
                <a:ea typeface="Calibri" pitchFamily="34" charset="0"/>
                <a:cs typeface="GoudyStd" charset="0"/>
              </a:rPr>
              <a:t>Midline</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 approach if necrosis involving the </a:t>
            </a:r>
            <a:r>
              <a:rPr kumimoji="0" lang="en-US" sz="2400" b="0" i="0" u="sng" strike="noStrike" cap="none" normalizeH="0" baseline="0" dirty="0" smtClean="0">
                <a:ln>
                  <a:noFill/>
                </a:ln>
                <a:solidFill>
                  <a:schemeClr val="tx1"/>
                </a:solidFill>
                <a:effectLst/>
                <a:latin typeface="Calibri" pitchFamily="34" charset="0"/>
                <a:ea typeface="Calibri" pitchFamily="34" charset="0"/>
                <a:cs typeface="GoudyStd" charset="0"/>
              </a:rPr>
              <a:t>head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of pancreas.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sng" strike="noStrike" cap="none" normalizeH="0" baseline="0" dirty="0" smtClean="0">
                <a:ln>
                  <a:noFill/>
                </a:ln>
                <a:solidFill>
                  <a:schemeClr val="tx1"/>
                </a:solidFill>
                <a:effectLst/>
                <a:latin typeface="Calibri" pitchFamily="34" charset="0"/>
                <a:ea typeface="Calibri" pitchFamily="34" charset="0"/>
                <a:cs typeface="GoudyStd" charset="0"/>
              </a:rPr>
              <a:t>Retroperitoneal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approach if necrosis involving the </a:t>
            </a:r>
            <a:r>
              <a:rPr kumimoji="0" lang="en-US" sz="2400" b="0" i="0" u="sng" strike="noStrike" cap="none" normalizeH="0" baseline="0" dirty="0" smtClean="0">
                <a:ln>
                  <a:noFill/>
                </a:ln>
                <a:solidFill>
                  <a:schemeClr val="tx1"/>
                </a:solidFill>
                <a:effectLst/>
                <a:latin typeface="Calibri" pitchFamily="34" charset="0"/>
                <a:ea typeface="Calibri" pitchFamily="34" charset="0"/>
                <a:cs typeface="GoudyStd" charset="0"/>
              </a:rPr>
              <a:t>body or tail</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Can be done by rigid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laparoscope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Once a necrosectomy has been completed, further necrotic tissue may form, so drain by one of:</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dirty="0" smtClean="0">
                <a:ln>
                  <a:noFill/>
                </a:ln>
                <a:solidFill>
                  <a:srgbClr val="0070C0"/>
                </a:solidFill>
                <a:effectLst/>
                <a:latin typeface="Calibri" pitchFamily="34" charset="0"/>
                <a:ea typeface="Calibri" pitchFamily="34" charset="0"/>
                <a:cs typeface="GoudyStd-Bold" charset="0"/>
              </a:rPr>
              <a:t>Closed continuous </a:t>
            </a:r>
            <a:r>
              <a:rPr kumimoji="0" lang="en-US" sz="2400" b="1" i="0" u="none" strike="noStrike" cap="none" normalizeH="0" baseline="0" dirty="0" smtClean="0">
                <a:ln>
                  <a:noFill/>
                </a:ln>
                <a:solidFill>
                  <a:srgbClr val="0070C0"/>
                </a:solidFill>
                <a:effectLst/>
                <a:latin typeface="Calibri" pitchFamily="34" charset="0"/>
                <a:ea typeface="Calibri" pitchFamily="34" charset="0"/>
                <a:cs typeface="GoudyStd-Bold" charset="0"/>
              </a:rPr>
              <a:t>lavage</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GoudyStd-Bold" charset="0"/>
              </a:rPr>
              <a:t>: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Tube drains are left in and the raw area flushed.</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dirty="0" smtClean="0">
                <a:ln>
                  <a:noFill/>
                </a:ln>
                <a:solidFill>
                  <a:srgbClr val="0070C0"/>
                </a:solidFill>
                <a:effectLst/>
                <a:latin typeface="Calibri" pitchFamily="34" charset="0"/>
                <a:ea typeface="Calibri" pitchFamily="34" charset="0"/>
                <a:cs typeface="GoudyStd-Bold" charset="0"/>
              </a:rPr>
              <a:t>Closed </a:t>
            </a:r>
            <a:r>
              <a:rPr kumimoji="0" lang="en-US" sz="2400" b="1" i="0" u="none" strike="noStrike" cap="none" normalizeH="0" baseline="0" dirty="0" smtClean="0">
                <a:ln>
                  <a:noFill/>
                </a:ln>
                <a:solidFill>
                  <a:srgbClr val="0070C0"/>
                </a:solidFill>
                <a:effectLst/>
                <a:latin typeface="Calibri" pitchFamily="34" charset="0"/>
                <a:ea typeface="Calibri" pitchFamily="34" charset="0"/>
                <a:cs typeface="GoudyStd-Bold" charset="0"/>
              </a:rPr>
              <a:t>drainage: </a:t>
            </a:r>
            <a:r>
              <a:rPr kumimoji="0" lang="en-US" sz="2400" i="0" u="none" strike="noStrike" cap="none" normalizeH="0" baseline="0" dirty="0" smtClean="0">
                <a:ln>
                  <a:noFill/>
                </a:ln>
                <a:effectLst/>
                <a:latin typeface="Calibri" pitchFamily="34" charset="0"/>
                <a:ea typeface="Calibri" pitchFamily="34" charset="0"/>
                <a:cs typeface="GoudyStd-Bold" charset="0"/>
              </a:rPr>
              <a:t>The</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incision is closed, but the cavity is packed with gauze-filled Penrose drains and closed suction drains.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dirty="0" smtClean="0">
                <a:ln>
                  <a:noFill/>
                </a:ln>
                <a:solidFill>
                  <a:srgbClr val="0070C0"/>
                </a:solidFill>
                <a:effectLst/>
                <a:latin typeface="Calibri" pitchFamily="34" charset="0"/>
                <a:ea typeface="Calibri" pitchFamily="34" charset="0"/>
                <a:cs typeface="GoudyStd-Bold" charset="0"/>
              </a:rPr>
              <a:t>Open </a:t>
            </a:r>
            <a:r>
              <a:rPr kumimoji="0" lang="en-US" sz="2400" b="1" i="0" u="none" strike="noStrike" cap="none" normalizeH="0" baseline="0" dirty="0" smtClean="0">
                <a:ln>
                  <a:noFill/>
                </a:ln>
                <a:solidFill>
                  <a:srgbClr val="0070C0"/>
                </a:solidFill>
                <a:effectLst/>
                <a:latin typeface="Calibri" pitchFamily="34" charset="0"/>
                <a:ea typeface="Calibri" pitchFamily="34" charset="0"/>
                <a:cs typeface="GoudyStd-Bold" charset="0"/>
              </a:rPr>
              <a:t>packing: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The incision is left open.</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dirty="0" smtClean="0">
                <a:ln>
                  <a:noFill/>
                </a:ln>
                <a:solidFill>
                  <a:srgbClr val="0070C0"/>
                </a:solidFill>
                <a:effectLst/>
                <a:latin typeface="Calibri" pitchFamily="34" charset="0"/>
                <a:ea typeface="Calibri" pitchFamily="34" charset="0"/>
                <a:cs typeface="GoudyStd-Bold" charset="0"/>
              </a:rPr>
              <a:t>Closure and </a:t>
            </a:r>
            <a:r>
              <a:rPr kumimoji="0" lang="en-US" sz="2400" b="1" i="0" u="none" strike="noStrike" cap="none" normalizeH="0" baseline="0" dirty="0" smtClean="0">
                <a:ln>
                  <a:noFill/>
                </a:ln>
                <a:solidFill>
                  <a:srgbClr val="0070C0"/>
                </a:solidFill>
                <a:effectLst/>
                <a:latin typeface="Calibri" pitchFamily="34" charset="0"/>
                <a:ea typeface="Calibri" pitchFamily="34" charset="0"/>
                <a:cs typeface="GoudyStd-Bold" charset="0"/>
              </a:rPr>
              <a:t>relaparotomy: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The incision is closed with drains with the intention of performing a series of planned relaparotomies every 48–72 hours until the raw area granulates.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304800" y="990600"/>
            <a:ext cx="853440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6E8AAA"/>
                </a:solidFill>
                <a:effectLst/>
                <a:latin typeface="Calibri" pitchFamily="34" charset="0"/>
                <a:ea typeface="Calibri" pitchFamily="34" charset="0"/>
                <a:cs typeface="Aileron-Bold"/>
              </a:rPr>
              <a:t>PANCREATIC ABSCESS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This is a circumscribed intra-abdominal collection of pus, usually in proximity to the pancreas.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It may be an ANC or a WON that has become infected.</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Diagnosis and treatment is just like that of infected pancreatic necrosis.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228600" y="89357"/>
            <a:ext cx="86868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6E8AAA"/>
                </a:solidFill>
                <a:effectLst/>
                <a:latin typeface="Calibri" pitchFamily="34" charset="0"/>
                <a:ea typeface="Calibri" pitchFamily="34" charset="0"/>
                <a:cs typeface="Aileron-Bold" charset="0"/>
              </a:rPr>
              <a:t>PANCREATIC ASCITES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This is a chronic, generalised, peritoneal, enzyme-rich effusion usually associated with pancreatic duct disruption</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Paracentesis will reveal turbid fluid with a high amylase level.</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Treatment: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lvl="1" eaLnBrk="0" fontAlgn="base" hangingPunct="0">
              <a:spcBef>
                <a:spcPct val="0"/>
              </a:spcBef>
              <a:spcAft>
                <a:spcPct val="0"/>
              </a:spcAft>
              <a:buFont typeface="Wingdings" pitchFamily="2" charset="2"/>
              <a:buChar char="Ø"/>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Adequate drainage with wide-bore drains placed under imaging guidance</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lvl="1" eaLnBrk="0" fontAlgn="base" hangingPunct="0">
              <a:spcBef>
                <a:spcPct val="0"/>
              </a:spcBef>
              <a:spcAft>
                <a:spcPct val="0"/>
              </a:spcAft>
              <a:buFont typeface="Wingdings" pitchFamily="2" charset="2"/>
              <a:buChar char="Ø"/>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Suppressing pancreatic secretion by:</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lvl="2" eaLnBrk="0" fontAlgn="base" hangingPunct="0">
              <a:spcBef>
                <a:spcPct val="0"/>
              </a:spcBef>
              <a:spcAft>
                <a:spcPct val="0"/>
              </a:spcAft>
              <a:buFont typeface="Wingdings" pitchFamily="2" charset="2"/>
              <a:buChar char="ü"/>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parenteral or nasojejunal feeding</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lvl="2" eaLnBrk="0" fontAlgn="base" hangingPunct="0">
              <a:spcBef>
                <a:spcPct val="0"/>
              </a:spcBef>
              <a:spcAft>
                <a:spcPct val="0"/>
              </a:spcAft>
              <a:buFont typeface="Wingdings" pitchFamily="2" charset="2"/>
              <a:buChar char="ü"/>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Administration of octreotide.</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lvl="1" eaLnBrk="0" fontAlgn="base" hangingPunct="0">
              <a:spcBef>
                <a:spcPct val="0"/>
              </a:spcBef>
              <a:spcAft>
                <a:spcPct val="0"/>
              </a:spcAft>
              <a:buFont typeface="Wingdings" pitchFamily="2" charset="2"/>
              <a:buChar char="Ø"/>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ERCP may allow demonstration of the duct disruption and placement of a pancreatic stent.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6E8AAA"/>
              </a:solidFill>
              <a:effectLst/>
              <a:latin typeface="Calibri" pitchFamily="34" charset="0"/>
              <a:ea typeface="Calibri" pitchFamily="34" charset="0"/>
              <a:cs typeface="Aileron-Bold"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6E8AAA"/>
                </a:solidFill>
                <a:effectLst/>
                <a:latin typeface="Calibri" pitchFamily="34" charset="0"/>
                <a:ea typeface="Calibri" pitchFamily="34" charset="0"/>
                <a:cs typeface="Aileron-Bold" charset="0"/>
              </a:rPr>
              <a:t>PANCREATIC EFFUSION</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There may be a communication with an intra-abdominal collection</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Require drainage</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152400" y="272534"/>
            <a:ext cx="8763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6E8AAA"/>
                </a:solidFill>
                <a:effectLst/>
                <a:latin typeface="Calibri" pitchFamily="34" charset="0"/>
                <a:ea typeface="Calibri" pitchFamily="34" charset="0"/>
                <a:cs typeface="Aileron-Bold" charset="0"/>
              </a:rPr>
              <a:t>HAEMORRHAGE</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Bleeding may occur into the gut, into the retroperitoneum or into the peritoneal cavity.</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Possible causes include bleeding into:</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lvl="1" eaLnBrk="0" fontAlgn="base" hangingPunct="0">
              <a:spcBef>
                <a:spcPct val="0"/>
              </a:spcBef>
              <a:spcAft>
                <a:spcPct val="0"/>
              </a:spcAft>
              <a:buFont typeface="Wingdings" pitchFamily="2" charset="2"/>
              <a:buChar char="ü"/>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a pseudocyst cavity,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lvl="1" eaLnBrk="0" fontAlgn="base" hangingPunct="0">
              <a:spcBef>
                <a:spcPct val="0"/>
              </a:spcBef>
              <a:spcAft>
                <a:spcPct val="0"/>
              </a:spcAft>
              <a:buFont typeface="Wingdings" pitchFamily="2" charset="2"/>
              <a:buChar char="ü"/>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diffuse bleeding from a large raw surface,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lvl="1" eaLnBrk="0" fontAlgn="base" hangingPunct="0">
              <a:spcBef>
                <a:spcPct val="0"/>
              </a:spcBef>
              <a:spcAft>
                <a:spcPct val="0"/>
              </a:spcAft>
              <a:buFont typeface="Wingdings" pitchFamily="2" charset="2"/>
              <a:buChar char="ü"/>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 a pseudoaneurysm.</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Recurrent , could be fatal</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Diagnosis by CT, angiography or MR angiography</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Treatment involves embolisation or surgery</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6E8AAA"/>
              </a:solidFill>
              <a:effectLst/>
              <a:latin typeface="Calibri" pitchFamily="34" charset="0"/>
              <a:ea typeface="Calibri" pitchFamily="34" charset="0"/>
              <a:cs typeface="Aileron-Bold"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6E8AAA"/>
                </a:solidFill>
                <a:effectLst/>
                <a:latin typeface="Calibri" pitchFamily="34" charset="0"/>
                <a:ea typeface="Calibri" pitchFamily="34" charset="0"/>
                <a:cs typeface="Aileron-Bold" charset="0"/>
              </a:rPr>
              <a:t>PORTAL OR SPLENIC VEIN THROMBOSIS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A marked rise in the platelet count should raise suspicions.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228600" y="762000"/>
            <a:ext cx="86106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6E8AAA"/>
                </a:solidFill>
                <a:effectLst/>
                <a:ea typeface="Calibri" pitchFamily="34" charset="0"/>
                <a:cs typeface="Aileron-Bold" charset="0"/>
              </a:rPr>
              <a:t>PSEUDOCYST</a:t>
            </a: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ea typeface="Calibri" pitchFamily="34" charset="0"/>
                <a:cs typeface="GoudyStd" charset="0"/>
              </a:rPr>
              <a:t>A pseudocyst is a collection of amylase-rich fluid enclosed in a well-defined wall of fibrous or granulation tissue</a:t>
            </a: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ea typeface="Calibri" pitchFamily="34" charset="0"/>
                <a:cs typeface="GoudyStd" charset="0"/>
              </a:rPr>
              <a:t>typically arise following an attack of </a:t>
            </a:r>
            <a:r>
              <a:rPr kumimoji="0" lang="en-US" sz="2400" b="0" i="0" u="none" strike="noStrike" cap="none" normalizeH="0" baseline="0" dirty="0" smtClean="0">
                <a:ln>
                  <a:noFill/>
                </a:ln>
                <a:solidFill>
                  <a:srgbClr val="00B0F0"/>
                </a:solidFill>
                <a:effectLst/>
                <a:ea typeface="Calibri" pitchFamily="34" charset="0"/>
                <a:cs typeface="GoudyStd" charset="0"/>
              </a:rPr>
              <a:t>mild acute </a:t>
            </a:r>
            <a:r>
              <a:rPr kumimoji="0" lang="en-US" sz="2400" b="0" i="0" u="none" strike="noStrike" cap="none" normalizeH="0" baseline="0" dirty="0" smtClean="0">
                <a:ln>
                  <a:noFill/>
                </a:ln>
                <a:solidFill>
                  <a:schemeClr val="tx1"/>
                </a:solidFill>
                <a:effectLst/>
                <a:ea typeface="Calibri" pitchFamily="34" charset="0"/>
                <a:cs typeface="GoudyStd" charset="0"/>
              </a:rPr>
              <a:t>pancreatitis</a:t>
            </a: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ea typeface="Calibri" pitchFamily="34" charset="0"/>
                <a:cs typeface="GoudyStd" charset="0"/>
              </a:rPr>
              <a:t>Represent an APFC that has not resolved and matured.</a:t>
            </a: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ea typeface="Calibri" pitchFamily="34" charset="0"/>
                <a:cs typeface="GoudyStd" charset="0"/>
              </a:rPr>
              <a:t>It requires 4 weeks or more to develop.</a:t>
            </a: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ea typeface="Calibri" pitchFamily="34" charset="0"/>
                <a:cs typeface="GoudyStd" charset="0"/>
              </a:rPr>
              <a:t>50% have a communication with the main pancreatic duct, usually single.</a:t>
            </a: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ea typeface="Calibri" pitchFamily="34" charset="0"/>
                <a:cs typeface="GoudyStd" charset="0"/>
              </a:rPr>
              <a:t>Diagnosis by ultrasound or a CT scan.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ea typeface="Calibri" pitchFamily="34" charset="0"/>
                <a:cs typeface="GoudyStd" charset="0"/>
              </a:rPr>
              <a:t>ERCP and MRCP may demonstrate communication of the cyst with  the pancreatic duct system</a:t>
            </a:r>
            <a:r>
              <a:rPr kumimoji="0" lang="en-US" b="0" i="0" u="none" strike="noStrike" cap="none" normalizeH="0" baseline="0" dirty="0" smtClean="0">
                <a:ln>
                  <a:noFill/>
                </a:ln>
                <a:solidFill>
                  <a:schemeClr val="tx1"/>
                </a:solidFill>
                <a:effectLst/>
                <a:cs typeface="Arial" pitchFamily="34" charset="0"/>
              </a:rPr>
              <a:t> </a:t>
            </a:r>
            <a:endParaRPr kumimoji="0" lang="en-US" sz="4800" b="0" i="0" u="none" strike="noStrike" cap="none" normalizeH="0" baseline="0" dirty="0" smtClean="0">
              <a:ln>
                <a:noFill/>
              </a:ln>
              <a:solidFill>
                <a:schemeClr val="tx1"/>
              </a:solidFill>
              <a:effectLst/>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457200" y="533400"/>
            <a:ext cx="86868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Differential diagnosis: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lvl="1" eaLnBrk="0" fontAlgn="base" hangingPunct="0">
              <a:spcBef>
                <a:spcPct val="0"/>
              </a:spcBef>
              <a:spcAft>
                <a:spcPct val="0"/>
              </a:spcAft>
              <a:buFont typeface="Wingdings" pitchFamily="2" charset="2"/>
              <a:buChar char="ü"/>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APFC</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lvl="1" eaLnBrk="0" fontAlgn="base" hangingPunct="0">
              <a:spcBef>
                <a:spcPct val="0"/>
              </a:spcBef>
              <a:spcAft>
                <a:spcPct val="0"/>
              </a:spcAft>
              <a:buFont typeface="Wingdings" pitchFamily="2" charset="2"/>
              <a:buChar char="ü"/>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cystic neoplasm</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Pseudocysts will resolve spontaneously in most instances, but complications can develop:</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p:cNvPicPr/>
          <p:nvPr/>
        </p:nvPicPr>
        <p:blipFill>
          <a:blip r:embed="rId2" cstate="print"/>
          <a:srcRect/>
          <a:stretch>
            <a:fillRect/>
          </a:stretch>
        </p:blipFill>
        <p:spPr bwMode="auto">
          <a:xfrm>
            <a:off x="762000" y="2667000"/>
            <a:ext cx="7696200" cy="3657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304800" y="147198"/>
            <a:ext cx="86106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ea typeface="Calibri" pitchFamily="34" charset="0"/>
                <a:cs typeface="GoudyStd"/>
              </a:rPr>
              <a:t>Factors making a Pseudocyst less likely to resolve spontaneously:</a:t>
            </a:r>
            <a:endParaRPr kumimoji="0" lang="en-US" b="0" i="0" u="none" strike="noStrike" cap="none" normalizeH="0" baseline="0" dirty="0" smtClean="0">
              <a:ln>
                <a:noFill/>
              </a:ln>
              <a:solidFill>
                <a:schemeClr val="tx1"/>
              </a:solidFill>
              <a:effectLst/>
              <a:cs typeface="Arial" pitchFamily="34" charset="0"/>
            </a:endParaRPr>
          </a:p>
          <a:p>
            <a:pPr lvl="1" eaLnBrk="0" fontAlgn="base" hangingPunct="0">
              <a:spcBef>
                <a:spcPct val="0"/>
              </a:spcBef>
              <a:spcAft>
                <a:spcPct val="0"/>
              </a:spcAft>
              <a:buFont typeface="Wingdings" pitchFamily="2" charset="2"/>
              <a:buChar char="ü"/>
            </a:pPr>
            <a:r>
              <a:rPr kumimoji="0" lang="en-US" sz="2400" b="0" i="0" u="none" strike="noStrike" cap="none" normalizeH="0" baseline="0" dirty="0" smtClean="0">
                <a:ln>
                  <a:noFill/>
                </a:ln>
                <a:solidFill>
                  <a:schemeClr val="tx1"/>
                </a:solidFill>
                <a:effectLst/>
                <a:ea typeface="Calibri" pitchFamily="34" charset="0"/>
                <a:cs typeface="GoudyStd"/>
              </a:rPr>
              <a:t>thick-walled Pseudocysts</a:t>
            </a:r>
            <a:endParaRPr kumimoji="0" lang="en-US" b="0" i="0" u="none" strike="noStrike" cap="none" normalizeH="0" baseline="0" dirty="0" smtClean="0">
              <a:ln>
                <a:noFill/>
              </a:ln>
              <a:solidFill>
                <a:schemeClr val="tx1"/>
              </a:solidFill>
              <a:effectLst/>
              <a:cs typeface="Arial" pitchFamily="34" charset="0"/>
            </a:endParaRPr>
          </a:p>
          <a:p>
            <a:pPr lvl="1" eaLnBrk="0" fontAlgn="base" hangingPunct="0">
              <a:spcBef>
                <a:spcPct val="0"/>
              </a:spcBef>
              <a:spcAft>
                <a:spcPct val="0"/>
              </a:spcAft>
              <a:buFont typeface="Wingdings" pitchFamily="2" charset="2"/>
              <a:buChar char="ü"/>
            </a:pPr>
            <a:r>
              <a:rPr kumimoji="0" lang="en-US" sz="2400" b="0" i="0" u="none" strike="noStrike" cap="none" normalizeH="0" baseline="0" dirty="0" smtClean="0">
                <a:ln>
                  <a:noFill/>
                </a:ln>
                <a:solidFill>
                  <a:schemeClr val="tx1"/>
                </a:solidFill>
                <a:effectLst/>
                <a:ea typeface="Calibri" pitchFamily="34" charset="0"/>
                <a:cs typeface="GoudyStd"/>
              </a:rPr>
              <a:t>large (over 6 cm in diameter</a:t>
            </a:r>
            <a:endParaRPr kumimoji="0" lang="en-US" b="0" i="0" u="none" strike="noStrike" cap="none" normalizeH="0" baseline="0" dirty="0" smtClean="0">
              <a:ln>
                <a:noFill/>
              </a:ln>
              <a:solidFill>
                <a:schemeClr val="tx1"/>
              </a:solidFill>
              <a:effectLst/>
              <a:cs typeface="Arial" pitchFamily="34" charset="0"/>
            </a:endParaRPr>
          </a:p>
          <a:p>
            <a:pPr lvl="1" eaLnBrk="0" fontAlgn="base" hangingPunct="0">
              <a:spcBef>
                <a:spcPct val="0"/>
              </a:spcBef>
              <a:spcAft>
                <a:spcPct val="0"/>
              </a:spcAft>
              <a:buFont typeface="Wingdings" pitchFamily="2" charset="2"/>
              <a:buChar char="ü"/>
            </a:pPr>
            <a:r>
              <a:rPr kumimoji="0" lang="en-US" sz="2400" b="0" i="0" u="none" strike="noStrike" cap="none" normalizeH="0" baseline="0" dirty="0" smtClean="0">
                <a:ln>
                  <a:noFill/>
                </a:ln>
                <a:solidFill>
                  <a:schemeClr val="tx1"/>
                </a:solidFill>
                <a:effectLst/>
                <a:ea typeface="Calibri" pitchFamily="34" charset="0"/>
                <a:cs typeface="GoudyStd"/>
              </a:rPr>
              <a:t>lasted for a long time (over 12 weeks)</a:t>
            </a:r>
          </a:p>
          <a:p>
            <a:pPr lvl="1" eaLnBrk="0" fontAlgn="base" hangingPunct="0">
              <a:spcBef>
                <a:spcPct val="0"/>
              </a:spcBef>
              <a:spcAft>
                <a:spcPct val="0"/>
              </a:spcAft>
              <a:buFont typeface="Wingdings" pitchFamily="2" charset="2"/>
              <a:buChar char="ü"/>
            </a:pPr>
            <a:r>
              <a:rPr kumimoji="0" lang="en-US" sz="2400" b="0" i="0" u="none" strike="noStrike" cap="none" normalizeH="0" baseline="0" dirty="0" smtClean="0">
                <a:ln>
                  <a:noFill/>
                </a:ln>
                <a:solidFill>
                  <a:schemeClr val="tx1"/>
                </a:solidFill>
                <a:effectLst/>
                <a:ea typeface="Calibri" pitchFamily="34" charset="0"/>
                <a:cs typeface="GoudyStd"/>
              </a:rPr>
              <a:t>had arisen in the context of chronic pancreatitis</a:t>
            </a:r>
            <a:r>
              <a:rPr kumimoji="0" lang="en-US" b="0" i="0" u="none" strike="noStrike" cap="none" normalizeH="0" baseline="0" dirty="0" smtClean="0">
                <a:ln>
                  <a:noFill/>
                </a:ln>
                <a:solidFill>
                  <a:schemeClr val="tx1"/>
                </a:solidFill>
                <a:effectLst/>
                <a:cs typeface="Arial" pitchFamily="34" charset="0"/>
              </a:rPr>
              <a:t> </a:t>
            </a:r>
            <a:endParaRPr kumimoji="0" lang="en-US" sz="4800" b="0" i="0" u="none" strike="noStrike" cap="none" normalizeH="0" baseline="0" dirty="0" smtClean="0">
              <a:ln>
                <a:noFill/>
              </a:ln>
              <a:solidFill>
                <a:schemeClr val="tx1"/>
              </a:solidFill>
              <a:effectLst/>
              <a:cs typeface="Arial" pitchFamily="34" charset="0"/>
            </a:endParaRPr>
          </a:p>
        </p:txBody>
      </p:sp>
      <p:sp>
        <p:nvSpPr>
          <p:cNvPr id="29698" name="Rectangle 2"/>
          <p:cNvSpPr>
            <a:spLocks noChangeArrowheads="1"/>
          </p:cNvSpPr>
          <p:nvPr/>
        </p:nvSpPr>
        <p:spPr bwMode="auto">
          <a:xfrm>
            <a:off x="304800" y="2558534"/>
            <a:ext cx="86106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ea typeface="Calibri" pitchFamily="34" charset="0"/>
                <a:cs typeface="GoudyStd" charset="0"/>
              </a:rPr>
              <a:t>Indications of surgery:</a:t>
            </a:r>
            <a:endParaRPr kumimoji="0" lang="en-US" b="0" i="0" u="none" strike="noStrike" cap="none" normalizeH="0" baseline="0" dirty="0" smtClean="0">
              <a:ln>
                <a:noFill/>
              </a:ln>
              <a:solidFill>
                <a:schemeClr val="tx1"/>
              </a:solidFill>
              <a:effectLst/>
              <a:cs typeface="Arial" pitchFamily="34" charset="0"/>
            </a:endParaRPr>
          </a:p>
          <a:p>
            <a:pPr lvl="1" eaLnBrk="0" fontAlgn="base" hangingPunct="0">
              <a:spcBef>
                <a:spcPct val="0"/>
              </a:spcBef>
              <a:spcAft>
                <a:spcPct val="0"/>
              </a:spcAft>
              <a:buFont typeface="Wingdings" pitchFamily="2" charset="2"/>
              <a:buChar char="ü"/>
            </a:pPr>
            <a:r>
              <a:rPr kumimoji="0" lang="en-US" sz="2400" b="0" i="0" u="none" strike="noStrike" cap="none" normalizeH="0" baseline="0" dirty="0" smtClean="0">
                <a:ln>
                  <a:noFill/>
                </a:ln>
                <a:solidFill>
                  <a:schemeClr val="tx1"/>
                </a:solidFill>
                <a:effectLst/>
                <a:ea typeface="Calibri" pitchFamily="34" charset="0"/>
                <a:cs typeface="GoudyStd" charset="0"/>
              </a:rPr>
              <a:t>If the pseudocyst causes symptoms</a:t>
            </a:r>
            <a:endParaRPr kumimoji="0" lang="en-US" b="0" i="0" u="none" strike="noStrike" cap="none" normalizeH="0" baseline="0" dirty="0" smtClean="0">
              <a:ln>
                <a:noFill/>
              </a:ln>
              <a:solidFill>
                <a:schemeClr val="tx1"/>
              </a:solidFill>
              <a:effectLst/>
              <a:cs typeface="Arial" pitchFamily="34" charset="0"/>
            </a:endParaRPr>
          </a:p>
          <a:p>
            <a:pPr lvl="1" eaLnBrk="0" fontAlgn="base" hangingPunct="0">
              <a:spcBef>
                <a:spcPct val="0"/>
              </a:spcBef>
              <a:spcAft>
                <a:spcPct val="0"/>
              </a:spcAft>
              <a:buFont typeface="Wingdings" pitchFamily="2" charset="2"/>
              <a:buChar char="ü"/>
            </a:pPr>
            <a:r>
              <a:rPr kumimoji="0" lang="en-US" sz="2400" b="0" i="0" u="none" strike="noStrike" cap="none" normalizeH="0" baseline="0" dirty="0" smtClean="0">
                <a:ln>
                  <a:noFill/>
                </a:ln>
                <a:solidFill>
                  <a:schemeClr val="tx1"/>
                </a:solidFill>
                <a:effectLst/>
                <a:ea typeface="Calibri" pitchFamily="34" charset="0"/>
                <a:cs typeface="GoudyStd" charset="0"/>
              </a:rPr>
              <a:t>If complications develop</a:t>
            </a:r>
          </a:p>
          <a:p>
            <a:pPr lvl="1" eaLnBrk="0" fontAlgn="base" hangingPunct="0">
              <a:spcBef>
                <a:spcPct val="0"/>
              </a:spcBef>
              <a:spcAft>
                <a:spcPct val="0"/>
              </a:spcAft>
              <a:buFont typeface="Wingdings" pitchFamily="2" charset="2"/>
              <a:buChar char="ü"/>
            </a:pPr>
            <a:r>
              <a:rPr kumimoji="0" lang="en-US" sz="2400" b="0" i="0" u="none" strike="noStrike" cap="none" normalizeH="0" baseline="0" dirty="0" smtClean="0">
                <a:ln>
                  <a:noFill/>
                </a:ln>
                <a:solidFill>
                  <a:schemeClr val="tx1"/>
                </a:solidFill>
                <a:effectLst/>
                <a:ea typeface="Calibri" pitchFamily="34" charset="0"/>
                <a:cs typeface="GoudyStd" charset="0"/>
              </a:rPr>
              <a:t>If a distinction has to be made between a pseudocyst and a tumour</a:t>
            </a:r>
            <a:r>
              <a:rPr kumimoji="0" lang="en-US" b="0" i="0" u="none" strike="noStrike" cap="none" normalizeH="0" baseline="0" dirty="0" smtClean="0">
                <a:ln>
                  <a:noFill/>
                </a:ln>
                <a:solidFill>
                  <a:schemeClr val="tx1"/>
                </a:solidFill>
                <a:effectLst/>
                <a:cs typeface="Arial" pitchFamily="34" charset="0"/>
              </a:rPr>
              <a:t> </a:t>
            </a:r>
            <a:endParaRPr kumimoji="0" lang="en-US" sz="4800" b="0" i="0" u="none" strike="noStrike" cap="none" normalizeH="0" baseline="0" dirty="0" smtClean="0">
              <a:ln>
                <a:noFill/>
              </a:ln>
              <a:solidFill>
                <a:schemeClr val="tx1"/>
              </a:solidFill>
              <a:effectLst/>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228600" y="304057"/>
            <a:ext cx="86868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3600" b="0" i="0" u="none" strike="noStrike" cap="none" normalizeH="0" baseline="0" dirty="0" smtClean="0">
                <a:ln>
                  <a:noFill/>
                </a:ln>
                <a:solidFill>
                  <a:schemeClr val="tx1"/>
                </a:solidFill>
                <a:effectLst/>
                <a:latin typeface="Calibri" pitchFamily="34" charset="0"/>
                <a:ea typeface="Calibri" pitchFamily="34" charset="0"/>
                <a:cs typeface="GoudyStd"/>
              </a:rPr>
              <a:t>Treatment: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dirty="0" smtClean="0">
                <a:ln>
                  <a:noFill/>
                </a:ln>
                <a:solidFill>
                  <a:schemeClr val="tx1"/>
                </a:solidFill>
                <a:effectLst/>
                <a:latin typeface="Calibri" pitchFamily="34" charset="0"/>
                <a:ea typeface="Calibri" pitchFamily="34" charset="0"/>
                <a:cs typeface="GoudyStd"/>
              </a:rPr>
              <a:t>percutaneous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Percutaneous drainage</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percutaneous transgastric cystgastrostomy</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dirty="0" smtClean="0">
                <a:ln>
                  <a:noFill/>
                </a:ln>
                <a:solidFill>
                  <a:schemeClr val="tx1"/>
                </a:solidFill>
                <a:effectLst/>
                <a:latin typeface="Calibri" pitchFamily="34" charset="0"/>
                <a:ea typeface="Calibri" pitchFamily="34" charset="0"/>
                <a:cs typeface="GoudyStd"/>
              </a:rPr>
              <a:t>endoscopic:</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transgastric endoscopic drainage</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ERCP and placement of a pancreatic stent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dirty="0" smtClean="0">
                <a:ln>
                  <a:noFill/>
                </a:ln>
                <a:solidFill>
                  <a:schemeClr val="tx1"/>
                </a:solidFill>
                <a:effectLst/>
                <a:latin typeface="Calibri" pitchFamily="34" charset="0"/>
                <a:ea typeface="Calibri" pitchFamily="34" charset="0"/>
                <a:cs typeface="GoudyStd"/>
              </a:rPr>
              <a:t>Surgical drainage</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 involves internally draining the cyst into the gastric or jejunal lumen</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Recurrence rates should be no more than 5%</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304800" y="228600"/>
            <a:ext cx="86868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1" u="none" strike="noStrike" cap="none" normalizeH="0" baseline="0" dirty="0" smtClean="0">
                <a:ln>
                  <a:noFill/>
                </a:ln>
                <a:solidFill>
                  <a:srgbClr val="829CB7"/>
                </a:solidFill>
                <a:effectLst/>
                <a:latin typeface="Calibri" pitchFamily="34" charset="0"/>
                <a:ea typeface="Calibri" pitchFamily="34" charset="0"/>
                <a:cs typeface="Aileron-BoldItalic"/>
              </a:rPr>
              <a:t>Outcomes and follow-up of acute pancreatitis: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The overall mortality from acute pancreatitis has remained at10–15%</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We should determine the aetiology of the attack of pancreatitis.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Patients in the idiopathic group who suffer repeated attacks may prove to have biliary microlithiasis.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In a patient who has gallstone pancreatitis, the gallbladder and gallstones should be removed as soon as the patient is fit to undergo surgery.</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8600" y="838200"/>
            <a:ext cx="8686800"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1" u="none" strike="noStrike" cap="none" normalizeH="0" baseline="0" dirty="0" smtClean="0">
                <a:ln>
                  <a:noFill/>
                </a:ln>
                <a:solidFill>
                  <a:srgbClr val="6E8AAA"/>
                </a:solidFill>
                <a:effectLst/>
                <a:latin typeface="Calibri" pitchFamily="34" charset="0"/>
                <a:ea typeface="Calibri" pitchFamily="34" charset="0"/>
                <a:cs typeface="Aileron-Bold"/>
              </a:rPr>
              <a:t>Chronic pancreatitis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Chronic pancreatitis is a progressive inflammatory disease in which there is </a:t>
            </a:r>
            <a:r>
              <a:rPr kumimoji="0" lang="en-US" sz="2400" b="1" i="0" u="sng" strike="noStrike" cap="none" normalizeH="0" baseline="0" dirty="0" smtClean="0">
                <a:ln>
                  <a:noFill/>
                </a:ln>
                <a:solidFill>
                  <a:schemeClr val="tx1"/>
                </a:solidFill>
                <a:effectLst/>
                <a:latin typeface="Calibri" pitchFamily="34" charset="0"/>
                <a:ea typeface="Calibri" pitchFamily="34" charset="0"/>
                <a:cs typeface="GoudyStd"/>
              </a:rPr>
              <a:t>irreversible destruction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of pancreatic tissue.</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Clinically :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lvl="1" eaLnBrk="0" fontAlgn="base" hangingPunct="0">
              <a:spcBef>
                <a:spcPct val="0"/>
              </a:spcBef>
              <a:spcAft>
                <a:spcPct val="0"/>
              </a:spcAft>
              <a:buFontTx/>
              <a:buChar char="•"/>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sever pain (attacks of acute pancreatitis)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lvl="1" eaLnBrk="0" fontAlgn="base" hangingPunct="0">
              <a:spcBef>
                <a:spcPct val="0"/>
              </a:spcBef>
              <a:spcAft>
                <a:spcPct val="0"/>
              </a:spcAft>
              <a:buFontTx/>
              <a:buChar char="•"/>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later on, exocrine and endocrine insufficiency</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lvl="1" eaLnBrk="0" fontAlgn="base" hangingPunct="0">
              <a:spcBef>
                <a:spcPct val="0"/>
              </a:spcBef>
              <a:spcAft>
                <a:spcPct val="0"/>
              </a:spcAft>
              <a:buFontTx/>
              <a:buChar char="•"/>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The disease occurs more frequently in men (male: female ratio of 4:1), and the mean age of onset is about 40 years.</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685800"/>
            <a:ext cx="7467600" cy="5324535"/>
          </a:xfrm>
          <a:prstGeom prst="rect">
            <a:avLst/>
          </a:prstGeom>
        </p:spPr>
        <p:txBody>
          <a:bodyPr wrap="square">
            <a:spAutoFit/>
          </a:bodyPr>
          <a:lstStyle/>
          <a:p>
            <a:pPr lvl="0" fontAlgn="base">
              <a:spcBef>
                <a:spcPct val="0"/>
              </a:spcBef>
              <a:spcAft>
                <a:spcPct val="0"/>
              </a:spcAft>
            </a:pPr>
            <a:r>
              <a:rPr lang="en-US" sz="3600" b="1" i="1" dirty="0" smtClean="0">
                <a:solidFill>
                  <a:srgbClr val="829CB7"/>
                </a:solidFill>
                <a:latin typeface="Calibri" pitchFamily="34" charset="0"/>
                <a:ea typeface="Calibri" pitchFamily="34" charset="0"/>
                <a:cs typeface="Aileron-BoldItalic"/>
              </a:rPr>
              <a:t>Management</a:t>
            </a:r>
            <a:endParaRPr lang="en-US" sz="2400" dirty="0" smtClean="0">
              <a:latin typeface="Arial" pitchFamily="34" charset="0"/>
              <a:cs typeface="Arial" pitchFamily="34" charset="0"/>
            </a:endParaRPr>
          </a:p>
          <a:p>
            <a:pPr lvl="0" eaLnBrk="0" fontAlgn="base" hangingPunct="0">
              <a:spcBef>
                <a:spcPct val="0"/>
              </a:spcBef>
              <a:spcAft>
                <a:spcPct val="0"/>
              </a:spcAft>
            </a:pPr>
            <a:r>
              <a:rPr lang="en-US" sz="2400" dirty="0" smtClean="0">
                <a:latin typeface="Calibri" pitchFamily="34" charset="0"/>
                <a:ea typeface="Calibri" pitchFamily="34" charset="0"/>
                <a:cs typeface="GoudyStd"/>
              </a:rPr>
              <a:t>After assessing the attack into mild or sever, the treatment is started:</a:t>
            </a:r>
            <a:endParaRPr lang="en-US" sz="2400" dirty="0" smtClean="0">
              <a:latin typeface="Arial" pitchFamily="34" charset="0"/>
              <a:cs typeface="Arial" pitchFamily="34" charset="0"/>
            </a:endParaRPr>
          </a:p>
          <a:p>
            <a:pPr lvl="0" eaLnBrk="0" fontAlgn="base" hangingPunct="0">
              <a:spcBef>
                <a:spcPct val="0"/>
              </a:spcBef>
              <a:spcAft>
                <a:spcPct val="0"/>
              </a:spcAft>
            </a:pPr>
            <a:r>
              <a:rPr lang="en-US" sz="2400" b="1" dirty="0" smtClean="0">
                <a:latin typeface="Calibri" pitchFamily="34" charset="0"/>
                <a:ea typeface="Calibri" pitchFamily="34" charset="0"/>
                <a:cs typeface="GoudyStd"/>
              </a:rPr>
              <a:t>In mild pancreatitis:</a:t>
            </a:r>
            <a:endParaRPr lang="en-US" sz="2400" dirty="0" smtClean="0">
              <a:latin typeface="Arial" pitchFamily="34" charset="0"/>
              <a:cs typeface="Arial" pitchFamily="34" charset="0"/>
            </a:endParaRPr>
          </a:p>
          <a:p>
            <a:pPr lvl="0" eaLnBrk="0" fontAlgn="base" hangingPunct="0">
              <a:spcBef>
                <a:spcPct val="0"/>
              </a:spcBef>
              <a:spcAft>
                <a:spcPct val="0"/>
              </a:spcAft>
              <a:buFontTx/>
              <a:buChar char="•"/>
            </a:pPr>
            <a:r>
              <a:rPr lang="en-US" sz="2400" dirty="0" smtClean="0">
                <a:latin typeface="Calibri" pitchFamily="34" charset="0"/>
                <a:ea typeface="Calibri" pitchFamily="34" charset="0"/>
                <a:cs typeface="GoudyStd"/>
              </a:rPr>
              <a:t>Nursing in surgical department</a:t>
            </a:r>
            <a:endParaRPr lang="en-US" sz="2400" dirty="0" smtClean="0">
              <a:latin typeface="Arial" pitchFamily="34" charset="0"/>
              <a:cs typeface="Arial" pitchFamily="34" charset="0"/>
            </a:endParaRPr>
          </a:p>
          <a:p>
            <a:pPr lvl="0" eaLnBrk="0" fontAlgn="base" hangingPunct="0">
              <a:spcBef>
                <a:spcPct val="0"/>
              </a:spcBef>
              <a:spcAft>
                <a:spcPct val="0"/>
              </a:spcAft>
              <a:buFontTx/>
              <a:buChar char="•"/>
            </a:pPr>
            <a:r>
              <a:rPr lang="en-US" sz="2400" dirty="0" smtClean="0">
                <a:latin typeface="Calibri" pitchFamily="34" charset="0"/>
                <a:ea typeface="Calibri" pitchFamily="34" charset="0"/>
                <a:cs typeface="GoudyStd"/>
              </a:rPr>
              <a:t>Nil by mouth</a:t>
            </a:r>
            <a:endParaRPr lang="en-US" sz="2400" dirty="0" smtClean="0">
              <a:latin typeface="Arial" pitchFamily="34" charset="0"/>
              <a:cs typeface="Arial" pitchFamily="34" charset="0"/>
            </a:endParaRPr>
          </a:p>
          <a:p>
            <a:pPr lvl="0" eaLnBrk="0" fontAlgn="base" hangingPunct="0">
              <a:spcBef>
                <a:spcPct val="0"/>
              </a:spcBef>
              <a:spcAft>
                <a:spcPct val="0"/>
              </a:spcAft>
              <a:buFontTx/>
              <a:buChar char="•"/>
            </a:pPr>
            <a:r>
              <a:rPr lang="en-US" sz="2400" dirty="0" smtClean="0">
                <a:latin typeface="Calibri" pitchFamily="34" charset="0"/>
                <a:ea typeface="Calibri" pitchFamily="34" charset="0"/>
                <a:cs typeface="GoudyStd"/>
              </a:rPr>
              <a:t>intravenous fluid administration</a:t>
            </a:r>
            <a:endParaRPr lang="en-US" sz="2400" dirty="0" smtClean="0">
              <a:latin typeface="Arial" pitchFamily="34" charset="0"/>
              <a:cs typeface="Arial" pitchFamily="34" charset="0"/>
            </a:endParaRPr>
          </a:p>
          <a:p>
            <a:pPr lvl="0" eaLnBrk="0" fontAlgn="base" hangingPunct="0">
              <a:spcBef>
                <a:spcPct val="0"/>
              </a:spcBef>
              <a:spcAft>
                <a:spcPct val="0"/>
              </a:spcAft>
              <a:buFontTx/>
              <a:buChar char="•"/>
            </a:pPr>
            <a:r>
              <a:rPr lang="en-US" sz="2400" dirty="0" smtClean="0">
                <a:latin typeface="Calibri" pitchFamily="34" charset="0"/>
                <a:ea typeface="Calibri" pitchFamily="34" charset="0"/>
                <a:cs typeface="GoudyStd"/>
              </a:rPr>
              <a:t>Analgesics and antiemetic</a:t>
            </a:r>
            <a:endParaRPr lang="en-US" sz="2400" dirty="0" smtClean="0">
              <a:latin typeface="Arial" pitchFamily="34" charset="0"/>
              <a:cs typeface="Arial" pitchFamily="34" charset="0"/>
            </a:endParaRPr>
          </a:p>
          <a:p>
            <a:pPr lvl="0" eaLnBrk="0" fontAlgn="base" hangingPunct="0">
              <a:spcBef>
                <a:spcPct val="0"/>
              </a:spcBef>
              <a:spcAft>
                <a:spcPct val="0"/>
              </a:spcAft>
              <a:buFontTx/>
              <a:buChar char="•"/>
            </a:pPr>
            <a:r>
              <a:rPr lang="en-US" sz="2400" dirty="0" smtClean="0">
                <a:latin typeface="Calibri" pitchFamily="34" charset="0"/>
                <a:ea typeface="Calibri" pitchFamily="34" charset="0"/>
                <a:cs typeface="GoudyStd"/>
              </a:rPr>
              <a:t>frequent, but non-invasive, observation</a:t>
            </a:r>
            <a:endParaRPr lang="en-US" sz="2400" dirty="0" smtClean="0">
              <a:latin typeface="Arial" pitchFamily="34" charset="0"/>
              <a:cs typeface="Arial" pitchFamily="34" charset="0"/>
            </a:endParaRPr>
          </a:p>
          <a:p>
            <a:pPr lvl="0" eaLnBrk="0" fontAlgn="base" hangingPunct="0">
              <a:spcBef>
                <a:spcPct val="0"/>
              </a:spcBef>
              <a:spcAft>
                <a:spcPct val="0"/>
              </a:spcAft>
              <a:buFontTx/>
              <a:buChar char="•"/>
            </a:pPr>
            <a:r>
              <a:rPr lang="en-US" sz="2400" dirty="0" smtClean="0">
                <a:latin typeface="Calibri" pitchFamily="34" charset="0"/>
                <a:ea typeface="Calibri" pitchFamily="34" charset="0"/>
                <a:cs typeface="GoudyStd"/>
              </a:rPr>
              <a:t>No need for antibiotic</a:t>
            </a:r>
            <a:endParaRPr lang="en-US" sz="2400" dirty="0" smtClean="0">
              <a:latin typeface="Arial" pitchFamily="34" charset="0"/>
              <a:cs typeface="Arial" pitchFamily="34" charset="0"/>
            </a:endParaRPr>
          </a:p>
          <a:p>
            <a:pPr lvl="0" eaLnBrk="0" fontAlgn="base" hangingPunct="0">
              <a:spcBef>
                <a:spcPct val="0"/>
              </a:spcBef>
              <a:spcAft>
                <a:spcPct val="0"/>
              </a:spcAft>
              <a:buFontTx/>
              <a:buChar char="•"/>
            </a:pPr>
            <a:r>
              <a:rPr lang="en-US" sz="2400" dirty="0" smtClean="0">
                <a:latin typeface="Calibri" pitchFamily="34" charset="0"/>
                <a:ea typeface="Calibri" pitchFamily="34" charset="0"/>
                <a:cs typeface="GoudyStd"/>
              </a:rPr>
              <a:t>CT scanning is unnecessary unless there is evidence of deterioration</a:t>
            </a:r>
            <a:endParaRPr lang="en-US" sz="2400" dirty="0" smtClean="0">
              <a:latin typeface="Arial" pitchFamily="34" charset="0"/>
              <a:cs typeface="Arial" pitchFamily="34" charset="0"/>
            </a:endParaRPr>
          </a:p>
          <a:p>
            <a:pPr lvl="0" eaLnBrk="0" fontAlgn="base" hangingPunct="0">
              <a:spcBef>
                <a:spcPct val="0"/>
              </a:spcBef>
              <a:spcAft>
                <a:spcPct val="0"/>
              </a:spcAft>
            </a:pPr>
            <a:endParaRPr lang="en-US" sz="4000" dirty="0" smtClean="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152400" y="457200"/>
            <a:ext cx="87630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1" u="none" strike="noStrike" cap="none" normalizeH="0" baseline="0" dirty="0" smtClean="0">
                <a:ln>
                  <a:noFill/>
                </a:ln>
                <a:solidFill>
                  <a:srgbClr val="829CB7"/>
                </a:solidFill>
                <a:effectLst/>
                <a:latin typeface="Calibri" pitchFamily="34" charset="0"/>
                <a:ea typeface="Calibri" pitchFamily="34" charset="0"/>
                <a:cs typeface="Aileron-BoldItalic"/>
              </a:rPr>
              <a:t>Aetiology and pathology</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1" u="sng" strike="noStrike" cap="none" normalizeH="0" baseline="0" dirty="0" smtClean="0">
                <a:ln>
                  <a:noFill/>
                </a:ln>
                <a:solidFill>
                  <a:schemeClr val="tx1"/>
                </a:solidFill>
                <a:effectLst/>
                <a:latin typeface="Calibri" pitchFamily="34" charset="0"/>
                <a:ea typeface="Calibri" pitchFamily="34" charset="0"/>
                <a:cs typeface="GoudyStd" charset="0"/>
              </a:rPr>
              <a:t>High alcohol consumption</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 is the most frequent cause of chronic pancreatitis, accounting for 60–70% of cases.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Only 5–10% of people with alcoholism develop chronic pancreatitis.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1" u="sng" strike="noStrike" cap="none" normalizeH="0" baseline="0" dirty="0" smtClean="0">
                <a:ln>
                  <a:noFill/>
                </a:ln>
                <a:solidFill>
                  <a:schemeClr val="tx1"/>
                </a:solidFill>
                <a:effectLst/>
                <a:latin typeface="Calibri" pitchFamily="34" charset="0"/>
                <a:ea typeface="Calibri" pitchFamily="34" charset="0"/>
                <a:cs typeface="GoudyStd" charset="0"/>
              </a:rPr>
              <a:t>Hyperlipidemia and hypercalcaemia</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 can lead to chronic pancreatitis.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1" u="sng" strike="noStrike" cap="none" normalizeH="0" baseline="0" dirty="0" smtClean="0">
                <a:ln>
                  <a:noFill/>
                </a:ln>
                <a:solidFill>
                  <a:schemeClr val="tx1"/>
                </a:solidFill>
                <a:effectLst/>
                <a:latin typeface="Calibri" pitchFamily="34" charset="0"/>
                <a:ea typeface="Calibri" pitchFamily="34" charset="0"/>
                <a:cs typeface="GoudyStd" charset="0"/>
              </a:rPr>
              <a:t>Other causes</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 include Pancreatic duct obstruction resulting from stricture formation:</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lvl="1" eaLnBrk="0" fontAlgn="base" hangingPunct="0">
              <a:spcBef>
                <a:spcPct val="0"/>
              </a:spcBef>
              <a:spcAft>
                <a:spcPct val="0"/>
              </a:spcAft>
              <a:buFont typeface="Wingdings" pitchFamily="2" charset="2"/>
              <a:buChar char="Ø"/>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After trauma.</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lvl="1" eaLnBrk="0" fontAlgn="base" hangingPunct="0">
              <a:spcBef>
                <a:spcPct val="0"/>
              </a:spcBef>
              <a:spcAft>
                <a:spcPct val="0"/>
              </a:spcAft>
              <a:buFont typeface="Wingdings" pitchFamily="2" charset="2"/>
              <a:buChar char="Ø"/>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After acute pancreatitis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lvl="1" eaLnBrk="0" fontAlgn="base" hangingPunct="0">
              <a:spcBef>
                <a:spcPct val="0"/>
              </a:spcBef>
              <a:spcAft>
                <a:spcPct val="0"/>
              </a:spcAft>
              <a:buFont typeface="Wingdings" pitchFamily="2" charset="2"/>
              <a:buChar char="Ø"/>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Occlusion of the duct by pancreatic cancer</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1" u="sng" strike="noStrike" cap="none" normalizeH="0" baseline="0" dirty="0" smtClean="0">
                <a:ln>
                  <a:noFill/>
                </a:ln>
                <a:solidFill>
                  <a:schemeClr val="tx1"/>
                </a:solidFill>
                <a:effectLst/>
                <a:latin typeface="Calibri" pitchFamily="34" charset="0"/>
                <a:ea typeface="Calibri" pitchFamily="34" charset="0"/>
                <a:cs typeface="GoudyStd" charset="0"/>
              </a:rPr>
              <a:t>Pancreas divisum and annular pancreas</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 are rare causes of chronic pancreatitis.</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381000" y="838200"/>
            <a:ext cx="8763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800" b="1" i="1" u="sng" strike="noStrike" cap="none" normalizeH="0" baseline="0" dirty="0" smtClean="0">
                <a:ln>
                  <a:noFill/>
                </a:ln>
                <a:solidFill>
                  <a:schemeClr val="tx1"/>
                </a:solidFill>
                <a:effectLst/>
                <a:ea typeface="Calibri" pitchFamily="34" charset="0"/>
                <a:cs typeface="GoudyStd" charset="0"/>
              </a:rPr>
              <a:t>Hereditary pancreatitis</a:t>
            </a:r>
            <a:r>
              <a:rPr kumimoji="0" lang="en-US" sz="2800" b="0" i="0" u="none" strike="noStrike" cap="none" normalizeH="0" baseline="0" dirty="0" smtClean="0">
                <a:ln>
                  <a:noFill/>
                </a:ln>
                <a:solidFill>
                  <a:schemeClr val="tx1"/>
                </a:solidFill>
                <a:effectLst/>
                <a:ea typeface="Calibri" pitchFamily="34" charset="0"/>
                <a:cs typeface="GoudyStd" charset="0"/>
              </a:rPr>
              <a:t>, CF, infantile malnutrition and a large unexplained idiopathic group make up the remainder.</a:t>
            </a:r>
            <a:endParaRPr kumimoji="0" lang="en-US"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ea typeface="Calibri" pitchFamily="34" charset="0"/>
                <a:cs typeface="GoudyStd" charset="0"/>
              </a:rPr>
              <a:t>In Hereditary pancreatitis there is mutation in SPINK1 (responsible for destruction of activated trypsinogen), also this mutation predisposes to idiopathic pancreatitis. </a:t>
            </a:r>
            <a:endParaRPr kumimoji="0" lang="en-US"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1" i="1" u="sng" strike="noStrike" cap="none" normalizeH="0" baseline="0" dirty="0" smtClean="0">
                <a:ln>
                  <a:noFill/>
                </a:ln>
                <a:solidFill>
                  <a:schemeClr val="tx1"/>
                </a:solidFill>
                <a:effectLst/>
                <a:ea typeface="Calibri" pitchFamily="34" charset="0"/>
                <a:cs typeface="GoudyStd" charset="0"/>
              </a:rPr>
              <a:t>Idiopathic chronic pancreatitis</a:t>
            </a:r>
            <a:r>
              <a:rPr kumimoji="0" lang="en-US" sz="2800" b="0" i="0" u="none" strike="noStrike" cap="none" normalizeH="0" baseline="0" dirty="0" smtClean="0">
                <a:ln>
                  <a:noFill/>
                </a:ln>
                <a:solidFill>
                  <a:schemeClr val="tx1"/>
                </a:solidFill>
                <a:effectLst/>
                <a:ea typeface="Calibri" pitchFamily="34" charset="0"/>
                <a:cs typeface="GoudyStd" charset="0"/>
              </a:rPr>
              <a:t> accounts for approximately 30% of cases.</a:t>
            </a:r>
            <a:endParaRPr kumimoji="0" lang="en-US" sz="2800" b="1" i="1" u="sng" strike="noStrike" cap="none" normalizeH="0" baseline="0" dirty="0" smtClean="0">
              <a:ln>
                <a:noFill/>
              </a:ln>
              <a:solidFill>
                <a:schemeClr val="tx1"/>
              </a:solidFill>
              <a:effectLst/>
              <a:ea typeface="Calibri" pitchFamily="34" charset="0"/>
              <a:cs typeface="GoudyStd"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800" b="1" i="1" u="sng" strike="noStrike" cap="none" normalizeH="0" baseline="0" dirty="0" smtClean="0">
                <a:ln>
                  <a:noFill/>
                </a:ln>
                <a:solidFill>
                  <a:schemeClr val="tx1"/>
                </a:solidFill>
                <a:effectLst/>
                <a:ea typeface="Calibri" pitchFamily="34" charset="0"/>
                <a:cs typeface="GoudyStd" charset="0"/>
              </a:rPr>
              <a:t>Hereditary pancreatitis</a:t>
            </a:r>
            <a:r>
              <a:rPr kumimoji="0" lang="en-US" sz="2800" b="0" i="0" u="none" strike="noStrike" cap="none" normalizeH="0" baseline="0" dirty="0" smtClean="0">
                <a:ln>
                  <a:noFill/>
                </a:ln>
                <a:solidFill>
                  <a:schemeClr val="tx1"/>
                </a:solidFill>
                <a:effectLst/>
                <a:ea typeface="Calibri" pitchFamily="34" charset="0"/>
                <a:cs typeface="GoudyStd" charset="0"/>
              </a:rPr>
              <a:t> and pancreatitis occurring at a young age had a markedly increased risk of developing pancreatic cancer especially in smoker patients</a:t>
            </a:r>
            <a:r>
              <a:rPr kumimoji="0" lang="en-US" sz="2000" b="0" i="0" u="none" strike="noStrike" cap="none" normalizeH="0" baseline="0" dirty="0" smtClean="0">
                <a:ln>
                  <a:noFill/>
                </a:ln>
                <a:solidFill>
                  <a:schemeClr val="tx1"/>
                </a:solidFill>
                <a:effectLst/>
                <a:cs typeface="Arial" pitchFamily="34" charset="0"/>
              </a:rPr>
              <a:t> </a:t>
            </a:r>
            <a:endParaRPr kumimoji="0" lang="en-US" sz="5400" b="0" i="0" u="none" strike="noStrike" cap="none" normalizeH="0" baseline="0" dirty="0" smtClean="0">
              <a:ln>
                <a:noFill/>
              </a:ln>
              <a:solidFill>
                <a:schemeClr val="tx1"/>
              </a:solidFill>
              <a:effectLst/>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381000" y="424934"/>
            <a:ext cx="8763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1" i="1" u="sng" strike="noStrike" cap="none" normalizeH="0" baseline="0" dirty="0" smtClean="0">
                <a:ln>
                  <a:noFill/>
                </a:ln>
                <a:solidFill>
                  <a:schemeClr val="tx1"/>
                </a:solidFill>
                <a:effectLst/>
                <a:latin typeface="Calibri" pitchFamily="34" charset="0"/>
                <a:ea typeface="Calibri" pitchFamily="34" charset="0"/>
                <a:cs typeface="GoudyStd" charset="0"/>
              </a:rPr>
              <a:t>Tropical pancreatitis</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 is a form of idiopathic pancreatitis that begins at a young age and is associated with a high incidence of diabetes mellitus and stone formation , caused by either:</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lvl="1" eaLnBrk="0" fontAlgn="base" hangingPunct="0">
              <a:spcBef>
                <a:spcPct val="0"/>
              </a:spcBef>
              <a:spcAft>
                <a:spcPct val="0"/>
              </a:spcAft>
              <a:buFontTx/>
              <a:buChar char="•"/>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Malnutrition</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lvl="1" eaLnBrk="0" fontAlgn="base" hangingPunct="0">
              <a:spcBef>
                <a:spcPct val="0"/>
              </a:spcBef>
              <a:spcAft>
                <a:spcPct val="0"/>
              </a:spcAft>
              <a:buFontTx/>
              <a:buChar char="•"/>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ingestion of cyanogenic glycosides in cassava</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lvl="1" eaLnBrk="0" fontAlgn="base" hangingPunct="0">
              <a:spcBef>
                <a:spcPct val="0"/>
              </a:spcBef>
              <a:spcAft>
                <a:spcPct val="0"/>
              </a:spcAft>
              <a:buFontTx/>
              <a:buChar char="•"/>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exposure to hydrocarbons released by kerosene or paraffin lamps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1" u="sng" strike="noStrike" cap="none" normalizeH="0" baseline="0" dirty="0" smtClean="0">
                <a:ln>
                  <a:noFill/>
                </a:ln>
                <a:solidFill>
                  <a:schemeClr val="tx1"/>
                </a:solidFill>
                <a:effectLst/>
                <a:latin typeface="Calibri" pitchFamily="34" charset="0"/>
                <a:ea typeface="Calibri" pitchFamily="34" charset="0"/>
                <a:cs typeface="GoudyStd" charset="0"/>
              </a:rPr>
              <a:t>Autoimmune pancreatitis</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 is a recently described cause of chronic pancreatitis,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May occur alone or as part of autoimmune process.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May cause changes in the biliary tree (autoimmune cholangiopathy)</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Autoantibodies may be present, and levels of the immunoglobulin subtype IgG4 are elevated.</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152400" y="609600"/>
            <a:ext cx="86868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Calibri" pitchFamily="34" charset="0"/>
                <a:ea typeface="Calibri" pitchFamily="34" charset="0"/>
                <a:cs typeface="GoudyStd" charset="0"/>
              </a:rPr>
              <a:t>Pathology:</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The pancreas enlarges and becomes hard as a result of fibrosis.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The ducts become distorted and dilated with areas of both stricture formation and ectasia</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Calcified stones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Become occluded with a gelatinous proteinaceous fluid and debris.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Inflammatory cysts may form.</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152400" y="609600"/>
            <a:ext cx="87630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1" u="none" strike="noStrike" cap="none" normalizeH="0" baseline="0" dirty="0" smtClean="0">
                <a:ln>
                  <a:noFill/>
                </a:ln>
                <a:solidFill>
                  <a:srgbClr val="829CB7"/>
                </a:solidFill>
                <a:effectLst/>
                <a:latin typeface="Calibri" pitchFamily="34" charset="0"/>
                <a:ea typeface="Calibri" pitchFamily="34" charset="0"/>
                <a:cs typeface="Aileron-BoldItalic"/>
              </a:rPr>
              <a:t>Clinical features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Pain is the outstanding symptom in the majority of patients, the site of pain depend on the part of pancreas affected:</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Epigastric and right subcostal pain if the head of pancreas is diseased.</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Left subcostal and back pain if the disease limited to the left side of the pancreas.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In some patients, the pain is more diffuse. Radiation to the shoulder can occur.</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The pain is often dull and gnawing. Severe flare-ups of pain may be superimposed on background discomfort.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The pain prevents sleep and time off work is frequent.</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152400" y="685800"/>
            <a:ext cx="8763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Nausea is common during attacks, and vomiting may occur.</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Weight loss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Loss of exocrine function leads to steatorrhoea in more than 30% of patients.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Loss of endocrine function leads to the development of diabetes, incidence increases as the disease progresses.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Infection is not infrequent, possibly related to the diabetes mellitus.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152400" y="228600"/>
            <a:ext cx="8763000"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1" u="none" strike="noStrike" cap="none" normalizeH="0" baseline="0" dirty="0" smtClean="0">
                <a:ln>
                  <a:noFill/>
                </a:ln>
                <a:solidFill>
                  <a:srgbClr val="829CB7"/>
                </a:solidFill>
                <a:effectLst/>
                <a:latin typeface="Calibri" pitchFamily="34" charset="0"/>
                <a:ea typeface="Calibri" pitchFamily="34" charset="0"/>
                <a:cs typeface="Aileron-BoldItalic"/>
              </a:rPr>
              <a:t>Investigations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a rise in serum amylase (Only in the early stages of the disease)</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Pancreatic calcifications may be seen on abdominal X-ray and CT scan.</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CT or MRI scan will show the outline of the gland, the main area of damage and the possibilities for surgical correction (</a:t>
            </a:r>
            <a:r>
              <a:rPr kumimoji="0" lang="en-US" sz="2400" b="0" i="0" u="none" strike="noStrike" cap="none" normalizeH="0" baseline="0" dirty="0" smtClean="0">
                <a:ln>
                  <a:noFill/>
                </a:ln>
                <a:solidFill>
                  <a:srgbClr val="00B0F0"/>
                </a:solidFill>
                <a:effectLst/>
                <a:latin typeface="Calibri" pitchFamily="34" charset="0"/>
                <a:ea typeface="Calibri" pitchFamily="34" charset="0"/>
                <a:cs typeface="GoudyStd" charset="0"/>
              </a:rPr>
              <a:t>a normal looking pancreas on CT or MRI does not rule out chronic pancreatitis).</a:t>
            </a:r>
            <a:endParaRPr kumimoji="0" lang="en-US" b="0" i="0" u="none" strike="noStrike" cap="none" normalizeH="0" baseline="0" dirty="0" smtClean="0">
              <a:ln>
                <a:noFill/>
              </a:ln>
              <a:solidFill>
                <a:srgbClr val="00B0F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MRCP will identify the presence of biliary obstruction and the state of the pancreatic duct.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ERCP is the most accurate way of elucidating the anatomy of the duct and, in conjunction with the whole organ morphology, can help to determine the type of operation required, if operative intervention is indicated.</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Histology in case of unproven chronic pancreatitis.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EUS</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1981200" y="1295400"/>
            <a:ext cx="5257800" cy="4191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1752600" y="1143000"/>
            <a:ext cx="5562600" cy="46482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304800" y="887135"/>
            <a:ext cx="88392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1" u="none" strike="noStrike" cap="none" normalizeH="0" baseline="0" dirty="0" smtClean="0">
                <a:ln>
                  <a:noFill/>
                </a:ln>
                <a:solidFill>
                  <a:srgbClr val="829CB7"/>
                </a:solidFill>
                <a:effectLst/>
                <a:latin typeface="Calibri" pitchFamily="34" charset="0"/>
                <a:ea typeface="Calibri" pitchFamily="34" charset="0"/>
                <a:cs typeface="Aileron-BoldItalic"/>
              </a:rPr>
              <a:t>Treatment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Most patients can be managed with medical measures. There is no single therapeutic agent that has been shown to relieve symptoms.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The role of surgery is to </a:t>
            </a:r>
            <a:r>
              <a:rPr kumimoji="0" lang="en-US" sz="2400" b="0" i="1" u="sng" strike="noStrike" cap="none" normalizeH="0" baseline="0" dirty="0" smtClean="0">
                <a:ln>
                  <a:noFill/>
                </a:ln>
                <a:solidFill>
                  <a:schemeClr val="tx1"/>
                </a:solidFill>
                <a:effectLst/>
                <a:latin typeface="Calibri" pitchFamily="34" charset="0"/>
                <a:ea typeface="Calibri" pitchFamily="34" charset="0"/>
                <a:cs typeface="GoudyStd"/>
              </a:rPr>
              <a:t>overcome obstruction and remove mass lesions.</a:t>
            </a:r>
            <a:endParaRPr kumimoji="0" lang="en-US" b="0" i="1" u="sng" strike="noStrike" cap="none" normalizeH="0" baseline="0" dirty="0" smtClean="0">
              <a:ln>
                <a:noFill/>
              </a:ln>
              <a:solidFill>
                <a:schemeClr val="tx1"/>
              </a:solidFill>
              <a:effectLst/>
              <a:latin typeface="Arial" pitchFamily="34" charset="0"/>
              <a:cs typeface="Arial" pitchFamily="34" charset="0"/>
            </a:endParaRPr>
          </a:p>
          <a:p>
            <a:pPr lvl="1" eaLnBrk="0" fontAlgn="base" hangingPunct="0">
              <a:spcBef>
                <a:spcPct val="0"/>
              </a:spcBef>
              <a:spcAft>
                <a:spcPct val="0"/>
              </a:spcAft>
              <a:buFontTx/>
              <a:buChar char="•"/>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Patients have a mass in the head of the pancreas, for which either a pancreatoduodenectomy or a </a:t>
            </a: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GoudyStd"/>
              </a:rPr>
              <a:t>Beger</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 procedure (duodenum-preserving resection of the pancreatic head) is appropriate.</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lvl="1" eaLnBrk="0" fontAlgn="base" hangingPunct="0">
              <a:spcBef>
                <a:spcPct val="0"/>
              </a:spcBef>
              <a:spcAft>
                <a:spcPct val="0"/>
              </a:spcAft>
              <a:buFontTx/>
              <a:buChar char="•"/>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If the duct is markedly dilated, then a longitudinal pancreatojejunostomy or Frey procedure can be of value.</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8600" y="533400"/>
            <a:ext cx="8686800"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Calibri" pitchFamily="34" charset="0"/>
                <a:ea typeface="Calibri" pitchFamily="34" charset="0"/>
                <a:cs typeface="GoudyStd"/>
              </a:rPr>
              <a:t>In sever pancreatitis: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Early management of severe acute pancreatitis.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Admission to HDU/ICU</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Analgesia</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Aggressive fluid rehydration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Supplemental oxygen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Invasive monitoring of vital signs, central venous pressure, urine output, blood gases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Frequent monitoring of haematological and biochemical parameters (including liver and renal function, clotting, serum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calcium, blood glucose</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endParaRPr kumimoji="0" lang="en-US" sz="5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62000"/>
            <a:ext cx="8153400" cy="2308324"/>
          </a:xfrm>
          <a:prstGeom prst="rect">
            <a:avLst/>
          </a:prstGeom>
        </p:spPr>
        <p:txBody>
          <a:bodyPr wrap="square">
            <a:spAutoFit/>
          </a:bodyPr>
          <a:lstStyle/>
          <a:p>
            <a:pPr lvl="1" eaLnBrk="0" fontAlgn="base" hangingPunct="0">
              <a:spcBef>
                <a:spcPct val="0"/>
              </a:spcBef>
              <a:spcAft>
                <a:spcPct val="0"/>
              </a:spcAft>
              <a:buFontTx/>
              <a:buChar char="•"/>
            </a:pPr>
            <a:r>
              <a:rPr lang="en-US" sz="2400" dirty="0" smtClean="0">
                <a:latin typeface="Calibri" pitchFamily="34" charset="0"/>
                <a:ea typeface="Calibri" pitchFamily="34" charset="0"/>
                <a:cs typeface="GoudyStd"/>
              </a:rPr>
              <a:t>The rare patient with disease limited to the tail will be cured by a distal pancreatectomy.</a:t>
            </a:r>
            <a:endParaRPr lang="en-US" dirty="0" smtClean="0">
              <a:latin typeface="Arial" pitchFamily="34" charset="0"/>
              <a:cs typeface="Arial" pitchFamily="34" charset="0"/>
            </a:endParaRPr>
          </a:p>
          <a:p>
            <a:pPr lvl="1" eaLnBrk="0" fontAlgn="base" hangingPunct="0">
              <a:spcBef>
                <a:spcPct val="0"/>
              </a:spcBef>
              <a:spcAft>
                <a:spcPct val="0"/>
              </a:spcAft>
              <a:buFontTx/>
              <a:buChar char="•"/>
            </a:pPr>
            <a:r>
              <a:rPr lang="en-US" sz="2400" dirty="0" smtClean="0">
                <a:latin typeface="Calibri" pitchFamily="34" charset="0"/>
                <a:ea typeface="Calibri" pitchFamily="34" charset="0"/>
                <a:cs typeface="GoudyStd"/>
              </a:rPr>
              <a:t>Patients with intractable pain and diffuse disease may plead for a total pancreatectomy.</a:t>
            </a:r>
            <a:endParaRPr lang="en-US" dirty="0" smtClean="0">
              <a:latin typeface="Arial" pitchFamily="34" charset="0"/>
              <a:cs typeface="Arial" pitchFamily="34" charset="0"/>
            </a:endParaRPr>
          </a:p>
          <a:p>
            <a:pPr lvl="1" eaLnBrk="0" fontAlgn="base" hangingPunct="0">
              <a:spcBef>
                <a:spcPct val="0"/>
              </a:spcBef>
              <a:spcAft>
                <a:spcPct val="0"/>
              </a:spcAft>
              <a:buFontTx/>
              <a:buChar char="•"/>
            </a:pPr>
            <a:r>
              <a:rPr lang="en-US" sz="2400" dirty="0" smtClean="0">
                <a:latin typeface="Calibri" pitchFamily="34" charset="0"/>
                <a:ea typeface="Calibri" pitchFamily="34" charset="0"/>
                <a:cs typeface="GoudyStd"/>
              </a:rPr>
              <a:t>Total pancreatectomy and islet autotransplantation has been reported in selected patients.</a:t>
            </a:r>
            <a:endParaRPr lang="en-US" dirty="0" smtClean="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838200" y="457200"/>
            <a:ext cx="6705600" cy="5715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152400" y="457200"/>
            <a:ext cx="8763000"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1" u="none" strike="noStrike" cap="none" normalizeH="0" baseline="0" dirty="0" smtClean="0">
                <a:ln>
                  <a:noFill/>
                </a:ln>
                <a:solidFill>
                  <a:srgbClr val="829CB7"/>
                </a:solidFill>
                <a:effectLst/>
                <a:latin typeface="Calibri" pitchFamily="34" charset="0"/>
                <a:ea typeface="Calibri" pitchFamily="34" charset="0"/>
                <a:cs typeface="Aileron-BoldItalic"/>
              </a:rPr>
              <a:t>Prognosis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Patients often suffer a gradual decline in their professional, social and personal lives.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After a surgical or percutaneous intervention, the pain disappears but tends to return over a period of time.</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After many years, there may be disappearance of the pain, leaving only the exocrine and endocrine insufficiencies.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Development of pancreatic cancer is a risk in those who have had the disease for more than 20 years.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228600" y="304800"/>
            <a:ext cx="86868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1" u="none" strike="noStrike" cap="none" normalizeH="0" baseline="0" dirty="0" smtClean="0">
                <a:ln>
                  <a:noFill/>
                </a:ln>
                <a:solidFill>
                  <a:srgbClr val="829CB7"/>
                </a:solidFill>
                <a:effectLst/>
                <a:latin typeface="Calibri" pitchFamily="34" charset="0"/>
                <a:ea typeface="Calibri" pitchFamily="34" charset="0"/>
                <a:cs typeface="Aileron-BoldItalic" charset="0"/>
              </a:rPr>
              <a:t>Sphincter of Oddi dysfunction</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The sphincter of Oddi is 6–10 mm long and lies within the duodenal wall. A part of it encircles the common channel, and then there are separate biliary and pancreatic components.</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p:cNvPicPr/>
          <p:nvPr/>
        </p:nvPicPr>
        <p:blipFill>
          <a:blip r:embed="rId2" cstate="print"/>
          <a:srcRect/>
          <a:stretch>
            <a:fillRect/>
          </a:stretch>
        </p:blipFill>
        <p:spPr bwMode="auto">
          <a:xfrm>
            <a:off x="1447800" y="2546350"/>
            <a:ext cx="6477000" cy="34734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228600" y="838200"/>
            <a:ext cx="86868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800" b="1" i="1" u="none" strike="noStrike" cap="none" normalizeH="0" baseline="0" dirty="0" smtClean="0">
                <a:ln>
                  <a:noFill/>
                </a:ln>
                <a:solidFill>
                  <a:schemeClr val="tx1"/>
                </a:solidFill>
                <a:effectLst/>
                <a:latin typeface="Calibri" pitchFamily="34" charset="0"/>
                <a:ea typeface="Calibri" pitchFamily="34" charset="0"/>
                <a:cs typeface="GoudyStd" charset="0"/>
              </a:rPr>
              <a:t>Sphincter of Oddi dyskinesia or dysfunction (SOD)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is a clinical syndrome in which pain, biochemical abnormalities and dilatation of the bile duct and/or pancreatic duct are attributed to abnormal function of the sphincter of Oddi.</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Females are more commonly affected than males.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600" b="1" i="0" u="none" strike="noStrike" cap="none" normalizeH="0" baseline="0" dirty="0" smtClean="0">
                <a:ln>
                  <a:noFill/>
                </a:ln>
                <a:solidFill>
                  <a:schemeClr val="tx1"/>
                </a:solidFill>
                <a:effectLst/>
                <a:latin typeface="Calibri" pitchFamily="34" charset="0"/>
                <a:ea typeface="Calibri" pitchFamily="34" charset="0"/>
                <a:cs typeface="GoudyStd" charset="0"/>
              </a:rPr>
              <a:t>Biliary-type SOD</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Is characterised by biliary pain, which may be accompanied by abnormally raised liver enzymes and/or dilation of the bile duct and/or evidence of delayed emptying on biliary scintigraphy.</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It may be a cause of persistent post-cholecystectomy symptoms.</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381000" y="228600"/>
            <a:ext cx="8763000" cy="64325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Char char="•"/>
              <a:tabLst/>
            </a:pPr>
            <a:r>
              <a:rPr kumimoji="0" lang="en-US" sz="3600" b="1" i="0" u="none" strike="noStrike" cap="none" normalizeH="0" baseline="0" dirty="0" smtClean="0">
                <a:ln>
                  <a:noFill/>
                </a:ln>
                <a:solidFill>
                  <a:schemeClr val="tx1"/>
                </a:solidFill>
                <a:effectLst/>
                <a:latin typeface="Calibri" pitchFamily="34" charset="0"/>
                <a:ea typeface="Calibri" pitchFamily="34" charset="0"/>
                <a:cs typeface="GoudyStd" charset="0"/>
              </a:rPr>
              <a:t>pancreatic-type SOD</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Predominance of pancreatic problems, especially recurrent episodes of acute pancreatitis.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Should be excluded in patients with recurrent acute pancreatitis of unexplained aetiology.</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CT and MRCP can demonstrate dilatation of the biliary and pancreatic ducts.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MRCP with intravenous secretin injection can particularly demonstrate pancreatic duct dilatation due to raised sphincter pressures.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HIDA scan may demonstrate delayed biliary transit.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The gold standard for diagnosing SOD is ERCP with manometry of the biliary and pancreatic sphincters,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(Sphincter</a:t>
            </a:r>
            <a:r>
              <a:rPr kumimoji="0" lang="en-US" sz="2000" b="0" i="1" u="none" strike="noStrike" cap="none" normalizeH="0" baseline="0" dirty="0" smtClean="0">
                <a:ln>
                  <a:noFill/>
                </a:ln>
                <a:solidFill>
                  <a:schemeClr val="tx1"/>
                </a:solidFill>
                <a:effectLst/>
                <a:latin typeface="Calibri" pitchFamily="34" charset="0"/>
                <a:ea typeface="Calibri" pitchFamily="34" charset="0"/>
                <a:cs typeface="GoudyStd" charset="0"/>
              </a:rPr>
              <a:t> pressure higher than 40 mm Hg is the manometric criterion used to diagnose SOD).</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304800" y="457200"/>
            <a:ext cx="8686800" cy="51090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Calibri" pitchFamily="34" charset="0"/>
                <a:cs typeface="GoudyStd" charset="0"/>
              </a:rPr>
              <a:t>Treatment: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Endoscopic sphincterotomy</a:t>
            </a:r>
            <a:endParaRPr kumimoji="0" lang="en-US" b="0" i="0" u="none" strike="noStrike" cap="none" normalizeH="0" baseline="0" dirty="0" smtClean="0">
              <a:ln>
                <a:noFill/>
              </a:ln>
              <a:solidFill>
                <a:schemeClr val="tx1"/>
              </a:solidFill>
              <a:effectLst/>
              <a:latin typeface="Aharoni" pitchFamily="2" charset="-79"/>
              <a:cs typeface="Aharoni" pitchFamily="2" charset="-79"/>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Medical therapy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should be tried before proceeding to manometry. Proton pump inhibitors, spasmolytic drugs, calcium blockers (nifedipine), and psychotropic agents have all been tried with varying degrees of success.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Injection of botulinum toxin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(which can cause a chemical sphincterotomy for up to 3 months) or placement of a pancreatic stent (these are usually removed after 6 weeks) do not provide lasting relief, but can be used to identify patients who may benefit from a sphincterotomy.</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228600" y="990600"/>
            <a:ext cx="8686800"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noFill/>
                </a:ln>
                <a:solidFill>
                  <a:srgbClr val="4A6C93"/>
                </a:solidFill>
                <a:effectLst/>
                <a:latin typeface="Calibri" pitchFamily="34" charset="0"/>
                <a:ea typeface="Calibri" pitchFamily="34" charset="0"/>
                <a:cs typeface="Aileron-Bold"/>
              </a:rPr>
              <a:t>CARCINOMA OF THE PANCREAS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Pancreatic cancer is the sixth leading cause of cancer death in the UK.</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The incidence is 10 cases per 100 000 population per year.</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838200" y="304800"/>
            <a:ext cx="7086600" cy="63246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B6F15528-21DE-4FAA-801E-634DDDAF4B2B}"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152400" y="457200"/>
            <a:ext cx="87630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6E8AAA"/>
                </a:solidFill>
                <a:effectLst/>
                <a:ea typeface="Calibri" pitchFamily="34" charset="0"/>
                <a:cs typeface="Aileron-Bold"/>
              </a:rPr>
              <a:t>Pathology</a:t>
            </a: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ea typeface="Calibri" pitchFamily="34" charset="0"/>
                <a:cs typeface="GoudyStd"/>
              </a:rPr>
              <a:t>More than 85% of pancreatic cancers are ductal adenocarcinomas.</a:t>
            </a: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ea typeface="Calibri" pitchFamily="34" charset="0"/>
                <a:cs typeface="GoudyStd"/>
              </a:rPr>
              <a:t>Endocrine tumours of the pancreas are rare.</a:t>
            </a: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ea typeface="Calibri" pitchFamily="34" charset="0"/>
                <a:cs typeface="GoudyStd"/>
              </a:rPr>
              <a:t>Ductal adenocarcinomas arise most commonly in the head of the gland.</a:t>
            </a: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ea typeface="Calibri" pitchFamily="34" charset="0"/>
                <a:cs typeface="GoudyStd"/>
              </a:rPr>
              <a:t>They are solid, scirrhous tumours, characterised by neoplastic tubular glands within a markedly desmoplastic fibrous stroma.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ea typeface="Calibri" pitchFamily="34" charset="0"/>
                <a:cs typeface="GoudyStd"/>
              </a:rPr>
              <a:t>Fibrosis is also a characteristic of chronic pancreatitis, and histological differentiation between tumour and pancreatitis can cause diagnostic difficulties</a:t>
            </a:r>
            <a:r>
              <a:rPr kumimoji="0" lang="en-US" b="0" i="0" u="none" strike="noStrike" cap="none" normalizeH="0" baseline="0" dirty="0" smtClean="0">
                <a:ln>
                  <a:noFill/>
                </a:ln>
                <a:solidFill>
                  <a:schemeClr val="tx1"/>
                </a:solidFill>
                <a:effectLst/>
                <a:cs typeface="Arial" pitchFamily="34" charset="0"/>
              </a:rPr>
              <a:t> </a:t>
            </a:r>
            <a:endParaRPr kumimoji="0" lang="en-US" sz="4800" b="0" i="0" u="none" strike="noStrike" cap="none" normalizeH="0" baseline="0" dirty="0" smtClean="0">
              <a:ln>
                <a:noFill/>
              </a:ln>
              <a:solidFill>
                <a:schemeClr val="tx1"/>
              </a:solidFill>
              <a:effectLst/>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28600" y="685800"/>
            <a:ext cx="8686800" cy="49859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Nasogastric drainage (only initially)</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Antibiotics if cholangitis suspected; prophylactic antibiotics can be considered</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CT scan essential if organ failure, clinical deterioration or signs of sepsis develop</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ERCP within 72 hours for severe gallstone pancreatitis or signs of cholangitis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Supportive therapy for organ failure if it develops (inotropes, ventilatory support, haemofiltration, etc.)</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If nutritional support is required, consider enteral (nasogastric) feeding</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5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152400" y="762000"/>
            <a:ext cx="8763000"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Proliferative lesions in the pancreatic ducts can precede invasive ductal adenocarcinoma. These are termed pancreatic intraepithelial neoplasia or PanIN.</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Cystic tumours of the pancreas may be </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GoudyStd" charset="0"/>
              </a:rPr>
              <a:t>serous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or </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GoudyStd" charset="0"/>
              </a:rPr>
              <a:t>mucinous.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dirty="0" smtClean="0">
                <a:ln>
                  <a:noFill/>
                </a:ln>
                <a:solidFill>
                  <a:schemeClr val="tx1"/>
                </a:solidFill>
                <a:effectLst/>
                <a:latin typeface="Calibri" pitchFamily="34" charset="0"/>
                <a:ea typeface="Calibri" pitchFamily="34" charset="0"/>
                <a:cs typeface="GoudyStd" charset="0"/>
              </a:rPr>
              <a:t>Serous cystadenomas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found in older women</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Are large aggregations of multiple small cysts, almost like bubblewrap.</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Benign.</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152400" y="471101"/>
            <a:ext cx="8763000" cy="44319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1" i="0" u="none" strike="noStrike" cap="none" normalizeH="0" baseline="0" dirty="0" smtClean="0">
                <a:ln>
                  <a:noFill/>
                </a:ln>
                <a:solidFill>
                  <a:schemeClr val="tx1"/>
                </a:solidFill>
                <a:effectLst/>
                <a:latin typeface="Calibri" pitchFamily="34" charset="0"/>
                <a:ea typeface="Calibri" pitchFamily="34" charset="0"/>
                <a:cs typeface="GoudyStd"/>
              </a:rPr>
              <a:t>Mucinous tumours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Have the potential for malignant transformation.</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They include mucinous cystic neoplasms (MCNs) and intraductal papillary mucinous neoplasms (IPMNs).</a:t>
            </a: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2400" b="1" i="0" u="none" strike="noStrike" cap="none" normalizeH="0" baseline="0" dirty="0" smtClean="0">
                <a:ln>
                  <a:noFill/>
                </a:ln>
                <a:solidFill>
                  <a:schemeClr val="tx1"/>
                </a:solidFill>
                <a:effectLst/>
                <a:latin typeface="Calibri" pitchFamily="34" charset="0"/>
                <a:ea typeface="Calibri" pitchFamily="34" charset="0"/>
                <a:cs typeface="GoudyStd"/>
              </a:rPr>
              <a:t>MCNs: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lvl="2" eaLnBrk="0" fontAlgn="base" hangingPunct="0">
              <a:spcBef>
                <a:spcPct val="0"/>
              </a:spcBef>
              <a:spcAft>
                <a:spcPct val="0"/>
              </a:spcAft>
              <a:buFont typeface="Wingdings" pitchFamily="2" charset="2"/>
              <a:buChar char="ü"/>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Perimenopausal women.</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lvl="2" eaLnBrk="0" fontAlgn="base" hangingPunct="0">
              <a:spcBef>
                <a:spcPct val="0"/>
              </a:spcBef>
              <a:spcAft>
                <a:spcPct val="0"/>
              </a:spcAft>
              <a:buFont typeface="Wingdings" pitchFamily="2" charset="2"/>
              <a:buChar char="ü"/>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Show up as multilocular thick-walled cysts in the pancreatic body or tail.</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lvl="2" eaLnBrk="0" fontAlgn="base" hangingPunct="0">
              <a:spcBef>
                <a:spcPct val="0"/>
              </a:spcBef>
              <a:spcAft>
                <a:spcPct val="0"/>
              </a:spcAft>
              <a:buFont typeface="Wingdings" pitchFamily="2" charset="2"/>
              <a:buChar char="ü"/>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Histologically, contain an ovarian-type stroma.</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228600" y="409547"/>
            <a:ext cx="8686800" cy="45550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3200" b="1" i="0" u="none" strike="noStrike" cap="none" normalizeH="0" baseline="0" dirty="0" smtClean="0">
                <a:ln>
                  <a:noFill/>
                </a:ln>
                <a:solidFill>
                  <a:schemeClr val="tx1"/>
                </a:solidFill>
                <a:effectLst/>
                <a:ea typeface="Calibri" pitchFamily="34" charset="0"/>
                <a:cs typeface="GoudyStd"/>
              </a:rPr>
              <a:t>IPMNs:</a:t>
            </a:r>
            <a:endParaRPr kumimoji="0" lang="en-US"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ea typeface="Calibri" pitchFamily="34" charset="0"/>
                <a:cs typeface="GoudyStd"/>
              </a:rPr>
              <a:t>More common in the pancreatic head and in older men.</a:t>
            </a: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ea typeface="Calibri" pitchFamily="34" charset="0"/>
                <a:cs typeface="GoudyStd"/>
              </a:rPr>
              <a:t>IPMNs arising within the main duct are often multifocal and have a greater tendency to prove malignant.</a:t>
            </a: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ea typeface="Calibri" pitchFamily="34" charset="0"/>
                <a:cs typeface="GoudyStd"/>
              </a:rPr>
              <a:t>IPMN arising from a branch duct can be difficult to distinguish from an MCN.</a:t>
            </a: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ea typeface="Calibri" pitchFamily="34" charset="0"/>
                <a:cs typeface="GoudyStd"/>
              </a:rPr>
              <a:t>Thick mucus seen extruding from the ampulla at ERCP is diagnostic of a main duct IPMN.</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ea typeface="Calibri" pitchFamily="34" charset="0"/>
                <a:cs typeface="GoudyStd"/>
              </a:rPr>
              <a:t>Solid pseudopapillary tumour</a:t>
            </a:r>
            <a:r>
              <a:rPr kumimoji="0" lang="en-US" sz="2400" b="0" i="0" u="none" strike="noStrike" cap="none" normalizeH="0" baseline="0" dirty="0" smtClean="0">
                <a:ln>
                  <a:noFill/>
                </a:ln>
                <a:solidFill>
                  <a:schemeClr val="tx1"/>
                </a:solidFill>
                <a:effectLst/>
                <a:ea typeface="Calibri" pitchFamily="34" charset="0"/>
                <a:cs typeface="GoudyStd"/>
              </a:rPr>
              <a:t> is a rare, slowly progressive but malignant tumour, seen in women of childbearing age, and manifests as a large, part-solid, part-cystic tumour</a:t>
            </a:r>
            <a:r>
              <a:rPr kumimoji="0" lang="en-US" b="0" i="0" u="none" strike="noStrike" cap="none" normalizeH="0" baseline="0" dirty="0" smtClean="0">
                <a:ln>
                  <a:noFill/>
                </a:ln>
                <a:solidFill>
                  <a:schemeClr val="tx1"/>
                </a:solidFill>
                <a:effectLst/>
                <a:cs typeface="Arial" pitchFamily="34" charset="0"/>
              </a:rPr>
              <a:t> </a:t>
            </a:r>
            <a:endParaRPr kumimoji="0" lang="en-US" sz="4800" b="0" i="0" u="none" strike="noStrike" cap="none" normalizeH="0" baseline="0" dirty="0" smtClean="0">
              <a:ln>
                <a:noFill/>
              </a:ln>
              <a:solidFill>
                <a:schemeClr val="tx1"/>
              </a:solidFill>
              <a:effectLst/>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304800" y="533400"/>
            <a:ext cx="88392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1" i="0" u="none" strike="noStrike" cap="none" normalizeH="0" baseline="0" dirty="0" smtClean="0">
                <a:ln>
                  <a:noFill/>
                </a:ln>
                <a:solidFill>
                  <a:schemeClr val="tx1"/>
                </a:solidFill>
                <a:effectLst/>
                <a:ea typeface="Calibri" pitchFamily="34" charset="0"/>
                <a:cs typeface="GoudyStd" charset="0"/>
              </a:rPr>
              <a:t>Peri-ampullary tumors </a:t>
            </a:r>
            <a:endParaRPr kumimoji="0" lang="en-US" b="0" i="0" u="none" strike="noStrike" cap="none" normalizeH="0" baseline="0" dirty="0" smtClean="0">
              <a:ln>
                <a:noFill/>
              </a:ln>
              <a:solidFill>
                <a:schemeClr val="tx1"/>
              </a:solidFill>
              <a:effectLst/>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Courier New" pitchFamily="49" charset="0"/>
              <a:buChar char="o"/>
              <a:tabLst/>
            </a:pPr>
            <a:r>
              <a:rPr kumimoji="0" lang="en-US" sz="2400" b="0" i="0" u="none" strike="noStrike" cap="none" normalizeH="0" baseline="0" dirty="0" smtClean="0">
                <a:ln>
                  <a:noFill/>
                </a:ln>
                <a:solidFill>
                  <a:schemeClr val="tx1"/>
                </a:solidFill>
                <a:effectLst/>
                <a:ea typeface="Calibri" pitchFamily="34" charset="0"/>
                <a:cs typeface="GoudyStd" charset="0"/>
              </a:rPr>
              <a:t>Tumours arising from the </a:t>
            </a:r>
            <a:r>
              <a:rPr kumimoji="0" lang="en-US" sz="2400" b="1" i="0" u="none" strike="noStrike" cap="none" normalizeH="0" baseline="0" dirty="0" smtClean="0">
                <a:ln>
                  <a:noFill/>
                </a:ln>
                <a:solidFill>
                  <a:schemeClr val="tx1"/>
                </a:solidFill>
                <a:effectLst/>
                <a:ea typeface="Calibri" pitchFamily="34" charset="0"/>
                <a:cs typeface="GoudyStd" charset="0"/>
              </a:rPr>
              <a:t>ampulla</a:t>
            </a:r>
            <a:r>
              <a:rPr kumimoji="0" lang="en-US" sz="2400" b="0" i="0" u="none" strike="noStrike" cap="none" normalizeH="0" baseline="0" dirty="0" smtClean="0">
                <a:ln>
                  <a:noFill/>
                </a:ln>
                <a:solidFill>
                  <a:schemeClr val="tx1"/>
                </a:solidFill>
                <a:effectLst/>
                <a:ea typeface="Calibri" pitchFamily="34" charset="0"/>
                <a:cs typeface="GoudyStd" charset="0"/>
              </a:rPr>
              <a:t> or from the </a:t>
            </a:r>
            <a:r>
              <a:rPr kumimoji="0" lang="en-US" sz="2400" b="1" i="0" u="none" strike="noStrike" cap="none" normalizeH="0" baseline="0" dirty="0" smtClean="0">
                <a:ln>
                  <a:noFill/>
                </a:ln>
                <a:solidFill>
                  <a:schemeClr val="tx1"/>
                </a:solidFill>
                <a:effectLst/>
                <a:ea typeface="Calibri" pitchFamily="34" charset="0"/>
                <a:cs typeface="GoudyStd" charset="0"/>
              </a:rPr>
              <a:t>distal common bile duct</a:t>
            </a:r>
            <a:r>
              <a:rPr kumimoji="0" lang="en-US" sz="2400" b="0" i="0" u="none" strike="noStrike" cap="none" normalizeH="0" baseline="0" dirty="0" smtClean="0">
                <a:ln>
                  <a:noFill/>
                </a:ln>
                <a:solidFill>
                  <a:schemeClr val="tx1"/>
                </a:solidFill>
                <a:effectLst/>
                <a:ea typeface="Calibri" pitchFamily="34" charset="0"/>
                <a:cs typeface="GoudyStd" charset="0"/>
              </a:rPr>
              <a:t>.</a:t>
            </a:r>
            <a:endParaRPr kumimoji="0" lang="en-US" b="0" i="0" u="none" strike="noStrike" cap="none" normalizeH="0" baseline="0" dirty="0" smtClean="0">
              <a:ln>
                <a:noFill/>
              </a:ln>
              <a:solidFill>
                <a:schemeClr val="tx1"/>
              </a:solidFill>
              <a:effectLst/>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Courier New" pitchFamily="49" charset="0"/>
              <a:buChar char="o"/>
              <a:tabLst/>
            </a:pPr>
            <a:r>
              <a:rPr kumimoji="0" lang="en-US" sz="2400" b="0" i="0" u="none" strike="noStrike" cap="none" normalizeH="0" baseline="0" dirty="0" smtClean="0">
                <a:ln>
                  <a:noFill/>
                </a:ln>
                <a:solidFill>
                  <a:schemeClr val="tx1"/>
                </a:solidFill>
                <a:effectLst/>
                <a:ea typeface="Calibri" pitchFamily="34" charset="0"/>
                <a:cs typeface="GoudyStd" charset="0"/>
              </a:rPr>
              <a:t>Present as a mass in the head of the pancreas.</a:t>
            </a:r>
            <a:endParaRPr kumimoji="0" lang="en-US" b="0" i="0" u="none" strike="noStrike" cap="none" normalizeH="0" baseline="0" dirty="0" smtClean="0">
              <a:ln>
                <a:noFill/>
              </a:ln>
              <a:solidFill>
                <a:schemeClr val="tx1"/>
              </a:solidFill>
              <a:effectLst/>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Courier New" pitchFamily="49" charset="0"/>
              <a:buChar char="o"/>
              <a:tabLst/>
            </a:pPr>
            <a:r>
              <a:rPr kumimoji="0" lang="en-US" sz="2400" b="0" i="0" u="none" strike="noStrike" cap="none" normalizeH="0" baseline="0" dirty="0" smtClean="0">
                <a:ln>
                  <a:noFill/>
                </a:ln>
                <a:solidFill>
                  <a:schemeClr val="tx1"/>
                </a:solidFill>
                <a:effectLst/>
                <a:ea typeface="Calibri" pitchFamily="34" charset="0"/>
                <a:cs typeface="GoudyStd" charset="0"/>
              </a:rPr>
              <a:t>Constitute around a third of all tumours in that area.</a:t>
            </a:r>
            <a:endParaRPr kumimoji="0" lang="en-US" b="0" i="0" u="none" strike="noStrike" cap="none" normalizeH="0" baseline="0" dirty="0" smtClean="0">
              <a:ln>
                <a:noFill/>
              </a:ln>
              <a:solidFill>
                <a:schemeClr val="tx1"/>
              </a:solidFill>
              <a:effectLst/>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Courier New" pitchFamily="49" charset="0"/>
              <a:buChar char="o"/>
              <a:tabLst/>
            </a:pPr>
            <a:r>
              <a:rPr kumimoji="0" lang="en-US" sz="2400" b="0" i="0" u="none" strike="noStrike" cap="none" normalizeH="0" baseline="0" dirty="0" smtClean="0">
                <a:ln>
                  <a:noFill/>
                </a:ln>
                <a:solidFill>
                  <a:schemeClr val="tx1"/>
                </a:solidFill>
                <a:effectLst/>
                <a:ea typeface="Calibri" pitchFamily="34" charset="0"/>
                <a:cs typeface="GoudyStd" charset="0"/>
              </a:rPr>
              <a:t>Patients with familial adenomatous polyposis (FAP) can present with multiple </a:t>
            </a:r>
            <a:r>
              <a:rPr kumimoji="0" lang="en-US" sz="2400" b="1" i="0" u="none" strike="noStrike" cap="none" normalizeH="0" baseline="0" dirty="0" smtClean="0">
                <a:ln>
                  <a:noFill/>
                </a:ln>
                <a:solidFill>
                  <a:schemeClr val="tx1"/>
                </a:solidFill>
                <a:effectLst/>
                <a:ea typeface="Calibri" pitchFamily="34" charset="0"/>
                <a:cs typeface="GoudyStd" charset="0"/>
              </a:rPr>
              <a:t>duodenal polyps.</a:t>
            </a:r>
            <a:endParaRPr kumimoji="0" lang="en-US" b="0" i="0" u="none" strike="noStrike" cap="none" normalizeH="0" baseline="0" dirty="0" smtClean="0">
              <a:ln>
                <a:noFill/>
              </a:ln>
              <a:solidFill>
                <a:schemeClr val="tx1"/>
              </a:solidFill>
              <a:effectLst/>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Courier New" pitchFamily="49" charset="0"/>
              <a:buChar char="o"/>
              <a:tabLst/>
            </a:pPr>
            <a:r>
              <a:rPr kumimoji="0" lang="en-US" sz="2400" b="0" i="0" u="none" strike="noStrike" cap="none" normalizeH="0" baseline="0" dirty="0" smtClean="0">
                <a:ln>
                  <a:noFill/>
                </a:ln>
                <a:solidFill>
                  <a:schemeClr val="tx1"/>
                </a:solidFill>
                <a:effectLst/>
                <a:ea typeface="Calibri" pitchFamily="34" charset="0"/>
                <a:cs typeface="GoudyStd" charset="0"/>
              </a:rPr>
              <a:t>Malignant transformation in a duodenal polyp is a significant cause of mortality in these patients.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ea typeface="Calibri" pitchFamily="34" charset="0"/>
                <a:cs typeface="GoudyStd" charset="0"/>
              </a:rPr>
              <a:t>Ampullary carcinomas are relatively small when diagnosed, which may account for their better prognosis than </a:t>
            </a:r>
            <a:r>
              <a:rPr kumimoji="0" lang="en-US" sz="2400" b="1" i="0" u="none" strike="noStrike" cap="none" normalizeH="0" baseline="0" dirty="0" smtClean="0">
                <a:ln>
                  <a:noFill/>
                </a:ln>
                <a:solidFill>
                  <a:schemeClr val="tx1"/>
                </a:solidFill>
                <a:effectLst/>
                <a:ea typeface="Calibri" pitchFamily="34" charset="0"/>
                <a:cs typeface="GoudyStd" charset="0"/>
              </a:rPr>
              <a:t>pancreatic ductal adenocarcinoma</a:t>
            </a:r>
            <a:r>
              <a:rPr kumimoji="0" lang="en-US" b="0" i="0" u="none" strike="noStrike" cap="none" normalizeH="0" baseline="0" dirty="0" smtClean="0">
                <a:ln>
                  <a:noFill/>
                </a:ln>
                <a:solidFill>
                  <a:schemeClr val="tx1"/>
                </a:solidFill>
                <a:effectLst/>
                <a:cs typeface="Arial" pitchFamily="34" charset="0"/>
              </a:rPr>
              <a:t> </a:t>
            </a:r>
            <a:endParaRPr kumimoji="0" lang="en-US" sz="4800" b="0" i="0" u="none" strike="noStrike" cap="none" normalizeH="0" baseline="0" dirty="0" smtClean="0">
              <a:ln>
                <a:noFill/>
              </a:ln>
              <a:solidFill>
                <a:schemeClr val="tx1"/>
              </a:solidFill>
              <a:effectLst/>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228600" y="685800"/>
            <a:ext cx="8763000" cy="36625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 </a:t>
            </a:r>
            <a:r>
              <a:rPr kumimoji="0" lang="en-US" sz="4000" b="1" i="0" u="none" strike="noStrike" cap="none" normalizeH="0" baseline="0" dirty="0" smtClean="0">
                <a:ln>
                  <a:noFill/>
                </a:ln>
                <a:solidFill>
                  <a:srgbClr val="6E8AAA"/>
                </a:solidFill>
                <a:effectLst/>
                <a:latin typeface="Calibri" pitchFamily="34" charset="0"/>
                <a:ea typeface="Calibri" pitchFamily="34" charset="0"/>
                <a:cs typeface="Aileron-Bold"/>
              </a:rPr>
              <a:t>Clinical features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Jaundice secondary to obstruction of the distal bile duct is the most common symptom.</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It is characteristically painless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Pruritus, dark urine and pale stools with steatorrhoea are common accompaniments of jaundice.</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Associated with nausea and epigastric discomfort.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In the absence of jaundice, symptoms are often non-specific, namely vague discomfort, anorexia and weight loss.</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228600" y="685800"/>
            <a:ext cx="86868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Patients should suspected and followed are:</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Upper abdominal symptoms in a recently diagnosed diabetic, especially in one above50 years.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a patient with an unexplained attack of pancreatitis.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Tumours of the body and tail of the gland often grow silently, and present at an advanced unresectable stage.</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Back pain is a worrying symptom, raising the possibility of retroperitoneal infiltration.</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228600" y="762000"/>
            <a:ext cx="8763000"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Calibri" pitchFamily="34" charset="0"/>
                <a:cs typeface="GoudyStd" charset="0"/>
              </a:rPr>
              <a:t>On examination:</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Jaundice</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weight loss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a palpable liver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A palpable gall bladder, </a:t>
            </a:r>
            <a:r>
              <a:rPr kumimoji="0" lang="en-US" sz="2400" b="1" i="0" u="sng" strike="noStrike" cap="none" normalizeH="0" baseline="0" dirty="0" smtClean="0">
                <a:ln>
                  <a:noFill/>
                </a:ln>
                <a:solidFill>
                  <a:schemeClr val="tx1"/>
                </a:solidFill>
                <a:effectLst/>
                <a:latin typeface="Calibri" pitchFamily="34" charset="0"/>
                <a:ea typeface="Calibri" pitchFamily="34" charset="0"/>
                <a:cs typeface="GoudyStd" charset="0"/>
              </a:rPr>
              <a:t>Courvoisier</a:t>
            </a:r>
            <a:r>
              <a:rPr kumimoji="0" lang="en-US" sz="4800" b="1" i="0" u="sng" strike="noStrike" cap="none" normalizeH="0" baseline="30000" dirty="0" smtClean="0">
                <a:ln>
                  <a:noFill/>
                </a:ln>
                <a:solidFill>
                  <a:schemeClr val="tx1"/>
                </a:solidFill>
                <a:effectLst/>
                <a:latin typeface="Calibri" pitchFamily="34" charset="0"/>
                <a:ea typeface="Calibri" pitchFamily="34" charset="0"/>
                <a:cs typeface="GoudyStd" charset="0"/>
              </a:rPr>
              <a:t>,</a:t>
            </a:r>
            <a:r>
              <a:rPr kumimoji="0" lang="en-US" sz="2400" b="1" i="0" u="sng" strike="noStrike" cap="none" normalizeH="0" baseline="0" dirty="0" smtClean="0">
                <a:ln>
                  <a:noFill/>
                </a:ln>
                <a:solidFill>
                  <a:schemeClr val="tx1"/>
                </a:solidFill>
                <a:effectLst/>
                <a:latin typeface="Calibri" pitchFamily="34" charset="0"/>
                <a:ea typeface="Calibri" pitchFamily="34" charset="0"/>
                <a:cs typeface="GoudyStd" charset="0"/>
              </a:rPr>
              <a:t>s law</a:t>
            </a:r>
            <a:r>
              <a:rPr kumimoji="0" lang="en-US" b="0" i="0" u="none" strike="noStrike" cap="none" normalizeH="0" baseline="0" dirty="0" smtClean="0">
                <a:ln>
                  <a:noFill/>
                </a:ln>
                <a:solidFill>
                  <a:schemeClr val="tx1"/>
                </a:solidFill>
                <a:effectLst/>
                <a:latin typeface="Calibri" pitchFamily="34" charset="0"/>
                <a:ea typeface="Calibri" pitchFamily="34" charset="0"/>
                <a:cs typeface="GoudyStd" charset="0"/>
              </a:rPr>
              <a:t> :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when the common duct is obstructed by a stone, distension of the gall bladder (which is likely to be chronically inflamed) is rare; when the duct is obstructed in some other way, such as a neoplasm, distension of the normal gall bladder is common.</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228600" y="533400"/>
            <a:ext cx="8763000"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6E8AAA"/>
                </a:solidFill>
                <a:effectLst/>
                <a:latin typeface="Calibri" pitchFamily="34" charset="0"/>
                <a:ea typeface="Calibri" pitchFamily="34" charset="0"/>
                <a:cs typeface="Aileron-Bold"/>
              </a:rPr>
              <a:t>Investigation</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dirty="0" smtClean="0">
                <a:ln>
                  <a:noFill/>
                </a:ln>
                <a:solidFill>
                  <a:schemeClr val="tx1"/>
                </a:solidFill>
                <a:effectLst/>
                <a:latin typeface="Calibri" pitchFamily="34" charset="0"/>
                <a:ea typeface="Calibri" pitchFamily="34" charset="0"/>
                <a:cs typeface="GoudyStd" charset="0"/>
              </a:rPr>
              <a:t>CBP and LFTs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u="sng" strike="noStrike" cap="none" normalizeH="0" baseline="0" dirty="0" smtClean="0">
                <a:ln>
                  <a:noFill/>
                </a:ln>
                <a:solidFill>
                  <a:schemeClr val="tx1"/>
                </a:solidFill>
                <a:effectLst/>
                <a:latin typeface="Calibri" pitchFamily="34" charset="0"/>
                <a:ea typeface="Calibri" pitchFamily="34" charset="0"/>
                <a:cs typeface="GoudyStd" charset="0"/>
              </a:rPr>
              <a:t>U</a:t>
            </a:r>
            <a:r>
              <a:rPr kumimoji="0" lang="en-US" sz="2400" b="1" i="0" u="sng" strike="noStrike" cap="none" normalizeH="0" baseline="0" dirty="0" smtClean="0">
                <a:ln>
                  <a:noFill/>
                </a:ln>
                <a:solidFill>
                  <a:schemeClr val="tx1"/>
                </a:solidFill>
                <a:effectLst/>
                <a:latin typeface="GoudyStd" charset="0"/>
                <a:ea typeface="Calibri" pitchFamily="34" charset="0"/>
                <a:cs typeface="Arial" pitchFamily="34" charset="0"/>
              </a:rPr>
              <a:t>/S</a:t>
            </a:r>
            <a:r>
              <a:rPr kumimoji="0" lang="en-US" sz="2400" b="0" i="0" u="none" strike="noStrike" cap="none" normalizeH="0" baseline="0" dirty="0" smtClean="0">
                <a:ln>
                  <a:noFill/>
                </a:ln>
                <a:solidFill>
                  <a:schemeClr val="tx1"/>
                </a:solidFill>
                <a:effectLst/>
                <a:latin typeface="GoudyStd" charset="0"/>
                <a:ea typeface="Calibri" pitchFamily="34" charset="0"/>
                <a:cs typeface="Arial" pitchFamily="34" charset="0"/>
              </a:rPr>
              <a:t> </a:t>
            </a:r>
            <a:r>
              <a:rPr kumimoji="0" lang="en-US" sz="2400" b="0" i="0" u="none" strike="noStrike" cap="none" normalizeH="0" baseline="0" dirty="0" smtClean="0">
                <a:ln>
                  <a:noFill/>
                </a:ln>
                <a:solidFill>
                  <a:schemeClr val="tx1"/>
                </a:solidFill>
                <a:effectLst/>
                <a:latin typeface="GoudyStd" charset="0"/>
                <a:ea typeface="Calibri" pitchFamily="34" charset="0"/>
                <a:cs typeface="Arial" pitchFamily="34" charset="0"/>
              </a:rPr>
              <a:t>: it may shows CBD dilatation, if so:</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The preferred test is the contrast- </a:t>
            </a:r>
            <a:r>
              <a:rPr kumimoji="0" lang="en-US" sz="2400" b="1" i="0" u="sng" strike="noStrike" cap="none" normalizeH="0" baseline="0" dirty="0" smtClean="0">
                <a:ln>
                  <a:noFill/>
                </a:ln>
                <a:solidFill>
                  <a:schemeClr val="tx1"/>
                </a:solidFill>
                <a:effectLst/>
                <a:latin typeface="Calibri" pitchFamily="34" charset="0"/>
                <a:ea typeface="Calibri" pitchFamily="34" charset="0"/>
                <a:cs typeface="GoudyStd" charset="0"/>
              </a:rPr>
              <a:t>enhanced CT scan</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 it can show tumour in the pancreas and if it is resectable.</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tabLst/>
            </a:pPr>
            <a:r>
              <a:rPr kumimoji="0" lang="en-US" sz="2400" b="1" i="1" u="none" strike="noStrike" cap="none" normalizeH="0" baseline="0" dirty="0" smtClean="0">
                <a:ln>
                  <a:noFill/>
                </a:ln>
                <a:solidFill>
                  <a:schemeClr val="tx1"/>
                </a:solidFill>
                <a:effectLst/>
                <a:latin typeface="Calibri" pitchFamily="34" charset="0"/>
                <a:ea typeface="Calibri" pitchFamily="34" charset="0"/>
                <a:cs typeface="GoudyStd" charset="0"/>
              </a:rPr>
              <a:t>contraindications to surgical resection</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hepatic or peritoneal metastases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lymph node metastases distant from the pancreatic head</a:t>
            </a:r>
          </a:p>
          <a:p>
            <a:pPr marL="457200" indent="-457200" eaLnBrk="0" fontAlgn="base" hangingPunct="0">
              <a:spcBef>
                <a:spcPct val="0"/>
              </a:spcBef>
              <a:spcAft>
                <a:spcPct val="0"/>
              </a:spcAft>
              <a:buFont typeface="+mj-lt"/>
              <a:buAutoNum type="arabicPeriod"/>
            </a:pPr>
            <a:r>
              <a:rPr lang="en-US" sz="2400" dirty="0" smtClean="0"/>
              <a:t>encasement of the superior mesenteric, hepatic or coeliac artery by tumour</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52400" y="838200"/>
            <a:ext cx="8763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1" i="0" u="sng" strike="noStrike" cap="none" normalizeH="0" baseline="0" dirty="0" smtClean="0">
                <a:ln>
                  <a:noFill/>
                </a:ln>
                <a:solidFill>
                  <a:schemeClr val="tx1"/>
                </a:solidFill>
                <a:effectLst/>
                <a:ea typeface="Calibri" pitchFamily="34" charset="0"/>
                <a:cs typeface="GoudyStd"/>
              </a:rPr>
              <a:t>ERCP and biliary stenting</a:t>
            </a:r>
            <a:r>
              <a:rPr kumimoji="0" lang="en-US" sz="2400" b="0" i="0" u="none" strike="noStrike" cap="none" normalizeH="0" baseline="0" dirty="0" smtClean="0">
                <a:ln>
                  <a:noFill/>
                </a:ln>
                <a:solidFill>
                  <a:schemeClr val="tx1"/>
                </a:solidFill>
                <a:effectLst/>
                <a:ea typeface="Calibri" pitchFamily="34" charset="0"/>
                <a:cs typeface="GoudyStd"/>
              </a:rPr>
              <a:t> should be carried out if there is </a:t>
            </a: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ea typeface="Calibri" pitchFamily="34" charset="0"/>
                <a:cs typeface="GoudyStd"/>
              </a:rPr>
              <a:t>any suggestion of cholangitis, </a:t>
            </a: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ea typeface="Calibri" pitchFamily="34" charset="0"/>
                <a:cs typeface="GoudyStd"/>
              </a:rPr>
              <a:t>If there is diagnostic doubt.</a:t>
            </a: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ea typeface="Calibri" pitchFamily="34" charset="0"/>
                <a:cs typeface="GoudyStd"/>
              </a:rPr>
              <a:t>Jaundiced with distressing pruritus.</a:t>
            </a: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ea typeface="Calibri" pitchFamily="34" charset="0"/>
                <a:cs typeface="GoudyStd"/>
              </a:rPr>
              <a:t>Besides imaging, ERCP also provide a brush cytology or biopsy specimen to confirm the diagnosis.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ea typeface="Calibri" pitchFamily="34" charset="0"/>
                <a:cs typeface="GoudyStd"/>
              </a:rPr>
              <a:t>The prothrombin time should be checked, and clotting abnormalities should be corrected with vitamin K or fresh-frozen plasma prior to ERCP</a:t>
            </a:r>
            <a:r>
              <a:rPr kumimoji="0" lang="en-US" b="0" i="0" u="none" strike="noStrike" cap="none" normalizeH="0" baseline="0" dirty="0" smtClean="0">
                <a:ln>
                  <a:noFill/>
                </a:ln>
                <a:solidFill>
                  <a:schemeClr val="tx1"/>
                </a:solidFill>
                <a:effectLst/>
                <a:cs typeface="Arial" pitchFamily="34" charset="0"/>
              </a:rPr>
              <a:t> </a:t>
            </a:r>
            <a:endParaRPr kumimoji="0" lang="en-US" sz="4800" b="0" i="0" u="none" strike="noStrike" cap="none" normalizeH="0" baseline="0" dirty="0" smtClean="0">
              <a:ln>
                <a:noFill/>
              </a:ln>
              <a:solidFill>
                <a:schemeClr val="tx1"/>
              </a:solidFill>
              <a:effectLst/>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304800" y="375798"/>
            <a:ext cx="86106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1" i="0" u="sng" strike="noStrike" cap="none" normalizeH="0" baseline="0" dirty="0" smtClean="0">
                <a:ln>
                  <a:noFill/>
                </a:ln>
                <a:solidFill>
                  <a:schemeClr val="tx1"/>
                </a:solidFill>
                <a:effectLst/>
                <a:ea typeface="Calibri" pitchFamily="34" charset="0"/>
                <a:cs typeface="GoudyStd" charset="0"/>
              </a:rPr>
              <a:t>EUS</a:t>
            </a:r>
            <a:r>
              <a:rPr kumimoji="0" lang="en-US" sz="2400" b="0" i="0" u="none" strike="noStrike" cap="none" normalizeH="0" baseline="0" dirty="0" smtClean="0">
                <a:ln>
                  <a:noFill/>
                </a:ln>
                <a:solidFill>
                  <a:schemeClr val="tx1"/>
                </a:solidFill>
                <a:effectLst/>
                <a:ea typeface="Calibri" pitchFamily="34" charset="0"/>
                <a:cs typeface="GoudyStd" charset="0"/>
              </a:rPr>
              <a:t> is indicated in:</a:t>
            </a:r>
            <a:endParaRPr kumimoji="0" lang="en-US" b="0" i="0" u="none" strike="noStrike" cap="none" normalizeH="0" baseline="0" dirty="0" smtClean="0">
              <a:ln>
                <a:noFill/>
              </a:ln>
              <a:solidFill>
                <a:schemeClr val="tx1"/>
              </a:solidFill>
              <a:effectLst/>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2400" b="0" i="0" u="none" strike="noStrike" cap="none" normalizeH="0" baseline="0" dirty="0" smtClean="0">
                <a:ln>
                  <a:noFill/>
                </a:ln>
                <a:solidFill>
                  <a:schemeClr val="tx1"/>
                </a:solidFill>
                <a:effectLst/>
                <a:ea typeface="Calibri" pitchFamily="34" charset="0"/>
                <a:cs typeface="GoudyStd" charset="0"/>
              </a:rPr>
              <a:t>If CT fails to demonstrate a tumour.</a:t>
            </a:r>
            <a:endParaRPr kumimoji="0" lang="en-US" b="0" i="0" u="none" strike="noStrike" cap="none" normalizeH="0" baseline="0" dirty="0" smtClean="0">
              <a:ln>
                <a:noFill/>
              </a:ln>
              <a:solidFill>
                <a:schemeClr val="tx1"/>
              </a:solidFill>
              <a:effectLst/>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2400" b="0" i="0" u="none" strike="noStrike" cap="none" normalizeH="0" baseline="0" dirty="0" smtClean="0">
                <a:ln>
                  <a:noFill/>
                </a:ln>
                <a:solidFill>
                  <a:schemeClr val="tx1"/>
                </a:solidFill>
                <a:effectLst/>
                <a:ea typeface="Calibri" pitchFamily="34" charset="0"/>
                <a:cs typeface="GoudyStd" charset="0"/>
              </a:rPr>
              <a:t>If tissue diagnosis is required prior to surgery.</a:t>
            </a:r>
            <a:endParaRPr kumimoji="0" lang="en-US" b="0" i="0" u="none" strike="noStrike" cap="none" normalizeH="0" baseline="0" dirty="0" smtClean="0">
              <a:ln>
                <a:noFill/>
              </a:ln>
              <a:solidFill>
                <a:schemeClr val="tx1"/>
              </a:solidFill>
              <a:effectLst/>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2400" b="0" i="0" u="none" strike="noStrike" cap="none" normalizeH="0" baseline="0" dirty="0" smtClean="0">
                <a:ln>
                  <a:noFill/>
                </a:ln>
                <a:solidFill>
                  <a:schemeClr val="tx1"/>
                </a:solidFill>
                <a:effectLst/>
                <a:ea typeface="Calibri" pitchFamily="34" charset="0"/>
                <a:cs typeface="GoudyStd" charset="0"/>
              </a:rPr>
              <a:t>If vascular invasion needs to be confirmed.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ea typeface="Calibri" pitchFamily="34" charset="0"/>
                <a:cs typeface="GoudyStd" charset="0"/>
              </a:rPr>
              <a:t>in separating cystic tumours from pseudocysts</a:t>
            </a:r>
            <a:r>
              <a:rPr kumimoji="0" lang="en-US" b="0" i="0" u="none" strike="noStrike" cap="none" normalizeH="0" baseline="0" dirty="0" smtClean="0">
                <a:ln>
                  <a:noFill/>
                </a:ln>
                <a:solidFill>
                  <a:schemeClr val="tx1"/>
                </a:solidFill>
                <a:effectLst/>
                <a:cs typeface="Arial" pitchFamily="34" charset="0"/>
              </a:rPr>
              <a:t> </a:t>
            </a:r>
            <a:endParaRPr kumimoji="0" lang="en-US" sz="4800" b="0" i="0" u="none" strike="noStrike" cap="none" normalizeH="0" baseline="0" dirty="0" smtClean="0">
              <a:ln>
                <a:noFill/>
              </a:ln>
              <a:solidFill>
                <a:schemeClr val="tx1"/>
              </a:solidFill>
              <a:effectLst/>
              <a:cs typeface="Arial" pitchFamily="34" charset="0"/>
            </a:endParaRPr>
          </a:p>
        </p:txBody>
      </p:sp>
      <p:sp>
        <p:nvSpPr>
          <p:cNvPr id="62466" name="Rectangle 2"/>
          <p:cNvSpPr>
            <a:spLocks noChangeArrowheads="1"/>
          </p:cNvSpPr>
          <p:nvPr/>
        </p:nvSpPr>
        <p:spPr bwMode="auto">
          <a:xfrm>
            <a:off x="381000" y="2514600"/>
            <a:ext cx="8763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1" i="0" u="sng" strike="noStrike" cap="none" normalizeH="0" baseline="0" dirty="0" smtClean="0">
                <a:ln>
                  <a:noFill/>
                </a:ln>
                <a:solidFill>
                  <a:schemeClr val="tx1"/>
                </a:solidFill>
                <a:effectLst/>
                <a:ea typeface="Calibri" pitchFamily="34" charset="0"/>
                <a:cs typeface="GoudyStd" charset="0"/>
              </a:rPr>
              <a:t>Histological confirmation</a:t>
            </a:r>
            <a:r>
              <a:rPr kumimoji="0" lang="en-US" sz="2400" b="0" i="0" u="none" strike="noStrike" cap="none" normalizeH="0" baseline="0" dirty="0" smtClean="0">
                <a:ln>
                  <a:noFill/>
                </a:ln>
                <a:solidFill>
                  <a:schemeClr val="tx1"/>
                </a:solidFill>
                <a:effectLst/>
                <a:ea typeface="Calibri" pitchFamily="34" charset="0"/>
                <a:cs typeface="GoudyStd" charset="0"/>
              </a:rPr>
              <a:t> of malignancy is desirable but not essential, particularly if the imaging clearly demonstrates a resectable tumour.</a:t>
            </a: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ea typeface="Calibri" pitchFamily="34" charset="0"/>
                <a:cs typeface="GoudyStd" charset="0"/>
              </a:rPr>
              <a:t>Tissue diagnosis should be obtained prior to starting palliative therapy.</a:t>
            </a: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u="sng" strike="noStrike" cap="none" normalizeH="0" baseline="0" dirty="0" smtClean="0">
                <a:ln>
                  <a:noFill/>
                </a:ln>
                <a:solidFill>
                  <a:schemeClr val="tx1"/>
                </a:solidFill>
                <a:effectLst/>
                <a:ea typeface="Calibri" pitchFamily="34" charset="0"/>
                <a:cs typeface="GoudyStd" charset="0"/>
              </a:rPr>
              <a:t>Diagnostic laparoscopy</a:t>
            </a:r>
            <a:r>
              <a:rPr kumimoji="0" lang="en-US" sz="2400" b="0" i="0" u="none" strike="noStrike" cap="none" normalizeH="0" baseline="0" dirty="0" smtClean="0">
                <a:ln>
                  <a:noFill/>
                </a:ln>
                <a:solidFill>
                  <a:schemeClr val="tx1"/>
                </a:solidFill>
                <a:effectLst/>
                <a:ea typeface="Calibri" pitchFamily="34" charset="0"/>
                <a:cs typeface="GoudyStd" charset="0"/>
              </a:rPr>
              <a:t> is useful in identifying small peritoneal and liver metastases.</a:t>
            </a:r>
            <a:endParaRPr kumimoji="0" lang="en-US" sz="2400" b="1" i="0" u="sng" strike="noStrike" cap="none" normalizeH="0" baseline="0" dirty="0" smtClean="0">
              <a:ln>
                <a:noFill/>
              </a:ln>
              <a:solidFill>
                <a:schemeClr val="tx1"/>
              </a:solidFill>
              <a:effectLst/>
              <a:ea typeface="Calibri" pitchFamily="34" charset="0"/>
              <a:cs typeface="GoudyStd"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sng" strike="noStrike" cap="none" normalizeH="0" baseline="0" dirty="0" smtClean="0">
                <a:ln>
                  <a:noFill/>
                </a:ln>
                <a:solidFill>
                  <a:schemeClr val="tx1"/>
                </a:solidFill>
                <a:effectLst/>
                <a:ea typeface="Calibri" pitchFamily="34" charset="0"/>
                <a:cs typeface="GoudyStd" charset="0"/>
              </a:rPr>
              <a:t>CA19-9</a:t>
            </a:r>
            <a:r>
              <a:rPr kumimoji="0" lang="en-US" sz="2400" b="0" i="0" u="none" strike="noStrike" cap="none" normalizeH="0" baseline="0" dirty="0" smtClean="0">
                <a:ln>
                  <a:noFill/>
                </a:ln>
                <a:solidFill>
                  <a:schemeClr val="tx1"/>
                </a:solidFill>
                <a:effectLst/>
                <a:ea typeface="Calibri" pitchFamily="34" charset="0"/>
                <a:cs typeface="GoudyStd" charset="0"/>
              </a:rPr>
              <a:t> is not highly specific or sensitive, but a baseline level should be established; if it is initially raised, it can be useful </a:t>
            </a:r>
            <a:endParaRPr kumimoji="0" lang="en-US" sz="4800" b="0" i="0" u="none" strike="noStrike" cap="none" normalizeH="0" baseline="0" dirty="0" smtClean="0">
              <a:ln>
                <a:noFill/>
              </a:ln>
              <a:solidFill>
                <a:schemeClr val="tx1"/>
              </a:solidFill>
              <a:effectLst/>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457200" y="762000"/>
            <a:ext cx="8686800"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1" u="none" strike="noStrike" cap="none" normalizeH="0" baseline="0" dirty="0" smtClean="0">
                <a:ln>
                  <a:noFill/>
                </a:ln>
                <a:solidFill>
                  <a:srgbClr val="829CB7"/>
                </a:solidFill>
                <a:effectLst/>
                <a:latin typeface="Calibri" pitchFamily="34" charset="0"/>
                <a:ea typeface="Calibri" pitchFamily="34" charset="0"/>
                <a:cs typeface="Aileron-BoldItalic"/>
              </a:rPr>
              <a:t>Systemic complications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should be managed by a multidisciplinary team</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appropriate supportive therapies may include:</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lvl="1" eaLnBrk="0" fontAlgn="base" hangingPunct="0">
              <a:spcBef>
                <a:spcPct val="0"/>
              </a:spcBef>
              <a:spcAft>
                <a:spcPct val="0"/>
              </a:spcAft>
              <a:buFont typeface="Wingdings" pitchFamily="2" charset="2"/>
              <a:buChar char="Ø"/>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inotropic support for haemodynamic instability</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lvl="1" eaLnBrk="0" fontAlgn="base" hangingPunct="0">
              <a:spcBef>
                <a:spcPct val="0"/>
              </a:spcBef>
              <a:spcAft>
                <a:spcPct val="0"/>
              </a:spcAft>
              <a:buFont typeface="Wingdings" pitchFamily="2" charset="2"/>
              <a:buChar char="Ø"/>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haemofiltration in the event of renal failure</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lvl="1" eaLnBrk="0" fontAlgn="base" hangingPunct="0">
              <a:spcBef>
                <a:spcPct val="0"/>
              </a:spcBef>
              <a:spcAft>
                <a:spcPct val="0"/>
              </a:spcAft>
              <a:buFont typeface="Wingdings" pitchFamily="2" charset="2"/>
              <a:buChar char="Ø"/>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ventilatory support for respiratory failure</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lvl="1" eaLnBrk="0" fontAlgn="base" hangingPunct="0">
              <a:spcBef>
                <a:spcPct val="0"/>
              </a:spcBef>
              <a:spcAft>
                <a:spcPct val="0"/>
              </a:spcAft>
              <a:buFont typeface="Wingdings" pitchFamily="2" charset="2"/>
              <a:buChar char="Ø"/>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correction of coagulopathies.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228600" y="609600"/>
            <a:ext cx="86868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6E8AAA"/>
                </a:solidFill>
                <a:effectLst/>
                <a:latin typeface="Calibri" pitchFamily="34" charset="0"/>
                <a:ea typeface="Calibri" pitchFamily="34" charset="0"/>
                <a:cs typeface="Aileron-Bold"/>
              </a:rPr>
              <a:t>Management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At the time of presentation, more than 85% of patients with ductal adenocarcinoma are unsuitable for resection because the disease is too advanced.</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If imaging shows that the tumour is potentially resectable, the patient should be considered for surgical resection.</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For those patients who have inoperable disease, palliative treatment should be offered.</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0" y="381000"/>
            <a:ext cx="84582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2" fontAlgn="base">
              <a:spcBef>
                <a:spcPct val="0"/>
              </a:spcBef>
              <a:spcAft>
                <a:spcPct val="0"/>
              </a:spcAft>
            </a:pPr>
            <a:r>
              <a:rPr kumimoji="0" lang="en-US" sz="3200" b="1" i="1" u="none" strike="noStrike" cap="none" normalizeH="0" baseline="0" dirty="0" smtClean="0">
                <a:ln>
                  <a:noFill/>
                </a:ln>
                <a:solidFill>
                  <a:srgbClr val="829CB7"/>
                </a:solidFill>
                <a:effectLst/>
                <a:latin typeface="Calibri" pitchFamily="34" charset="0"/>
                <a:ea typeface="Calibri" pitchFamily="34" charset="0"/>
                <a:cs typeface="Aileron-BoldItalic"/>
              </a:rPr>
              <a:t>Surgical resection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lvl="2" eaLnBrk="0" fontAlgn="base" hangingPunct="0">
              <a:spcBef>
                <a:spcPct val="0"/>
              </a:spcBef>
              <a:spcAft>
                <a:spcPct val="0"/>
              </a:spcAft>
              <a:buFontTx/>
              <a:buChar char="•"/>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GoudyStd" charset="0"/>
              </a:rPr>
              <a:t>The standard resection for a tumour of the pancreatic head or the ampulla is a pylorus-preserving pancreatoduodenectomy (PPPD).</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lvl="2" eaLnBrk="0" fontAlgn="base" hangingPunct="0">
              <a:spcBef>
                <a:spcPct val="0"/>
              </a:spcBef>
              <a:spcAft>
                <a:spcPct val="0"/>
              </a:spcAft>
              <a:buFontTx/>
              <a:buChar char="•"/>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GoudyStd" charset="0"/>
              </a:rPr>
              <a:t>This involves removal of the duodenum and the pancreatic head, including the distal part of the bile duct.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lvl="2" eaLnBrk="0" fontAlgn="base" hangingPunct="0">
              <a:spcBef>
                <a:spcPct val="0"/>
              </a:spcBef>
              <a:spcAft>
                <a:spcPct val="0"/>
              </a:spcAft>
              <a:buFontTx/>
              <a:buChar char="•"/>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GoudyStd" charset="0"/>
              </a:rPr>
              <a:t>The original pancreatoduodenectomy as proposed by Whipple included resection of the gastric antrum.</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lvl="2" eaLnBrk="0" fontAlgn="base" hangingPunct="0">
              <a:spcBef>
                <a:spcPct val="0"/>
              </a:spcBef>
              <a:spcAft>
                <a:spcPct val="0"/>
              </a:spcAft>
              <a:buFontTx/>
              <a:buChar char="•"/>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GoudyStd" charset="0"/>
              </a:rPr>
              <a:t>The Whipple procedure is now reserved for situations in which:</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lvl="3" eaLnBrk="0" fontAlgn="base" hangingPunct="0">
              <a:spcBef>
                <a:spcPct val="0"/>
              </a:spcBef>
              <a:spcAft>
                <a:spcPct val="0"/>
              </a:spcAft>
              <a:buFont typeface="Symbol" pitchFamily="18" charset="2"/>
              <a:buChar char=""/>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GoudyStd" charset="0"/>
              </a:rPr>
              <a:t>the entire duodenum has to be removed (e.g. in FAP)</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lvl="3" eaLnBrk="0" fontAlgn="base" hangingPunct="0">
              <a:spcBef>
                <a:spcPct val="0"/>
              </a:spcBef>
              <a:spcAft>
                <a:spcPct val="0"/>
              </a:spcAft>
              <a:buFont typeface="Symbol" pitchFamily="18" charset="2"/>
              <a:buChar char=""/>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GoudyStd" charset="0"/>
              </a:rPr>
              <a:t>Where the tumour encroaches on the first part of the duodenum or the distal stomach and a PPPD would not achieve a clear resection margin.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lvl="2" eaLnBrk="0" fontAlgn="base" hangingPunct="0">
              <a:spcBef>
                <a:spcPct val="0"/>
              </a:spcBef>
              <a:spcAft>
                <a:spcPct val="0"/>
              </a:spcAft>
              <a:buFontTx/>
              <a:buChar char="•"/>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GoudyStd" charset="0"/>
              </a:rPr>
              <a:t>Total pancreatectomy is warranted only in situations where one is dealing with:</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lvl="3" eaLnBrk="0" fontAlgn="base" hangingPunct="0">
              <a:spcBef>
                <a:spcPct val="0"/>
              </a:spcBef>
              <a:spcAft>
                <a:spcPct val="0"/>
              </a:spcAft>
              <a:buFont typeface="Symbol" pitchFamily="18" charset="2"/>
              <a:buChar char=""/>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GoudyStd" charset="0"/>
              </a:rPr>
              <a:t>A multifocal tumour (e.g. a main duct IPMN).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lvl="3" eaLnBrk="0" fontAlgn="base" hangingPunct="0">
              <a:spcBef>
                <a:spcPct val="0"/>
              </a:spcBef>
              <a:spcAft>
                <a:spcPct val="0"/>
              </a:spcAft>
              <a:buFont typeface="Symbol" pitchFamily="18" charset="2"/>
              <a:buChar char=""/>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GoudyStd" charset="0"/>
              </a:rPr>
              <a:t>The body and tail of the gland are too inflamed or too friable to achieve a safe anastomosis with the bowel.</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228600" y="374310"/>
            <a:ext cx="84582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Distal pancreatectomy with splenectomy is the standard for tumours of the body and tail.</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When resecting the pancreatic tail for a benign lesion, one may attempt to preserve the spleen if possible.</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Laparoscopic and robotic approaches can be used nowadays.</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p:cNvPicPr/>
          <p:nvPr/>
        </p:nvPicPr>
        <p:blipFill>
          <a:blip r:embed="rId2" cstate="print"/>
          <a:srcRect/>
          <a:stretch>
            <a:fillRect/>
          </a:stretch>
        </p:blipFill>
        <p:spPr bwMode="auto">
          <a:xfrm>
            <a:off x="1371600" y="2514600"/>
            <a:ext cx="6553200" cy="3657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381000" y="762000"/>
            <a:ext cx="8763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PPPD should carry a mortality of no more than 3–5%.</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The morbidity remains high, with some 30–40% of patients developing a complication in the postoperative period.</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The complications are usually infective, but a leak from the anastomosis between the pancreas and the bowel is known to occur in at least 10% of patients.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14400"/>
            <a:ext cx="8458200" cy="3785652"/>
          </a:xfrm>
          <a:prstGeom prst="rect">
            <a:avLst/>
          </a:prstGeom>
        </p:spPr>
        <p:txBody>
          <a:bodyPr wrap="square">
            <a:spAutoFit/>
          </a:bodyPr>
          <a:lstStyle/>
          <a:p>
            <a:pPr lvl="0" fontAlgn="base">
              <a:spcBef>
                <a:spcPct val="0"/>
              </a:spcBef>
              <a:spcAft>
                <a:spcPct val="0"/>
              </a:spcAft>
            </a:pPr>
            <a:r>
              <a:rPr lang="en-US" sz="2400" b="1" dirty="0" smtClean="0">
                <a:solidFill>
                  <a:srgbClr val="6E8AAA"/>
                </a:solidFill>
                <a:ea typeface="Calibri" pitchFamily="34" charset="0"/>
                <a:cs typeface="Aileron-Bold"/>
              </a:rPr>
              <a:t>ADJUVANT THERAPY</a:t>
            </a:r>
            <a:endParaRPr lang="en-US" sz="2400" dirty="0" smtClean="0">
              <a:cs typeface="Arial" pitchFamily="34" charset="0"/>
            </a:endParaRPr>
          </a:p>
          <a:p>
            <a:pPr lvl="0" eaLnBrk="0" fontAlgn="base" hangingPunct="0">
              <a:spcBef>
                <a:spcPct val="0"/>
              </a:spcBef>
              <a:spcAft>
                <a:spcPct val="0"/>
              </a:spcAft>
              <a:buFontTx/>
              <a:buChar char="•"/>
            </a:pPr>
            <a:r>
              <a:rPr lang="en-US" sz="2400" dirty="0" smtClean="0">
                <a:ea typeface="Calibri" pitchFamily="34" charset="0"/>
                <a:cs typeface="GoudyStd" charset="0"/>
              </a:rPr>
              <a:t>Adjuvant radiotherapy or chemoradiotherapy was shown to confer no advantage, but chemotherapy with 5-fluorouracil (5-FU) provided an overall benefit.</a:t>
            </a:r>
            <a:endParaRPr lang="en-US" sz="2400" dirty="0" smtClean="0">
              <a:cs typeface="Arial" pitchFamily="34" charset="0"/>
            </a:endParaRPr>
          </a:p>
          <a:p>
            <a:pPr lvl="0" eaLnBrk="0" fontAlgn="base" hangingPunct="0">
              <a:spcBef>
                <a:spcPct val="0"/>
              </a:spcBef>
              <a:spcAft>
                <a:spcPct val="0"/>
              </a:spcAft>
              <a:buFontTx/>
              <a:buChar char="•"/>
            </a:pPr>
            <a:r>
              <a:rPr lang="en-US" sz="2400" dirty="0" smtClean="0">
                <a:ea typeface="Calibri" pitchFamily="34" charset="0"/>
                <a:cs typeface="GoudyStd" charset="0"/>
              </a:rPr>
              <a:t>Median survival with chemotherapy was 20 months compared with 16 months without.</a:t>
            </a:r>
            <a:endParaRPr lang="en-US" sz="2400" dirty="0" smtClean="0">
              <a:cs typeface="Arial" pitchFamily="34" charset="0"/>
            </a:endParaRPr>
          </a:p>
          <a:p>
            <a:pPr lvl="0" eaLnBrk="0" fontAlgn="base" hangingPunct="0">
              <a:spcBef>
                <a:spcPct val="0"/>
              </a:spcBef>
              <a:spcAft>
                <a:spcPct val="0"/>
              </a:spcAft>
              <a:buFontTx/>
              <a:buChar char="•"/>
            </a:pPr>
            <a:r>
              <a:rPr lang="en-US" sz="2400" dirty="0" smtClean="0">
                <a:ea typeface="Calibri" pitchFamily="34" charset="0"/>
                <a:cs typeface="GoudyStd" charset="0"/>
              </a:rPr>
              <a:t>Gemcitabine works equally well.</a:t>
            </a:r>
          </a:p>
          <a:p>
            <a:pPr lvl="0" eaLnBrk="0" fontAlgn="base" hangingPunct="0">
              <a:spcBef>
                <a:spcPct val="0"/>
              </a:spcBef>
              <a:spcAft>
                <a:spcPct val="0"/>
              </a:spcAft>
            </a:pPr>
            <a:r>
              <a:rPr lang="en-US" sz="2400" dirty="0" smtClean="0">
                <a:ea typeface="Calibri" pitchFamily="34" charset="0"/>
                <a:cs typeface="GoudyStd" charset="0"/>
              </a:rPr>
              <a:t>Most patients with resected ductal adenocarcinoma are now offered 6 months of adjuvant chemotherapy with gemcitabine and/or 5-FU.</a:t>
            </a:r>
            <a:r>
              <a:rPr lang="en-US" sz="2400" dirty="0" smtClean="0">
                <a:cs typeface="Arial" pitchFamily="34" charset="0"/>
              </a:rPr>
              <a:t> </a:t>
            </a:r>
            <a:endParaRPr lang="en-US" sz="4800" dirty="0" smtClean="0">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381000" y="533400"/>
            <a:ext cx="8763000"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1" u="none" strike="noStrike" cap="none" normalizeH="0" baseline="0" dirty="0" smtClean="0">
                <a:ln>
                  <a:noFill/>
                </a:ln>
                <a:solidFill>
                  <a:srgbClr val="829CB7"/>
                </a:solidFill>
                <a:effectLst/>
                <a:ea typeface="Calibri" pitchFamily="34" charset="0"/>
                <a:cs typeface="Aileron-BoldItalic"/>
              </a:rPr>
              <a:t>Palliation</a:t>
            </a: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ea typeface="Calibri" pitchFamily="34" charset="0"/>
                <a:cs typeface="GoudyStd"/>
              </a:rPr>
              <a:t>The median survival of patients with unresectable, </a:t>
            </a:r>
            <a:r>
              <a:rPr kumimoji="0" lang="en-US" sz="2400" b="0" i="0" u="sng" strike="noStrike" cap="none" normalizeH="0" baseline="0" dirty="0" smtClean="0">
                <a:ln>
                  <a:noFill/>
                </a:ln>
                <a:solidFill>
                  <a:schemeClr val="tx1"/>
                </a:solidFill>
                <a:effectLst/>
                <a:ea typeface="Calibri" pitchFamily="34" charset="0"/>
                <a:cs typeface="GoudyStd"/>
              </a:rPr>
              <a:t>locally </a:t>
            </a:r>
            <a:r>
              <a:rPr kumimoji="0" lang="en-US" sz="2400" b="0" i="0" u="none" strike="noStrike" cap="none" normalizeH="0" baseline="0" dirty="0" smtClean="0">
                <a:ln>
                  <a:noFill/>
                </a:ln>
                <a:solidFill>
                  <a:schemeClr val="tx1"/>
                </a:solidFill>
                <a:effectLst/>
                <a:ea typeface="Calibri" pitchFamily="34" charset="0"/>
                <a:cs typeface="GoudyStd"/>
              </a:rPr>
              <a:t>advanced, </a:t>
            </a:r>
            <a:r>
              <a:rPr kumimoji="0" lang="en-US" sz="2400" b="0" i="0" u="sng" strike="noStrike" cap="none" normalizeH="0" baseline="0" dirty="0" smtClean="0">
                <a:ln>
                  <a:noFill/>
                </a:ln>
                <a:solidFill>
                  <a:schemeClr val="tx1"/>
                </a:solidFill>
                <a:effectLst/>
                <a:ea typeface="Calibri" pitchFamily="34" charset="0"/>
                <a:cs typeface="GoudyStd"/>
              </a:rPr>
              <a:t>non-metastatic </a:t>
            </a:r>
            <a:r>
              <a:rPr kumimoji="0" lang="en-US" sz="2400" b="0" i="0" u="none" strike="noStrike" cap="none" normalizeH="0" baseline="0" dirty="0" smtClean="0">
                <a:ln>
                  <a:noFill/>
                </a:ln>
                <a:solidFill>
                  <a:schemeClr val="tx1"/>
                </a:solidFill>
                <a:effectLst/>
                <a:ea typeface="Calibri" pitchFamily="34" charset="0"/>
                <a:cs typeface="GoudyStd"/>
              </a:rPr>
              <a:t>pancreatic cancer is 6–10 months.</a:t>
            </a: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ea typeface="Calibri" pitchFamily="34" charset="0"/>
                <a:cs typeface="GoudyStd"/>
              </a:rPr>
              <a:t>In patients with metastatic disease, it is 2–6 months.</a:t>
            </a: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dirty="0" smtClean="0">
                <a:ln>
                  <a:noFill/>
                </a:ln>
                <a:solidFill>
                  <a:schemeClr val="tx1"/>
                </a:solidFill>
                <a:effectLst/>
                <a:ea typeface="Calibri" pitchFamily="34" charset="0"/>
                <a:cs typeface="GoudyStd"/>
              </a:rPr>
              <a:t>If</a:t>
            </a:r>
            <a:r>
              <a:rPr kumimoji="0" lang="en-US" sz="2400" b="0" i="0" u="none" strike="noStrike" cap="none" normalizeH="0" baseline="0" dirty="0" smtClean="0">
                <a:ln>
                  <a:noFill/>
                </a:ln>
                <a:solidFill>
                  <a:schemeClr val="tx1"/>
                </a:solidFill>
                <a:effectLst/>
                <a:ea typeface="Calibri" pitchFamily="34" charset="0"/>
                <a:cs typeface="GoudyStd"/>
              </a:rPr>
              <a:t> </a:t>
            </a:r>
            <a:r>
              <a:rPr kumimoji="0" lang="en-US" sz="2400" b="1" i="0" u="none" strike="noStrike" cap="none" normalizeH="0" baseline="0" dirty="0" smtClean="0">
                <a:ln>
                  <a:noFill/>
                </a:ln>
                <a:solidFill>
                  <a:schemeClr val="tx1"/>
                </a:solidFill>
                <a:effectLst/>
                <a:ea typeface="Calibri" pitchFamily="34" charset="0"/>
                <a:cs typeface="GoudyStd"/>
              </a:rPr>
              <a:t>unresectable disease is found in the course of a laparotomy</a:t>
            </a:r>
            <a:r>
              <a:rPr kumimoji="0" lang="en-US" sz="2400" b="0" i="0" u="none" strike="noStrike" cap="none" normalizeH="0" baseline="0" dirty="0" smtClean="0">
                <a:ln>
                  <a:noFill/>
                </a:ln>
                <a:solidFill>
                  <a:schemeClr val="tx1"/>
                </a:solidFill>
                <a:effectLst/>
                <a:ea typeface="Calibri" pitchFamily="34" charset="0"/>
                <a:cs typeface="GoudyStd"/>
              </a:rPr>
              <a:t>:</a:t>
            </a:r>
            <a:endParaRPr kumimoji="0" lang="en-US" b="0" i="0" u="none" strike="noStrike" cap="none" normalizeH="0" baseline="0" dirty="0" smtClean="0">
              <a:ln>
                <a:noFill/>
              </a:ln>
              <a:solidFill>
                <a:schemeClr val="tx1"/>
              </a:solidFill>
              <a:effectLst/>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2400" b="0" i="0" u="none" strike="noStrike" cap="none" normalizeH="0" baseline="0" dirty="0" smtClean="0">
                <a:ln>
                  <a:noFill/>
                </a:ln>
                <a:solidFill>
                  <a:schemeClr val="tx1"/>
                </a:solidFill>
                <a:effectLst/>
                <a:ea typeface="Calibri" pitchFamily="34" charset="0"/>
                <a:cs typeface="GoudyStd"/>
              </a:rPr>
              <a:t>Do a bypass surgery in the form of choledochoenterostomy and a gastroenterostomy to relieve (or pre-empt) jaundice and duodenal obstruction.</a:t>
            </a:r>
            <a:endParaRPr kumimoji="0" lang="en-US" b="0" i="0" u="none" strike="noStrike" cap="none" normalizeH="0" baseline="0" dirty="0" smtClean="0">
              <a:ln>
                <a:noFill/>
              </a:ln>
              <a:solidFill>
                <a:schemeClr val="tx1"/>
              </a:solidFill>
              <a:effectLst/>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2400" b="0" i="0" u="none" strike="noStrike" cap="none" normalizeH="0" baseline="0" dirty="0" smtClean="0">
                <a:ln>
                  <a:noFill/>
                </a:ln>
                <a:solidFill>
                  <a:schemeClr val="tx1"/>
                </a:solidFill>
                <a:effectLst/>
                <a:ea typeface="Calibri" pitchFamily="34" charset="0"/>
                <a:cs typeface="GoudyStd"/>
              </a:rPr>
              <a:t>A coeliac plexus block can also be administered.</a:t>
            </a:r>
          </a:p>
          <a:p>
            <a:pPr lvl="1" eaLnBrk="0" fontAlgn="base" hangingPunct="0">
              <a:spcBef>
                <a:spcPct val="0"/>
              </a:spcBef>
              <a:spcAft>
                <a:spcPct val="0"/>
              </a:spcAft>
              <a:buFont typeface="Arial" pitchFamily="34" charset="0"/>
              <a:buChar char="•"/>
            </a:pPr>
            <a:r>
              <a:rPr kumimoji="0" lang="en-US" sz="2400" b="0" i="0" u="none" strike="noStrike" cap="none" normalizeH="0" baseline="0" dirty="0" smtClean="0">
                <a:ln>
                  <a:noFill/>
                </a:ln>
                <a:solidFill>
                  <a:schemeClr val="tx1"/>
                </a:solidFill>
                <a:effectLst/>
                <a:ea typeface="Calibri" pitchFamily="34" charset="0"/>
                <a:cs typeface="GoudyStd"/>
              </a:rPr>
              <a:t>A transduodenal Trucut biopsy of the tumour should be obtained</a:t>
            </a:r>
            <a:r>
              <a:rPr kumimoji="0" lang="en-US" b="0" i="0" u="none" strike="noStrike" cap="none" normalizeH="0" baseline="0" dirty="0" smtClean="0">
                <a:ln>
                  <a:noFill/>
                </a:ln>
                <a:solidFill>
                  <a:schemeClr val="tx1"/>
                </a:solidFill>
                <a:effectLst/>
                <a:cs typeface="Arial" pitchFamily="34" charset="0"/>
              </a:rPr>
              <a:t> </a:t>
            </a:r>
            <a:endParaRPr kumimoji="0" lang="en-US" sz="4800" b="0" i="0" u="none" strike="noStrike" cap="none" normalizeH="0" baseline="0" dirty="0" smtClean="0">
              <a:ln>
                <a:noFill/>
              </a:ln>
              <a:solidFill>
                <a:schemeClr val="tx1"/>
              </a:solidFill>
              <a:effectLst/>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ChangeArrowheads="1"/>
          </p:cNvSpPr>
          <p:nvPr/>
        </p:nvSpPr>
        <p:spPr bwMode="auto">
          <a:xfrm>
            <a:off x="228600" y="762000"/>
            <a:ext cx="86868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1" i="0" u="none" strike="noStrike" cap="none" normalizeH="0" baseline="0" dirty="0" smtClean="0">
                <a:ln>
                  <a:noFill/>
                </a:ln>
                <a:solidFill>
                  <a:schemeClr val="tx1"/>
                </a:solidFill>
                <a:effectLst/>
                <a:latin typeface="Calibri" pitchFamily="34" charset="0"/>
                <a:ea typeface="Calibri" pitchFamily="34" charset="0"/>
                <a:cs typeface="GoudyStd" charset="0"/>
              </a:rPr>
              <a:t>In patients found to have unresectable disease on imaging</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2400" b="1" i="0" u="none" strike="noStrike" cap="none" normalizeH="0" baseline="0" dirty="0" smtClean="0">
                <a:ln>
                  <a:noFill/>
                </a:ln>
                <a:solidFill>
                  <a:schemeClr val="tx1"/>
                </a:solidFill>
                <a:effectLst/>
                <a:latin typeface="Calibri" pitchFamily="34" charset="0"/>
                <a:ea typeface="Calibri" pitchFamily="34" charset="0"/>
                <a:cs typeface="GoudyStd" charset="0"/>
              </a:rPr>
              <a:t>jaundice</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 is relieved by stenting at ERCP</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A percutaneous transhepatic stent can be placed if can’t be done endoscopically.</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2400" b="1" i="0" u="none" strike="noStrike" cap="none" normalizeH="0" baseline="0" dirty="0" smtClean="0">
                <a:ln>
                  <a:noFill/>
                </a:ln>
                <a:solidFill>
                  <a:schemeClr val="tx1"/>
                </a:solidFill>
                <a:effectLst/>
                <a:latin typeface="Calibri" pitchFamily="34" charset="0"/>
                <a:ea typeface="Calibri" pitchFamily="34" charset="0"/>
                <a:cs typeface="GoudyStd" charset="0"/>
              </a:rPr>
              <a:t>Obstruction of the duodenum</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charset="0"/>
              </a:rPr>
              <a:t> (occurs in approximately 15% of cases) is treated by expanding metal stents inserted endoscopically.</a:t>
            </a:r>
            <a:endParaRPr kumimoji="0" lang="en-US" sz="2400" b="0" i="0" u="none" strike="noStrike" cap="none" normalizeH="0" baseline="0" dirty="0" smtClean="0">
              <a:ln>
                <a:noFill/>
              </a:ln>
              <a:solidFill>
                <a:schemeClr val="tx1"/>
              </a:solidFill>
              <a:effectLst/>
              <a:latin typeface="Arial" pitchFamily="34" charset="0"/>
              <a:ea typeface="Calibri" pitchFamily="34" charset="0"/>
              <a:cs typeface="GoudyStd"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ea typeface="Calibri" pitchFamily="34" charset="0"/>
                <a:cs typeface="GoudyStd" charset="0"/>
              </a:rPr>
              <a:t>If both biliary and duodenal metal stents are to be placed endoscopically, the biliary one should be placed first</a:t>
            </a:r>
            <a:r>
              <a:rPr kumimoji="0" lang="en-US" b="0" i="0" u="none" strike="noStrike" cap="none" normalizeH="0" baseline="0" dirty="0" smtClean="0">
                <a:ln>
                  <a:noFill/>
                </a:ln>
                <a:solidFill>
                  <a:schemeClr val="tx1"/>
                </a:solidFill>
                <a:effectLst/>
                <a:cs typeface="Arial" pitchFamily="34" charset="0"/>
              </a:rPr>
              <a:t> </a:t>
            </a:r>
            <a:endParaRPr kumimoji="0" lang="en-US" sz="4800" b="0" i="0" u="none" strike="noStrike" cap="none" normalizeH="0" baseline="0" dirty="0" smtClean="0">
              <a:ln>
                <a:noFill/>
              </a:ln>
              <a:solidFill>
                <a:schemeClr val="tx1"/>
              </a:solidFill>
              <a:effectLst/>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457200" y="457200"/>
            <a:ext cx="8153400" cy="5715000"/>
          </a:xfrm>
          <a:prstGeom prst="rect">
            <a:avLst/>
          </a:prstGeom>
          <a:noFill/>
          <a:ln w="9525">
            <a:noFill/>
            <a:miter lim="800000"/>
            <a:headEnd/>
            <a:tailEnd/>
          </a:ln>
        </p:spPr>
      </p:pic>
      <p:sp>
        <p:nvSpPr>
          <p:cNvPr id="3073" name="Rectangle 1"/>
          <p:cNvSpPr>
            <a:spLocks noChangeArrowheads="1"/>
          </p:cNvSpPr>
          <p:nvPr/>
        </p:nvSpPr>
        <p:spPr bwMode="auto">
          <a:xfrm>
            <a:off x="0" y="0"/>
            <a:ext cx="5685018"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607"/>
                </a:solidFill>
                <a:effectLst/>
                <a:latin typeface="Calibri" pitchFamily="34" charset="0"/>
                <a:ea typeface="Calibri" pitchFamily="34" charset="0"/>
                <a:cs typeface="HelveticaNeueLTStd-Roman"/>
              </a:rPr>
              <a:t>. </a:t>
            </a:r>
            <a:r>
              <a:rPr kumimoji="0" lang="en-US" sz="1600" b="0" i="0" u="none" strike="noStrike" cap="none" normalizeH="0" baseline="0" dirty="0" smtClean="0">
                <a:ln>
                  <a:noFill/>
                </a:ln>
                <a:solidFill>
                  <a:srgbClr val="0070C0"/>
                </a:solidFill>
                <a:effectLst/>
                <a:latin typeface="Calibri" pitchFamily="34" charset="0"/>
                <a:ea typeface="Calibri" pitchFamily="34" charset="0"/>
                <a:cs typeface="Aileron-Black"/>
              </a:rPr>
              <a:t>(a)</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607"/>
                </a:solidFill>
                <a:effectLst/>
                <a:latin typeface="Calibri" pitchFamily="34" charset="0"/>
                <a:ea typeface="Calibri" pitchFamily="34" charset="0"/>
                <a:cs typeface="HelveticaNeueLTStd-Roman"/>
              </a:rPr>
              <a:t>Endoscopic retrograde cholangiography and placement of a biliary</a:t>
            </a:r>
            <a:endParaRPr kumimoji="0" lang="en-US" sz="1600" b="0" i="0" u="none" strike="noStrike" cap="none" normalizeH="0" baseline="0" dirty="0" smtClean="0">
              <a:ln>
                <a:noFill/>
              </a:ln>
              <a:solidFill>
                <a:srgbClr val="000607"/>
              </a:solidFill>
              <a:effectLst/>
              <a:latin typeface="Arial" pitchFamily="34" charset="0"/>
              <a:ea typeface="Calibri" pitchFamily="34" charset="0"/>
              <a:cs typeface="HelveticaNeueLTStd-Roman"/>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607"/>
                </a:solidFill>
                <a:effectLst/>
                <a:latin typeface="Arial" pitchFamily="34" charset="0"/>
                <a:ea typeface="Calibri" pitchFamily="34" charset="0"/>
                <a:cs typeface="HelveticaNeueLTStd-Roman"/>
              </a:rPr>
              <a:t>stent</a:t>
            </a:r>
            <a:r>
              <a:rPr kumimoji="0" lang="en-US" sz="1600" b="0" i="0" u="none" strike="noStrike" cap="none" normalizeH="0" baseline="0" dirty="0" smtClean="0">
                <a:ln>
                  <a:noFill/>
                </a:ln>
                <a:solidFill>
                  <a:srgbClr val="0070C0"/>
                </a:solidFill>
                <a:effectLst/>
                <a:latin typeface="Arial" pitchFamily="34" charset="0"/>
                <a:ea typeface="Calibri" pitchFamily="34" charset="0"/>
                <a:cs typeface="HelveticaNeueLTStd-Roman"/>
              </a:rPr>
              <a:t>;</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4" name="Rectangle 2"/>
          <p:cNvSpPr>
            <a:spLocks noChangeArrowheads="1"/>
          </p:cNvSpPr>
          <p:nvPr/>
        </p:nvSpPr>
        <p:spPr bwMode="auto">
          <a:xfrm>
            <a:off x="0" y="5756705"/>
            <a:ext cx="5728491"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70C0"/>
                </a:solidFill>
                <a:effectLst/>
                <a:latin typeface="Calibri" pitchFamily="34" charset="0"/>
                <a:ea typeface="Calibri" pitchFamily="34" charset="0"/>
                <a:cs typeface="Aileron-Black" charset="0"/>
              </a:rPr>
              <a:t>(b)</a:t>
            </a:r>
            <a:r>
              <a:rPr kumimoji="0" lang="en-US" sz="1600" b="0" i="0" u="none" strike="noStrike" cap="none" normalizeH="0" baseline="0" dirty="0" smtClean="0">
                <a:ln>
                  <a:noFill/>
                </a:ln>
                <a:solidFill>
                  <a:srgbClr val="73DE36"/>
                </a:solidFill>
                <a:effectLst/>
                <a:latin typeface="Calibri" pitchFamily="34" charset="0"/>
                <a:ea typeface="Calibri" pitchFamily="34" charset="0"/>
                <a:cs typeface="Aileron-Black" charset="0"/>
              </a:rPr>
              <a:t> </a:t>
            </a:r>
            <a:r>
              <a:rPr kumimoji="0" lang="en-US" sz="1600" b="0" i="0" u="none" strike="noStrike" cap="none" normalizeH="0" baseline="0" dirty="0" smtClean="0">
                <a:ln>
                  <a:noFill/>
                </a:ln>
                <a:solidFill>
                  <a:srgbClr val="000607"/>
                </a:solidFill>
                <a:effectLst/>
                <a:latin typeface="Calibri" pitchFamily="34" charset="0"/>
                <a:ea typeface="Calibri" pitchFamily="34" charset="0"/>
                <a:cs typeface="HelveticaNeueLTStd-Roman" charset="0"/>
              </a:rPr>
              <a:t>percutaneous transhepatic cholangiography followed by</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rgbClr val="000607"/>
                </a:solidFill>
                <a:effectLst/>
                <a:latin typeface="Calibri" pitchFamily="34" charset="0"/>
                <a:ea typeface="Calibri" pitchFamily="34" charset="0"/>
                <a:cs typeface="HelveticaNeueLTStd-Roman" charset="0"/>
              </a:rPr>
              <a:t>cannulation</a:t>
            </a:r>
            <a:r>
              <a:rPr kumimoji="0" lang="en-US" sz="1600" b="0" i="0" u="none" strike="noStrike" cap="none" normalizeH="0" baseline="0" dirty="0" smtClean="0">
                <a:ln>
                  <a:noFill/>
                </a:ln>
                <a:solidFill>
                  <a:srgbClr val="000607"/>
                </a:solidFill>
                <a:effectLst/>
                <a:latin typeface="Calibri" pitchFamily="34" charset="0"/>
                <a:ea typeface="Calibri" pitchFamily="34" charset="0"/>
                <a:cs typeface="HelveticaNeueLTStd-Roman" charset="0"/>
              </a:rPr>
              <a:t> of the biliary system and percutaneous placement of a</a:t>
            </a:r>
            <a:endParaRPr kumimoji="0" lang="en-US" sz="1600" b="0" i="0" u="none" strike="noStrike" cap="none" normalizeH="0" baseline="0" dirty="0" smtClean="0">
              <a:ln>
                <a:noFill/>
              </a:ln>
              <a:solidFill>
                <a:srgbClr val="000607"/>
              </a:solidFill>
              <a:effectLst/>
              <a:latin typeface="Arial" pitchFamily="34" charset="0"/>
              <a:ea typeface="Calibri" pitchFamily="34" charset="0"/>
              <a:cs typeface="HelveticaNeueLTStd-Roman"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607"/>
                </a:solidFill>
                <a:effectLst/>
                <a:latin typeface="Arial" pitchFamily="34" charset="0"/>
                <a:ea typeface="Calibri" pitchFamily="34" charset="0"/>
                <a:cs typeface="HelveticaNeueLTStd-Roman" charset="0"/>
              </a:rPr>
              <a:t>biliary stent (mesh metal in this instance</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990600" y="685800"/>
            <a:ext cx="6781799" cy="5410199"/>
          </a:xfrm>
          <a:prstGeom prst="rect">
            <a:avLst/>
          </a:prstGeom>
          <a:noFill/>
          <a:ln w="9525">
            <a:noFill/>
            <a:miter lim="800000"/>
            <a:headEnd/>
            <a:tailEnd/>
          </a:ln>
        </p:spPr>
      </p:pic>
      <p:sp>
        <p:nvSpPr>
          <p:cNvPr id="2049" name="Rectangle 1"/>
          <p:cNvSpPr>
            <a:spLocks noChangeArrowheads="1"/>
          </p:cNvSpPr>
          <p:nvPr/>
        </p:nvSpPr>
        <p:spPr bwMode="auto">
          <a:xfrm>
            <a:off x="0" y="0"/>
            <a:ext cx="5869043"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kumimoji="0" lang="en-US" b="0" i="0" u="none" strike="noStrike" cap="none" normalizeH="0" baseline="0" dirty="0" smtClean="0">
                <a:ln>
                  <a:noFill/>
                </a:ln>
                <a:solidFill>
                  <a:srgbClr val="000607"/>
                </a:solidFill>
                <a:effectLst/>
                <a:latin typeface="Calibri" pitchFamily="34" charset="0"/>
                <a:ea typeface="Calibri" pitchFamily="34" charset="0"/>
                <a:cs typeface="HelveticaNeueLTStd-Roman" charset="0"/>
              </a:rPr>
              <a:t>);</a:t>
            </a:r>
            <a:r>
              <a:rPr kumimoji="0" lang="en-US" b="0" i="0" u="none" strike="noStrike" cap="none" normalizeH="0" baseline="0" dirty="0" smtClean="0">
                <a:ln>
                  <a:noFill/>
                </a:ln>
                <a:solidFill>
                  <a:srgbClr val="73DE36"/>
                </a:solidFill>
                <a:effectLst/>
                <a:latin typeface="Calibri" pitchFamily="34" charset="0"/>
                <a:ea typeface="Calibri" pitchFamily="34" charset="0"/>
                <a:cs typeface="Aileron-Black" charset="0"/>
              </a:rPr>
              <a:t> </a:t>
            </a:r>
            <a:r>
              <a:rPr kumimoji="0" lang="en-US" b="0" i="0" u="none" strike="noStrike" cap="none" normalizeH="0" baseline="0" dirty="0" smtClean="0">
                <a:ln>
                  <a:noFill/>
                </a:ln>
                <a:solidFill>
                  <a:srgbClr val="0070C0"/>
                </a:solidFill>
                <a:effectLst/>
                <a:latin typeface="Calibri" pitchFamily="34" charset="0"/>
                <a:ea typeface="Calibri" pitchFamily="34" charset="0"/>
                <a:cs typeface="Aileron-Black" charset="0"/>
              </a:rPr>
              <a:t>(c)</a:t>
            </a:r>
            <a:r>
              <a:rPr kumimoji="0" lang="en-US" b="0" i="0" u="none" strike="noStrike" cap="none" normalizeH="0" baseline="0" dirty="0" smtClean="0">
                <a:ln>
                  <a:noFill/>
                </a:ln>
                <a:solidFill>
                  <a:srgbClr val="73DE36"/>
                </a:solidFill>
                <a:effectLst/>
                <a:latin typeface="Calibri" pitchFamily="34" charset="0"/>
                <a:ea typeface="Calibri" pitchFamily="34" charset="0"/>
                <a:cs typeface="Aileron-Black" charset="0"/>
              </a:rPr>
              <a:t> </a:t>
            </a:r>
            <a:r>
              <a:rPr kumimoji="0" lang="en-US" b="0" i="0" u="none" strike="noStrike" cap="none" normalizeH="0" baseline="0" dirty="0" smtClean="0">
                <a:ln>
                  <a:noFill/>
                </a:ln>
                <a:solidFill>
                  <a:srgbClr val="000607"/>
                </a:solidFill>
                <a:effectLst/>
                <a:latin typeface="Calibri" pitchFamily="34" charset="0"/>
                <a:ea typeface="Calibri" pitchFamily="34" charset="0"/>
                <a:cs typeface="HelveticaNeueLTStd-Roman" charset="0"/>
              </a:rPr>
              <a:t> endoscopic placement </a:t>
            </a:r>
            <a:r>
              <a:rPr lang="en-US" dirty="0" smtClean="0">
                <a:solidFill>
                  <a:srgbClr val="000607"/>
                </a:solidFill>
                <a:latin typeface="Calibri" pitchFamily="34" charset="0"/>
                <a:ea typeface="Calibri" pitchFamily="34" charset="0"/>
                <a:cs typeface="HelveticaNeueLTStd-Roman" charset="0"/>
              </a:rPr>
              <a:t>of </a:t>
            </a:r>
            <a:r>
              <a:rPr lang="en-US" dirty="0" smtClean="0">
                <a:solidFill>
                  <a:srgbClr val="000607"/>
                </a:solidFill>
                <a:latin typeface="Calibri" pitchFamily="34" charset="0"/>
                <a:ea typeface="Calibri" pitchFamily="34" charset="0"/>
                <a:cs typeface="HelveticaNeueLTStd-Roman" charset="0"/>
              </a:rPr>
              <a:t>a duodenal stent (mesh metal</a:t>
            </a:r>
            <a:endParaRPr lang="en-US" sz="48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304800" y="212467"/>
            <a:ext cx="8610600" cy="62786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If no operative procedure is undertaken, an EUS-guided or percutaneous biopsy of the tumour </a:t>
            </a:r>
            <a:r>
              <a:rPr kumimoji="0" lang="en-US" sz="2400" b="0" i="0" u="none" strike="noStrike" cap="none" normalizeH="0" baseline="0" dirty="0" smtClean="0">
                <a:ln>
                  <a:noFill/>
                </a:ln>
                <a:solidFill>
                  <a:srgbClr val="FF0000"/>
                </a:solidFill>
                <a:effectLst/>
                <a:latin typeface="Calibri" pitchFamily="34" charset="0"/>
                <a:ea typeface="Calibri" pitchFamily="34" charset="0"/>
                <a:cs typeface="GoudyStd"/>
              </a:rPr>
              <a:t>should be    performed before consideration of chemotherapy or chemoradiation</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dirty="0" smtClean="0">
                <a:ln>
                  <a:noFill/>
                </a:ln>
                <a:solidFill>
                  <a:srgbClr val="0070C0"/>
                </a:solidFill>
                <a:effectLst/>
                <a:latin typeface="Calibri" pitchFamily="34" charset="0"/>
                <a:ea typeface="Calibri" pitchFamily="34" charset="0"/>
                <a:cs typeface="GoudyStd"/>
              </a:rPr>
              <a:t>Lymphomas</a:t>
            </a:r>
            <a:r>
              <a:rPr kumimoji="0" lang="en-US" sz="2400" b="0" i="0" u="none" strike="noStrike" cap="none" normalizeH="0" baseline="0" dirty="0" smtClean="0">
                <a:ln>
                  <a:noFill/>
                </a:ln>
                <a:solidFill>
                  <a:srgbClr val="0070C0"/>
                </a:solidFill>
                <a:effectLst/>
                <a:latin typeface="Calibri" pitchFamily="34" charset="0"/>
                <a:ea typeface="Calibri" pitchFamily="34" charset="0"/>
                <a:cs typeface="GoudyStd"/>
              </a:rPr>
              <a:t>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of the pancreas are rare and constitute less than3% of all pancreatic cancers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These respond to chemoradiotherapy and surgical resection is not indicated.</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For patients with ductal adenocarcinoma, 5-FU or gemcitabine will produce a remission in 15–25%.</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Downstaging is usually non useful.</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 Steatorrhoea is treated with enzyme supplementation</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Diabetes mellitus, if it develops, is treated with oral hypoglycaemics or insulin.</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Pain with either analgesics or an appropriate nerve block.</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990600" y="304800"/>
            <a:ext cx="5867400" cy="5715000"/>
          </a:xfrm>
          <a:prstGeom prst="rect">
            <a:avLst/>
          </a:prstGeom>
          <a:noFill/>
          <a:ln w="9525">
            <a:noFill/>
            <a:miter lim="800000"/>
            <a:headEnd/>
            <a:tailEnd/>
          </a:ln>
        </p:spPr>
      </p:pic>
      <p:sp>
        <p:nvSpPr>
          <p:cNvPr id="3" name="TextBox 2"/>
          <p:cNvSpPr txBox="1"/>
          <p:nvPr/>
        </p:nvSpPr>
        <p:spPr>
          <a:xfrm>
            <a:off x="762000" y="6248400"/>
            <a:ext cx="4063356" cy="369332"/>
          </a:xfrm>
          <a:prstGeom prst="rect">
            <a:avLst/>
          </a:prstGeom>
          <a:noFill/>
        </p:spPr>
        <p:txBody>
          <a:bodyPr wrap="none" rtlCol="0">
            <a:spAutoFit/>
          </a:bodyPr>
          <a:lstStyle/>
          <a:p>
            <a:r>
              <a:rPr lang="en-US" dirty="0" smtClean="0"/>
              <a:t>Figure: complication of acute pancreatitis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1752600" y="533400"/>
            <a:ext cx="5943600" cy="58674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B6F15528-21DE-4FAA-801E-634DDDAF4B2B}" type="slidenum">
              <a:rPr lang="en-US" smtClean="0"/>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2209800"/>
            <a:ext cx="5163593" cy="1569660"/>
          </a:xfrm>
          <a:prstGeom prst="rect">
            <a:avLst/>
          </a:prstGeom>
          <a:noFill/>
        </p:spPr>
        <p:txBody>
          <a:bodyPr wrap="none" rtlCol="0">
            <a:spAutoFit/>
          </a:bodyPr>
          <a:lstStyle/>
          <a:p>
            <a:r>
              <a:rPr lang="en-US" sz="9600" dirty="0" smtClean="0">
                <a:latin typeface="Algerian" pitchFamily="82" charset="0"/>
              </a:rPr>
              <a:t>Thanks </a:t>
            </a:r>
            <a:endParaRPr lang="en-US" sz="9600" dirty="0">
              <a:latin typeface="Algerian" pitchFamily="82"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61</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228600" y="228600"/>
            <a:ext cx="86868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1" u="none" strike="noStrike" cap="none" normalizeH="0" baseline="0" dirty="0" smtClean="0">
                <a:ln>
                  <a:noFill/>
                </a:ln>
                <a:solidFill>
                  <a:srgbClr val="829CB7"/>
                </a:solidFill>
                <a:effectLst/>
                <a:latin typeface="Calibri" pitchFamily="34" charset="0"/>
                <a:ea typeface="Calibri" pitchFamily="34" charset="0"/>
                <a:cs typeface="Aileron-BoldItalic"/>
              </a:rPr>
              <a:t>Local complications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The management approach is conservative on the whole, with surgery restricted to situations in which conservative</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management has failed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6E8AAA"/>
                </a:solidFill>
                <a:effectLst/>
                <a:latin typeface="Calibri" pitchFamily="34" charset="0"/>
                <a:ea typeface="Calibri" pitchFamily="34" charset="0"/>
                <a:cs typeface="Aileron-Bold"/>
              </a:rPr>
              <a:t>ACUTE PERIPANCREATIC FLUID COLLECTION</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Early in the course of mild pancreatitis without necrosis.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Has no encapsulating wall.</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The fluid is sterile</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Most resolve spontaneously</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No intervention is necessary unless a large collection causes symptoms or pressure effects.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So treatment may include:</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lvl="1" eaLnBrk="0" fontAlgn="base" hangingPunct="0">
              <a:spcBef>
                <a:spcPct val="0"/>
              </a:spcBef>
              <a:spcAft>
                <a:spcPct val="0"/>
              </a:spcAft>
              <a:buFont typeface="Wingdings" pitchFamily="2" charset="2"/>
              <a:buChar char="Ø"/>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Percutaneous aspiration under ultrasound or CT guidance.</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lvl="1" eaLnBrk="0" fontAlgn="base" hangingPunct="0">
              <a:spcBef>
                <a:spcPct val="0"/>
              </a:spcBef>
              <a:spcAft>
                <a:spcPct val="0"/>
              </a:spcAft>
              <a:buFont typeface="Wingdings" pitchFamily="2" charset="2"/>
              <a:buChar char="Ø"/>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GoudyStd"/>
              </a:rPr>
              <a:t>Transgastric drainage under EUS guidance is another option.</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304800" y="533400"/>
            <a:ext cx="88392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6E8AAA"/>
                </a:solidFill>
                <a:effectLst/>
                <a:ea typeface="Calibri" pitchFamily="34" charset="0"/>
                <a:cs typeface="Aileron-Bold" charset="0"/>
              </a:rPr>
              <a:t>STERILE AND INFECTED PANCREATIC NECROSIS</a:t>
            </a: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ea typeface="Calibri" pitchFamily="34" charset="0"/>
                <a:cs typeface="GoudyStd" charset="0"/>
              </a:rPr>
              <a:t>The term ‘</a:t>
            </a:r>
            <a:r>
              <a:rPr kumimoji="0" lang="en-US" sz="2400" b="1" i="0" u="none" strike="noStrike" cap="none" normalizeH="0" baseline="0" dirty="0" smtClean="0">
                <a:ln>
                  <a:noFill/>
                </a:ln>
                <a:solidFill>
                  <a:schemeClr val="tx1"/>
                </a:solidFill>
                <a:effectLst/>
                <a:ea typeface="Calibri" pitchFamily="34" charset="0"/>
                <a:cs typeface="GoudyStd" charset="0"/>
              </a:rPr>
              <a:t>pancreatic necrosis</a:t>
            </a:r>
            <a:r>
              <a:rPr kumimoji="0" lang="en-US" sz="2400" b="0" i="0" u="none" strike="noStrike" cap="none" normalizeH="0" baseline="0" dirty="0" smtClean="0">
                <a:ln>
                  <a:noFill/>
                </a:ln>
                <a:solidFill>
                  <a:schemeClr val="tx1"/>
                </a:solidFill>
                <a:effectLst/>
                <a:ea typeface="Calibri" pitchFamily="34" charset="0"/>
                <a:cs typeface="GoudyStd" charset="0"/>
              </a:rPr>
              <a:t>’ refers to a diffuse or focal area of non-viable parenchyma.</a:t>
            </a: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ea typeface="Calibri" pitchFamily="34" charset="0"/>
                <a:cs typeface="GoudyStd" charset="0"/>
              </a:rPr>
              <a:t>Divided into </a:t>
            </a:r>
            <a:r>
              <a:rPr kumimoji="0" lang="en-US" sz="2400" b="0" i="0" u="sng" strike="noStrike" cap="none" normalizeH="0" baseline="0" dirty="0" smtClean="0">
                <a:ln>
                  <a:noFill/>
                </a:ln>
                <a:solidFill>
                  <a:schemeClr val="tx1"/>
                </a:solidFill>
                <a:effectLst/>
                <a:ea typeface="Calibri" pitchFamily="34" charset="0"/>
                <a:cs typeface="GoudyStd" charset="0"/>
              </a:rPr>
              <a:t>sterile</a:t>
            </a:r>
            <a:r>
              <a:rPr kumimoji="0" lang="en-US" sz="2400" b="0" i="0" u="none" strike="noStrike" cap="none" normalizeH="0" baseline="0" dirty="0" smtClean="0">
                <a:ln>
                  <a:noFill/>
                </a:ln>
                <a:solidFill>
                  <a:schemeClr val="tx1"/>
                </a:solidFill>
                <a:effectLst/>
                <a:ea typeface="Calibri" pitchFamily="34" charset="0"/>
                <a:cs typeface="GoudyStd" charset="0"/>
              </a:rPr>
              <a:t> and </a:t>
            </a:r>
            <a:r>
              <a:rPr kumimoji="0" lang="en-US" sz="2400" b="0" i="0" u="sng" strike="noStrike" cap="none" normalizeH="0" baseline="0" dirty="0" smtClean="0">
                <a:ln>
                  <a:noFill/>
                </a:ln>
                <a:solidFill>
                  <a:schemeClr val="tx1"/>
                </a:solidFill>
                <a:effectLst/>
                <a:ea typeface="Calibri" pitchFamily="34" charset="0"/>
                <a:cs typeface="GoudyStd" charset="0"/>
              </a:rPr>
              <a:t>infected</a:t>
            </a:r>
            <a:r>
              <a:rPr kumimoji="0" lang="en-US" sz="2400" b="0" i="0" u="none" strike="noStrike" cap="none" normalizeH="0" baseline="0" dirty="0" smtClean="0">
                <a:ln>
                  <a:noFill/>
                </a:ln>
                <a:solidFill>
                  <a:schemeClr val="tx1"/>
                </a:solidFill>
                <a:effectLst/>
                <a:ea typeface="Calibri" pitchFamily="34" charset="0"/>
                <a:cs typeface="GoudyStd" charset="0"/>
              </a:rPr>
              <a:t> necrosis (sterile often become subsequently infected, probably due to translocation of gut bacteria)</a:t>
            </a:r>
            <a:endParaRPr kumimoji="0" lang="en-US"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Char char="•"/>
            </a:pPr>
            <a:r>
              <a:rPr kumimoji="0" lang="en-US" sz="2400" b="0" i="0" u="none" strike="noStrike" cap="none" normalizeH="0" baseline="0" dirty="0" smtClean="0">
                <a:ln>
                  <a:noFill/>
                </a:ln>
                <a:solidFill>
                  <a:schemeClr val="tx1"/>
                </a:solidFill>
                <a:effectLst/>
                <a:ea typeface="Calibri" pitchFamily="34" charset="0"/>
                <a:cs typeface="GoudyStd" charset="0"/>
              </a:rPr>
              <a:t>Begin as </a:t>
            </a:r>
            <a:r>
              <a:rPr lang="en-US" sz="2400" i="1" dirty="0" smtClean="0"/>
              <a:t>acute necrotic collection </a:t>
            </a:r>
            <a:r>
              <a:rPr kumimoji="0" lang="en-US" sz="2400" b="0" i="0" u="none" strike="noStrike" cap="none" normalizeH="0" baseline="0" dirty="0" smtClean="0">
                <a:ln>
                  <a:noFill/>
                </a:ln>
                <a:solidFill>
                  <a:schemeClr val="tx1"/>
                </a:solidFill>
                <a:effectLst/>
                <a:ea typeface="Calibri" pitchFamily="34" charset="0"/>
                <a:cs typeface="GoudyStd" charset="0"/>
              </a:rPr>
              <a:t>(</a:t>
            </a:r>
            <a:r>
              <a:rPr kumimoji="0" lang="en-US" sz="2400" b="0" i="0" u="none" strike="noStrike" cap="none" normalizeH="0" baseline="0" dirty="0" smtClean="0">
                <a:ln>
                  <a:noFill/>
                </a:ln>
                <a:solidFill>
                  <a:schemeClr val="tx1"/>
                </a:solidFill>
                <a:effectLst/>
                <a:ea typeface="Calibri" pitchFamily="34" charset="0"/>
                <a:cs typeface="GoudyStd" charset="0"/>
              </a:rPr>
              <a:t>ANC)</a:t>
            </a:r>
            <a:endParaRPr kumimoji="0" lang="en-US"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Char char="•"/>
            </a:pPr>
            <a:r>
              <a:rPr kumimoji="0" lang="en-US" sz="2400" b="0" i="0" u="none" strike="noStrike" cap="none" normalizeH="0" baseline="0" dirty="0" smtClean="0">
                <a:ln>
                  <a:noFill/>
                </a:ln>
                <a:solidFill>
                  <a:schemeClr val="tx1"/>
                </a:solidFill>
                <a:effectLst/>
                <a:ea typeface="Calibri" pitchFamily="34" charset="0"/>
                <a:cs typeface="GoudyStd" charset="0"/>
              </a:rPr>
              <a:t>After 4 weeks it evolve </a:t>
            </a:r>
            <a:r>
              <a:rPr kumimoji="0" lang="en-US" sz="2400" b="0" i="0" u="none" strike="noStrike" cap="none" normalizeH="0" baseline="0" dirty="0" smtClean="0">
                <a:ln>
                  <a:noFill/>
                </a:ln>
                <a:solidFill>
                  <a:schemeClr val="tx1"/>
                </a:solidFill>
                <a:effectLst/>
                <a:ea typeface="Calibri" pitchFamily="34" charset="0"/>
                <a:cs typeface="GoudyStd" charset="0"/>
              </a:rPr>
              <a:t>into </a:t>
            </a:r>
            <a:r>
              <a:rPr lang="en-US" sz="2400" i="1" dirty="0" smtClean="0"/>
              <a:t>walled-off </a:t>
            </a:r>
            <a:r>
              <a:rPr lang="en-US" sz="2400" i="1" dirty="0" smtClean="0"/>
              <a:t>necrosis </a:t>
            </a:r>
            <a:r>
              <a:rPr kumimoji="0" lang="en-US" sz="2400" b="0" i="0" u="none" strike="noStrike" cap="none" normalizeH="0" baseline="0" dirty="0" smtClean="0">
                <a:ln>
                  <a:noFill/>
                </a:ln>
                <a:solidFill>
                  <a:schemeClr val="tx1"/>
                </a:solidFill>
                <a:effectLst/>
                <a:ea typeface="Calibri" pitchFamily="34" charset="0"/>
                <a:cs typeface="GoudyStd" charset="0"/>
              </a:rPr>
              <a:t>(</a:t>
            </a:r>
            <a:r>
              <a:rPr kumimoji="0" lang="en-US" sz="2400" b="0" i="0" u="none" strike="noStrike" cap="none" normalizeH="0" baseline="0" dirty="0" smtClean="0">
                <a:ln>
                  <a:noFill/>
                </a:ln>
                <a:solidFill>
                  <a:schemeClr val="tx1"/>
                </a:solidFill>
                <a:effectLst/>
                <a:ea typeface="Calibri" pitchFamily="34" charset="0"/>
                <a:cs typeface="GoudyStd" charset="0"/>
              </a:rPr>
              <a:t>WON</a:t>
            </a:r>
            <a:r>
              <a:rPr kumimoji="0" lang="en-US" sz="2400" b="0" i="0" u="none" strike="noStrike" cap="none" normalizeH="0" baseline="0" dirty="0" smtClean="0">
                <a:ln>
                  <a:noFill/>
                </a:ln>
                <a:solidFill>
                  <a:schemeClr val="tx1"/>
                </a:solidFill>
                <a:effectLst/>
                <a:ea typeface="Calibri" pitchFamily="34" charset="0"/>
                <a:cs typeface="GoudyStd" charset="0"/>
              </a:rPr>
              <a:t>).</a:t>
            </a: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ea typeface="Calibri" pitchFamily="34" charset="0"/>
                <a:cs typeface="GoudyStd" charset="0"/>
              </a:rPr>
              <a:t>If sterile with no signs of sepsis, observe.</a:t>
            </a: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ea typeface="Calibri" pitchFamily="34" charset="0"/>
                <a:cs typeface="GoudyStd" charset="0"/>
              </a:rPr>
              <a:t>If infected:</a:t>
            </a:r>
            <a:endParaRPr kumimoji="0" lang="en-US" b="0" i="0" u="none" strike="noStrike" cap="none" normalizeH="0" baseline="0" dirty="0" smtClean="0">
              <a:ln>
                <a:noFill/>
              </a:ln>
              <a:solidFill>
                <a:schemeClr val="tx1"/>
              </a:solidFill>
              <a:effectLst/>
              <a:cs typeface="Arial" pitchFamily="34" charset="0"/>
            </a:endParaRPr>
          </a:p>
          <a:p>
            <a:pPr lvl="1" eaLnBrk="0" fontAlgn="base" hangingPunct="0">
              <a:spcBef>
                <a:spcPct val="0"/>
              </a:spcBef>
              <a:spcAft>
                <a:spcPct val="0"/>
              </a:spcAft>
              <a:buFont typeface="Wingdings" pitchFamily="2" charset="2"/>
              <a:buChar char="Ø"/>
            </a:pPr>
            <a:r>
              <a:rPr kumimoji="0" lang="en-US" sz="2400" b="0" i="0" u="none" strike="noStrike" cap="none" normalizeH="0" baseline="0" dirty="0" smtClean="0">
                <a:ln>
                  <a:noFill/>
                </a:ln>
                <a:solidFill>
                  <a:schemeClr val="tx1"/>
                </a:solidFill>
                <a:effectLst/>
                <a:ea typeface="Calibri" pitchFamily="34" charset="0"/>
                <a:cs typeface="GoudyStd" charset="0"/>
              </a:rPr>
              <a:t>Needle aspiration under CT guidance, if infected so:</a:t>
            </a:r>
            <a:endParaRPr kumimoji="0" lang="en-US" b="0" i="0" u="none" strike="noStrike" cap="none" normalizeH="0" baseline="0" dirty="0" smtClean="0">
              <a:ln>
                <a:noFill/>
              </a:ln>
              <a:solidFill>
                <a:schemeClr val="tx1"/>
              </a:solidFill>
              <a:effectLst/>
              <a:cs typeface="Arial" pitchFamily="34" charset="0"/>
            </a:endParaRPr>
          </a:p>
          <a:p>
            <a:pPr lvl="1" eaLnBrk="0" fontAlgn="base" hangingPunct="0">
              <a:spcBef>
                <a:spcPct val="0"/>
              </a:spcBef>
              <a:spcAft>
                <a:spcPct val="0"/>
              </a:spcAft>
              <a:buFont typeface="Wingdings" pitchFamily="2" charset="2"/>
              <a:buChar char="Ø"/>
            </a:pPr>
            <a:r>
              <a:rPr kumimoji="0" lang="en-US" sz="2400" b="0" i="0" u="none" strike="noStrike" cap="none" normalizeH="0" baseline="0" dirty="0" smtClean="0">
                <a:ln>
                  <a:noFill/>
                </a:ln>
                <a:solidFill>
                  <a:schemeClr val="tx1"/>
                </a:solidFill>
                <a:effectLst/>
                <a:ea typeface="Calibri" pitchFamily="34" charset="0"/>
                <a:cs typeface="GoudyStd" charset="0"/>
              </a:rPr>
              <a:t>Do percutaneous drainage ( by a placement of tube drain with frequent flushing)</a:t>
            </a:r>
          </a:p>
          <a:p>
            <a:pPr lvl="1" eaLnBrk="0" fontAlgn="base" hangingPunct="0">
              <a:spcBef>
                <a:spcPct val="0"/>
              </a:spcBef>
              <a:spcAft>
                <a:spcPct val="0"/>
              </a:spcAft>
              <a:buFont typeface="Wingdings" pitchFamily="2" charset="2"/>
              <a:buChar char="Ø"/>
            </a:pPr>
            <a:r>
              <a:rPr kumimoji="0" lang="en-US" sz="2400" b="0" i="0" u="none" strike="noStrike" cap="none" normalizeH="0" baseline="0" dirty="0" smtClean="0">
                <a:ln>
                  <a:noFill/>
                </a:ln>
                <a:solidFill>
                  <a:schemeClr val="tx1"/>
                </a:solidFill>
                <a:effectLst/>
                <a:ea typeface="Calibri" pitchFamily="34" charset="0"/>
                <a:cs typeface="GoudyStd" charset="0"/>
              </a:rPr>
              <a:t>If sepsis continue; then a pancreatic necrosectomy should be considered</a:t>
            </a:r>
            <a:r>
              <a:rPr kumimoji="0" lang="en-US" b="0" i="0" u="none" strike="noStrike" cap="none" normalizeH="0" baseline="0" dirty="0" smtClean="0">
                <a:ln>
                  <a:noFill/>
                </a:ln>
                <a:solidFill>
                  <a:schemeClr val="tx1"/>
                </a:solidFill>
                <a:effectLst/>
                <a:cs typeface="Arial" pitchFamily="34" charset="0"/>
              </a:rPr>
              <a:t> </a:t>
            </a:r>
            <a:endParaRPr kumimoji="0" lang="en-US" sz="4800" b="0" i="0" u="none" strike="noStrike" cap="none" normalizeH="0" baseline="0" dirty="0" smtClean="0">
              <a:ln>
                <a:noFill/>
              </a:ln>
              <a:solidFill>
                <a:schemeClr val="tx1"/>
              </a:solidFill>
              <a:effectLst/>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1219200" y="457200"/>
            <a:ext cx="6400799" cy="48006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1161</TotalTime>
  <Words>3770</Words>
  <Application>Microsoft Office PowerPoint</Application>
  <PresentationFormat>On-screen Show (4:3)</PresentationFormat>
  <Paragraphs>409</Paragraphs>
  <Slides>61</Slides>
  <Notes>1</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Pancreas  part 2</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Pancreas  part 2</dc:title>
  <dc:creator>DELL</dc:creator>
  <cp:lastModifiedBy>DR.Ahmed Saker 2O14</cp:lastModifiedBy>
  <cp:revision>63</cp:revision>
  <dcterms:created xsi:type="dcterms:W3CDTF">2006-08-16T00:00:00Z</dcterms:created>
  <dcterms:modified xsi:type="dcterms:W3CDTF">2018-12-16T08:31:54Z</dcterms:modified>
</cp:coreProperties>
</file>