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1976DB-CF7E-47DB-8E6C-136A944E595A}" type="datetimeFigureOut">
              <a:rPr lang="en-US" smtClean="0"/>
              <a:t>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C725E-F633-485C-9214-D521FFD8357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848935-66E1-4B89-8E66-B72F8602D08D}"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B14AA-D276-4D7C-8160-2CC6D2E4FE33}"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C074E-72F8-40B9-8EA5-F34F2B1A0B7A}"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2B42B-7447-40A8-BB44-484E84B87E37}"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CFB09-E5BA-48BB-8F88-8095D4075906}"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26FD05-80EA-4035-A668-AEF42B576248}"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17A50-92E6-48A6-AB8C-B49466FA3D96}" type="datetime1">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0FC28-10BD-417A-AA11-91F677870EC7}" type="datetime1">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F7F2A-3F5A-462E-AE32-3614DC3D87AB}" type="datetime1">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65D37-6755-41B8-86AF-2694B1400F31}"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0BC1D-0108-412F-82E9-C334860B320B}" type="datetime1">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E7940-7C34-40F6-9FA5-FEE41E3A1F11}" type="datetime1">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971800"/>
            <a:ext cx="8229600" cy="1143000"/>
          </a:xfrm>
        </p:spPr>
        <p:txBody>
          <a:bodyPr>
            <a:noAutofit/>
          </a:bodyPr>
          <a:lstStyle/>
          <a:p>
            <a:r>
              <a:rPr lang="en-US" sz="7200" dirty="0" smtClean="0"/>
              <a:t>Intestinal  obstruction</a:t>
            </a:r>
            <a:br>
              <a:rPr lang="en-US" sz="7200" dirty="0" smtClean="0"/>
            </a:br>
            <a:r>
              <a:rPr lang="en-US" sz="7200" dirty="0" smtClean="0"/>
              <a:t>2</a:t>
            </a:r>
            <a:endParaRPr lang="en-US" sz="7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57200" y="609600"/>
            <a:ext cx="7696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548DD4"/>
                </a:solidFill>
                <a:effectLst/>
                <a:latin typeface="Calibri" pitchFamily="34" charset="0"/>
                <a:ea typeface="Calibri" pitchFamily="34" charset="0"/>
                <a:cs typeface="GoudyStd"/>
              </a:rPr>
              <a:t>Water soluble contrast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Is considered diagnostic, therapeutic and prognostic.</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Barium study is contraindicated in acute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6" name="Picture 2" descr="C:\Users\DELL\Desktop\Water-Soluble-Contrast-Enema-Contrast-was-introduced-per-rectum-This-was-seen-to-flow.png"/>
          <p:cNvPicPr>
            <a:picLocks noChangeAspect="1" noChangeArrowheads="1"/>
          </p:cNvPicPr>
          <p:nvPr/>
        </p:nvPicPr>
        <p:blipFill>
          <a:blip r:embed="rId2" cstate="print"/>
          <a:srcRect/>
          <a:stretch>
            <a:fillRect/>
          </a:stretch>
        </p:blipFill>
        <p:spPr bwMode="auto">
          <a:xfrm>
            <a:off x="1295400" y="2133600"/>
            <a:ext cx="5575300" cy="4343400"/>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extBox 4"/>
          <p:cNvSpPr txBox="1"/>
          <p:nvPr/>
        </p:nvSpPr>
        <p:spPr>
          <a:xfrm>
            <a:off x="381000" y="6334780"/>
            <a:ext cx="550151" cy="523220"/>
          </a:xfrm>
          <a:prstGeom prst="rect">
            <a:avLst/>
          </a:prstGeom>
          <a:noFill/>
        </p:spPr>
        <p:txBody>
          <a:bodyPr wrap="none" rtlCol="0">
            <a:spAutoFit/>
          </a:bodyPr>
          <a:lstStyle/>
          <a:p>
            <a:r>
              <a:rPr lang="en-US" sz="2800" dirty="0" smtClean="0"/>
              <a:t>10</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457200"/>
            <a:ext cx="8610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548DD4"/>
                </a:solidFill>
                <a:effectLst/>
                <a:latin typeface="Calibri" pitchFamily="34" charset="0"/>
                <a:ea typeface="Calibri" pitchFamily="34" charset="0"/>
                <a:cs typeface="GoudyStd" charset="0"/>
              </a:rPr>
              <a:t>CT SCAN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Widely used nowadays as it has high accuracy in diagnosing I.O and possibly its cause.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The only drawback of CT scan in diagnosis of bowel ischemia.</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rPr>
              <a:t/>
            </a:r>
            <a:b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Related image"/>
          <p:cNvPicPr>
            <a:picLocks noChangeAspect="1" noChangeArrowheads="1"/>
          </p:cNvPicPr>
          <p:nvPr/>
        </p:nvPicPr>
        <p:blipFill>
          <a:blip r:embed="rId2" cstate="print"/>
          <a:srcRect/>
          <a:stretch>
            <a:fillRect/>
          </a:stretch>
        </p:blipFill>
        <p:spPr bwMode="auto">
          <a:xfrm>
            <a:off x="457200" y="228600"/>
            <a:ext cx="8382000" cy="6305550"/>
          </a:xfrm>
          <a:prstGeom prst="rect">
            <a:avLst/>
          </a:prstGeom>
          <a:noFill/>
        </p:spPr>
      </p:pic>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152400"/>
            <a:ext cx="8001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Imaging in intussusception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Plain x-ray</a:t>
            </a:r>
            <a:r>
              <a:rPr kumimoji="0" lang="en-US" sz="3600" b="0" i="0" u="none" strike="noStrike" cap="none" normalizeH="0" baseline="0" dirty="0" smtClean="0">
                <a:ln>
                  <a:noFill/>
                </a:ln>
                <a:solidFill>
                  <a:srgbClr val="548DD4"/>
                </a:solidFill>
                <a:effectLst/>
                <a:latin typeface="Calibri" pitchFamily="34" charset="0"/>
                <a:ea typeface="Calibri" pitchFamily="34" charset="0"/>
                <a:cs typeface="Calibri"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small or large bowel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A soft tissue opacity is often visible in children.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absent caecal gas shadow in ileocolic cases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Barium enema: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It shows claw sign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p:nvPr/>
        </p:nvPicPr>
        <p:blipFill>
          <a:blip r:embed="rId2" cstate="print"/>
          <a:srcRect/>
          <a:stretch>
            <a:fillRect/>
          </a:stretch>
        </p:blipFill>
        <p:spPr bwMode="auto">
          <a:xfrm>
            <a:off x="3733800" y="2667000"/>
            <a:ext cx="4776153" cy="362712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609600"/>
            <a:ext cx="7924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Abdominal ultrasound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It shows the typical doughnut appearance of concentric rings in transverse section.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CT scan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The most sensitive radiological</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The characteristic features of CT scan include a ‘target’- or ‘sausage’- shaped soft-tissue mass with a layering effect; mesenteric vessels within the bowel lumen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671900"/>
            <a:ext cx="85344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Imaging in volvulus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GoudyStd-Bold"/>
              </a:rPr>
              <a:t>Caecal volvulus</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GoudyStd"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ea typeface="Calibri" pitchFamily="34" charset="0"/>
                <a:cs typeface="Calibri" pitchFamily="34" charset="0"/>
              </a:rPr>
              <a:t>X-RAY:</a:t>
            </a:r>
            <a:endParaRPr kumimoji="0" lang="en-US" b="1"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Caecal dilatation (98–100%),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Single air-fluid level (72–88%),</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Small bowel dilatation (42–55%)</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absence of gas in distal colon (82–91%</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 </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GoudyStd" charset="0"/>
              </a:rPr>
              <a:t>Barium enema:</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Absence of barium in the caecum and a bird beak deformity.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GoudyStd" charset="0"/>
              </a:rPr>
              <a:t>CT scanning</a:t>
            </a:r>
            <a:endParaRPr kumimoji="0" lang="en-US" sz="2400" b="1" i="0" u="none" strike="noStrike" cap="none" normalizeH="0" baseline="0" dirty="0" smtClean="0">
              <a:ln>
                <a:noFill/>
              </a:ln>
              <a:solidFill>
                <a:schemeClr val="tx1"/>
              </a:solidFill>
              <a:effectLst/>
              <a:latin typeface="Arial" pitchFamily="34" charset="0"/>
              <a:ea typeface="Calibri" pitchFamily="34" charset="0"/>
              <a:cs typeface="GoudyStd"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rPr>
              <a:t>The best diagnostic choice</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TextBox 3"/>
          <p:cNvSpPr txBox="1"/>
          <p:nvPr/>
        </p:nvSpPr>
        <p:spPr>
          <a:xfrm>
            <a:off x="4267200" y="6172200"/>
            <a:ext cx="550151" cy="523220"/>
          </a:xfrm>
          <a:prstGeom prst="rect">
            <a:avLst/>
          </a:prstGeom>
          <a:noFill/>
        </p:spPr>
        <p:txBody>
          <a:bodyPr wrap="none" rtlCol="0">
            <a:spAutoFit/>
          </a:bodyPr>
          <a:lstStyle/>
          <a:p>
            <a:r>
              <a:rPr lang="en-US" sz="2800" dirty="0" smtClean="0"/>
              <a:t>15</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DELL\Desktop\download.jpg"/>
          <p:cNvPicPr/>
          <p:nvPr/>
        </p:nvPicPr>
        <p:blipFill>
          <a:blip r:embed="rId2" cstate="print"/>
          <a:srcRect/>
          <a:stretch>
            <a:fillRect/>
          </a:stretch>
        </p:blipFill>
        <p:spPr bwMode="auto">
          <a:xfrm>
            <a:off x="1371600" y="685800"/>
            <a:ext cx="5867400" cy="51816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Image result for cecal volvul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6" name="AutoShape 4" descr="Image result for cecal volvul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77" name="Picture 5" descr="C:\Users\DELL\Desktop\art-482837.fig6a.jpg"/>
          <p:cNvPicPr>
            <a:picLocks noChangeAspect="1" noChangeArrowheads="1"/>
          </p:cNvPicPr>
          <p:nvPr/>
        </p:nvPicPr>
        <p:blipFill>
          <a:blip r:embed="rId2" cstate="print"/>
          <a:srcRect/>
          <a:stretch>
            <a:fillRect/>
          </a:stretch>
        </p:blipFill>
        <p:spPr bwMode="auto">
          <a:xfrm>
            <a:off x="1219200" y="762000"/>
            <a:ext cx="6477000" cy="54102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04800" y="228600"/>
            <a:ext cx="431163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GoudyStd-Bold"/>
              </a:rPr>
              <a:t>Sigmoid volvulus:</a:t>
            </a:r>
            <a:endParaRPr kumimoji="0" lang="en-US" sz="2400" b="1" i="0" u="none" strike="noStrike" cap="none" normalizeH="0" baseline="0" dirty="0" smtClean="0">
              <a:ln>
                <a:noFill/>
              </a:ln>
              <a:solidFill>
                <a:schemeClr val="tx1"/>
              </a:solidFill>
              <a:effectLst/>
              <a:latin typeface="Arial" pitchFamily="34" charset="0"/>
              <a:ea typeface="Calibri" pitchFamily="34" charset="0"/>
              <a:cs typeface="GoudyStd-Bol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GoudyStd-Bold"/>
              </a:rPr>
              <a:t>X-ray </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Bold"/>
              </a:rPr>
              <a:t>shows coffee bean sign</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Desktop\abdomen-xray-signs-33-638.jpg"/>
          <p:cNvPicPr/>
          <p:nvPr/>
        </p:nvPicPr>
        <p:blipFill>
          <a:blip r:embed="rId2" cstate="print"/>
          <a:srcRect/>
          <a:stretch>
            <a:fillRect/>
          </a:stretch>
        </p:blipFill>
        <p:spPr bwMode="auto">
          <a:xfrm>
            <a:off x="838200" y="1219200"/>
            <a:ext cx="7391400" cy="4953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04800" y="364868"/>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4A6C93"/>
                </a:solidFill>
                <a:effectLst/>
                <a:latin typeface="Calibri" pitchFamily="34" charset="0"/>
                <a:ea typeface="Calibri" pitchFamily="34" charset="0"/>
                <a:cs typeface="Aileron-Bold"/>
              </a:rPr>
              <a:t>TREATMENT OF ACUTE INTESTINAL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70C0"/>
                </a:solidFill>
                <a:effectLst/>
                <a:latin typeface="Calibri" pitchFamily="34" charset="0"/>
                <a:ea typeface="Calibri" pitchFamily="34" charset="0"/>
                <a:cs typeface="Aileron-SemiBold"/>
              </a:rPr>
              <a:t>Treatment of acute intestinal obstruction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Calibri" pitchFamily="34" charset="0"/>
                <a:cs typeface="ZapfDingbatsStd"/>
              </a:rPr>
              <a:t>  ●</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ZapfDingbatsITC"/>
              </a:rPr>
              <a:t>●</a:t>
            </a:r>
            <a:r>
              <a:rPr kumimoji="0" lang="en-US" sz="2400" b="0" i="0" u="none" strike="noStrike" cap="none" normalizeH="0" baseline="0" dirty="0" smtClean="0">
                <a:ln>
                  <a:noFill/>
                </a:ln>
                <a:solidFill>
                  <a:srgbClr val="52D60A"/>
                </a:solidFill>
                <a:effectLst/>
                <a:latin typeface="Calibri" pitchFamily="34" charset="0"/>
                <a:ea typeface="Calibri" pitchFamily="34" charset="0"/>
                <a:cs typeface="ZapfDingbatsITC"/>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Gastrointestinal drainage via a nasogastric tube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  ●</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Fluid and electrolyte replacement using</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Hartmann’s solution or normal saline.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  ●</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Relief of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  ●</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Surgical treatment is necessary for most cases of intestinal obstruction but should be delayed until resuscitation is complete, provided there is no sign of strangulation or evidence of closed-loop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797242"/>
            <a:ext cx="8229600"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6E8AAA"/>
                </a:solidFill>
                <a:effectLst/>
                <a:latin typeface="Calibri" pitchFamily="34" charset="0"/>
                <a:ea typeface="Calibri" pitchFamily="34" charset="0"/>
                <a:cs typeface="Aileron-Bold"/>
              </a:rPr>
              <a:t>Clinical features of strangulation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Sudden sever constant pain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Tenderness and rigidity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Fever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Tachycardia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Other signs of shock</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When strangulation occurs in an external hernia, the lump is tense, tender and irreducible and there is no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GoudyStd"/>
              </a:rPr>
              <a:t>expansile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 cough impulse. Skin changes with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GoudyStd"/>
              </a:rPr>
              <a:t>erythema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 or purplish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GoudyStd"/>
              </a:rPr>
              <a:t>discolouration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 are associated with underlying ischaemia.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81000" y="350223"/>
            <a:ext cx="83058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Surgical treatment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Aileron-SemiBold"/>
              </a:rPr>
              <a:t>Indications for early surgical intervention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Calibri" pitchFamily="34" charset="0"/>
                <a:cs typeface="ZapfDingbatsStd"/>
              </a:rPr>
              <a:t>●</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ZapfDingbatsITC"/>
              </a:rPr>
              <a:t>●</a:t>
            </a:r>
            <a:r>
              <a:rPr kumimoji="0" lang="en-US" sz="1200" b="0" i="0" u="none" strike="noStrike" cap="none" normalizeH="0" baseline="0" dirty="0" smtClean="0">
                <a:ln>
                  <a:noFill/>
                </a:ln>
                <a:solidFill>
                  <a:srgbClr val="52D60A"/>
                </a:solidFill>
                <a:effectLst/>
                <a:latin typeface="Calibri" pitchFamily="34" charset="0"/>
                <a:ea typeface="Calibri" pitchFamily="34" charset="0"/>
                <a:cs typeface="ZapfDingbatsITC"/>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Obstructed external hernia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Clinical features suspicious of intestinal strangulation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Obstruction in a ‘virgin’ abdomen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457200" y="2667000"/>
            <a:ext cx="8382001"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The classic clinical advice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GoudyStd"/>
              </a:rPr>
              <a:t>the sun should not both rise and set’ on a case of unrelieved acute intestinal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If there is no evidence of ischemia postpone surgery till resuscitation is enough.</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Where obstruction is likely to be secondary to adhesions, conservative management may be continued for up to </a:t>
            </a:r>
            <a:r>
              <a:rPr kumimoji="0" lang="en-US" sz="2400" b="1" i="1" u="none" strike="noStrike" cap="none" normalizeH="0" baseline="0" dirty="0" smtClean="0">
                <a:ln>
                  <a:noFill/>
                </a:ln>
                <a:solidFill>
                  <a:schemeClr val="tx1"/>
                </a:solidFill>
                <a:effectLst/>
                <a:latin typeface="Calibri" pitchFamily="34" charset="0"/>
                <a:ea typeface="Calibri" pitchFamily="34" charset="0"/>
                <a:cs typeface="GoudyStd"/>
              </a:rPr>
              <a:t>72 hours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in the hope of spontaneous resolution.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TextBox 4"/>
          <p:cNvSpPr txBox="1"/>
          <p:nvPr/>
        </p:nvSpPr>
        <p:spPr>
          <a:xfrm>
            <a:off x="3962400" y="6248400"/>
            <a:ext cx="550151" cy="523220"/>
          </a:xfrm>
          <a:prstGeom prst="rect">
            <a:avLst/>
          </a:prstGeom>
          <a:noFill/>
        </p:spPr>
        <p:txBody>
          <a:bodyPr wrap="none" rtlCol="0">
            <a:spAutoFit/>
          </a:bodyPr>
          <a:lstStyle/>
          <a:p>
            <a:r>
              <a:rPr lang="en-US" sz="2800" dirty="0" smtClean="0"/>
              <a:t>20</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33400" y="838200"/>
            <a:ext cx="8229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Principles of surgery (small bowel):</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Midline laparotomy incision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deliver the distended small bowel into the wound to have access into the cause of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Bold"/>
              </a:rPr>
              <a:t>Operative decompression by either: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1. Large orogastric tube with gentle milking of SB content into the stomach</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2. Savage’s decompressor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81000" y="838200"/>
            <a:ext cx="8458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Treatment of obstruction depend on the cause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Division of adhesions (enterolysis).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Excision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bypass or proximal decompression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checking bowel viability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if the bowel viability is in doubt, so;  wrapped in hot packs for 10 minutes and increase O</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GoudyStd" charset="0"/>
              </a:rPr>
              <a:t>2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supply, then check again, if in doubt so resect (if this does not result in short bowel syndrome).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524000" y="990600"/>
            <a:ext cx="6629400" cy="3185795"/>
          </a:xfrm>
          <a:prstGeom prst="rect">
            <a:avLst/>
          </a:prstGeom>
          <a:noFill/>
          <a:ln w="9525">
            <a:noFill/>
            <a:miter lim="800000"/>
            <a:headEnd/>
            <a:tailEnd/>
          </a:ln>
        </p:spPr>
      </p:pic>
      <p:sp>
        <p:nvSpPr>
          <p:cNvPr id="35841" name="Rectangle 1"/>
          <p:cNvSpPr>
            <a:spLocks noChangeArrowheads="1"/>
          </p:cNvSpPr>
          <p:nvPr/>
        </p:nvSpPr>
        <p:spPr bwMode="auto">
          <a:xfrm>
            <a:off x="1066800" y="457200"/>
            <a:ext cx="646702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HelveticaNeueLTStd-Roman"/>
              </a:rPr>
              <a:t>Differentiation between viable and non-viable intestine.</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457200" y="4114800"/>
            <a:ext cx="8229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GoudyStd"/>
              </a:rPr>
              <a:t>Be aware of </a:t>
            </a:r>
            <a:r>
              <a:rPr kumimoji="0" lang="en-US" sz="2400" b="1" i="0" u="none" strike="noStrike" cap="none" normalizeH="0" baseline="0" dirty="0" smtClean="0">
                <a:ln>
                  <a:noFill/>
                </a:ln>
                <a:solidFill>
                  <a:schemeClr val="tx1"/>
                </a:solidFill>
                <a:effectLst/>
                <a:ea typeface="Calibri" pitchFamily="34" charset="0"/>
                <a:cs typeface="GoudyStd"/>
              </a:rPr>
              <a:t>Intestinal ischaemia/reperfusion injury</a:t>
            </a:r>
            <a:r>
              <a:rPr kumimoji="0" lang="en-US" sz="2400" b="0" i="0" u="none" strike="noStrike" cap="none" normalizeH="0" baseline="0" dirty="0" smtClean="0">
                <a:ln>
                  <a:noFill/>
                </a:ln>
                <a:solidFill>
                  <a:schemeClr val="tx1"/>
                </a:solidFill>
                <a:effectLst/>
                <a:ea typeface="Calibri" pitchFamily="34" charset="0"/>
                <a:cs typeface="GoudyStd"/>
              </a:rPr>
              <a:t> following reperfusion of ischaemic bowel with remote lung injury.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GoudyStd"/>
              </a:rPr>
              <a:t>In massive infarction, surgical resection is depending on overall general condition, so; in elderly you may leave it but in young age resect with subsequent I.V alimentation and bowel transplantation</a:t>
            </a:r>
            <a:r>
              <a:rPr kumimoji="0" lang="en-US" b="0" i="0" u="none" strike="noStrike" cap="none" normalizeH="0" baseline="0" dirty="0" smtClean="0">
                <a:ln>
                  <a:noFill/>
                </a:ln>
                <a:solidFill>
                  <a:schemeClr val="tx1"/>
                </a:solidFill>
                <a:effectLst/>
                <a:cs typeface="Arial" pitchFamily="34" charset="0"/>
              </a:rPr>
              <a:t> </a:t>
            </a:r>
            <a:endParaRPr kumimoji="0" lang="en-US" sz="4800" b="0" i="0" u="none" strike="noStrike" cap="none" normalizeH="0" baseline="0" dirty="0" smtClean="0">
              <a:ln>
                <a:noFill/>
              </a:ln>
              <a:solidFill>
                <a:schemeClr val="tx1"/>
              </a:solidFill>
              <a:effectLst/>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81000" y="685800"/>
            <a:ext cx="8382001"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When no resection has been undertaken or there are multiple ischaemic areas (mesenteric vascular occlusion), a second-look laparotomy at 24–48 hours may be required.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Small bowel obstruction and strangulation occur in relation to port site hernias in laparoscopic surgery.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3400" y="685800"/>
            <a:ext cx="83058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Treatment of adhesions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Supportive measures (conservative) usually curative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Close monitoring to exclude development of strangulation and ischemia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If obstruction is not relieved in 24 hours, proceed to surgery, even if you find multiple adhesions, only one is the cause of obstruction, if it really caused by multiple adhesions so sharply dissect all.</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Laparoscopic adhesiolysis in the hands of advanced laparoscopic practitioners.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 recurrent cases follow the same principles above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TextBox 3"/>
          <p:cNvSpPr txBox="1"/>
          <p:nvPr/>
        </p:nvSpPr>
        <p:spPr>
          <a:xfrm>
            <a:off x="4114800" y="6096000"/>
            <a:ext cx="550151" cy="523220"/>
          </a:xfrm>
          <a:prstGeom prst="rect">
            <a:avLst/>
          </a:prstGeom>
          <a:noFill/>
        </p:spPr>
        <p:txBody>
          <a:bodyPr wrap="none" rtlCol="0">
            <a:spAutoFit/>
          </a:bodyPr>
          <a:lstStyle/>
          <a:p>
            <a:r>
              <a:rPr lang="en-US" sz="2800" dirty="0" smtClean="0"/>
              <a:t>25</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52400" y="762000"/>
            <a:ext cx="8686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charset="0"/>
              </a:rPr>
              <a:t>Postoperative intestinal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Early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fibrinous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postoperative intestinal obstruction is difficult to be differentiated from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persistent paralytic ileus, but it usually suspected in a patient </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GoudyStd"/>
              </a:rPr>
              <a:t>who’s bowel function has returned then he develop the obstruction.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Obstruction is usually incomplete and the majority settles with continued conservative management.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Could be diagnosed by CT scan if there was a septic cause (collection).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04800" y="489466"/>
            <a:ext cx="86106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4A6C93"/>
                </a:solidFill>
                <a:effectLst/>
                <a:latin typeface="Calibri" pitchFamily="34" charset="0"/>
                <a:ea typeface="Calibri" pitchFamily="34" charset="0"/>
                <a:cs typeface="Aileron-Bold" charset="0"/>
              </a:rPr>
              <a:t>TREATMENT OF ACUTE LARGE BOWEL OBSTRUCTION</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GoudyStd"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It depend on the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1. Cause of obstruction for example diverticular disease, malignancy and wether it’s curable or not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2. Patient general condition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smtClean="0">
                <a:ln>
                  <a:noFill/>
                </a:ln>
                <a:solidFill>
                  <a:schemeClr val="tx1"/>
                </a:solidFill>
                <a:effectLst/>
                <a:latin typeface="Calibri" pitchFamily="34" charset="0"/>
                <a:ea typeface="Calibri" pitchFamily="34" charset="0"/>
                <a:cs typeface="GoudyStd" charset="0"/>
              </a:rPr>
              <a:t>Surgical options:</a:t>
            </a:r>
            <a:endParaRPr kumimoji="0" lang="en-US" b="1" i="1"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Resection and anastomosis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Defunctioning stoma (ileostomy or colostomy)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Resection and stoma (Paul–Mikulicz procedure or Hartmann’s procedure).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Bypass surgery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Self expanding metal stents in irresectable stenosing tumors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28600" y="685800"/>
            <a:ext cx="8763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charset="0"/>
              </a:rPr>
              <a:t>Treatment of caecal volvulus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At operation the volvulus is usually found to be ischaemic and needs resection.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If viable: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Detwist the volvulus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Decompress the caecum with needle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Fix the caecum to the lateral abdominal wall (caecopexy) with or without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caecostomy.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Recurrence after caecopexy is 40%.</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rPr>
              <a:t/>
            </a:r>
            <a:b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28600" y="533400"/>
            <a:ext cx="8686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charset="0"/>
              </a:rPr>
              <a:t>Treatment of sigmoid volvulus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Flexible or rigid sigmoidoscopy and insertion of a flatus tube should be carried out to allow deflation of the gut. The tube should be secured in place with tape for 24 hours and a repeat x-ray taken to ensure that decompression has occurred.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In young patients, an elective sigmoid colectomy is required, the options after resection: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Anastomosis, if possible.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Paul- Mikulicz or Hartmann’s procedure.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No further treatment following successful endoscopic decompression is needed in the elderly as there is high mortality rate.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57200" y="533400"/>
            <a:ext cx="8915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Clinical features of volvulus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829CB7"/>
                </a:solidFill>
                <a:effectLst/>
                <a:latin typeface="Calibri" pitchFamily="34" charset="0"/>
                <a:ea typeface="Calibri" pitchFamily="34" charset="0"/>
                <a:cs typeface="Aileron-BoldItalic"/>
              </a:rPr>
              <a:t>Volvulus of the small intestine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Usually in lower ileum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Primary or secondary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829CB7"/>
                </a:solidFill>
                <a:effectLst/>
                <a:latin typeface="Calibri" pitchFamily="34" charset="0"/>
                <a:ea typeface="Calibri" pitchFamily="34" charset="0"/>
                <a:cs typeface="Aileron-BoldItalic"/>
              </a:rPr>
              <a:t>Caecal volvulus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May occur as part of volvulus neonatorum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Usually a clockwise twist.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It is more common in females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Present acutely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The volvulus typically results in the caecum lying in the left upper quadrant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01000" cy="2308324"/>
          </a:xfrm>
          <a:prstGeom prst="rect">
            <a:avLst/>
          </a:prstGeom>
        </p:spPr>
        <p:txBody>
          <a:bodyPr wrap="square">
            <a:spAutoFit/>
          </a:bodyPr>
          <a:lstStyle/>
          <a:p>
            <a:pPr lvl="0" eaLnBrk="0" fontAlgn="base" hangingPunct="0">
              <a:spcBef>
                <a:spcPct val="0"/>
              </a:spcBef>
              <a:spcAft>
                <a:spcPct val="0"/>
              </a:spcAft>
              <a:buFontTx/>
              <a:buChar char="•"/>
            </a:pPr>
            <a:r>
              <a:rPr lang="en-US" sz="2400" dirty="0" smtClean="0">
                <a:latin typeface="Calibri" pitchFamily="34" charset="0"/>
                <a:ea typeface="Calibri" pitchFamily="34" charset="0"/>
                <a:cs typeface="GoudyStd" charset="0"/>
              </a:rPr>
              <a:t>In recurrent volvulus in elderly, the options are resection or two-point fixation with combined endoscopic/ percutaneous tube insertion.</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pPr>
            <a:r>
              <a:rPr lang="en-US" sz="2400" dirty="0" smtClean="0">
                <a:latin typeface="Calibri" pitchFamily="34" charset="0"/>
                <a:ea typeface="Calibri" pitchFamily="34" charset="0"/>
                <a:cs typeface="GoudyStd" charset="0"/>
              </a:rPr>
              <a:t> When the bowel is viable, fixation of the sigmoid colon to the posterior abdominal wall may be a safer manoeuvre in inexperienced hands.</a:t>
            </a:r>
            <a:endParaRPr lang="en-US" sz="24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4" name="TextBox 3"/>
          <p:cNvSpPr txBox="1"/>
          <p:nvPr/>
        </p:nvSpPr>
        <p:spPr>
          <a:xfrm>
            <a:off x="4495800" y="6248400"/>
            <a:ext cx="550151" cy="523220"/>
          </a:xfrm>
          <a:prstGeom prst="rect">
            <a:avLst/>
          </a:prstGeom>
          <a:noFill/>
        </p:spPr>
        <p:txBody>
          <a:bodyPr wrap="none" rtlCol="0">
            <a:spAutoFit/>
          </a:bodyPr>
          <a:lstStyle/>
          <a:p>
            <a:r>
              <a:rPr lang="en-US" sz="2800" dirty="0" smtClean="0"/>
              <a:t>30</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28600" y="1085909"/>
            <a:ext cx="8686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4A6C93"/>
                </a:solidFill>
                <a:effectLst/>
                <a:latin typeface="Calibri" pitchFamily="34" charset="0"/>
                <a:ea typeface="Calibri" pitchFamily="34" charset="0"/>
                <a:cs typeface="Aileron-Bold"/>
              </a:rPr>
              <a:t>CHRONIC LARGE BOWEL OBSTRUCTION</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The causes of obstruction may be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Calibri" pitchFamily="34" charset="0"/>
              </a:rPr>
              <a:t>Organic</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Intraluminal (rare) – faecal impaction;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Intrinsic intramural – strictures (Crohn’s disease, ischaemia,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diverticular), anastomotic stenosis;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Extrinsic intramural (rare) – metastatic deposits (ovarian), endometriosis, stomal stenosis;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52400" y="623501"/>
            <a:ext cx="89916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Calibri" pitchFamily="34" charset="0"/>
              </a:rPr>
              <a:t>Functional</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charset="-128"/>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Calibri" pitchFamily="34" charset="0"/>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Hirschsprung’s disease, idiopathic megacolon, pseudoobstruction.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In functional cases, the symptoms may have been present for months or years. Constipation appears first. It is initially relative and then absolute, associated with distension.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Maximum distention in the caecum (RIF)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Pain follows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Lastly vomiting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457200" y="-18097"/>
            <a:ext cx="86868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4A6C93"/>
                </a:solidFill>
                <a:effectLst/>
                <a:latin typeface="Calibri" pitchFamily="34" charset="0"/>
                <a:ea typeface="Calibri" pitchFamily="34" charset="0"/>
                <a:cs typeface="Aileron-Bold"/>
              </a:rPr>
              <a:t>ADYNAMIC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Paralytic ileus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Definition: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failure of transmission of peristaltic waves secondary to neuromuscular </a:t>
            </a:r>
            <a:r>
              <a:rPr lang="en-US" sz="2400" dirty="0" smtClean="0">
                <a:latin typeface="Calibri" pitchFamily="34" charset="0"/>
                <a:ea typeface="Calibri" pitchFamily="34" charset="0"/>
                <a:cs typeface="GoudyStd" charset="0"/>
              </a:rPr>
              <a:t>failure </a:t>
            </a:r>
            <a:r>
              <a:rPr lang="en-US" sz="2400" dirty="0" smtClean="0">
                <a:latin typeface="Calibri" pitchFamily="34" charset="0"/>
                <a:ea typeface="Calibri" pitchFamily="34" charset="0"/>
                <a:cs typeface="GoudyStd" charset="0"/>
              </a:rPr>
              <a:t>(i.e. in the myenteric (Auerbach’s) and submucous (Meissner’s) plexuses).</a:t>
            </a:r>
            <a:endParaRPr lang="en-US"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829CB7"/>
                </a:solidFill>
                <a:effectLst/>
                <a:latin typeface="Calibri" pitchFamily="34" charset="0"/>
                <a:ea typeface="Calibri" pitchFamily="34" charset="0"/>
                <a:cs typeface="Aileron-BoldItalic"/>
              </a:rPr>
              <a:t>Varieties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GoudyStd" charset="0"/>
              </a:rPr>
              <a:t>The following varieties are recognised: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Calibri" pitchFamily="34" charset="0"/>
                <a:cs typeface="ZapfDingbatsStd" charset="-128"/>
              </a:rPr>
              <a:t>●</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HelveticaNeueLTStd-Roman"/>
              </a:rPr>
              <a:t>● </a:t>
            </a:r>
            <a:r>
              <a:rPr kumimoji="0" lang="en-US" sz="2400" b="1" i="0" u="none" strike="noStrike" cap="none" normalizeH="0" baseline="0" dirty="0" smtClean="0">
                <a:ln>
                  <a:noFill/>
                </a:ln>
                <a:solidFill>
                  <a:srgbClr val="000000"/>
                </a:solidFill>
                <a:effectLst/>
                <a:latin typeface="Calibri" pitchFamily="34" charset="0"/>
                <a:ea typeface="Calibri" pitchFamily="34" charset="0"/>
                <a:cs typeface="GoudyStd-Bold"/>
              </a:rPr>
              <a:t>Postoperative</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GoudyStd" charset="0"/>
              </a:rPr>
              <a:t>: a degree of ileus usually occurs after any abdominal procedure and is self-limiting, with a variable duration of 24–72 hours. Postoperative ileus may be prolonged in the presence of hypoproteinaemia or metabolic abnormality (see below).</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Calibri" pitchFamily="34" charset="0"/>
                <a:cs typeface="ZapfDingbatsStd" charset="-128"/>
              </a:rPr>
              <a:t>●</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HelveticaNeueLTStd-Roman"/>
              </a:rPr>
              <a:t>● </a:t>
            </a:r>
            <a:r>
              <a:rPr kumimoji="0" lang="en-US" sz="2400" b="1" i="0" u="none" strike="noStrike" cap="none" normalizeH="0" baseline="0" dirty="0" smtClean="0">
                <a:ln>
                  <a:noFill/>
                </a:ln>
                <a:solidFill>
                  <a:srgbClr val="000000"/>
                </a:solidFill>
                <a:effectLst/>
                <a:latin typeface="Calibri" pitchFamily="34" charset="0"/>
                <a:ea typeface="Calibri" pitchFamily="34" charset="0"/>
                <a:cs typeface="GoudyStd-Bold"/>
              </a:rPr>
              <a:t>Infection</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GoudyStd" charset="0"/>
              </a:rPr>
              <a:t>: intra-abdominal sepsis may give rise to localised or generalised ileus.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7772400" cy="1938992"/>
          </a:xfrm>
          <a:prstGeom prst="rect">
            <a:avLst/>
          </a:prstGeom>
        </p:spPr>
        <p:txBody>
          <a:bodyPr wrap="square">
            <a:spAutoFit/>
          </a:bodyPr>
          <a:lstStyle/>
          <a:p>
            <a:pPr lvl="0" eaLnBrk="0" fontAlgn="base" hangingPunct="0">
              <a:spcBef>
                <a:spcPct val="0"/>
              </a:spcBef>
              <a:spcAft>
                <a:spcPct val="0"/>
              </a:spcAft>
            </a:pPr>
            <a:r>
              <a:rPr lang="en-US" sz="1400" dirty="0" smtClean="0">
                <a:solidFill>
                  <a:srgbClr val="52D60A"/>
                </a:solidFill>
                <a:latin typeface="Calibri" pitchFamily="34" charset="0"/>
                <a:ea typeface="Calibri" pitchFamily="34" charset="0"/>
                <a:cs typeface="ZapfDingbatsStd" charset="-128"/>
              </a:rPr>
              <a:t>●</a:t>
            </a:r>
            <a:r>
              <a:rPr lang="en-US" sz="1400" dirty="0" smtClean="0">
                <a:solidFill>
                  <a:srgbClr val="52D60A"/>
                </a:solidFill>
                <a:latin typeface="Calibri" pitchFamily="34" charset="0"/>
                <a:ea typeface="Calibri" pitchFamily="34" charset="0"/>
                <a:cs typeface="HelveticaNeueLTStd-Roman"/>
              </a:rPr>
              <a:t>● </a:t>
            </a:r>
            <a:r>
              <a:rPr lang="en-US" sz="2400" b="1" dirty="0" smtClean="0">
                <a:solidFill>
                  <a:srgbClr val="000000"/>
                </a:solidFill>
                <a:latin typeface="Calibri" pitchFamily="34" charset="0"/>
                <a:ea typeface="Calibri" pitchFamily="34" charset="0"/>
                <a:cs typeface="GoudyStd-Bold"/>
              </a:rPr>
              <a:t>Reflex ileus</a:t>
            </a:r>
            <a:r>
              <a:rPr lang="en-US" sz="2400" dirty="0" smtClean="0">
                <a:solidFill>
                  <a:srgbClr val="000000"/>
                </a:solidFill>
                <a:latin typeface="Calibri" pitchFamily="34" charset="0"/>
                <a:ea typeface="Calibri" pitchFamily="34" charset="0"/>
                <a:cs typeface="GoudyStd" charset="0"/>
              </a:rPr>
              <a:t>: this may occur following fractures of the spine or ribs, retroperitoneal haemorrhage or even the</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solidFill>
                  <a:srgbClr val="000000"/>
                </a:solidFill>
                <a:latin typeface="Calibri" pitchFamily="34" charset="0"/>
                <a:ea typeface="Calibri" pitchFamily="34" charset="0"/>
                <a:cs typeface="GoudyStd" charset="0"/>
              </a:rPr>
              <a:t>application of a plaster jacket</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1400" dirty="0" smtClean="0">
                <a:solidFill>
                  <a:srgbClr val="52D60A"/>
                </a:solidFill>
                <a:latin typeface="Calibri" pitchFamily="34" charset="0"/>
                <a:ea typeface="Calibri" pitchFamily="34" charset="0"/>
                <a:cs typeface="ZapfDingbatsStd" charset="-128"/>
              </a:rPr>
              <a:t>●</a:t>
            </a:r>
            <a:r>
              <a:rPr lang="en-US" sz="1400" dirty="0" smtClean="0">
                <a:solidFill>
                  <a:srgbClr val="52D60A"/>
                </a:solidFill>
                <a:latin typeface="Calibri" pitchFamily="34" charset="0"/>
                <a:ea typeface="Calibri" pitchFamily="34" charset="0"/>
                <a:cs typeface="HelveticaNeueLTStd-Roman"/>
              </a:rPr>
              <a:t>● </a:t>
            </a:r>
            <a:r>
              <a:rPr lang="en-US" sz="2400" b="1" dirty="0" smtClean="0">
                <a:solidFill>
                  <a:srgbClr val="000000"/>
                </a:solidFill>
                <a:latin typeface="Calibri" pitchFamily="34" charset="0"/>
                <a:ea typeface="Calibri" pitchFamily="34" charset="0"/>
                <a:cs typeface="GoudyStd-Bold"/>
              </a:rPr>
              <a:t>Metabolic</a:t>
            </a:r>
            <a:r>
              <a:rPr lang="en-US" sz="2400" dirty="0" smtClean="0">
                <a:solidFill>
                  <a:srgbClr val="000000"/>
                </a:solidFill>
                <a:latin typeface="Calibri" pitchFamily="34" charset="0"/>
                <a:ea typeface="Calibri" pitchFamily="34" charset="0"/>
                <a:cs typeface="GoudyStd" charset="0"/>
              </a:rPr>
              <a:t>: uraemia and hypokalaemia are the most common contributory factors.</a:t>
            </a:r>
            <a:endParaRPr lang="en-US" sz="24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28600" y="533400"/>
            <a:ext cx="86106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829CB7"/>
                </a:solidFill>
                <a:effectLst/>
                <a:latin typeface="Calibri" pitchFamily="34" charset="0"/>
                <a:ea typeface="Calibri" pitchFamily="34" charset="0"/>
                <a:cs typeface="Aileron-BoldItalic"/>
              </a:rPr>
              <a:t>Clinical features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GoudyStd"/>
              </a:rPr>
              <a:t>Paralytic ileus takes on a clinical significance if, 72 hours after laparotomy: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Calibri" pitchFamily="34" charset="0"/>
                <a:cs typeface="ZapfDingbatsStd"/>
              </a:rPr>
              <a:t>●</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HelveticaNeueLTStd-Roman"/>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GoudyStd"/>
              </a:rPr>
              <a:t>there has been no return of bowel sounds on auscultation;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Calibri" pitchFamily="34" charset="0"/>
                <a:cs typeface="ZapfDingbatsStd"/>
              </a:rPr>
              <a:t>●</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HelveticaNeueLTStd-Roman"/>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GoudyStd"/>
              </a:rPr>
              <a:t>there has been no passage of flatus.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So the patient present with distention, non colicky pain (pain from the wound from distention), vomiting and negative bowel sounds (silent abdomen).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Calibri" pitchFamily="34" charset="0"/>
              </a:rPr>
              <a:t>X-ray</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shows distended SB and multiple air fluid levels.</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
        <p:nvSpPr>
          <p:cNvPr id="4" name="TextBox 3"/>
          <p:cNvSpPr txBox="1"/>
          <p:nvPr/>
        </p:nvSpPr>
        <p:spPr>
          <a:xfrm>
            <a:off x="4495800" y="6324600"/>
            <a:ext cx="550151" cy="523220"/>
          </a:xfrm>
          <a:prstGeom prst="rect">
            <a:avLst/>
          </a:prstGeom>
          <a:noFill/>
        </p:spPr>
        <p:txBody>
          <a:bodyPr wrap="none" rtlCol="0">
            <a:spAutoFit/>
          </a:bodyPr>
          <a:lstStyle/>
          <a:p>
            <a:r>
              <a:rPr lang="en-US" sz="2800" dirty="0" smtClean="0"/>
              <a:t>35</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52400" y="457200"/>
            <a:ext cx="8763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Calibri" pitchFamily="34" charset="0"/>
              </a:rPr>
              <a:t>Treatment</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NG tube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Restriction of oral intake until bowel sounds and the passage of flatus return.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Maintaining Electrolyte balance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Use of enhanced recovery programme with early introduction of fluids and solids.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5. Specific treatment is directed towards the cause, but the following general principles apply: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52400" y="914400"/>
            <a:ext cx="8991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ZapfDingbatsStd"/>
                <a:cs typeface="Calibri" pitchFamily="34" charset="0"/>
              </a:rPr>
              <a:t>         ●</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If a primary cause is identified this must be treated.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ZapfDingbatsStd"/>
                <a:cs typeface="Calibri" pitchFamily="34" charset="0"/>
              </a:rPr>
              <a:t>         ●</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Gastrointestinal distension must be relieved by  decompression.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ZapfDingbatsStd"/>
                <a:cs typeface="Calibri" pitchFamily="34" charset="0"/>
              </a:rPr>
              <a:t>          ●</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Close attention to fluid and electrolyte balance is essential.</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ZapfDingbatsStd"/>
                <a:cs typeface="Calibri" pitchFamily="34" charset="0"/>
              </a:rPr>
              <a:t>          ●</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There is no convincing evidence for the use of prokinetic drugs to treat postoperative adynamic ileus.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52D60A"/>
                </a:solidFill>
                <a:effectLst/>
                <a:latin typeface="Calibri" pitchFamily="34" charset="0"/>
                <a:ea typeface="ZapfDingbatsStd"/>
                <a:cs typeface="Calibri" pitchFamily="34" charset="0"/>
              </a:rPr>
              <a:t>           ●</a:t>
            </a:r>
            <a:r>
              <a:rPr kumimoji="0" lang="en-US" sz="1400" b="0" i="0" u="none" strike="noStrike" cap="none" normalizeH="0" baseline="0" dirty="0" smtClean="0">
                <a:ln>
                  <a:noFill/>
                </a:ln>
                <a:solidFill>
                  <a:srgbClr val="52D60A"/>
                </a:solidFill>
                <a:effectLst/>
                <a:latin typeface="Calibri" pitchFamily="34" charset="0"/>
                <a:ea typeface="Calibri" pitchFamily="34"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if paralytic ileus is prolonged CT scanning is the most effective investigation; it will demonstrate any  intraabdominal sepsis or mechanical obstruction and therefore guide any requirement for laparotomy.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28600" y="914400"/>
            <a:ext cx="8686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The indications for surgery in paralytic ileus are: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if it lasts for more than seven days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if bowel activity recommences following surgery and then stops again.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28600" y="196334"/>
            <a:ext cx="8686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6E8AAA"/>
                </a:solidFill>
                <a:effectLst/>
                <a:latin typeface="Calibri" pitchFamily="34" charset="0"/>
                <a:ea typeface="Calibri" pitchFamily="34" charset="0"/>
                <a:cs typeface="Aileron-Bold"/>
              </a:rPr>
              <a:t>Pseudo-obstruction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An obstruction, usually of the colon, that occurs in the absence of a mechanical cause or acute</a:t>
            </a:r>
            <a:r>
              <a:rPr lang="en-US" sz="2400" dirty="0" smtClean="0">
                <a:latin typeface="Calibri" pitchFamily="34" charset="0"/>
                <a:ea typeface="Calibri" pitchFamily="34" charset="0"/>
                <a:cs typeface="GoudyStd" charset="0"/>
              </a:rPr>
              <a:t> Intra-abdominal disease, it’s a peristalsis with non propulsive manner, so there is a sluggish bowel sounds on auscultation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829CB7"/>
                </a:solidFill>
                <a:effectLst/>
                <a:latin typeface="Calibri" pitchFamily="34" charset="0"/>
                <a:ea typeface="Calibri" pitchFamily="34" charset="0"/>
                <a:cs typeface="Aileron-BoldItalic"/>
              </a:rPr>
              <a:t>Small intestinal pseudo-obstruction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Either  primary (i.e. idiopathic or associated with familial visceral myopathy)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Or secondary.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Presents with recurrent subacute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Diagnosis by exclusion of organic causes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Treatment by correction of any underlying disorder, Metoclopramide and erythromycin may be of 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143000"/>
            <a:ext cx="82296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829CB7"/>
                </a:solidFill>
                <a:effectLst/>
                <a:latin typeface="Calibri" pitchFamily="34" charset="0"/>
                <a:ea typeface="Calibri" pitchFamily="34" charset="0"/>
                <a:cs typeface="Aileron-BoldItalic"/>
              </a:rPr>
              <a:t>Sigmoid volvulus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GoudyStd"/>
              </a:rPr>
              <a:t>Young patients appearing to develop the more acute form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GoudyStd"/>
              </a:rPr>
              <a:t>Signs of acute LB obstruction with hiccough and retching</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GoudyStd"/>
              </a:rPr>
              <a:t>In the elderly, a more chronic form may be seen.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52400" y="685800"/>
            <a:ext cx="87630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829CB7"/>
                </a:solidFill>
                <a:effectLst/>
                <a:latin typeface="Calibri" pitchFamily="34" charset="0"/>
                <a:ea typeface="Calibri" pitchFamily="34" charset="0"/>
                <a:cs typeface="Aileron-BoldItalic" charset="0"/>
              </a:rPr>
              <a:t>Colonic pseudo-obstruction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May be acute or a chronic form.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The acute one is called Ogilvie’s syndrome, presents as acute large bowel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X-ray show evidence of colonic obstruction, with marked caecal distension.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Diagnosis also by exclusion of a mechanical cause by urgent colonoscopy or a single contrast water-soluble barium enema or CT.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
        <p:nvSpPr>
          <p:cNvPr id="4" name="TextBox 3"/>
          <p:cNvSpPr txBox="1"/>
          <p:nvPr/>
        </p:nvSpPr>
        <p:spPr>
          <a:xfrm>
            <a:off x="4648200" y="6248400"/>
            <a:ext cx="550151" cy="523220"/>
          </a:xfrm>
          <a:prstGeom prst="rect">
            <a:avLst/>
          </a:prstGeom>
          <a:noFill/>
        </p:spPr>
        <p:txBody>
          <a:bodyPr wrap="none" rtlCol="0">
            <a:spAutoFit/>
          </a:bodyPr>
          <a:lstStyle/>
          <a:p>
            <a:r>
              <a:rPr lang="en-US" sz="2800" dirty="0" smtClean="0"/>
              <a:t>40</a:t>
            </a:r>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81000" y="548045"/>
            <a:ext cx="8763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GoudyStd" charset="0"/>
              </a:rPr>
              <a:t>Treatment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GoudyStd" charset="0"/>
              </a:rPr>
              <a:t>Correction of the underlying cause, if non useful</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GoudyStd" charset="0"/>
              </a:rPr>
              <a:t>Intravenous neostigmine (1 mg intravenously), with a further 1 mg given intravenously within a few minutes if the first dose is ineffective. (ECG monitoring is required and atropine should be available).</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GoudyStd" charset="0"/>
              </a:rPr>
              <a:t>If this is non useful then colonoscopic decompression should be performed.</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ea typeface="Calibri" pitchFamily="34" charset="0"/>
                <a:cs typeface="GoudyStd" charset="0"/>
              </a:rPr>
              <a:t>Caecal perforation</a:t>
            </a:r>
            <a:r>
              <a:rPr kumimoji="0" lang="en-US" sz="2400" b="0" i="0" u="none" strike="noStrike" cap="none" normalizeH="0" baseline="0" dirty="0" smtClean="0">
                <a:ln>
                  <a:noFill/>
                </a:ln>
                <a:solidFill>
                  <a:schemeClr val="tx1"/>
                </a:solidFill>
                <a:effectLst/>
                <a:ea typeface="Calibri" pitchFamily="34" charset="0"/>
                <a:cs typeface="GoudyStd" charset="0"/>
              </a:rPr>
              <a:t> is a serious complication of acute </a:t>
            </a:r>
            <a:r>
              <a:rPr kumimoji="0" lang="en-US" sz="2400" b="0" i="0" u="none" strike="noStrike" cap="none" normalizeH="0" baseline="0" dirty="0" smtClean="0">
                <a:ln>
                  <a:noFill/>
                </a:ln>
                <a:solidFill>
                  <a:schemeClr val="tx1"/>
                </a:solidFill>
                <a:effectLst/>
                <a:ea typeface="Calibri" pitchFamily="34" charset="0"/>
                <a:cs typeface="Calibri" pitchFamily="34" charset="0"/>
              </a:rPr>
              <a:t>pseudo-obstruction</a:t>
            </a:r>
            <a:endParaRPr kumimoji="0" lang="en-US"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ea typeface="Calibri" pitchFamily="34" charset="0"/>
                <a:cs typeface="Calibri" pitchFamily="34" charset="0"/>
              </a:rPr>
              <a:t>It’s diagnosed clinically by RIF tenderness and distention, </a:t>
            </a:r>
            <a:r>
              <a:rPr kumimoji="0" lang="en-US" sz="2400" b="0" i="0" u="none" strike="noStrike" cap="none" normalizeH="0" baseline="0" dirty="0" smtClean="0">
                <a:ln>
                  <a:noFill/>
                </a:ln>
                <a:solidFill>
                  <a:schemeClr val="tx1"/>
                </a:solidFill>
                <a:effectLst/>
                <a:ea typeface="Calibri" pitchFamily="34" charset="0"/>
                <a:cs typeface="GoudyStd" charset="0"/>
              </a:rPr>
              <a:t>caecal perforation is more likely if the caecal diameter is14 cm or greater.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GoudyStd" charset="0"/>
              </a:rPr>
              <a:t>Surgery is associated with high morbidity and mortality and should be reserved for those with impending perforation when other treatments have failed or perforation has occurred</a:t>
            </a:r>
            <a:r>
              <a:rPr kumimoji="0" lang="en-US" b="0" i="0" u="none" strike="noStrike" cap="none" normalizeH="0" baseline="0" dirty="0" smtClean="0">
                <a:ln>
                  <a:noFill/>
                </a:ln>
                <a:solidFill>
                  <a:schemeClr val="tx1"/>
                </a:solidFill>
                <a:effectLst/>
                <a:cs typeface="Arial" pitchFamily="34" charset="0"/>
              </a:rPr>
              <a:t> </a:t>
            </a:r>
            <a:endParaRPr kumimoji="0" lang="en-US" sz="4800" b="0" i="0" u="none" strike="noStrike" cap="none" normalizeH="0" baseline="0" dirty="0" smtClean="0">
              <a:ln>
                <a:noFill/>
              </a:ln>
              <a:solidFill>
                <a:schemeClr val="tx1"/>
              </a:solidFill>
              <a:effectLst/>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28600" y="619786"/>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Rarely, an endoscopically placed tube colostomy is used as a vent for patients with a chronic unremitting condition.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7603492" cy="2215991"/>
          </a:xfrm>
          <a:prstGeom prst="rect">
            <a:avLst/>
          </a:prstGeom>
          <a:noFill/>
        </p:spPr>
        <p:txBody>
          <a:bodyPr wrap="none" rtlCol="0">
            <a:spAutoFit/>
          </a:bodyPr>
          <a:lstStyle/>
          <a:p>
            <a:r>
              <a:rPr lang="en-US" sz="13800" dirty="0" smtClean="0"/>
              <a:t>Thank you</a:t>
            </a:r>
            <a:endParaRPr lang="en-US" sz="13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97460" y="457200"/>
            <a:ext cx="894654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4A6C93"/>
                </a:solidFill>
                <a:effectLst/>
                <a:latin typeface="Calibri" pitchFamily="34" charset="0"/>
                <a:ea typeface="Calibri" pitchFamily="34" charset="0"/>
                <a:cs typeface="Aileron-Bold"/>
              </a:rPr>
              <a:t>IMAGING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4A6C93"/>
                </a:solidFill>
                <a:effectLst/>
                <a:latin typeface="Calibri" pitchFamily="34" charset="0"/>
                <a:ea typeface="Calibri" pitchFamily="34" charset="0"/>
                <a:cs typeface="Aileron-Bold"/>
              </a:rPr>
              <a:t>X-ray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Nowadays radiological diagnosis is based on a supine abdominal film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charset="0"/>
              </a:rPr>
              <a:t>An erect film may subsequently be requested when further doubt exist.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GoudyStd" charset="0"/>
              </a:rPr>
              <a:t>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extBox 3"/>
          <p:cNvSpPr txBox="1"/>
          <p:nvPr/>
        </p:nvSpPr>
        <p:spPr>
          <a:xfrm>
            <a:off x="4343400" y="6096000"/>
            <a:ext cx="367408" cy="523220"/>
          </a:xfrm>
          <a:prstGeom prst="rect">
            <a:avLst/>
          </a:prstGeom>
          <a:noFill/>
        </p:spPr>
        <p:txBody>
          <a:bodyPr wrap="none" rtlCol="0">
            <a:spAutoFit/>
          </a:bodyPr>
          <a:lstStyle/>
          <a:p>
            <a:r>
              <a:rPr lang="en-US" sz="2800" dirty="0" smtClean="0"/>
              <a:t>5</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828801" y="533400"/>
            <a:ext cx="5334000" cy="5486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09600" y="533400"/>
            <a:ext cx="7803803" cy="563231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Calibri" pitchFamily="34" charset="0"/>
              </a:rPr>
              <a:t>Radiological features of obstruction (on plain x-ray)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The obstructed small bowel is characterized by straight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segments that are generally central and lie transversely. No/</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minimal gas is seen in the colon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The jejunum is characterized by its valvulae conniventes,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which completely pass across the width of the bowel and are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regularly spaced, giving a ‘concertina’ or ladder effect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Ileum – the distal ileum has been piquantly described by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Wangensteen as featureless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Caecum – a distended caecum is shown by a rounded gas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shadow in the right iliac fossa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Calibri" pitchFamily="34" charset="0"/>
                <a:ea typeface="ZapfDingbatsStd"/>
                <a:cs typeface="Calibri" pitchFamily="34" charset="0"/>
              </a:rPr>
              <a:t>●</a:t>
            </a:r>
            <a:r>
              <a:rPr kumimoji="0" lang="en-US" sz="2400" b="0" i="0" u="none" strike="noStrike" cap="none" normalizeH="0" baseline="0" dirty="0" smtClean="0">
                <a:ln>
                  <a:noFill/>
                </a:ln>
                <a:solidFill>
                  <a:srgbClr val="0070C0"/>
                </a:solidFill>
                <a:effectLst/>
                <a:latin typeface="Calibri" pitchFamily="34" charset="0"/>
                <a:ea typeface="ZapfDingbatsITC"/>
                <a:cs typeface="Calibri" pitchFamily="34" charset="0"/>
              </a:rPr>
              <a:t>●</a:t>
            </a:r>
            <a:r>
              <a:rPr kumimoji="0" lang="en-US" sz="2400" b="0" i="0" u="none" strike="noStrike" cap="none" normalizeH="0" baseline="0" dirty="0" smtClean="0">
                <a:ln>
                  <a:noFill/>
                </a:ln>
                <a:solidFill>
                  <a:srgbClr val="52D60A"/>
                </a:solidFill>
                <a:effectLst/>
                <a:latin typeface="Calibri" pitchFamily="34" charset="0"/>
                <a:ea typeface="ZapfDingbatsITC"/>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Large bowel, except for the caecum, shows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Calibri" pitchFamily="34" charset="0"/>
              </a:rPr>
              <a:t>haustral</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folds,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which, unlike valvulae conniventes, are spaced irregularly, do</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not cross the whole diameter of the bowel and do not have</a:t>
            </a:r>
            <a:endParaRPr kumimoji="0" lang="en-US" sz="24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indentations placed opposite one another</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57200" y="381000"/>
            <a:ext cx="8229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In intestinal obstruction, fluid levels appear later than gas shadows as it takes time for gas and fluid to separate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In adults there are 2 normal fluid levels one in the duodenal cap and the other in the terminal ileum.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In children it is difficult to distinguish large from small bowel in the presence of obstruction.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In the small bowel, the number of fluid levels is directly proportional to the degree of obstruction and to its site.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Distal LB obstruction not associated with air fluid levels unless advanced,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High colonic obstruction may do so in the presence of an incompetent ileocaecal valve.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GoudyStd"/>
              </a:rPr>
              <a:t>Colonic obstruction is usually associated with a large amount of gas in the caecum.</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371600" y="838200"/>
            <a:ext cx="5791200" cy="5105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2213</Words>
  <Application>Microsoft Office PowerPoint</Application>
  <PresentationFormat>On-screen Show (4:3)</PresentationFormat>
  <Paragraphs>269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Intestinal  obstruction 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DR.Ahmed Saker 2O14</cp:lastModifiedBy>
  <cp:revision>29</cp:revision>
  <dcterms:created xsi:type="dcterms:W3CDTF">2006-08-16T00:00:00Z</dcterms:created>
  <dcterms:modified xsi:type="dcterms:W3CDTF">2018-11-07T19:38:50Z</dcterms:modified>
</cp:coreProperties>
</file>