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slides/slide4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Default Extension="emf" ContentType="image/x-emf"/>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5"/>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heme" Target="theme/theme1.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81976DB-CF7E-47DB-8E6C-136A944E595A}" type="datetimeFigureOut">
              <a:rPr lang="en-US" smtClean="0"/>
              <a:t>11/7/2018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B2C725E-F633-485C-9214-D521FFD83577}" type="slidenum">
              <a:rPr lang="en-US" smtClean="0"/>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4848935-66E1-4B89-8E66-B72F8602D08D}" type="datetime1">
              <a:rPr lang="en-US" smtClean="0"/>
              <a:t>11/7/2018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6DB14AA-D276-4D7C-8160-2CC6D2E4FE33}" type="datetime1">
              <a:rPr lang="en-US" smtClean="0"/>
              <a:t>11/7/2018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D1C074E-72F8-40B9-8EA5-F34F2B1A0B7A}" type="datetime1">
              <a:rPr lang="en-US" smtClean="0"/>
              <a:t>11/7/2018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BD2B42B-7447-40A8-BB44-484E84B87E37}" type="datetime1">
              <a:rPr lang="en-US" smtClean="0"/>
              <a:t>11/7/2018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44CFB09-E5BA-48BB-8F88-8095D4075906}" type="datetime1">
              <a:rPr lang="en-US" smtClean="0"/>
              <a:t>11/7/2018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0226FD05-80EA-4035-A668-AEF42B576248}" type="datetime1">
              <a:rPr lang="en-US" smtClean="0"/>
              <a:t>11/7/2018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7D17A50-92E6-48A6-AB8C-B49466FA3D96}" type="datetime1">
              <a:rPr lang="en-US" smtClean="0"/>
              <a:t>11/7/2018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530FC28-10BD-417A-AA11-91F677870EC7}" type="datetime1">
              <a:rPr lang="en-US" smtClean="0"/>
              <a:t>11/7/2018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2FF7F2A-3F5A-462E-AE32-3614DC3D87AB}" type="datetime1">
              <a:rPr lang="en-US" smtClean="0"/>
              <a:t>11/7/2018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C965D37-6755-41B8-86AF-2694B1400F31}" type="datetime1">
              <a:rPr lang="en-US" smtClean="0"/>
              <a:t>11/7/2018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900BC1D-0108-412F-82E9-C334860B320B}" type="datetime1">
              <a:rPr lang="en-US" smtClean="0"/>
              <a:t>11/7/2018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4CE7940-7C34-40F6-9FA5-FEE41E3A1F11}" type="datetime1">
              <a:rPr lang="en-US" smtClean="0"/>
              <a:t>11/7/2018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381000" y="2971800"/>
            <a:ext cx="8229600" cy="1143000"/>
          </a:xfrm>
        </p:spPr>
        <p:txBody>
          <a:bodyPr>
            <a:noAutofit/>
          </a:bodyPr>
          <a:lstStyle/>
          <a:p>
            <a:r>
              <a:rPr lang="en-US" sz="7200" dirty="0" smtClean="0"/>
              <a:t>Intestinal  obstruction</a:t>
            </a:r>
            <a:br>
              <a:rPr lang="en-US" sz="7200" dirty="0" smtClean="0"/>
            </a:br>
            <a:r>
              <a:rPr lang="en-US" sz="7200" dirty="0" smtClean="0"/>
              <a:t>2</a:t>
            </a:r>
            <a:endParaRPr lang="en-US" sz="7200" dirty="0"/>
          </a:p>
        </p:txBody>
      </p:sp>
      <p:sp>
        <p:nvSpPr>
          <p:cNvPr id="3" name="Slide Number Placeholder 2"/>
          <p:cNvSpPr>
            <a:spLocks noGrp="1"/>
          </p:cNvSpPr>
          <p:nvPr>
            <p:ph type="sldNum" sz="quarter" idx="12"/>
          </p:nvPr>
        </p:nvSpPr>
        <p:spPr/>
        <p:txBody>
          <a:bodyPr/>
          <a:lstStyle/>
          <a:p>
            <a:fld id="{B6F15528-21DE-4FAA-801E-634DDDAF4B2B}" type="slidenum">
              <a:rPr lang="en-US" smtClean="0"/>
              <a:pPr/>
              <a:t>1</a:t>
            </a:fld>
            <a:endParaRPr 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Rectangle 1"/>
          <p:cNvSpPr>
            <a:spLocks noChangeArrowheads="1"/>
          </p:cNvSpPr>
          <p:nvPr/>
        </p:nvSpPr>
        <p:spPr bwMode="auto">
          <a:xfrm>
            <a:off x="457200" y="609600"/>
            <a:ext cx="7696200" cy="212365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3600" b="0" i="0" u="none" strike="noStrike" cap="none" normalizeH="0" baseline="0" dirty="0" smtClean="0">
                <a:ln>
                  <a:noFill/>
                </a:ln>
                <a:solidFill>
                  <a:srgbClr val="548DD4"/>
                </a:solidFill>
                <a:effectLst/>
                <a:latin typeface="Calibri" pitchFamily="34" charset="0"/>
                <a:ea typeface="Calibri" pitchFamily="34" charset="0"/>
                <a:cs typeface="GoudyStd"/>
              </a:rPr>
              <a:t>Water soluble contrast </a:t>
            </a:r>
            <a:endParaRPr kumimoji="0" lang="en-US"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latin typeface="Calibri" pitchFamily="34" charset="0"/>
                <a:ea typeface="Calibri" pitchFamily="34" charset="0"/>
                <a:cs typeface="GoudyStd"/>
              </a:rPr>
              <a:t>Is considered diagnostic, therapeutic and prognostic.</a:t>
            </a:r>
            <a:endParaRPr kumimoji="0" lang="en-US"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latin typeface="Calibri" pitchFamily="34" charset="0"/>
                <a:ea typeface="Calibri" pitchFamily="34" charset="0"/>
                <a:cs typeface="GoudyStd"/>
              </a:rPr>
              <a:t>Barium study is contraindicated in acute obstruction</a:t>
            </a:r>
            <a:endParaRPr kumimoji="0" lang="en-US"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4800" b="0" i="0" u="none" strike="noStrike" cap="none" normalizeH="0" baseline="0" dirty="0" smtClean="0">
              <a:ln>
                <a:noFill/>
              </a:ln>
              <a:solidFill>
                <a:schemeClr val="tx1"/>
              </a:solidFill>
              <a:effectLst/>
              <a:latin typeface="Arial" pitchFamily="34" charset="0"/>
              <a:cs typeface="Arial" pitchFamily="34" charset="0"/>
            </a:endParaRPr>
          </a:p>
        </p:txBody>
      </p:sp>
      <p:pic>
        <p:nvPicPr>
          <p:cNvPr id="21506" name="Picture 2" descr="C:\Users\DELL\Desktop\Water-Soluble-Contrast-Enema-Contrast-was-introduced-per-rectum-This-was-seen-to-flow.png"/>
          <p:cNvPicPr>
            <a:picLocks noChangeAspect="1" noChangeArrowheads="1"/>
          </p:cNvPicPr>
          <p:nvPr/>
        </p:nvPicPr>
        <p:blipFill>
          <a:blip r:embed="rId2" cstate="print"/>
          <a:srcRect/>
          <a:stretch>
            <a:fillRect/>
          </a:stretch>
        </p:blipFill>
        <p:spPr bwMode="auto">
          <a:xfrm>
            <a:off x="1295400" y="2133600"/>
            <a:ext cx="5575300" cy="4343400"/>
          </a:xfrm>
          <a:prstGeom prst="rect">
            <a:avLst/>
          </a:prstGeom>
          <a:noFill/>
        </p:spPr>
      </p:pic>
      <p:sp>
        <p:nvSpPr>
          <p:cNvPr id="4" name="Slide Number Placeholder 3"/>
          <p:cNvSpPr>
            <a:spLocks noGrp="1"/>
          </p:cNvSpPr>
          <p:nvPr>
            <p:ph type="sldNum" sz="quarter" idx="12"/>
          </p:nvPr>
        </p:nvSpPr>
        <p:spPr/>
        <p:txBody>
          <a:bodyPr/>
          <a:lstStyle/>
          <a:p>
            <a:fld id="{B6F15528-21DE-4FAA-801E-634DDDAF4B2B}" type="slidenum">
              <a:rPr lang="en-US" smtClean="0"/>
              <a:pPr/>
              <a:t>10</a:t>
            </a:fld>
            <a:endParaRPr lang="en-US"/>
          </a:p>
        </p:txBody>
      </p:sp>
      <p:sp>
        <p:nvSpPr>
          <p:cNvPr id="5" name="TextBox 4"/>
          <p:cNvSpPr txBox="1"/>
          <p:nvPr/>
        </p:nvSpPr>
        <p:spPr>
          <a:xfrm>
            <a:off x="381000" y="6334780"/>
            <a:ext cx="550151" cy="523220"/>
          </a:xfrm>
          <a:prstGeom prst="rect">
            <a:avLst/>
          </a:prstGeom>
          <a:noFill/>
        </p:spPr>
        <p:txBody>
          <a:bodyPr wrap="none" rtlCol="0">
            <a:spAutoFit/>
          </a:bodyPr>
          <a:lstStyle/>
          <a:p>
            <a:r>
              <a:rPr lang="en-US" sz="2800" dirty="0" smtClean="0"/>
              <a:t>10</a:t>
            </a:r>
            <a:endParaRPr lang="en-US" sz="28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Rectangle 1"/>
          <p:cNvSpPr>
            <a:spLocks noChangeArrowheads="1"/>
          </p:cNvSpPr>
          <p:nvPr/>
        </p:nvSpPr>
        <p:spPr bwMode="auto">
          <a:xfrm>
            <a:off x="228600" y="457200"/>
            <a:ext cx="8610600" cy="313932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3600" b="0" i="0" u="none" strike="noStrike" cap="none" normalizeH="0" baseline="0" dirty="0" smtClean="0">
                <a:ln>
                  <a:noFill/>
                </a:ln>
                <a:solidFill>
                  <a:srgbClr val="548DD4"/>
                </a:solidFill>
                <a:effectLst/>
                <a:latin typeface="Calibri" pitchFamily="34" charset="0"/>
                <a:ea typeface="Calibri" pitchFamily="34" charset="0"/>
                <a:cs typeface="GoudyStd" charset="0"/>
              </a:rPr>
              <a:t>CT SCAN</a:t>
            </a:r>
            <a:endParaRPr kumimoji="0" lang="en-US"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latin typeface="Calibri" pitchFamily="34" charset="0"/>
                <a:ea typeface="Calibri" pitchFamily="34" charset="0"/>
                <a:cs typeface="GoudyStd" charset="0"/>
              </a:rPr>
              <a:t>Widely used nowadays as it has high accuracy in diagnosing I.O and possibly its cause.</a:t>
            </a:r>
            <a:endParaRPr kumimoji="0" lang="en-US"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latin typeface="Calibri" pitchFamily="34" charset="0"/>
                <a:ea typeface="Calibri" pitchFamily="34" charset="0"/>
                <a:cs typeface="GoudyStd" charset="0"/>
              </a:rPr>
              <a:t>The only drawback of CT scan in diagnosis of bowel ischemia.</a:t>
            </a:r>
            <a:endParaRPr kumimoji="0" lang="en-US" sz="2400" b="0" i="0" u="none" strike="noStrike" cap="none" normalizeH="0" baseline="0" dirty="0" smtClean="0">
              <a:ln>
                <a:noFill/>
              </a:ln>
              <a:solidFill>
                <a:schemeClr val="tx1"/>
              </a:solidFill>
              <a:effectLst/>
              <a:latin typeface="Arial" pitchFamily="34" charset="0"/>
              <a:ea typeface="Calibri" pitchFamily="34" charset="0"/>
              <a:cs typeface="GoudyStd"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latin typeface="Arial" pitchFamily="34" charset="0"/>
                <a:ea typeface="Calibri" pitchFamily="34" charset="0"/>
                <a:cs typeface="GoudyStd" charset="0"/>
              </a:rPr>
              <a:t/>
            </a:r>
            <a:br>
              <a:rPr kumimoji="0" lang="en-US" sz="2400" b="0" i="0" u="none" strike="noStrike" cap="none" normalizeH="0" baseline="0" dirty="0" smtClean="0">
                <a:ln>
                  <a:noFill/>
                </a:ln>
                <a:solidFill>
                  <a:schemeClr val="tx1"/>
                </a:solidFill>
                <a:effectLst/>
                <a:latin typeface="Arial" pitchFamily="34" charset="0"/>
                <a:ea typeface="Calibri" pitchFamily="34" charset="0"/>
                <a:cs typeface="GoudyStd" charset="0"/>
              </a:rPr>
            </a:br>
            <a:endParaRPr kumimoji="0" lang="en-US"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4800" b="0" i="0" u="none" strike="noStrike" cap="none" normalizeH="0" baseline="0" dirty="0" smtClean="0">
              <a:ln>
                <a:noFill/>
              </a:ln>
              <a:solidFill>
                <a:schemeClr val="tx1"/>
              </a:solidFill>
              <a:effectLst/>
              <a:latin typeface="Arial" pitchFamily="34" charset="0"/>
              <a:cs typeface="Arial" pitchFamily="34" charset="0"/>
            </a:endParaRPr>
          </a:p>
        </p:txBody>
      </p:sp>
      <p:sp>
        <p:nvSpPr>
          <p:cNvPr id="3" name="Slide Number Placeholder 2"/>
          <p:cNvSpPr>
            <a:spLocks noGrp="1"/>
          </p:cNvSpPr>
          <p:nvPr>
            <p:ph type="sldNum" sz="quarter" idx="12"/>
          </p:nvPr>
        </p:nvSpPr>
        <p:spPr/>
        <p:txBody>
          <a:bodyPr/>
          <a:lstStyle/>
          <a:p>
            <a:fld id="{B6F15528-21DE-4FAA-801E-634DDDAF4B2B}" type="slidenum">
              <a:rPr lang="en-US" smtClean="0"/>
              <a:pPr/>
              <a:t>11</a:t>
            </a:fld>
            <a:endParaRPr 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3" descr="Related image"/>
          <p:cNvPicPr>
            <a:picLocks noChangeAspect="1" noChangeArrowheads="1"/>
          </p:cNvPicPr>
          <p:nvPr/>
        </p:nvPicPr>
        <p:blipFill>
          <a:blip r:embed="rId2" cstate="print"/>
          <a:srcRect/>
          <a:stretch>
            <a:fillRect/>
          </a:stretch>
        </p:blipFill>
        <p:spPr bwMode="auto">
          <a:xfrm>
            <a:off x="457200" y="228600"/>
            <a:ext cx="8382000" cy="6305550"/>
          </a:xfrm>
          <a:prstGeom prst="rect">
            <a:avLst/>
          </a:prstGeom>
          <a:noFill/>
        </p:spPr>
      </p:pic>
      <p:sp>
        <p:nvSpPr>
          <p:cNvPr id="3" name="Slide Number Placeholder 2"/>
          <p:cNvSpPr>
            <a:spLocks noGrp="1"/>
          </p:cNvSpPr>
          <p:nvPr>
            <p:ph type="sldNum" sz="quarter" idx="12"/>
          </p:nvPr>
        </p:nvSpPr>
        <p:spPr/>
        <p:txBody>
          <a:bodyPr/>
          <a:lstStyle/>
          <a:p>
            <a:fld id="{B6F15528-21DE-4FAA-801E-634DDDAF4B2B}" type="slidenum">
              <a:rPr lang="en-US" smtClean="0"/>
              <a:pPr/>
              <a:t>12</a:t>
            </a:fld>
            <a:endParaRPr 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533400" y="152400"/>
            <a:ext cx="8001000" cy="403187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4000" b="1" i="0" u="none" strike="noStrike" cap="none" normalizeH="0" baseline="0" dirty="0" smtClean="0">
                <a:ln>
                  <a:noFill/>
                </a:ln>
                <a:solidFill>
                  <a:srgbClr val="6E8AAA"/>
                </a:solidFill>
                <a:effectLst/>
                <a:latin typeface="Calibri" pitchFamily="34" charset="0"/>
                <a:ea typeface="Calibri" pitchFamily="34" charset="0"/>
                <a:cs typeface="Aileron-Bold"/>
              </a:rPr>
              <a:t>Imaging in intussusception</a:t>
            </a:r>
            <a:endParaRPr kumimoji="0" lang="en-US"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3600" b="0" i="0" u="none" strike="noStrike" cap="none" normalizeH="0" baseline="0" dirty="0" smtClean="0">
                <a:ln>
                  <a:noFill/>
                </a:ln>
                <a:solidFill>
                  <a:srgbClr val="0070C0"/>
                </a:solidFill>
                <a:effectLst/>
                <a:latin typeface="Calibri" pitchFamily="34" charset="0"/>
                <a:ea typeface="Calibri" pitchFamily="34" charset="0"/>
                <a:cs typeface="Calibri" pitchFamily="34" charset="0"/>
              </a:rPr>
              <a:t>Plain x-ray</a:t>
            </a:r>
            <a:r>
              <a:rPr kumimoji="0" lang="en-US" sz="3600" b="0" i="0" u="none" strike="noStrike" cap="none" normalizeH="0" baseline="0" dirty="0" smtClean="0">
                <a:ln>
                  <a:noFill/>
                </a:ln>
                <a:solidFill>
                  <a:srgbClr val="548DD4"/>
                </a:solidFill>
                <a:effectLst/>
                <a:latin typeface="Calibri" pitchFamily="34" charset="0"/>
                <a:ea typeface="Calibri" pitchFamily="34" charset="0"/>
                <a:cs typeface="Calibri" pitchFamily="34" charset="0"/>
              </a:rPr>
              <a:t>:</a:t>
            </a:r>
            <a:endParaRPr kumimoji="0" lang="en-US"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latin typeface="Calibri" pitchFamily="34" charset="0"/>
                <a:ea typeface="Calibri" pitchFamily="34" charset="0"/>
                <a:cs typeface="GoudyStd"/>
              </a:rPr>
              <a:t>small or large bowel obstruction</a:t>
            </a:r>
            <a:endParaRPr kumimoji="0" lang="en-US"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latin typeface="Calibri" pitchFamily="34" charset="0"/>
                <a:ea typeface="Calibri" pitchFamily="34" charset="0"/>
                <a:cs typeface="GoudyStd"/>
              </a:rPr>
              <a:t>A soft tissue opacity is often visible in children.</a:t>
            </a:r>
            <a:endParaRPr kumimoji="0" lang="en-US"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latin typeface="Calibri" pitchFamily="34" charset="0"/>
                <a:ea typeface="Calibri" pitchFamily="34" charset="0"/>
                <a:cs typeface="GoudyStd"/>
              </a:rPr>
              <a:t>absent caecal gas shadow in ileocolic cases</a:t>
            </a:r>
            <a:endParaRPr kumimoji="0" lang="en-US"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3600" b="0" i="0" u="none" strike="noStrike" cap="none" normalizeH="0" baseline="0" dirty="0" smtClean="0">
                <a:ln>
                  <a:noFill/>
                </a:ln>
                <a:solidFill>
                  <a:srgbClr val="0070C0"/>
                </a:solidFill>
                <a:effectLst/>
                <a:latin typeface="Calibri" pitchFamily="34" charset="0"/>
                <a:ea typeface="Calibri" pitchFamily="34" charset="0"/>
                <a:cs typeface="Calibri" pitchFamily="34" charset="0"/>
              </a:rPr>
              <a:t>Barium enema:</a:t>
            </a:r>
            <a:endParaRPr kumimoji="0" lang="en-US"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latin typeface="Calibri" pitchFamily="34" charset="0"/>
                <a:ea typeface="Calibri" pitchFamily="34" charset="0"/>
                <a:cs typeface="Calibri" pitchFamily="34" charset="0"/>
              </a:rPr>
              <a:t>It shows claw sign</a:t>
            </a:r>
            <a:endParaRPr kumimoji="0" lang="en-US"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4800" b="0" i="0" u="none" strike="noStrike" cap="none" normalizeH="0" baseline="0" dirty="0" smtClean="0">
              <a:ln>
                <a:noFill/>
              </a:ln>
              <a:solidFill>
                <a:schemeClr val="tx1"/>
              </a:solidFill>
              <a:effectLst/>
              <a:latin typeface="Arial" pitchFamily="34" charset="0"/>
              <a:cs typeface="Arial" pitchFamily="34" charset="0"/>
            </a:endParaRPr>
          </a:p>
        </p:txBody>
      </p:sp>
      <p:pic>
        <p:nvPicPr>
          <p:cNvPr id="3" name="Picture 2"/>
          <p:cNvPicPr/>
          <p:nvPr/>
        </p:nvPicPr>
        <p:blipFill>
          <a:blip r:embed="rId2" cstate="print"/>
          <a:srcRect/>
          <a:stretch>
            <a:fillRect/>
          </a:stretch>
        </p:blipFill>
        <p:spPr bwMode="auto">
          <a:xfrm>
            <a:off x="3733800" y="2667000"/>
            <a:ext cx="4776153" cy="3627120"/>
          </a:xfrm>
          <a:prstGeom prst="rect">
            <a:avLst/>
          </a:prstGeom>
          <a:noFill/>
          <a:ln w="9525">
            <a:noFill/>
            <a:miter lim="800000"/>
            <a:headEnd/>
            <a:tailEnd/>
          </a:ln>
        </p:spPr>
      </p:pic>
      <p:sp>
        <p:nvSpPr>
          <p:cNvPr id="4" name="Slide Number Placeholder 3"/>
          <p:cNvSpPr>
            <a:spLocks noGrp="1"/>
          </p:cNvSpPr>
          <p:nvPr>
            <p:ph type="sldNum" sz="quarter" idx="12"/>
          </p:nvPr>
        </p:nvSpPr>
        <p:spPr/>
        <p:txBody>
          <a:bodyPr/>
          <a:lstStyle/>
          <a:p>
            <a:fld id="{B6F15528-21DE-4FAA-801E-634DDDAF4B2B}" type="slidenum">
              <a:rPr lang="en-US" smtClean="0"/>
              <a:pPr/>
              <a:t>13</a:t>
            </a:fld>
            <a:endParaRPr 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1"/>
          <p:cNvSpPr>
            <a:spLocks noChangeArrowheads="1"/>
          </p:cNvSpPr>
          <p:nvPr/>
        </p:nvSpPr>
        <p:spPr bwMode="auto">
          <a:xfrm>
            <a:off x="457200" y="609600"/>
            <a:ext cx="7924800" cy="415498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3600" b="0" i="0" u="none" strike="noStrike" cap="none" normalizeH="0" baseline="0" dirty="0" smtClean="0">
                <a:ln>
                  <a:noFill/>
                </a:ln>
                <a:solidFill>
                  <a:srgbClr val="0070C0"/>
                </a:solidFill>
                <a:effectLst/>
                <a:latin typeface="Calibri" pitchFamily="34" charset="0"/>
                <a:ea typeface="Calibri" pitchFamily="34" charset="0"/>
                <a:cs typeface="Calibri" pitchFamily="34" charset="0"/>
              </a:rPr>
              <a:t>Abdominal ultrasound</a:t>
            </a:r>
            <a:endParaRPr kumimoji="0" lang="en-US"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latin typeface="Calibri" pitchFamily="34" charset="0"/>
                <a:ea typeface="Calibri" pitchFamily="34" charset="0"/>
                <a:cs typeface="GoudyStd" charset="0"/>
              </a:rPr>
              <a:t>It shows the typical doughnut appearance of concentric rings in transverse section.</a:t>
            </a:r>
            <a:endParaRPr kumimoji="0" lang="en-US"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3600" b="0" i="0" u="none" strike="noStrike" cap="none" normalizeH="0" baseline="0" dirty="0" smtClean="0">
                <a:ln>
                  <a:noFill/>
                </a:ln>
                <a:solidFill>
                  <a:srgbClr val="0070C0"/>
                </a:solidFill>
                <a:effectLst/>
                <a:latin typeface="Calibri" pitchFamily="34" charset="0"/>
                <a:ea typeface="Calibri" pitchFamily="34" charset="0"/>
                <a:cs typeface="Calibri" pitchFamily="34" charset="0"/>
              </a:rPr>
              <a:t>CT scan</a:t>
            </a:r>
            <a:endParaRPr kumimoji="0" lang="en-US"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latin typeface="Calibri" pitchFamily="34" charset="0"/>
                <a:ea typeface="Calibri" pitchFamily="34" charset="0"/>
                <a:cs typeface="GoudyStd" charset="0"/>
              </a:rPr>
              <a:t>The most sensitive radiological</a:t>
            </a:r>
            <a:endParaRPr kumimoji="0" lang="en-US"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latin typeface="Calibri" pitchFamily="34" charset="0"/>
                <a:ea typeface="Calibri" pitchFamily="34" charset="0"/>
                <a:cs typeface="GoudyStd" charset="0"/>
              </a:rPr>
              <a:t>The characteristic features of CT scan include a ‘target’- or ‘sausage’- shaped soft-tissue mass with a layering effect; mesenteric vessels within the bowel lumen</a:t>
            </a:r>
            <a:endParaRPr kumimoji="0" lang="en-US"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4800" b="0" i="0" u="none" strike="noStrike" cap="none" normalizeH="0" baseline="0" dirty="0" smtClean="0">
              <a:ln>
                <a:noFill/>
              </a:ln>
              <a:solidFill>
                <a:schemeClr val="tx1"/>
              </a:solidFill>
              <a:effectLst/>
              <a:latin typeface="Arial" pitchFamily="34" charset="0"/>
              <a:cs typeface="Arial" pitchFamily="34" charset="0"/>
            </a:endParaRPr>
          </a:p>
        </p:txBody>
      </p:sp>
      <p:sp>
        <p:nvSpPr>
          <p:cNvPr id="3" name="Slide Number Placeholder 2"/>
          <p:cNvSpPr>
            <a:spLocks noGrp="1"/>
          </p:cNvSpPr>
          <p:nvPr>
            <p:ph type="sldNum" sz="quarter" idx="12"/>
          </p:nvPr>
        </p:nvSpPr>
        <p:spPr/>
        <p:txBody>
          <a:bodyPr/>
          <a:lstStyle/>
          <a:p>
            <a:fld id="{B6F15528-21DE-4FAA-801E-634DDDAF4B2B}" type="slidenum">
              <a:rPr lang="en-US" smtClean="0"/>
              <a:pPr/>
              <a:t>14</a:t>
            </a:fld>
            <a:endParaRPr 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Rectangle 1"/>
          <p:cNvSpPr>
            <a:spLocks noChangeArrowheads="1"/>
          </p:cNvSpPr>
          <p:nvPr/>
        </p:nvSpPr>
        <p:spPr bwMode="auto">
          <a:xfrm>
            <a:off x="228600" y="671900"/>
            <a:ext cx="8534400" cy="498598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7200" algn="l" defTabSz="914400" rtl="0" eaLnBrk="1" fontAlgn="base" latinLnBrk="0" hangingPunct="1">
              <a:lnSpc>
                <a:spcPct val="100000"/>
              </a:lnSpc>
              <a:spcBef>
                <a:spcPct val="0"/>
              </a:spcBef>
              <a:spcAft>
                <a:spcPct val="0"/>
              </a:spcAft>
              <a:buClrTx/>
              <a:buSzTx/>
              <a:buFontTx/>
              <a:buNone/>
              <a:tabLst/>
            </a:pPr>
            <a:r>
              <a:rPr kumimoji="0" lang="en-US" sz="4000" b="1" i="0" u="none" strike="noStrike" cap="none" normalizeH="0" baseline="0" dirty="0" smtClean="0">
                <a:ln>
                  <a:noFill/>
                </a:ln>
                <a:solidFill>
                  <a:srgbClr val="6E8AAA"/>
                </a:solidFill>
                <a:effectLst/>
                <a:latin typeface="Calibri" pitchFamily="34" charset="0"/>
                <a:ea typeface="Calibri" pitchFamily="34" charset="0"/>
                <a:cs typeface="Aileron-Bold"/>
              </a:rPr>
              <a:t>Imaging in volvulus</a:t>
            </a:r>
            <a:endParaRPr kumimoji="0" lang="en-US" b="0" i="0" u="none" strike="noStrike" cap="none" normalizeH="0" baseline="0" dirty="0" smtClean="0">
              <a:ln>
                <a:noFill/>
              </a:ln>
              <a:solidFill>
                <a:schemeClr val="tx1"/>
              </a:solidFill>
              <a:effectLst/>
              <a:latin typeface="Arial" pitchFamily="34" charset="0"/>
              <a:cs typeface="Arial" pitchFamily="34" charset="0"/>
            </a:endParaRPr>
          </a:p>
          <a:p>
            <a:pPr marL="0" marR="0" lvl="0" indent="457200" algn="l" defTabSz="914400" rtl="0" eaLnBrk="0" fontAlgn="base" latinLnBrk="0" hangingPunct="0">
              <a:lnSpc>
                <a:spcPct val="100000"/>
              </a:lnSpc>
              <a:spcBef>
                <a:spcPct val="0"/>
              </a:spcBef>
              <a:spcAft>
                <a:spcPct val="0"/>
              </a:spcAft>
              <a:buClrTx/>
              <a:buSzTx/>
              <a:buFontTx/>
              <a:buNone/>
              <a:tabLst/>
            </a:pPr>
            <a:r>
              <a:rPr kumimoji="0" lang="en-US" sz="3200" b="1" i="0" u="none" strike="noStrike" cap="none" normalizeH="0" baseline="0" dirty="0" smtClean="0">
                <a:ln>
                  <a:noFill/>
                </a:ln>
                <a:solidFill>
                  <a:schemeClr val="tx1"/>
                </a:solidFill>
                <a:effectLst/>
                <a:latin typeface="Calibri" pitchFamily="34" charset="0"/>
                <a:ea typeface="Calibri" pitchFamily="34" charset="0"/>
                <a:cs typeface="GoudyStd-Bold"/>
              </a:rPr>
              <a:t>Caecal volvulus</a:t>
            </a:r>
            <a:r>
              <a:rPr kumimoji="0" lang="en-US" sz="3200" b="0" i="0" u="none" strike="noStrike" cap="none" normalizeH="0" baseline="0" dirty="0" smtClean="0">
                <a:ln>
                  <a:noFill/>
                </a:ln>
                <a:solidFill>
                  <a:schemeClr val="tx1"/>
                </a:solidFill>
                <a:effectLst/>
                <a:latin typeface="Calibri" pitchFamily="34" charset="0"/>
                <a:ea typeface="Calibri" pitchFamily="34" charset="0"/>
                <a:cs typeface="GoudyStd" charset="0"/>
              </a:rPr>
              <a:t>:</a:t>
            </a:r>
            <a:endParaRPr kumimoji="0" lang="en-US" b="0" i="0" u="none" strike="noStrike" cap="none" normalizeH="0" baseline="0" dirty="0" smtClean="0">
              <a:ln>
                <a:noFill/>
              </a:ln>
              <a:solidFill>
                <a:schemeClr val="tx1"/>
              </a:solidFill>
              <a:effectLst/>
              <a:latin typeface="Arial" pitchFamily="34" charset="0"/>
              <a:cs typeface="Arial" pitchFamily="34" charset="0"/>
            </a:endParaRPr>
          </a:p>
          <a:p>
            <a:pPr marL="0" marR="0" lvl="0" indent="457200" algn="l" defTabSz="914400" rtl="0" eaLnBrk="0" fontAlgn="base" latinLnBrk="0" hangingPunct="0">
              <a:lnSpc>
                <a:spcPct val="100000"/>
              </a:lnSpc>
              <a:spcBef>
                <a:spcPct val="0"/>
              </a:spcBef>
              <a:spcAft>
                <a:spcPct val="0"/>
              </a:spcAft>
              <a:buClrTx/>
              <a:buSzTx/>
              <a:buFontTx/>
              <a:buNone/>
              <a:tabLst/>
            </a:pPr>
            <a:endParaRPr kumimoji="0" lang="en-US" b="0" i="0" u="none" strike="noStrike" cap="none" normalizeH="0" baseline="0" dirty="0" smtClean="0">
              <a:ln>
                <a:noFill/>
              </a:ln>
              <a:solidFill>
                <a:schemeClr val="tx1"/>
              </a:solidFill>
              <a:effectLst/>
              <a:latin typeface="Arial" pitchFamily="34" charset="0"/>
              <a:cs typeface="Arial" pitchFamily="34" charset="0"/>
            </a:endParaRPr>
          </a:p>
          <a:p>
            <a:pPr marL="0" marR="0" lvl="0" indent="457200" algn="l" defTabSz="914400" rtl="0" eaLnBrk="0" fontAlgn="base" latinLnBrk="0" hangingPunct="0">
              <a:lnSpc>
                <a:spcPct val="100000"/>
              </a:lnSpc>
              <a:spcBef>
                <a:spcPct val="0"/>
              </a:spcBef>
              <a:spcAft>
                <a:spcPct val="0"/>
              </a:spcAft>
              <a:buClrTx/>
              <a:buSzTx/>
              <a:buFontTx/>
              <a:buNone/>
              <a:tabLst/>
            </a:pPr>
            <a:r>
              <a:rPr kumimoji="0" lang="en-US" sz="3200" b="1" i="0" u="none" strike="noStrike" cap="none" normalizeH="0" baseline="0" dirty="0" smtClean="0">
                <a:ln>
                  <a:noFill/>
                </a:ln>
                <a:solidFill>
                  <a:schemeClr val="tx1"/>
                </a:solidFill>
                <a:effectLst/>
                <a:ea typeface="Calibri" pitchFamily="34" charset="0"/>
                <a:cs typeface="Calibri" pitchFamily="34" charset="0"/>
              </a:rPr>
              <a:t>X-RAY:</a:t>
            </a:r>
            <a:endParaRPr kumimoji="0" lang="en-US" b="1" i="0" u="none" strike="noStrike" cap="none" normalizeH="0" baseline="0" dirty="0" smtClean="0">
              <a:ln>
                <a:noFill/>
              </a:ln>
              <a:solidFill>
                <a:schemeClr val="tx1"/>
              </a:solidFill>
              <a:effectLst/>
              <a:cs typeface="Arial" pitchFamily="34" charset="0"/>
            </a:endParaRPr>
          </a:p>
          <a:p>
            <a:pPr marL="0" marR="0" lvl="0" indent="45720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latin typeface="Calibri" pitchFamily="34" charset="0"/>
                <a:ea typeface="Calibri" pitchFamily="34" charset="0"/>
                <a:cs typeface="GoudyStd" charset="0"/>
              </a:rPr>
              <a:t>Caecal dilatation (98–100%),</a:t>
            </a:r>
            <a:endParaRPr kumimoji="0" lang="en-US" b="0" i="0" u="none" strike="noStrike" cap="none" normalizeH="0" baseline="0" dirty="0" smtClean="0">
              <a:ln>
                <a:noFill/>
              </a:ln>
              <a:solidFill>
                <a:schemeClr val="tx1"/>
              </a:solidFill>
              <a:effectLst/>
              <a:latin typeface="Arial" pitchFamily="34" charset="0"/>
              <a:cs typeface="Arial" pitchFamily="34" charset="0"/>
            </a:endParaRPr>
          </a:p>
          <a:p>
            <a:pPr marL="0" marR="0" lvl="0" indent="45720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latin typeface="Calibri" pitchFamily="34" charset="0"/>
                <a:ea typeface="Calibri" pitchFamily="34" charset="0"/>
                <a:cs typeface="GoudyStd" charset="0"/>
              </a:rPr>
              <a:t>Single air-fluid level (72–88%),</a:t>
            </a:r>
            <a:endParaRPr kumimoji="0" lang="en-US" b="0" i="0" u="none" strike="noStrike" cap="none" normalizeH="0" baseline="0" dirty="0" smtClean="0">
              <a:ln>
                <a:noFill/>
              </a:ln>
              <a:solidFill>
                <a:schemeClr val="tx1"/>
              </a:solidFill>
              <a:effectLst/>
              <a:latin typeface="Arial" pitchFamily="34" charset="0"/>
              <a:cs typeface="Arial" pitchFamily="34" charset="0"/>
            </a:endParaRPr>
          </a:p>
          <a:p>
            <a:pPr marL="0" marR="0" lvl="0" indent="45720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latin typeface="Calibri" pitchFamily="34" charset="0"/>
                <a:ea typeface="Calibri" pitchFamily="34" charset="0"/>
                <a:cs typeface="GoudyStd" charset="0"/>
              </a:rPr>
              <a:t>Small bowel dilatation (42–55%)</a:t>
            </a:r>
            <a:endParaRPr kumimoji="0" lang="en-US" b="0" i="0" u="none" strike="noStrike" cap="none" normalizeH="0" baseline="0" dirty="0" smtClean="0">
              <a:ln>
                <a:noFill/>
              </a:ln>
              <a:solidFill>
                <a:schemeClr val="tx1"/>
              </a:solidFill>
              <a:effectLst/>
              <a:latin typeface="Arial" pitchFamily="34" charset="0"/>
              <a:cs typeface="Arial" pitchFamily="34" charset="0"/>
            </a:endParaRPr>
          </a:p>
          <a:p>
            <a:pPr marL="0" marR="0" lvl="0" indent="45720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latin typeface="Calibri" pitchFamily="34" charset="0"/>
                <a:ea typeface="Calibri" pitchFamily="34" charset="0"/>
                <a:cs typeface="GoudyStd" charset="0"/>
              </a:rPr>
              <a:t>absence of gas in distal colon (82–91%</a:t>
            </a:r>
            <a:endParaRPr kumimoji="0" lang="en-US" b="0" i="0" u="none" strike="noStrike" cap="none" normalizeH="0" baseline="0" dirty="0" smtClean="0">
              <a:ln>
                <a:noFill/>
              </a:ln>
              <a:solidFill>
                <a:schemeClr val="tx1"/>
              </a:solidFill>
              <a:effectLst/>
              <a:latin typeface="Arial" pitchFamily="34" charset="0"/>
              <a:cs typeface="Arial" pitchFamily="34" charset="0"/>
            </a:endParaRPr>
          </a:p>
          <a:p>
            <a:pPr marL="0" marR="0" lvl="0" indent="457200" algn="l"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latin typeface="Calibri" pitchFamily="34" charset="0"/>
                <a:ea typeface="Calibri" pitchFamily="34" charset="0"/>
                <a:cs typeface="GoudyStd" charset="0"/>
              </a:rPr>
              <a:t> </a:t>
            </a:r>
            <a:r>
              <a:rPr kumimoji="0" lang="en-US" sz="2800" b="1" i="0" u="none" strike="noStrike" cap="none" normalizeH="0" baseline="0" dirty="0" smtClean="0">
                <a:ln>
                  <a:noFill/>
                </a:ln>
                <a:solidFill>
                  <a:schemeClr val="tx1"/>
                </a:solidFill>
                <a:effectLst/>
                <a:latin typeface="Calibri" pitchFamily="34" charset="0"/>
                <a:ea typeface="Calibri" pitchFamily="34" charset="0"/>
                <a:cs typeface="GoudyStd" charset="0"/>
              </a:rPr>
              <a:t>Barium enema:</a:t>
            </a:r>
            <a:endParaRPr kumimoji="0" lang="en-US" b="1" i="0" u="none" strike="noStrike" cap="none" normalizeH="0" baseline="0" dirty="0" smtClean="0">
              <a:ln>
                <a:noFill/>
              </a:ln>
              <a:solidFill>
                <a:schemeClr val="tx1"/>
              </a:solidFill>
              <a:effectLst/>
              <a:latin typeface="Arial" pitchFamily="34" charset="0"/>
              <a:cs typeface="Arial" pitchFamily="34" charset="0"/>
            </a:endParaRPr>
          </a:p>
          <a:p>
            <a:pPr marL="0" marR="0" lvl="0" indent="457200" algn="l"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latin typeface="Calibri" pitchFamily="34" charset="0"/>
                <a:ea typeface="Calibri" pitchFamily="34" charset="0"/>
                <a:cs typeface="GoudyStd" charset="0"/>
              </a:rPr>
              <a:t>Absence of barium in the caecum and a bird beak deformity.</a:t>
            </a:r>
            <a:endParaRPr kumimoji="0" lang="en-US" b="0" i="0" u="none" strike="noStrike" cap="none" normalizeH="0" baseline="0" dirty="0" smtClean="0">
              <a:ln>
                <a:noFill/>
              </a:ln>
              <a:solidFill>
                <a:schemeClr val="tx1"/>
              </a:solidFill>
              <a:effectLst/>
              <a:latin typeface="Arial" pitchFamily="34" charset="0"/>
              <a:cs typeface="Arial" pitchFamily="34" charset="0"/>
            </a:endParaRPr>
          </a:p>
          <a:p>
            <a:pPr marL="0" marR="0" lvl="0" indent="457200" algn="l"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latin typeface="Calibri" pitchFamily="34" charset="0"/>
                <a:ea typeface="Calibri" pitchFamily="34" charset="0"/>
                <a:cs typeface="GoudyStd" charset="0"/>
              </a:rPr>
              <a:t> </a:t>
            </a:r>
            <a:r>
              <a:rPr kumimoji="0" lang="en-US" sz="2400" b="1" i="0" u="none" strike="noStrike" cap="none" normalizeH="0" baseline="0" dirty="0" smtClean="0">
                <a:ln>
                  <a:noFill/>
                </a:ln>
                <a:solidFill>
                  <a:schemeClr val="tx1"/>
                </a:solidFill>
                <a:effectLst/>
                <a:latin typeface="Calibri" pitchFamily="34" charset="0"/>
                <a:ea typeface="Calibri" pitchFamily="34" charset="0"/>
                <a:cs typeface="GoudyStd" charset="0"/>
              </a:rPr>
              <a:t>CT scanning</a:t>
            </a:r>
            <a:endParaRPr kumimoji="0" lang="en-US" sz="2400" b="1" i="0" u="none" strike="noStrike" cap="none" normalizeH="0" baseline="0" dirty="0" smtClean="0">
              <a:ln>
                <a:noFill/>
              </a:ln>
              <a:solidFill>
                <a:schemeClr val="tx1"/>
              </a:solidFill>
              <a:effectLst/>
              <a:latin typeface="Arial" pitchFamily="34" charset="0"/>
              <a:ea typeface="Calibri" pitchFamily="34" charset="0"/>
              <a:cs typeface="GoudyStd" charset="0"/>
            </a:endParaRPr>
          </a:p>
          <a:p>
            <a:pPr marL="0" marR="0" lvl="0" indent="457200" algn="l"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latin typeface="Arial" pitchFamily="34" charset="0"/>
                <a:ea typeface="Calibri" pitchFamily="34" charset="0"/>
                <a:cs typeface="GoudyStd" charset="0"/>
              </a:rPr>
              <a:t>The best diagnostic choice</a:t>
            </a:r>
            <a:r>
              <a:rPr kumimoji="0" lang="en-US" b="0" i="0" u="none" strike="noStrike" cap="none" normalizeH="0" baseline="0" dirty="0" smtClean="0">
                <a:ln>
                  <a:noFill/>
                </a:ln>
                <a:solidFill>
                  <a:schemeClr val="tx1"/>
                </a:solidFill>
                <a:effectLst/>
                <a:latin typeface="Arial" pitchFamily="34" charset="0"/>
                <a:cs typeface="Arial" pitchFamily="34" charset="0"/>
              </a:rPr>
              <a:t> </a:t>
            </a:r>
            <a:endParaRPr kumimoji="0" lang="en-US" sz="4800" b="0" i="0" u="none" strike="noStrike" cap="none" normalizeH="0" baseline="0" dirty="0" smtClean="0">
              <a:ln>
                <a:noFill/>
              </a:ln>
              <a:solidFill>
                <a:schemeClr val="tx1"/>
              </a:solidFill>
              <a:effectLst/>
              <a:latin typeface="Arial" pitchFamily="34" charset="0"/>
              <a:cs typeface="Arial" pitchFamily="34" charset="0"/>
            </a:endParaRPr>
          </a:p>
        </p:txBody>
      </p:sp>
      <p:sp>
        <p:nvSpPr>
          <p:cNvPr id="3" name="Slide Number Placeholder 2"/>
          <p:cNvSpPr>
            <a:spLocks noGrp="1"/>
          </p:cNvSpPr>
          <p:nvPr>
            <p:ph type="sldNum" sz="quarter" idx="12"/>
          </p:nvPr>
        </p:nvSpPr>
        <p:spPr/>
        <p:txBody>
          <a:bodyPr/>
          <a:lstStyle/>
          <a:p>
            <a:fld id="{B6F15528-21DE-4FAA-801E-634DDDAF4B2B}" type="slidenum">
              <a:rPr lang="en-US" smtClean="0"/>
              <a:pPr/>
              <a:t>15</a:t>
            </a:fld>
            <a:endParaRPr lang="en-US"/>
          </a:p>
        </p:txBody>
      </p:sp>
      <p:sp>
        <p:nvSpPr>
          <p:cNvPr id="4" name="TextBox 3"/>
          <p:cNvSpPr txBox="1"/>
          <p:nvPr/>
        </p:nvSpPr>
        <p:spPr>
          <a:xfrm>
            <a:off x="4267200" y="6172200"/>
            <a:ext cx="550151" cy="523220"/>
          </a:xfrm>
          <a:prstGeom prst="rect">
            <a:avLst/>
          </a:prstGeom>
          <a:noFill/>
        </p:spPr>
        <p:txBody>
          <a:bodyPr wrap="none" rtlCol="0">
            <a:spAutoFit/>
          </a:bodyPr>
          <a:lstStyle/>
          <a:p>
            <a:r>
              <a:rPr lang="en-US" sz="2800" dirty="0" smtClean="0"/>
              <a:t>15</a:t>
            </a:r>
            <a:endParaRPr lang="en-US" sz="2800"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C:\Users\DELL\Desktop\download.jpg"/>
          <p:cNvPicPr/>
          <p:nvPr/>
        </p:nvPicPr>
        <p:blipFill>
          <a:blip r:embed="rId2" cstate="print"/>
          <a:srcRect/>
          <a:stretch>
            <a:fillRect/>
          </a:stretch>
        </p:blipFill>
        <p:spPr bwMode="auto">
          <a:xfrm>
            <a:off x="1371600" y="685800"/>
            <a:ext cx="5867400" cy="5181600"/>
          </a:xfrm>
          <a:prstGeom prst="rect">
            <a:avLst/>
          </a:prstGeom>
          <a:noFill/>
          <a:ln w="9525">
            <a:noFill/>
            <a:miter lim="800000"/>
            <a:headEnd/>
            <a:tailEnd/>
          </a:ln>
        </p:spPr>
      </p:pic>
      <p:sp>
        <p:nvSpPr>
          <p:cNvPr id="3" name="Slide Number Placeholder 2"/>
          <p:cNvSpPr>
            <a:spLocks noGrp="1"/>
          </p:cNvSpPr>
          <p:nvPr>
            <p:ph type="sldNum" sz="quarter" idx="12"/>
          </p:nvPr>
        </p:nvSpPr>
        <p:spPr/>
        <p:txBody>
          <a:bodyPr/>
          <a:lstStyle/>
          <a:p>
            <a:fld id="{B6F15528-21DE-4FAA-801E-634DDDAF4B2B}" type="slidenum">
              <a:rPr lang="en-US" smtClean="0"/>
              <a:pPr/>
              <a:t>16</a:t>
            </a:fld>
            <a:endParaRPr lang="en-US"/>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AutoShape 2" descr="Image result for cecal volvulus"/>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28676" name="AutoShape 4" descr="Image result for cecal volvulus"/>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pic>
        <p:nvPicPr>
          <p:cNvPr id="28677" name="Picture 5" descr="C:\Users\DELL\Desktop\art-482837.fig6a.jpg"/>
          <p:cNvPicPr>
            <a:picLocks noChangeAspect="1" noChangeArrowheads="1"/>
          </p:cNvPicPr>
          <p:nvPr/>
        </p:nvPicPr>
        <p:blipFill>
          <a:blip r:embed="rId2" cstate="print"/>
          <a:srcRect/>
          <a:stretch>
            <a:fillRect/>
          </a:stretch>
        </p:blipFill>
        <p:spPr bwMode="auto">
          <a:xfrm>
            <a:off x="1219200" y="762000"/>
            <a:ext cx="6477000" cy="5410200"/>
          </a:xfrm>
          <a:prstGeom prst="rect">
            <a:avLst/>
          </a:prstGeom>
          <a:noFill/>
        </p:spPr>
      </p:pic>
      <p:sp>
        <p:nvSpPr>
          <p:cNvPr id="5" name="Slide Number Placeholder 4"/>
          <p:cNvSpPr>
            <a:spLocks noGrp="1"/>
          </p:cNvSpPr>
          <p:nvPr>
            <p:ph type="sldNum" sz="quarter" idx="12"/>
          </p:nvPr>
        </p:nvSpPr>
        <p:spPr/>
        <p:txBody>
          <a:bodyPr/>
          <a:lstStyle/>
          <a:p>
            <a:fld id="{B6F15528-21DE-4FAA-801E-634DDDAF4B2B}" type="slidenum">
              <a:rPr lang="en-US" smtClean="0"/>
              <a:pPr/>
              <a:t>17</a:t>
            </a:fld>
            <a:endParaRPr lang="en-US"/>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Rectangle 1"/>
          <p:cNvSpPr>
            <a:spLocks noChangeArrowheads="1"/>
          </p:cNvSpPr>
          <p:nvPr/>
        </p:nvSpPr>
        <p:spPr bwMode="auto">
          <a:xfrm>
            <a:off x="304800" y="228600"/>
            <a:ext cx="4311630" cy="830997"/>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Calibri" pitchFamily="34" charset="0"/>
                <a:ea typeface="Calibri" pitchFamily="34" charset="0"/>
                <a:cs typeface="GoudyStd-Bold"/>
              </a:rPr>
              <a:t>Sigmoid volvulus:</a:t>
            </a:r>
            <a:endParaRPr kumimoji="0" lang="en-US" sz="2400" b="1" i="0" u="none" strike="noStrike" cap="none" normalizeH="0" baseline="0" dirty="0" smtClean="0">
              <a:ln>
                <a:noFill/>
              </a:ln>
              <a:solidFill>
                <a:schemeClr val="tx1"/>
              </a:solidFill>
              <a:effectLst/>
              <a:latin typeface="Arial" pitchFamily="34" charset="0"/>
              <a:ea typeface="Calibri" pitchFamily="34" charset="0"/>
              <a:cs typeface="GoudyStd-Bold"/>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Arial" pitchFamily="34" charset="0"/>
                <a:ea typeface="Calibri" pitchFamily="34" charset="0"/>
                <a:cs typeface="GoudyStd-Bold"/>
              </a:rPr>
              <a:t>X-ray </a:t>
            </a:r>
            <a:r>
              <a:rPr kumimoji="0" lang="en-US" sz="2400" b="0" i="0" u="none" strike="noStrike" cap="none" normalizeH="0" baseline="0" dirty="0" smtClean="0">
                <a:ln>
                  <a:noFill/>
                </a:ln>
                <a:solidFill>
                  <a:schemeClr val="tx1"/>
                </a:solidFill>
                <a:effectLst/>
                <a:latin typeface="Arial" pitchFamily="34" charset="0"/>
                <a:ea typeface="Calibri" pitchFamily="34" charset="0"/>
                <a:cs typeface="GoudyStd-Bold"/>
              </a:rPr>
              <a:t>shows coffee bean sign</a:t>
            </a:r>
            <a:r>
              <a:rPr kumimoji="0" lang="en-US" b="0" i="0" u="none" strike="noStrike" cap="none" normalizeH="0" baseline="0" dirty="0" smtClean="0">
                <a:ln>
                  <a:noFill/>
                </a:ln>
                <a:solidFill>
                  <a:schemeClr val="tx1"/>
                </a:solidFill>
                <a:effectLst/>
                <a:latin typeface="Arial" pitchFamily="34" charset="0"/>
                <a:cs typeface="Arial" pitchFamily="34" charset="0"/>
              </a:rPr>
              <a:t> </a:t>
            </a:r>
            <a:endParaRPr kumimoji="0" lang="en-US" sz="4800" b="0" i="0" u="none" strike="noStrike" cap="none" normalizeH="0" baseline="0" dirty="0" smtClean="0">
              <a:ln>
                <a:noFill/>
              </a:ln>
              <a:solidFill>
                <a:schemeClr val="tx1"/>
              </a:solidFill>
              <a:effectLst/>
              <a:latin typeface="Arial" pitchFamily="34" charset="0"/>
              <a:cs typeface="Arial" pitchFamily="34" charset="0"/>
            </a:endParaRPr>
          </a:p>
        </p:txBody>
      </p:sp>
      <p:pic>
        <p:nvPicPr>
          <p:cNvPr id="3" name="Picture 2" descr="C:\Users\DELL\Desktop\abdomen-xray-signs-33-638.jpg"/>
          <p:cNvPicPr/>
          <p:nvPr/>
        </p:nvPicPr>
        <p:blipFill>
          <a:blip r:embed="rId2" cstate="print"/>
          <a:srcRect/>
          <a:stretch>
            <a:fillRect/>
          </a:stretch>
        </p:blipFill>
        <p:spPr bwMode="auto">
          <a:xfrm>
            <a:off x="838200" y="1219200"/>
            <a:ext cx="7391400" cy="4953000"/>
          </a:xfrm>
          <a:prstGeom prst="rect">
            <a:avLst/>
          </a:prstGeom>
          <a:noFill/>
          <a:ln w="9525">
            <a:noFill/>
            <a:miter lim="800000"/>
            <a:headEnd/>
            <a:tailEnd/>
          </a:ln>
        </p:spPr>
      </p:pic>
      <p:sp>
        <p:nvSpPr>
          <p:cNvPr id="4" name="Slide Number Placeholder 3"/>
          <p:cNvSpPr>
            <a:spLocks noGrp="1"/>
          </p:cNvSpPr>
          <p:nvPr>
            <p:ph type="sldNum" sz="quarter" idx="12"/>
          </p:nvPr>
        </p:nvSpPr>
        <p:spPr/>
        <p:txBody>
          <a:bodyPr/>
          <a:lstStyle/>
          <a:p>
            <a:fld id="{B6F15528-21DE-4FAA-801E-634DDDAF4B2B}" type="slidenum">
              <a:rPr lang="en-US" smtClean="0"/>
              <a:pPr/>
              <a:t>18</a:t>
            </a:fld>
            <a:endParaRPr lang="en-US"/>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Rectangle 1"/>
          <p:cNvSpPr>
            <a:spLocks noChangeArrowheads="1"/>
          </p:cNvSpPr>
          <p:nvPr/>
        </p:nvSpPr>
        <p:spPr bwMode="auto">
          <a:xfrm>
            <a:off x="304800" y="364868"/>
            <a:ext cx="8305800" cy="563231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4400" b="1" i="0" u="none" strike="noStrike" cap="none" normalizeH="0" baseline="0" dirty="0" smtClean="0">
                <a:ln>
                  <a:noFill/>
                </a:ln>
                <a:solidFill>
                  <a:srgbClr val="4A6C93"/>
                </a:solidFill>
                <a:effectLst/>
                <a:latin typeface="Calibri" pitchFamily="34" charset="0"/>
                <a:ea typeface="Calibri" pitchFamily="34" charset="0"/>
                <a:cs typeface="Aileron-Bold"/>
              </a:rPr>
              <a:t>TREATMENT OF ACUTE INTESTINAL OBSTRUCTION</a:t>
            </a:r>
            <a:endParaRPr kumimoji="0" lang="en-US"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800" b="1" i="0" u="none" strike="noStrike" cap="none" normalizeH="0" baseline="0" dirty="0" smtClean="0">
                <a:ln>
                  <a:noFill/>
                </a:ln>
                <a:solidFill>
                  <a:srgbClr val="0070C0"/>
                </a:solidFill>
                <a:effectLst/>
                <a:latin typeface="Calibri" pitchFamily="34" charset="0"/>
                <a:ea typeface="Calibri" pitchFamily="34" charset="0"/>
                <a:cs typeface="Aileron-SemiBold"/>
              </a:rPr>
              <a:t>Treatment of acute intestinal obstruction</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rgbClr val="0070C0"/>
                </a:solidFill>
                <a:effectLst/>
                <a:latin typeface="Calibri" pitchFamily="34" charset="0"/>
                <a:ea typeface="Calibri" pitchFamily="34" charset="0"/>
                <a:cs typeface="ZapfDingbatsStd"/>
              </a:rPr>
              <a:t>  ●</a:t>
            </a:r>
            <a:r>
              <a:rPr kumimoji="0" lang="en-US" sz="2400" b="0" i="0" u="none" strike="noStrike" cap="none" normalizeH="0" baseline="0" dirty="0" smtClean="0">
                <a:ln>
                  <a:noFill/>
                </a:ln>
                <a:solidFill>
                  <a:srgbClr val="0070C0"/>
                </a:solidFill>
                <a:effectLst/>
                <a:latin typeface="Calibri" pitchFamily="34" charset="0"/>
                <a:ea typeface="Calibri" pitchFamily="34" charset="0"/>
                <a:cs typeface="ZapfDingbatsITC"/>
              </a:rPr>
              <a:t>●</a:t>
            </a:r>
            <a:r>
              <a:rPr kumimoji="0" lang="en-US" sz="2400" b="0" i="0" u="none" strike="noStrike" cap="none" normalizeH="0" baseline="0" dirty="0" smtClean="0">
                <a:ln>
                  <a:noFill/>
                </a:ln>
                <a:solidFill>
                  <a:srgbClr val="52D60A"/>
                </a:solidFill>
                <a:effectLst/>
                <a:latin typeface="Calibri" pitchFamily="34" charset="0"/>
                <a:ea typeface="Calibri" pitchFamily="34" charset="0"/>
                <a:cs typeface="ZapfDingbatsITC"/>
              </a:rPr>
              <a:t> </a:t>
            </a:r>
            <a:r>
              <a:rPr kumimoji="0" lang="en-US" sz="2400" b="0" i="0" u="none" strike="noStrike" cap="none" normalizeH="0" baseline="0" dirty="0" smtClean="0">
                <a:ln>
                  <a:noFill/>
                </a:ln>
                <a:solidFill>
                  <a:srgbClr val="000000"/>
                </a:solidFill>
                <a:effectLst/>
                <a:latin typeface="Calibri" pitchFamily="34" charset="0"/>
                <a:ea typeface="Calibri" pitchFamily="34" charset="0"/>
                <a:cs typeface="Calibri" pitchFamily="34" charset="0"/>
              </a:rPr>
              <a:t>Gastrointestinal drainage via a nasogastric tube</a:t>
            </a:r>
            <a:endParaRPr kumimoji="0" lang="en-US"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rgbClr val="0070C0"/>
                </a:solidFill>
                <a:effectLst/>
                <a:latin typeface="Calibri" pitchFamily="34" charset="0"/>
                <a:ea typeface="ZapfDingbatsStd"/>
                <a:cs typeface="Calibri" pitchFamily="34" charset="0"/>
              </a:rPr>
              <a:t>  ●</a:t>
            </a:r>
            <a:r>
              <a:rPr kumimoji="0" lang="en-US" sz="2400" b="0" i="0" u="none" strike="noStrike" cap="none" normalizeH="0" baseline="0" dirty="0" smtClean="0">
                <a:ln>
                  <a:noFill/>
                </a:ln>
                <a:solidFill>
                  <a:srgbClr val="0070C0"/>
                </a:solidFill>
                <a:effectLst/>
                <a:latin typeface="Calibri" pitchFamily="34" charset="0"/>
                <a:ea typeface="ZapfDingbatsITC"/>
                <a:cs typeface="Calibri" pitchFamily="34" charset="0"/>
              </a:rPr>
              <a:t>●</a:t>
            </a:r>
            <a:r>
              <a:rPr kumimoji="0" lang="en-US" sz="2400" b="0" i="0" u="none" strike="noStrike" cap="none" normalizeH="0" baseline="0" dirty="0" smtClean="0">
                <a:ln>
                  <a:noFill/>
                </a:ln>
                <a:solidFill>
                  <a:srgbClr val="52D60A"/>
                </a:solidFill>
                <a:effectLst/>
                <a:latin typeface="Calibri" pitchFamily="34" charset="0"/>
                <a:ea typeface="ZapfDingbatsITC"/>
                <a:cs typeface="Calibri" pitchFamily="34" charset="0"/>
              </a:rPr>
              <a:t> </a:t>
            </a:r>
            <a:r>
              <a:rPr kumimoji="0" lang="en-US" sz="2400" b="0" i="0" u="none" strike="noStrike" cap="none" normalizeH="0" baseline="0" dirty="0" smtClean="0">
                <a:ln>
                  <a:noFill/>
                </a:ln>
                <a:solidFill>
                  <a:srgbClr val="000000"/>
                </a:solidFill>
                <a:effectLst/>
                <a:latin typeface="Calibri" pitchFamily="34" charset="0"/>
                <a:ea typeface="Calibri" pitchFamily="34" charset="0"/>
                <a:cs typeface="Calibri" pitchFamily="34" charset="0"/>
              </a:rPr>
              <a:t>Fluid and electrolyte replacement using</a:t>
            </a:r>
            <a:r>
              <a:rPr kumimoji="0" lang="en-US" sz="2400" b="0" i="0" u="none" strike="noStrike" cap="none" normalizeH="0" baseline="0" dirty="0" smtClean="0">
                <a:ln>
                  <a:noFill/>
                </a:ln>
                <a:solidFill>
                  <a:schemeClr val="tx1"/>
                </a:solidFill>
                <a:effectLst/>
                <a:latin typeface="Calibri" pitchFamily="34" charset="0"/>
                <a:ea typeface="Calibri" pitchFamily="34" charset="0"/>
                <a:cs typeface="Calibri" pitchFamily="34" charset="0"/>
              </a:rPr>
              <a:t> </a:t>
            </a:r>
            <a:r>
              <a:rPr kumimoji="0" lang="en-US" sz="2400" b="0" i="0" u="none" strike="noStrike" cap="none" normalizeH="0" baseline="0" dirty="0" smtClean="0">
                <a:ln>
                  <a:noFill/>
                </a:ln>
                <a:solidFill>
                  <a:srgbClr val="000000"/>
                </a:solidFill>
                <a:effectLst/>
                <a:latin typeface="Calibri" pitchFamily="34" charset="0"/>
                <a:ea typeface="Calibri" pitchFamily="34" charset="0"/>
                <a:cs typeface="Calibri" pitchFamily="34" charset="0"/>
              </a:rPr>
              <a:t>Hartmann’s solution or normal saline.</a:t>
            </a:r>
            <a:endParaRPr kumimoji="0" lang="en-US"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rgbClr val="0070C0"/>
                </a:solidFill>
                <a:effectLst/>
                <a:latin typeface="Calibri" pitchFamily="34" charset="0"/>
                <a:ea typeface="ZapfDingbatsStd"/>
                <a:cs typeface="Calibri" pitchFamily="34" charset="0"/>
              </a:rPr>
              <a:t>  ●</a:t>
            </a:r>
            <a:r>
              <a:rPr kumimoji="0" lang="en-US" sz="2400" b="0" i="0" u="none" strike="noStrike" cap="none" normalizeH="0" baseline="0" dirty="0" smtClean="0">
                <a:ln>
                  <a:noFill/>
                </a:ln>
                <a:solidFill>
                  <a:srgbClr val="0070C0"/>
                </a:solidFill>
                <a:effectLst/>
                <a:latin typeface="Calibri" pitchFamily="34" charset="0"/>
                <a:ea typeface="ZapfDingbatsITC"/>
                <a:cs typeface="Calibri" pitchFamily="34" charset="0"/>
              </a:rPr>
              <a:t>●</a:t>
            </a:r>
            <a:r>
              <a:rPr kumimoji="0" lang="en-US" sz="2400" b="0" i="0" u="none" strike="noStrike" cap="none" normalizeH="0" baseline="0" dirty="0" smtClean="0">
                <a:ln>
                  <a:noFill/>
                </a:ln>
                <a:solidFill>
                  <a:srgbClr val="52D60A"/>
                </a:solidFill>
                <a:effectLst/>
                <a:latin typeface="Calibri" pitchFamily="34" charset="0"/>
                <a:ea typeface="ZapfDingbatsITC"/>
                <a:cs typeface="Calibri" pitchFamily="34" charset="0"/>
              </a:rPr>
              <a:t> </a:t>
            </a:r>
            <a:r>
              <a:rPr kumimoji="0" lang="en-US" sz="2400" b="0" i="0" u="none" strike="noStrike" cap="none" normalizeH="0" baseline="0" dirty="0" smtClean="0">
                <a:ln>
                  <a:noFill/>
                </a:ln>
                <a:solidFill>
                  <a:srgbClr val="000000"/>
                </a:solidFill>
                <a:effectLst/>
                <a:latin typeface="Calibri" pitchFamily="34" charset="0"/>
                <a:ea typeface="Calibri" pitchFamily="34" charset="0"/>
                <a:cs typeface="Calibri" pitchFamily="34" charset="0"/>
              </a:rPr>
              <a:t>Relief of obstruction</a:t>
            </a:r>
            <a:endParaRPr kumimoji="0" lang="en-US"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rgbClr val="0070C0"/>
                </a:solidFill>
                <a:effectLst/>
                <a:latin typeface="Calibri" pitchFamily="34" charset="0"/>
                <a:ea typeface="ZapfDingbatsStd"/>
                <a:cs typeface="Calibri" pitchFamily="34" charset="0"/>
              </a:rPr>
              <a:t>  ●</a:t>
            </a:r>
            <a:r>
              <a:rPr kumimoji="0" lang="en-US" sz="2400" b="0" i="0" u="none" strike="noStrike" cap="none" normalizeH="0" baseline="0" dirty="0" smtClean="0">
                <a:ln>
                  <a:noFill/>
                </a:ln>
                <a:solidFill>
                  <a:srgbClr val="0070C0"/>
                </a:solidFill>
                <a:effectLst/>
                <a:latin typeface="Calibri" pitchFamily="34" charset="0"/>
                <a:ea typeface="ZapfDingbatsITC"/>
                <a:cs typeface="Calibri" pitchFamily="34" charset="0"/>
              </a:rPr>
              <a:t>●</a:t>
            </a:r>
            <a:r>
              <a:rPr kumimoji="0" lang="en-US" sz="2400" b="0" i="0" u="none" strike="noStrike" cap="none" normalizeH="0" baseline="0" dirty="0" smtClean="0">
                <a:ln>
                  <a:noFill/>
                </a:ln>
                <a:solidFill>
                  <a:srgbClr val="52D60A"/>
                </a:solidFill>
                <a:effectLst/>
                <a:latin typeface="Calibri" pitchFamily="34" charset="0"/>
                <a:ea typeface="ZapfDingbatsITC"/>
                <a:cs typeface="Calibri" pitchFamily="34" charset="0"/>
              </a:rPr>
              <a:t> </a:t>
            </a:r>
            <a:r>
              <a:rPr kumimoji="0" lang="en-US" sz="2400" b="0" i="0" u="none" strike="noStrike" cap="none" normalizeH="0" baseline="0" dirty="0" smtClean="0">
                <a:ln>
                  <a:noFill/>
                </a:ln>
                <a:solidFill>
                  <a:srgbClr val="000000"/>
                </a:solidFill>
                <a:effectLst/>
                <a:latin typeface="Calibri" pitchFamily="34" charset="0"/>
                <a:ea typeface="Calibri" pitchFamily="34" charset="0"/>
                <a:cs typeface="Calibri" pitchFamily="34" charset="0"/>
              </a:rPr>
              <a:t>Surgical treatment is necessary for most cases of intestinal obstruction but should be delayed until resuscitation is complete, provided there is no sign of strangulation or evidence of closed-loop obstruction.</a:t>
            </a:r>
            <a:endParaRPr kumimoji="0" lang="en-US"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4800" b="0" i="0" u="none" strike="noStrike" cap="none" normalizeH="0" baseline="0" dirty="0" smtClean="0">
              <a:ln>
                <a:noFill/>
              </a:ln>
              <a:solidFill>
                <a:schemeClr val="tx1"/>
              </a:solidFill>
              <a:effectLst/>
              <a:latin typeface="Arial" pitchFamily="34" charset="0"/>
              <a:cs typeface="Arial" pitchFamily="34" charset="0"/>
            </a:endParaRPr>
          </a:p>
        </p:txBody>
      </p:sp>
      <p:sp>
        <p:nvSpPr>
          <p:cNvPr id="3" name="Slide Number Placeholder 2"/>
          <p:cNvSpPr>
            <a:spLocks noGrp="1"/>
          </p:cNvSpPr>
          <p:nvPr>
            <p:ph type="sldNum" sz="quarter" idx="12"/>
          </p:nvPr>
        </p:nvSpPr>
        <p:spPr/>
        <p:txBody>
          <a:bodyPr/>
          <a:lstStyle/>
          <a:p>
            <a:fld id="{B6F15528-21DE-4FAA-801E-634DDDAF4B2B}" type="slidenum">
              <a:rPr lang="en-US" smtClean="0"/>
              <a:pPr/>
              <a:t>19</a:t>
            </a:fld>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533400" y="797242"/>
            <a:ext cx="8229600" cy="492442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4400" b="1" i="0" u="none" strike="noStrike" cap="none" normalizeH="0" baseline="0" dirty="0" smtClean="0">
                <a:ln>
                  <a:noFill/>
                </a:ln>
                <a:solidFill>
                  <a:srgbClr val="6E8AAA"/>
                </a:solidFill>
                <a:effectLst/>
                <a:latin typeface="Calibri" pitchFamily="34" charset="0"/>
                <a:ea typeface="Calibri" pitchFamily="34" charset="0"/>
                <a:cs typeface="Aileron-Bold"/>
              </a:rPr>
              <a:t>Clinical features of strangulation</a:t>
            </a:r>
            <a:endParaRPr kumimoji="0" lang="en-US"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latin typeface="Calibri" pitchFamily="34" charset="0"/>
                <a:ea typeface="Calibri" pitchFamily="34" charset="0"/>
                <a:cs typeface="GoudyStd"/>
              </a:rPr>
              <a:t>Sudden sever constant pain</a:t>
            </a:r>
            <a:endParaRPr kumimoji="0" lang="en-US"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latin typeface="Calibri" pitchFamily="34" charset="0"/>
                <a:ea typeface="Calibri" pitchFamily="34" charset="0"/>
                <a:cs typeface="GoudyStd"/>
              </a:rPr>
              <a:t>Tenderness and rigidity </a:t>
            </a:r>
            <a:endParaRPr kumimoji="0" lang="en-US"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latin typeface="Calibri" pitchFamily="34" charset="0"/>
                <a:ea typeface="Calibri" pitchFamily="34" charset="0"/>
                <a:cs typeface="GoudyStd"/>
              </a:rPr>
              <a:t>Fever</a:t>
            </a:r>
            <a:endParaRPr kumimoji="0" lang="en-US"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latin typeface="Calibri" pitchFamily="34" charset="0"/>
                <a:ea typeface="Calibri" pitchFamily="34" charset="0"/>
                <a:cs typeface="GoudyStd"/>
              </a:rPr>
              <a:t>Tachycardia</a:t>
            </a:r>
            <a:endParaRPr kumimoji="0" lang="en-US"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latin typeface="Calibri" pitchFamily="34" charset="0"/>
                <a:ea typeface="Calibri" pitchFamily="34" charset="0"/>
                <a:cs typeface="GoudyStd"/>
              </a:rPr>
              <a:t>Other signs of shock</a:t>
            </a:r>
            <a:endParaRPr kumimoji="0" lang="en-US"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latin typeface="Calibri" pitchFamily="34" charset="0"/>
                <a:ea typeface="Calibri" pitchFamily="34" charset="0"/>
                <a:cs typeface="GoudyStd"/>
              </a:rPr>
              <a:t>When strangulation occurs in an external hernia, the lump is tense, tender and irreducible and there is no </a:t>
            </a:r>
            <a:r>
              <a:rPr kumimoji="0" lang="en-US" sz="2400" b="0" i="0" u="none" strike="noStrike" cap="none" normalizeH="0" baseline="0" dirty="0" err="1" smtClean="0">
                <a:ln>
                  <a:noFill/>
                </a:ln>
                <a:solidFill>
                  <a:schemeClr val="tx1"/>
                </a:solidFill>
                <a:effectLst/>
                <a:latin typeface="Calibri" pitchFamily="34" charset="0"/>
                <a:ea typeface="Calibri" pitchFamily="34" charset="0"/>
                <a:cs typeface="GoudyStd"/>
              </a:rPr>
              <a:t>expansile</a:t>
            </a:r>
            <a:r>
              <a:rPr kumimoji="0" lang="en-US" sz="2400" b="0" i="0" u="none" strike="noStrike" cap="none" normalizeH="0" baseline="0" dirty="0" smtClean="0">
                <a:ln>
                  <a:noFill/>
                </a:ln>
                <a:solidFill>
                  <a:schemeClr val="tx1"/>
                </a:solidFill>
                <a:effectLst/>
                <a:latin typeface="Calibri" pitchFamily="34" charset="0"/>
                <a:ea typeface="Calibri" pitchFamily="34" charset="0"/>
                <a:cs typeface="GoudyStd"/>
              </a:rPr>
              <a:t> cough impulse. Skin changes with </a:t>
            </a:r>
            <a:r>
              <a:rPr kumimoji="0" lang="en-US" sz="2400" b="0" i="0" u="none" strike="noStrike" cap="none" normalizeH="0" baseline="0" dirty="0" err="1" smtClean="0">
                <a:ln>
                  <a:noFill/>
                </a:ln>
                <a:solidFill>
                  <a:schemeClr val="tx1"/>
                </a:solidFill>
                <a:effectLst/>
                <a:latin typeface="Calibri" pitchFamily="34" charset="0"/>
                <a:ea typeface="Calibri" pitchFamily="34" charset="0"/>
                <a:cs typeface="GoudyStd"/>
              </a:rPr>
              <a:t>erythema</a:t>
            </a:r>
            <a:r>
              <a:rPr kumimoji="0" lang="en-US" sz="2400" b="0" i="0" u="none" strike="noStrike" cap="none" normalizeH="0" baseline="0" dirty="0" smtClean="0">
                <a:ln>
                  <a:noFill/>
                </a:ln>
                <a:solidFill>
                  <a:schemeClr val="tx1"/>
                </a:solidFill>
                <a:effectLst/>
                <a:latin typeface="Calibri" pitchFamily="34" charset="0"/>
                <a:ea typeface="Calibri" pitchFamily="34" charset="0"/>
                <a:cs typeface="GoudyStd"/>
              </a:rPr>
              <a:t> or purplish </a:t>
            </a:r>
            <a:r>
              <a:rPr kumimoji="0" lang="en-US" sz="2400" b="0" i="0" u="none" strike="noStrike" cap="none" normalizeH="0" baseline="0" dirty="0" err="1" smtClean="0">
                <a:ln>
                  <a:noFill/>
                </a:ln>
                <a:solidFill>
                  <a:schemeClr val="tx1"/>
                </a:solidFill>
                <a:effectLst/>
                <a:latin typeface="Calibri" pitchFamily="34" charset="0"/>
                <a:ea typeface="Calibri" pitchFamily="34" charset="0"/>
                <a:cs typeface="GoudyStd"/>
              </a:rPr>
              <a:t>discolouration</a:t>
            </a:r>
            <a:r>
              <a:rPr kumimoji="0" lang="en-US" sz="2400" b="0" i="0" u="none" strike="noStrike" cap="none" normalizeH="0" baseline="0" dirty="0" smtClean="0">
                <a:ln>
                  <a:noFill/>
                </a:ln>
                <a:solidFill>
                  <a:schemeClr val="tx1"/>
                </a:solidFill>
                <a:effectLst/>
                <a:latin typeface="Calibri" pitchFamily="34" charset="0"/>
                <a:ea typeface="Calibri" pitchFamily="34" charset="0"/>
                <a:cs typeface="GoudyStd"/>
              </a:rPr>
              <a:t> are associated with underlying ischaemia.</a:t>
            </a:r>
            <a:endParaRPr kumimoji="0" lang="en-US"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5400" b="0" i="0" u="none" strike="noStrike" cap="none" normalizeH="0" baseline="0" dirty="0" smtClean="0">
              <a:ln>
                <a:noFill/>
              </a:ln>
              <a:solidFill>
                <a:schemeClr val="tx1"/>
              </a:solidFill>
              <a:effectLst/>
              <a:latin typeface="Arial" pitchFamily="34" charset="0"/>
              <a:cs typeface="Arial" pitchFamily="34" charset="0"/>
            </a:endParaRPr>
          </a:p>
        </p:txBody>
      </p:sp>
      <p:sp>
        <p:nvSpPr>
          <p:cNvPr id="3" name="Slide Number Placeholder 2"/>
          <p:cNvSpPr>
            <a:spLocks noGrp="1"/>
          </p:cNvSpPr>
          <p:nvPr>
            <p:ph type="sldNum" sz="quarter" idx="12"/>
          </p:nvPr>
        </p:nvSpPr>
        <p:spPr/>
        <p:txBody>
          <a:bodyPr/>
          <a:lstStyle/>
          <a:p>
            <a:fld id="{B6F15528-21DE-4FAA-801E-634DDDAF4B2B}" type="slidenum">
              <a:rPr lang="en-US" smtClean="0"/>
              <a:pPr/>
              <a:t>2</a:t>
            </a:fld>
            <a:endParaRPr lang="en-US"/>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Rectangle 1"/>
          <p:cNvSpPr>
            <a:spLocks noChangeArrowheads="1"/>
          </p:cNvSpPr>
          <p:nvPr/>
        </p:nvSpPr>
        <p:spPr bwMode="auto">
          <a:xfrm>
            <a:off x="381000" y="350223"/>
            <a:ext cx="8305800" cy="292387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4000" b="1" i="0" u="none" strike="noStrike" cap="none" normalizeH="0" baseline="0" dirty="0" smtClean="0">
                <a:ln>
                  <a:noFill/>
                </a:ln>
                <a:solidFill>
                  <a:srgbClr val="6E8AAA"/>
                </a:solidFill>
                <a:effectLst/>
                <a:latin typeface="Calibri" pitchFamily="34" charset="0"/>
                <a:ea typeface="Calibri" pitchFamily="34" charset="0"/>
                <a:cs typeface="Aileron-Bold"/>
              </a:rPr>
              <a:t>Surgical treatment</a:t>
            </a:r>
            <a:endParaRPr kumimoji="0" lang="en-US"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solidFill>
                  <a:srgbClr val="0070C0"/>
                </a:solidFill>
                <a:effectLst/>
                <a:latin typeface="Calibri" pitchFamily="34" charset="0"/>
                <a:ea typeface="Calibri" pitchFamily="34" charset="0"/>
                <a:cs typeface="Aileron-SemiBold"/>
              </a:rPr>
              <a:t>Indications for early surgical intervention</a:t>
            </a:r>
            <a:endParaRPr kumimoji="0" lang="en-US"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rgbClr val="0070C0"/>
                </a:solidFill>
                <a:effectLst/>
                <a:latin typeface="Calibri" pitchFamily="34" charset="0"/>
                <a:ea typeface="Calibri" pitchFamily="34" charset="0"/>
                <a:cs typeface="ZapfDingbatsStd"/>
              </a:rPr>
              <a:t>●</a:t>
            </a:r>
            <a:r>
              <a:rPr kumimoji="0" lang="en-US" sz="2400" b="0" i="0" u="none" strike="noStrike" cap="none" normalizeH="0" baseline="0" dirty="0" smtClean="0">
                <a:ln>
                  <a:noFill/>
                </a:ln>
                <a:solidFill>
                  <a:srgbClr val="0070C0"/>
                </a:solidFill>
                <a:effectLst/>
                <a:latin typeface="Calibri" pitchFamily="34" charset="0"/>
                <a:ea typeface="Calibri" pitchFamily="34" charset="0"/>
                <a:cs typeface="ZapfDingbatsITC"/>
              </a:rPr>
              <a:t>●</a:t>
            </a:r>
            <a:r>
              <a:rPr kumimoji="0" lang="en-US" sz="1200" b="0" i="0" u="none" strike="noStrike" cap="none" normalizeH="0" baseline="0" dirty="0" smtClean="0">
                <a:ln>
                  <a:noFill/>
                </a:ln>
                <a:solidFill>
                  <a:srgbClr val="52D60A"/>
                </a:solidFill>
                <a:effectLst/>
                <a:latin typeface="Calibri" pitchFamily="34" charset="0"/>
                <a:ea typeface="Calibri" pitchFamily="34" charset="0"/>
                <a:cs typeface="ZapfDingbatsITC"/>
              </a:rPr>
              <a:t> </a:t>
            </a:r>
            <a:r>
              <a:rPr kumimoji="0" lang="en-US" sz="2400" b="0" i="0" u="none" strike="noStrike" cap="none" normalizeH="0" baseline="0" dirty="0" smtClean="0">
                <a:ln>
                  <a:noFill/>
                </a:ln>
                <a:solidFill>
                  <a:srgbClr val="000000"/>
                </a:solidFill>
                <a:effectLst/>
                <a:latin typeface="Calibri" pitchFamily="34" charset="0"/>
                <a:ea typeface="Calibri" pitchFamily="34" charset="0"/>
                <a:cs typeface="Calibri" pitchFamily="34" charset="0"/>
              </a:rPr>
              <a:t>Obstructed external hernia</a:t>
            </a:r>
            <a:endParaRPr kumimoji="0" lang="en-US"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rgbClr val="0070C0"/>
                </a:solidFill>
                <a:effectLst/>
                <a:latin typeface="Calibri" pitchFamily="34" charset="0"/>
                <a:ea typeface="ZapfDingbatsStd"/>
                <a:cs typeface="Calibri" pitchFamily="34" charset="0"/>
              </a:rPr>
              <a:t>●</a:t>
            </a:r>
            <a:r>
              <a:rPr kumimoji="0" lang="en-US" sz="2400" b="0" i="0" u="none" strike="noStrike" cap="none" normalizeH="0" baseline="0" dirty="0" smtClean="0">
                <a:ln>
                  <a:noFill/>
                </a:ln>
                <a:solidFill>
                  <a:srgbClr val="0070C0"/>
                </a:solidFill>
                <a:effectLst/>
                <a:latin typeface="Calibri" pitchFamily="34" charset="0"/>
                <a:ea typeface="ZapfDingbatsITC"/>
                <a:cs typeface="Calibri" pitchFamily="34" charset="0"/>
              </a:rPr>
              <a:t>●</a:t>
            </a:r>
            <a:r>
              <a:rPr kumimoji="0" lang="en-US" sz="2400" b="0" i="0" u="none" strike="noStrike" cap="none" normalizeH="0" baseline="0" dirty="0" smtClean="0">
                <a:ln>
                  <a:noFill/>
                </a:ln>
                <a:solidFill>
                  <a:srgbClr val="52D60A"/>
                </a:solidFill>
                <a:effectLst/>
                <a:latin typeface="Calibri" pitchFamily="34" charset="0"/>
                <a:ea typeface="ZapfDingbatsITC"/>
                <a:cs typeface="Calibri" pitchFamily="34" charset="0"/>
              </a:rPr>
              <a:t> </a:t>
            </a:r>
            <a:r>
              <a:rPr kumimoji="0" lang="en-US" sz="2400" b="0" i="0" u="none" strike="noStrike" cap="none" normalizeH="0" baseline="0" dirty="0" smtClean="0">
                <a:ln>
                  <a:noFill/>
                </a:ln>
                <a:solidFill>
                  <a:srgbClr val="000000"/>
                </a:solidFill>
                <a:effectLst/>
                <a:latin typeface="Calibri" pitchFamily="34" charset="0"/>
                <a:ea typeface="Calibri" pitchFamily="34" charset="0"/>
                <a:cs typeface="Calibri" pitchFamily="34" charset="0"/>
              </a:rPr>
              <a:t>Clinical features suspicious of intestinal strangulation</a:t>
            </a:r>
            <a:endParaRPr kumimoji="0" lang="en-US"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rgbClr val="0070C0"/>
                </a:solidFill>
                <a:effectLst/>
                <a:latin typeface="Calibri" pitchFamily="34" charset="0"/>
                <a:ea typeface="ZapfDingbatsStd"/>
                <a:cs typeface="Calibri" pitchFamily="34" charset="0"/>
              </a:rPr>
              <a:t>●</a:t>
            </a:r>
            <a:r>
              <a:rPr kumimoji="0" lang="en-US" sz="2400" b="0" i="0" u="none" strike="noStrike" cap="none" normalizeH="0" baseline="0" dirty="0" smtClean="0">
                <a:ln>
                  <a:noFill/>
                </a:ln>
                <a:solidFill>
                  <a:srgbClr val="0070C0"/>
                </a:solidFill>
                <a:effectLst/>
                <a:latin typeface="Calibri" pitchFamily="34" charset="0"/>
                <a:ea typeface="ZapfDingbatsITC"/>
                <a:cs typeface="Calibri" pitchFamily="34" charset="0"/>
              </a:rPr>
              <a:t>●</a:t>
            </a:r>
            <a:r>
              <a:rPr kumimoji="0" lang="en-US" sz="2400" b="0" i="0" u="none" strike="noStrike" cap="none" normalizeH="0" baseline="0" dirty="0" smtClean="0">
                <a:ln>
                  <a:noFill/>
                </a:ln>
                <a:solidFill>
                  <a:srgbClr val="52D60A"/>
                </a:solidFill>
                <a:effectLst/>
                <a:latin typeface="Calibri" pitchFamily="34" charset="0"/>
                <a:ea typeface="ZapfDingbatsITC"/>
                <a:cs typeface="Calibri" pitchFamily="34" charset="0"/>
              </a:rPr>
              <a:t> </a:t>
            </a:r>
            <a:r>
              <a:rPr kumimoji="0" lang="en-US" sz="2400" b="0" i="0" u="none" strike="noStrike" cap="none" normalizeH="0" baseline="0" dirty="0" smtClean="0">
                <a:ln>
                  <a:noFill/>
                </a:ln>
                <a:solidFill>
                  <a:srgbClr val="000000"/>
                </a:solidFill>
                <a:effectLst/>
                <a:latin typeface="Calibri" pitchFamily="34" charset="0"/>
                <a:ea typeface="Calibri" pitchFamily="34" charset="0"/>
                <a:cs typeface="Calibri" pitchFamily="34" charset="0"/>
              </a:rPr>
              <a:t>Obstruction in a ‘virgin’ abdomen</a:t>
            </a:r>
            <a:endParaRPr kumimoji="0" lang="en-US"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4800" b="0" i="0" u="none" strike="noStrike" cap="none" normalizeH="0" baseline="0" dirty="0" smtClean="0">
              <a:ln>
                <a:noFill/>
              </a:ln>
              <a:solidFill>
                <a:schemeClr val="tx1"/>
              </a:solidFill>
              <a:effectLst/>
              <a:latin typeface="Arial" pitchFamily="34" charset="0"/>
              <a:cs typeface="Arial" pitchFamily="34" charset="0"/>
            </a:endParaRPr>
          </a:p>
        </p:txBody>
      </p:sp>
      <p:sp>
        <p:nvSpPr>
          <p:cNvPr id="32770" name="Rectangle 2"/>
          <p:cNvSpPr>
            <a:spLocks noChangeArrowheads="1"/>
          </p:cNvSpPr>
          <p:nvPr/>
        </p:nvSpPr>
        <p:spPr bwMode="auto">
          <a:xfrm>
            <a:off x="457200" y="2667000"/>
            <a:ext cx="8382001" cy="341632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latin typeface="Calibri" pitchFamily="34" charset="0"/>
                <a:ea typeface="Calibri" pitchFamily="34" charset="0"/>
                <a:cs typeface="GoudyStd"/>
              </a:rPr>
              <a:t>The classic clinical advice ‘</a:t>
            </a:r>
            <a:r>
              <a:rPr kumimoji="0" lang="en-US" sz="2400" b="1" i="0" u="none" strike="noStrike" cap="none" normalizeH="0" baseline="0" dirty="0" smtClean="0">
                <a:ln>
                  <a:noFill/>
                </a:ln>
                <a:solidFill>
                  <a:schemeClr val="tx1"/>
                </a:solidFill>
                <a:effectLst/>
                <a:latin typeface="Calibri" pitchFamily="34" charset="0"/>
                <a:ea typeface="Calibri" pitchFamily="34" charset="0"/>
                <a:cs typeface="GoudyStd"/>
              </a:rPr>
              <a:t>the sun should not both rise and set’ on a case of unrelieved acute intestinal obstruction.</a:t>
            </a:r>
            <a:endParaRPr kumimoji="0" lang="en-US"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latin typeface="Calibri" pitchFamily="34" charset="0"/>
                <a:ea typeface="Calibri" pitchFamily="34" charset="0"/>
                <a:cs typeface="GoudyStd"/>
              </a:rPr>
              <a:t>If there is no evidence of ischemia postpone surgery till resuscitation is enough.</a:t>
            </a:r>
            <a:endParaRPr kumimoji="0" lang="en-US"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latin typeface="Calibri" pitchFamily="34" charset="0"/>
                <a:ea typeface="Calibri" pitchFamily="34" charset="0"/>
                <a:cs typeface="GoudyStd"/>
              </a:rPr>
              <a:t>Where obstruction is likely to be secondary to adhesions, conservative management may be continued for up to </a:t>
            </a:r>
            <a:r>
              <a:rPr kumimoji="0" lang="en-US" sz="2400" b="1" i="1" u="none" strike="noStrike" cap="none" normalizeH="0" baseline="0" dirty="0" smtClean="0">
                <a:ln>
                  <a:noFill/>
                </a:ln>
                <a:solidFill>
                  <a:schemeClr val="tx1"/>
                </a:solidFill>
                <a:effectLst/>
                <a:latin typeface="Calibri" pitchFamily="34" charset="0"/>
                <a:ea typeface="Calibri" pitchFamily="34" charset="0"/>
                <a:cs typeface="GoudyStd"/>
              </a:rPr>
              <a:t>72 hours </a:t>
            </a:r>
            <a:r>
              <a:rPr kumimoji="0" lang="en-US" sz="2400" b="0" i="0" u="none" strike="noStrike" cap="none" normalizeH="0" baseline="0" dirty="0" smtClean="0">
                <a:ln>
                  <a:noFill/>
                </a:ln>
                <a:solidFill>
                  <a:schemeClr val="tx1"/>
                </a:solidFill>
                <a:effectLst/>
                <a:latin typeface="Calibri" pitchFamily="34" charset="0"/>
                <a:ea typeface="Calibri" pitchFamily="34" charset="0"/>
                <a:cs typeface="GoudyStd"/>
              </a:rPr>
              <a:t>in the hope of spontaneous resolution.</a:t>
            </a:r>
            <a:endParaRPr kumimoji="0" lang="en-US"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4800" b="0" i="0" u="none" strike="noStrike" cap="none" normalizeH="0" baseline="0" dirty="0" smtClean="0">
              <a:ln>
                <a:noFill/>
              </a:ln>
              <a:solidFill>
                <a:schemeClr val="tx1"/>
              </a:solidFill>
              <a:effectLst/>
              <a:latin typeface="Arial" pitchFamily="34" charset="0"/>
              <a:cs typeface="Arial" pitchFamily="34" charset="0"/>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pPr/>
              <a:t>20</a:t>
            </a:fld>
            <a:endParaRPr lang="en-US"/>
          </a:p>
        </p:txBody>
      </p:sp>
      <p:sp>
        <p:nvSpPr>
          <p:cNvPr id="5" name="TextBox 4"/>
          <p:cNvSpPr txBox="1"/>
          <p:nvPr/>
        </p:nvSpPr>
        <p:spPr>
          <a:xfrm>
            <a:off x="3962400" y="6248400"/>
            <a:ext cx="550151" cy="523220"/>
          </a:xfrm>
          <a:prstGeom prst="rect">
            <a:avLst/>
          </a:prstGeom>
          <a:noFill/>
        </p:spPr>
        <p:txBody>
          <a:bodyPr wrap="none" rtlCol="0">
            <a:spAutoFit/>
          </a:bodyPr>
          <a:lstStyle/>
          <a:p>
            <a:r>
              <a:rPr lang="en-US" sz="2800" dirty="0" smtClean="0"/>
              <a:t>20</a:t>
            </a:r>
            <a:endParaRPr lang="en-US" sz="2800"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Rectangle 1"/>
          <p:cNvSpPr>
            <a:spLocks noChangeArrowheads="1"/>
          </p:cNvSpPr>
          <p:nvPr/>
        </p:nvSpPr>
        <p:spPr bwMode="auto">
          <a:xfrm>
            <a:off x="533400" y="838200"/>
            <a:ext cx="8229600" cy="378565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latin typeface="Calibri" pitchFamily="34" charset="0"/>
                <a:ea typeface="Calibri" pitchFamily="34" charset="0"/>
                <a:cs typeface="GoudyStd" charset="0"/>
              </a:rPr>
              <a:t>Principles of surgery (small bowel):</a:t>
            </a:r>
            <a:endParaRPr kumimoji="0" lang="en-US"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latin typeface="Calibri" pitchFamily="34" charset="0"/>
                <a:ea typeface="Calibri" pitchFamily="34" charset="0"/>
                <a:cs typeface="GoudyStd" charset="0"/>
              </a:rPr>
              <a:t>Midline laparotomy incision</a:t>
            </a:r>
            <a:endParaRPr kumimoji="0" lang="en-US"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latin typeface="Calibri" pitchFamily="34" charset="0"/>
                <a:ea typeface="Calibri" pitchFamily="34" charset="0"/>
                <a:cs typeface="GoudyStd" charset="0"/>
              </a:rPr>
              <a:t>deliver the distended small bowel into the wound to have access into the cause of obstruction</a:t>
            </a:r>
            <a:endParaRPr kumimoji="0" lang="en-US"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latin typeface="Calibri" pitchFamily="34" charset="0"/>
                <a:ea typeface="Calibri" pitchFamily="34" charset="0"/>
                <a:cs typeface="GoudyStd-Bold"/>
              </a:rPr>
              <a:t>Operative decompression by either:</a:t>
            </a:r>
            <a:endParaRPr kumimoji="0" lang="en-US"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latin typeface="Calibri" pitchFamily="34" charset="0"/>
                <a:ea typeface="Calibri" pitchFamily="34" charset="0"/>
                <a:cs typeface="GoudyStd" charset="0"/>
              </a:rPr>
              <a:t>1. Large orogastric tube with gentle milking of SB content into the stomach</a:t>
            </a:r>
            <a:endParaRPr kumimoji="0" lang="en-US"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latin typeface="Calibri" pitchFamily="34" charset="0"/>
                <a:ea typeface="Calibri" pitchFamily="34" charset="0"/>
                <a:cs typeface="GoudyStd" charset="0"/>
              </a:rPr>
              <a:t>2. Savage’s decompressor</a:t>
            </a:r>
            <a:endParaRPr kumimoji="0" lang="en-US"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4800" b="0" i="0" u="none" strike="noStrike" cap="none" normalizeH="0" baseline="0" dirty="0" smtClean="0">
              <a:ln>
                <a:noFill/>
              </a:ln>
              <a:solidFill>
                <a:schemeClr val="tx1"/>
              </a:solidFill>
              <a:effectLst/>
              <a:latin typeface="Arial" pitchFamily="34" charset="0"/>
              <a:cs typeface="Arial" pitchFamily="34" charset="0"/>
            </a:endParaRPr>
          </a:p>
        </p:txBody>
      </p:sp>
      <p:sp>
        <p:nvSpPr>
          <p:cNvPr id="3" name="Slide Number Placeholder 2"/>
          <p:cNvSpPr>
            <a:spLocks noGrp="1"/>
          </p:cNvSpPr>
          <p:nvPr>
            <p:ph type="sldNum" sz="quarter" idx="12"/>
          </p:nvPr>
        </p:nvSpPr>
        <p:spPr/>
        <p:txBody>
          <a:bodyPr/>
          <a:lstStyle/>
          <a:p>
            <a:fld id="{B6F15528-21DE-4FAA-801E-634DDDAF4B2B}" type="slidenum">
              <a:rPr lang="en-US" smtClean="0"/>
              <a:pPr/>
              <a:t>21</a:t>
            </a:fld>
            <a:endParaRPr lang="en-US"/>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Rectangle 1"/>
          <p:cNvSpPr>
            <a:spLocks noChangeArrowheads="1"/>
          </p:cNvSpPr>
          <p:nvPr/>
        </p:nvSpPr>
        <p:spPr bwMode="auto">
          <a:xfrm>
            <a:off x="381000" y="838200"/>
            <a:ext cx="8458200" cy="378565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7200" algn="l" defTabSz="914400" rtl="0" eaLnBrk="1" fontAlgn="base" latinLnBrk="0" hangingPunct="1">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latin typeface="Calibri" pitchFamily="34" charset="0"/>
                <a:ea typeface="Calibri" pitchFamily="34" charset="0"/>
                <a:cs typeface="GoudyStd" charset="0"/>
              </a:rPr>
              <a:t>Treatment of obstruction depend on the cause</a:t>
            </a:r>
            <a:endParaRPr kumimoji="0" lang="en-US" b="0" i="0" u="none" strike="noStrike" cap="none" normalizeH="0" baseline="0" dirty="0" smtClean="0">
              <a:ln>
                <a:noFill/>
              </a:ln>
              <a:solidFill>
                <a:schemeClr val="tx1"/>
              </a:solidFill>
              <a:effectLst/>
              <a:latin typeface="Arial" pitchFamily="34" charset="0"/>
              <a:cs typeface="Arial" pitchFamily="34" charset="0"/>
            </a:endParaRPr>
          </a:p>
          <a:p>
            <a:pPr marL="0" marR="0" lvl="0" indent="45720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latin typeface="Calibri" pitchFamily="34" charset="0"/>
                <a:ea typeface="Calibri" pitchFamily="34" charset="0"/>
                <a:cs typeface="GoudyStd" charset="0"/>
              </a:rPr>
              <a:t>Division of adhesions (enterolysis).</a:t>
            </a:r>
            <a:endParaRPr kumimoji="0" lang="en-US" b="0" i="0" u="none" strike="noStrike" cap="none" normalizeH="0" baseline="0" dirty="0" smtClean="0">
              <a:ln>
                <a:noFill/>
              </a:ln>
              <a:solidFill>
                <a:schemeClr val="tx1"/>
              </a:solidFill>
              <a:effectLst/>
              <a:latin typeface="Arial" pitchFamily="34" charset="0"/>
              <a:cs typeface="Arial" pitchFamily="34" charset="0"/>
            </a:endParaRPr>
          </a:p>
          <a:p>
            <a:pPr marL="0" marR="0" lvl="0" indent="45720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latin typeface="Calibri" pitchFamily="34" charset="0"/>
                <a:ea typeface="Calibri" pitchFamily="34" charset="0"/>
                <a:cs typeface="GoudyStd" charset="0"/>
              </a:rPr>
              <a:t>Excision</a:t>
            </a:r>
            <a:endParaRPr kumimoji="0" lang="en-US" b="0" i="0" u="none" strike="noStrike" cap="none" normalizeH="0" baseline="0" dirty="0" smtClean="0">
              <a:ln>
                <a:noFill/>
              </a:ln>
              <a:solidFill>
                <a:schemeClr val="tx1"/>
              </a:solidFill>
              <a:effectLst/>
              <a:latin typeface="Arial" pitchFamily="34" charset="0"/>
              <a:cs typeface="Arial" pitchFamily="34" charset="0"/>
            </a:endParaRPr>
          </a:p>
          <a:p>
            <a:pPr marL="0" marR="0" lvl="0" indent="45720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latin typeface="Calibri" pitchFamily="34" charset="0"/>
                <a:ea typeface="Calibri" pitchFamily="34" charset="0"/>
                <a:cs typeface="GoudyStd" charset="0"/>
              </a:rPr>
              <a:t>bypass or proximal decompression</a:t>
            </a:r>
            <a:endParaRPr kumimoji="0" lang="en-US" b="0" i="0" u="none" strike="noStrike" cap="none" normalizeH="0" baseline="0" dirty="0" smtClean="0">
              <a:ln>
                <a:noFill/>
              </a:ln>
              <a:solidFill>
                <a:schemeClr val="tx1"/>
              </a:solidFill>
              <a:effectLst/>
              <a:latin typeface="Arial" pitchFamily="34" charset="0"/>
              <a:cs typeface="Arial" pitchFamily="34" charset="0"/>
            </a:endParaRPr>
          </a:p>
          <a:p>
            <a:pPr marL="0" marR="0" lvl="0" indent="45720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latin typeface="Calibri" pitchFamily="34" charset="0"/>
                <a:ea typeface="Calibri" pitchFamily="34" charset="0"/>
                <a:cs typeface="GoudyStd" charset="0"/>
              </a:rPr>
              <a:t>checking bowel viability</a:t>
            </a:r>
            <a:endParaRPr kumimoji="0" lang="en-US" b="0" i="0" u="none" strike="noStrike" cap="none" normalizeH="0" baseline="0" dirty="0" smtClean="0">
              <a:ln>
                <a:noFill/>
              </a:ln>
              <a:solidFill>
                <a:schemeClr val="tx1"/>
              </a:solidFill>
              <a:effectLst/>
              <a:latin typeface="Arial" pitchFamily="34" charset="0"/>
              <a:cs typeface="Arial" pitchFamily="34" charset="0"/>
            </a:endParaRPr>
          </a:p>
          <a:p>
            <a:pPr marL="0" marR="0" lvl="0" indent="457200" algn="l"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latin typeface="Calibri" pitchFamily="34" charset="0"/>
                <a:ea typeface="Calibri" pitchFamily="34" charset="0"/>
                <a:cs typeface="GoudyStd" charset="0"/>
              </a:rPr>
              <a:t>if the bowel viability is in doubt, so;  wrapped in hot packs for 10 minutes and increase O</a:t>
            </a:r>
            <a:r>
              <a:rPr kumimoji="0" lang="en-US" sz="2400" b="0" i="0" u="none" strike="noStrike" cap="none" normalizeH="0" baseline="-30000" dirty="0" smtClean="0">
                <a:ln>
                  <a:noFill/>
                </a:ln>
                <a:solidFill>
                  <a:schemeClr val="tx1"/>
                </a:solidFill>
                <a:effectLst/>
                <a:latin typeface="Calibri" pitchFamily="34" charset="0"/>
                <a:ea typeface="Calibri" pitchFamily="34" charset="0"/>
                <a:cs typeface="GoudyStd" charset="0"/>
              </a:rPr>
              <a:t>2 </a:t>
            </a:r>
            <a:r>
              <a:rPr kumimoji="0" lang="en-US" sz="2400" b="0" i="0" u="none" strike="noStrike" cap="none" normalizeH="0" baseline="0" dirty="0" smtClean="0">
                <a:ln>
                  <a:noFill/>
                </a:ln>
                <a:solidFill>
                  <a:schemeClr val="tx1"/>
                </a:solidFill>
                <a:effectLst/>
                <a:latin typeface="Calibri" pitchFamily="34" charset="0"/>
                <a:ea typeface="Calibri" pitchFamily="34" charset="0"/>
                <a:cs typeface="GoudyStd" charset="0"/>
              </a:rPr>
              <a:t>supply, then check again, if in doubt so resect (if this does not result in short bowel syndrome).</a:t>
            </a:r>
            <a:endParaRPr kumimoji="0" lang="en-US" b="0" i="0" u="none" strike="noStrike" cap="none" normalizeH="0" baseline="0" dirty="0" smtClean="0">
              <a:ln>
                <a:noFill/>
              </a:ln>
              <a:solidFill>
                <a:schemeClr val="tx1"/>
              </a:solidFill>
              <a:effectLst/>
              <a:latin typeface="Arial" pitchFamily="34" charset="0"/>
              <a:cs typeface="Arial" pitchFamily="34" charset="0"/>
            </a:endParaRPr>
          </a:p>
          <a:p>
            <a:pPr marL="0" marR="0" lvl="0" indent="457200" algn="l" defTabSz="914400" rtl="0" eaLnBrk="0" fontAlgn="base" latinLnBrk="0" hangingPunct="0">
              <a:lnSpc>
                <a:spcPct val="100000"/>
              </a:lnSpc>
              <a:spcBef>
                <a:spcPct val="0"/>
              </a:spcBef>
              <a:spcAft>
                <a:spcPct val="0"/>
              </a:spcAft>
              <a:buClrTx/>
              <a:buSzTx/>
              <a:buFontTx/>
              <a:buNone/>
              <a:tabLst/>
            </a:pPr>
            <a:endParaRPr kumimoji="0" lang="en-US" sz="4800" b="0" i="0" u="none" strike="noStrike" cap="none" normalizeH="0" baseline="0" dirty="0" smtClean="0">
              <a:ln>
                <a:noFill/>
              </a:ln>
              <a:solidFill>
                <a:schemeClr val="tx1"/>
              </a:solidFill>
              <a:effectLst/>
              <a:latin typeface="Arial" pitchFamily="34" charset="0"/>
              <a:cs typeface="Arial" pitchFamily="34" charset="0"/>
            </a:endParaRPr>
          </a:p>
        </p:txBody>
      </p:sp>
      <p:sp>
        <p:nvSpPr>
          <p:cNvPr id="3" name="Slide Number Placeholder 2"/>
          <p:cNvSpPr>
            <a:spLocks noGrp="1"/>
          </p:cNvSpPr>
          <p:nvPr>
            <p:ph type="sldNum" sz="quarter" idx="12"/>
          </p:nvPr>
        </p:nvSpPr>
        <p:spPr/>
        <p:txBody>
          <a:bodyPr/>
          <a:lstStyle/>
          <a:p>
            <a:fld id="{B6F15528-21DE-4FAA-801E-634DDDAF4B2B}" type="slidenum">
              <a:rPr lang="en-US" smtClean="0"/>
              <a:pPr/>
              <a:t>22</a:t>
            </a:fld>
            <a:endParaRPr lang="en-US"/>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p:nvPr/>
        </p:nvPicPr>
        <p:blipFill>
          <a:blip r:embed="rId2" cstate="print"/>
          <a:srcRect/>
          <a:stretch>
            <a:fillRect/>
          </a:stretch>
        </p:blipFill>
        <p:spPr bwMode="auto">
          <a:xfrm>
            <a:off x="1524000" y="990600"/>
            <a:ext cx="6629400" cy="3185795"/>
          </a:xfrm>
          <a:prstGeom prst="rect">
            <a:avLst/>
          </a:prstGeom>
          <a:noFill/>
          <a:ln w="9525">
            <a:noFill/>
            <a:miter lim="800000"/>
            <a:headEnd/>
            <a:tailEnd/>
          </a:ln>
        </p:spPr>
      </p:pic>
      <p:sp>
        <p:nvSpPr>
          <p:cNvPr id="35841" name="Rectangle 1"/>
          <p:cNvSpPr>
            <a:spLocks noChangeArrowheads="1"/>
          </p:cNvSpPr>
          <p:nvPr/>
        </p:nvSpPr>
        <p:spPr bwMode="auto">
          <a:xfrm>
            <a:off x="1066800" y="457200"/>
            <a:ext cx="6467027" cy="40011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457200" algn="l"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Calibri" pitchFamily="34" charset="0"/>
                <a:ea typeface="Calibri" pitchFamily="34" charset="0"/>
                <a:cs typeface="HelveticaNeueLTStd-Roman"/>
              </a:rPr>
              <a:t>Differentiation between viable and non-viable intestine.</a:t>
            </a:r>
            <a:endParaRPr kumimoji="0" lang="en-US" sz="4800" b="0" i="0" u="none" strike="noStrike" cap="none" normalizeH="0" baseline="0" dirty="0" smtClean="0">
              <a:ln>
                <a:noFill/>
              </a:ln>
              <a:solidFill>
                <a:schemeClr val="tx1"/>
              </a:solidFill>
              <a:effectLst/>
              <a:latin typeface="Arial" pitchFamily="34" charset="0"/>
              <a:cs typeface="Arial" pitchFamily="34" charset="0"/>
            </a:endParaRPr>
          </a:p>
        </p:txBody>
      </p:sp>
      <p:sp>
        <p:nvSpPr>
          <p:cNvPr id="35842" name="Rectangle 2"/>
          <p:cNvSpPr>
            <a:spLocks noChangeArrowheads="1"/>
          </p:cNvSpPr>
          <p:nvPr/>
        </p:nvSpPr>
        <p:spPr bwMode="auto">
          <a:xfrm>
            <a:off x="457200" y="4114800"/>
            <a:ext cx="8229600" cy="230832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ea typeface="Calibri" pitchFamily="34" charset="0"/>
                <a:cs typeface="GoudyStd"/>
              </a:rPr>
              <a:t>Be aware of </a:t>
            </a:r>
            <a:r>
              <a:rPr kumimoji="0" lang="en-US" sz="2400" b="1" i="0" u="none" strike="noStrike" cap="none" normalizeH="0" baseline="0" dirty="0" smtClean="0">
                <a:ln>
                  <a:noFill/>
                </a:ln>
                <a:solidFill>
                  <a:schemeClr val="tx1"/>
                </a:solidFill>
                <a:effectLst/>
                <a:ea typeface="Calibri" pitchFamily="34" charset="0"/>
                <a:cs typeface="GoudyStd"/>
              </a:rPr>
              <a:t>Intestinal ischaemia/reperfusion injury</a:t>
            </a:r>
            <a:r>
              <a:rPr kumimoji="0" lang="en-US" sz="2400" b="0" i="0" u="none" strike="noStrike" cap="none" normalizeH="0" baseline="0" dirty="0" smtClean="0">
                <a:ln>
                  <a:noFill/>
                </a:ln>
                <a:solidFill>
                  <a:schemeClr val="tx1"/>
                </a:solidFill>
                <a:effectLst/>
                <a:ea typeface="Calibri" pitchFamily="34" charset="0"/>
                <a:cs typeface="GoudyStd"/>
              </a:rPr>
              <a:t> following reperfusion of ischaemic bowel with remote lung injury.</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ea typeface="Calibri" pitchFamily="34" charset="0"/>
                <a:cs typeface="GoudyStd"/>
              </a:rPr>
              <a:t>In massive infarction, surgical resection is depending on overall general condition, so; in elderly you may leave it but in young age resect with subsequent I.V alimentation and bowel transplantation</a:t>
            </a:r>
            <a:r>
              <a:rPr kumimoji="0" lang="en-US" b="0" i="0" u="none" strike="noStrike" cap="none" normalizeH="0" baseline="0" dirty="0" smtClean="0">
                <a:ln>
                  <a:noFill/>
                </a:ln>
                <a:solidFill>
                  <a:schemeClr val="tx1"/>
                </a:solidFill>
                <a:effectLst/>
                <a:cs typeface="Arial" pitchFamily="34" charset="0"/>
              </a:rPr>
              <a:t> </a:t>
            </a:r>
            <a:endParaRPr kumimoji="0" lang="en-US" sz="4800" b="0" i="0" u="none" strike="noStrike" cap="none" normalizeH="0" baseline="0" dirty="0" smtClean="0">
              <a:ln>
                <a:noFill/>
              </a:ln>
              <a:solidFill>
                <a:schemeClr val="tx1"/>
              </a:solidFill>
              <a:effectLst/>
              <a:cs typeface="Arial" pitchFamily="34" charset="0"/>
            </a:endParaRPr>
          </a:p>
        </p:txBody>
      </p:sp>
      <p:sp>
        <p:nvSpPr>
          <p:cNvPr id="5" name="Slide Number Placeholder 4"/>
          <p:cNvSpPr>
            <a:spLocks noGrp="1"/>
          </p:cNvSpPr>
          <p:nvPr>
            <p:ph type="sldNum" sz="quarter" idx="12"/>
          </p:nvPr>
        </p:nvSpPr>
        <p:spPr/>
        <p:txBody>
          <a:bodyPr/>
          <a:lstStyle/>
          <a:p>
            <a:fld id="{B6F15528-21DE-4FAA-801E-634DDDAF4B2B}" type="slidenum">
              <a:rPr lang="en-US" smtClean="0"/>
              <a:pPr/>
              <a:t>23</a:t>
            </a:fld>
            <a:endParaRPr lang="en-US"/>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Rectangle 1"/>
          <p:cNvSpPr>
            <a:spLocks noChangeArrowheads="1"/>
          </p:cNvSpPr>
          <p:nvPr/>
        </p:nvSpPr>
        <p:spPr bwMode="auto">
          <a:xfrm>
            <a:off x="381000" y="685800"/>
            <a:ext cx="8382001" cy="267765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latin typeface="Calibri" pitchFamily="34" charset="0"/>
                <a:ea typeface="Calibri" pitchFamily="34" charset="0"/>
                <a:cs typeface="GoudyStd" charset="0"/>
              </a:rPr>
              <a:t>When no resection has been undertaken or there are multiple ischaemic areas (mesenteric vascular occlusion), a second-look laparotomy at 24–48 hours may be required.</a:t>
            </a:r>
            <a:endParaRPr kumimoji="0" lang="en-US"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latin typeface="Calibri" pitchFamily="34" charset="0"/>
                <a:ea typeface="Calibri" pitchFamily="34" charset="0"/>
                <a:cs typeface="GoudyStd" charset="0"/>
              </a:rPr>
              <a:t>Small bowel obstruction and strangulation occur in relation to port site hernias in laparoscopic surgery.</a:t>
            </a:r>
            <a:endParaRPr kumimoji="0" lang="en-US"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4800" b="0" i="0" u="none" strike="noStrike" cap="none" normalizeH="0" baseline="0" dirty="0" smtClean="0">
              <a:ln>
                <a:noFill/>
              </a:ln>
              <a:solidFill>
                <a:schemeClr val="tx1"/>
              </a:solidFill>
              <a:effectLst/>
              <a:latin typeface="Arial" pitchFamily="34" charset="0"/>
              <a:cs typeface="Arial" pitchFamily="34" charset="0"/>
            </a:endParaRPr>
          </a:p>
        </p:txBody>
      </p:sp>
      <p:sp>
        <p:nvSpPr>
          <p:cNvPr id="3" name="Slide Number Placeholder 2"/>
          <p:cNvSpPr>
            <a:spLocks noGrp="1"/>
          </p:cNvSpPr>
          <p:nvPr>
            <p:ph type="sldNum" sz="quarter" idx="12"/>
          </p:nvPr>
        </p:nvSpPr>
        <p:spPr/>
        <p:txBody>
          <a:bodyPr/>
          <a:lstStyle/>
          <a:p>
            <a:fld id="{B6F15528-21DE-4FAA-801E-634DDDAF4B2B}" type="slidenum">
              <a:rPr lang="en-US" smtClean="0"/>
              <a:pPr/>
              <a:t>24</a:t>
            </a:fld>
            <a:endParaRPr lang="en-US"/>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Rectangle 1"/>
          <p:cNvSpPr>
            <a:spLocks noChangeArrowheads="1"/>
          </p:cNvSpPr>
          <p:nvPr/>
        </p:nvSpPr>
        <p:spPr bwMode="auto">
          <a:xfrm>
            <a:off x="533400" y="685800"/>
            <a:ext cx="8305800" cy="513986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4000" b="1" i="0" u="none" strike="noStrike" cap="none" normalizeH="0" baseline="0" dirty="0" smtClean="0">
                <a:ln>
                  <a:noFill/>
                </a:ln>
                <a:solidFill>
                  <a:srgbClr val="6E8AAA"/>
                </a:solidFill>
                <a:effectLst/>
                <a:latin typeface="Calibri" pitchFamily="34" charset="0"/>
                <a:ea typeface="Calibri" pitchFamily="34" charset="0"/>
                <a:cs typeface="Aileron-Bold"/>
              </a:rPr>
              <a:t>Treatment of adhesions</a:t>
            </a:r>
            <a:endParaRPr kumimoji="0" lang="en-US"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latin typeface="Calibri" pitchFamily="34" charset="0"/>
                <a:ea typeface="Calibri" pitchFamily="34" charset="0"/>
                <a:cs typeface="Calibri" pitchFamily="34" charset="0"/>
              </a:rPr>
              <a:t>Supportive measures (conservative) usually curative</a:t>
            </a:r>
            <a:endParaRPr kumimoji="0" lang="en-US"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latin typeface="Calibri" pitchFamily="34" charset="0"/>
                <a:ea typeface="Calibri" pitchFamily="34" charset="0"/>
                <a:cs typeface="Calibri" pitchFamily="34" charset="0"/>
              </a:rPr>
              <a:t>Close monitoring to exclude development of strangulation and ischemia</a:t>
            </a:r>
            <a:endParaRPr kumimoji="0" lang="en-US"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latin typeface="Calibri" pitchFamily="34" charset="0"/>
                <a:ea typeface="Calibri" pitchFamily="34" charset="0"/>
                <a:cs typeface="Calibri" pitchFamily="34" charset="0"/>
              </a:rPr>
              <a:t>If obstruction is not relieved in 24 hours, proceed to surgery, even if you find multiple adhesions, only one is the cause of obstruction, if it really caused by multiple adhesions so sharply dissect all.</a:t>
            </a:r>
            <a:endParaRPr kumimoji="0" lang="en-US"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latin typeface="Calibri" pitchFamily="34" charset="0"/>
                <a:ea typeface="Calibri" pitchFamily="34" charset="0"/>
                <a:cs typeface="Calibri" pitchFamily="34" charset="0"/>
              </a:rPr>
              <a:t>Laparoscopic adhesiolysis in the hands of advanced laparoscopic practitioners. </a:t>
            </a:r>
            <a:endParaRPr kumimoji="0" lang="en-US"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latin typeface="Calibri" pitchFamily="34" charset="0"/>
                <a:ea typeface="Calibri" pitchFamily="34" charset="0"/>
                <a:cs typeface="Calibri" pitchFamily="34" charset="0"/>
              </a:rPr>
              <a:t>In recurrent cases follow the same principles above</a:t>
            </a:r>
            <a:endParaRPr kumimoji="0" lang="en-US"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4800" b="0" i="0" u="none" strike="noStrike" cap="none" normalizeH="0" baseline="0" dirty="0" smtClean="0">
              <a:ln>
                <a:noFill/>
              </a:ln>
              <a:solidFill>
                <a:schemeClr val="tx1"/>
              </a:solidFill>
              <a:effectLst/>
              <a:latin typeface="Arial" pitchFamily="34" charset="0"/>
              <a:cs typeface="Arial" pitchFamily="34" charset="0"/>
            </a:endParaRPr>
          </a:p>
        </p:txBody>
      </p:sp>
      <p:sp>
        <p:nvSpPr>
          <p:cNvPr id="3" name="Slide Number Placeholder 2"/>
          <p:cNvSpPr>
            <a:spLocks noGrp="1"/>
          </p:cNvSpPr>
          <p:nvPr>
            <p:ph type="sldNum" sz="quarter" idx="12"/>
          </p:nvPr>
        </p:nvSpPr>
        <p:spPr/>
        <p:txBody>
          <a:bodyPr/>
          <a:lstStyle/>
          <a:p>
            <a:fld id="{B6F15528-21DE-4FAA-801E-634DDDAF4B2B}" type="slidenum">
              <a:rPr lang="en-US" smtClean="0"/>
              <a:pPr/>
              <a:t>25</a:t>
            </a:fld>
            <a:endParaRPr lang="en-US"/>
          </a:p>
        </p:txBody>
      </p:sp>
      <p:sp>
        <p:nvSpPr>
          <p:cNvPr id="4" name="TextBox 3"/>
          <p:cNvSpPr txBox="1"/>
          <p:nvPr/>
        </p:nvSpPr>
        <p:spPr>
          <a:xfrm>
            <a:off x="4114800" y="6096000"/>
            <a:ext cx="550151" cy="523220"/>
          </a:xfrm>
          <a:prstGeom prst="rect">
            <a:avLst/>
          </a:prstGeom>
          <a:noFill/>
        </p:spPr>
        <p:txBody>
          <a:bodyPr wrap="none" rtlCol="0">
            <a:spAutoFit/>
          </a:bodyPr>
          <a:lstStyle/>
          <a:p>
            <a:r>
              <a:rPr lang="en-US" sz="2800" dirty="0" smtClean="0"/>
              <a:t>25</a:t>
            </a:r>
            <a:endParaRPr lang="en-US" sz="2800"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Rectangle 1"/>
          <p:cNvSpPr>
            <a:spLocks noChangeArrowheads="1"/>
          </p:cNvSpPr>
          <p:nvPr/>
        </p:nvSpPr>
        <p:spPr bwMode="auto">
          <a:xfrm>
            <a:off x="152400" y="762000"/>
            <a:ext cx="8686800" cy="440120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4000" b="1" i="0" u="none" strike="noStrike" cap="none" normalizeH="0" baseline="0" dirty="0" smtClean="0">
                <a:ln>
                  <a:noFill/>
                </a:ln>
                <a:solidFill>
                  <a:srgbClr val="6E8AAA"/>
                </a:solidFill>
                <a:effectLst/>
                <a:latin typeface="Calibri" pitchFamily="34" charset="0"/>
                <a:ea typeface="Calibri" pitchFamily="34" charset="0"/>
                <a:cs typeface="Aileron-Bold" charset="0"/>
              </a:rPr>
              <a:t>Postoperative intestinal obstruction</a:t>
            </a:r>
            <a:endParaRPr kumimoji="0" lang="en-US"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latin typeface="Calibri" pitchFamily="34" charset="0"/>
                <a:ea typeface="Calibri" pitchFamily="34" charset="0"/>
                <a:cs typeface="Calibri" pitchFamily="34" charset="0"/>
              </a:rPr>
              <a:t>Early </a:t>
            </a:r>
            <a:r>
              <a:rPr kumimoji="0" lang="en-US" sz="2400" b="1" i="0" u="none" strike="noStrike" cap="none" normalizeH="0" baseline="0" dirty="0" smtClean="0">
                <a:ln>
                  <a:noFill/>
                </a:ln>
                <a:solidFill>
                  <a:schemeClr val="tx1"/>
                </a:solidFill>
                <a:effectLst/>
                <a:latin typeface="Calibri" pitchFamily="34" charset="0"/>
                <a:ea typeface="Calibri" pitchFamily="34" charset="0"/>
                <a:cs typeface="Calibri" pitchFamily="34" charset="0"/>
              </a:rPr>
              <a:t>fibrinous</a:t>
            </a:r>
            <a:r>
              <a:rPr kumimoji="0" lang="en-US" sz="2400" b="0" i="0" u="none" strike="noStrike" cap="none" normalizeH="0" baseline="0" dirty="0" smtClean="0">
                <a:ln>
                  <a:noFill/>
                </a:ln>
                <a:solidFill>
                  <a:schemeClr val="tx1"/>
                </a:solidFill>
                <a:effectLst/>
                <a:latin typeface="Calibri" pitchFamily="34" charset="0"/>
                <a:ea typeface="Calibri" pitchFamily="34" charset="0"/>
                <a:cs typeface="Calibri" pitchFamily="34" charset="0"/>
              </a:rPr>
              <a:t> postoperative intestinal obstruction is difficult to be differentiated from </a:t>
            </a:r>
            <a:r>
              <a:rPr kumimoji="0" lang="en-US" sz="2400" b="0" i="0" u="none" strike="noStrike" cap="none" normalizeH="0" baseline="0" dirty="0" smtClean="0">
                <a:ln>
                  <a:noFill/>
                </a:ln>
                <a:solidFill>
                  <a:schemeClr val="tx1"/>
                </a:solidFill>
                <a:effectLst/>
                <a:latin typeface="Calibri" pitchFamily="34" charset="0"/>
                <a:ea typeface="Calibri" pitchFamily="34" charset="0"/>
                <a:cs typeface="GoudyStd"/>
              </a:rPr>
              <a:t>persistent paralytic ileus, but it usually suspected in a patient </a:t>
            </a:r>
            <a:r>
              <a:rPr kumimoji="0" lang="en-US" sz="2400" b="1" i="0" u="none" strike="noStrike" cap="none" normalizeH="0" baseline="0" dirty="0" smtClean="0">
                <a:ln>
                  <a:noFill/>
                </a:ln>
                <a:solidFill>
                  <a:schemeClr val="tx1"/>
                </a:solidFill>
                <a:effectLst/>
                <a:latin typeface="Calibri" pitchFamily="34" charset="0"/>
                <a:ea typeface="Calibri" pitchFamily="34" charset="0"/>
                <a:cs typeface="GoudyStd"/>
              </a:rPr>
              <a:t>who’s bowel function has returned then he develop the obstruction.</a:t>
            </a:r>
            <a:endParaRPr kumimoji="0" lang="en-US" b="1"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latin typeface="Calibri" pitchFamily="34" charset="0"/>
                <a:ea typeface="Calibri" pitchFamily="34" charset="0"/>
                <a:cs typeface="GoudyStd"/>
              </a:rPr>
              <a:t>Obstruction is usually incomplete and the majority settles with continued conservative management. </a:t>
            </a:r>
            <a:endParaRPr kumimoji="0" lang="en-US"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latin typeface="Calibri" pitchFamily="34" charset="0"/>
                <a:ea typeface="Calibri" pitchFamily="34" charset="0"/>
                <a:cs typeface="GoudyStd"/>
              </a:rPr>
              <a:t>Could be diagnosed by CT scan if there was a septic cause (collection).</a:t>
            </a:r>
            <a:endParaRPr kumimoji="0" lang="en-US"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4800" b="0" i="0" u="none" strike="noStrike" cap="none" normalizeH="0" baseline="0" dirty="0" smtClean="0">
              <a:ln>
                <a:noFill/>
              </a:ln>
              <a:solidFill>
                <a:schemeClr val="tx1"/>
              </a:solidFill>
              <a:effectLst/>
              <a:latin typeface="Arial" pitchFamily="34" charset="0"/>
              <a:cs typeface="Arial" pitchFamily="34" charset="0"/>
            </a:endParaRPr>
          </a:p>
        </p:txBody>
      </p:sp>
      <p:sp>
        <p:nvSpPr>
          <p:cNvPr id="3" name="Slide Number Placeholder 2"/>
          <p:cNvSpPr>
            <a:spLocks noGrp="1"/>
          </p:cNvSpPr>
          <p:nvPr>
            <p:ph type="sldNum" sz="quarter" idx="12"/>
          </p:nvPr>
        </p:nvSpPr>
        <p:spPr/>
        <p:txBody>
          <a:bodyPr/>
          <a:lstStyle/>
          <a:p>
            <a:fld id="{B6F15528-21DE-4FAA-801E-634DDDAF4B2B}" type="slidenum">
              <a:rPr lang="en-US" smtClean="0"/>
              <a:pPr/>
              <a:t>26</a:t>
            </a:fld>
            <a:endParaRPr lang="en-US"/>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Rectangle 1"/>
          <p:cNvSpPr>
            <a:spLocks noChangeArrowheads="1"/>
          </p:cNvSpPr>
          <p:nvPr/>
        </p:nvSpPr>
        <p:spPr bwMode="auto">
          <a:xfrm>
            <a:off x="304800" y="489466"/>
            <a:ext cx="8610600" cy="587853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3200" b="1" i="0" u="none" strike="noStrike" cap="none" normalizeH="0" baseline="0" dirty="0" smtClean="0">
                <a:ln>
                  <a:noFill/>
                </a:ln>
                <a:solidFill>
                  <a:srgbClr val="4A6C93"/>
                </a:solidFill>
                <a:effectLst/>
                <a:latin typeface="Calibri" pitchFamily="34" charset="0"/>
                <a:ea typeface="Calibri" pitchFamily="34" charset="0"/>
                <a:cs typeface="Aileron-Bold" charset="0"/>
              </a:rPr>
              <a:t>TREATMENT OF ACUTE LARGE BOWEL OBSTRUCTION</a:t>
            </a:r>
            <a:r>
              <a:rPr kumimoji="0" lang="en-US" sz="3200" b="0" i="0" u="none" strike="noStrike" cap="none" normalizeH="0" baseline="0" dirty="0" smtClean="0">
                <a:ln>
                  <a:noFill/>
                </a:ln>
                <a:solidFill>
                  <a:schemeClr val="tx1"/>
                </a:solidFill>
                <a:effectLst/>
                <a:latin typeface="Calibri" pitchFamily="34" charset="0"/>
                <a:ea typeface="Calibri" pitchFamily="34" charset="0"/>
                <a:cs typeface="GoudyStd" charset="0"/>
              </a:rPr>
              <a:t> </a:t>
            </a:r>
            <a:endParaRPr kumimoji="0" lang="en-US" sz="3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latin typeface="Calibri" pitchFamily="34" charset="0"/>
                <a:ea typeface="Calibri" pitchFamily="34" charset="0"/>
                <a:cs typeface="GoudyStd" charset="0"/>
              </a:rPr>
              <a:t>It depend on the </a:t>
            </a:r>
            <a:endParaRPr kumimoji="0" lang="en-US"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latin typeface="Calibri" pitchFamily="34" charset="0"/>
                <a:ea typeface="Calibri" pitchFamily="34" charset="0"/>
                <a:cs typeface="GoudyStd" charset="0"/>
              </a:rPr>
              <a:t>1. Cause of obstruction for example diverticular disease, malignancy and wether it’s curable or not  </a:t>
            </a:r>
            <a:endParaRPr kumimoji="0" lang="en-US"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latin typeface="Calibri" pitchFamily="34" charset="0"/>
                <a:ea typeface="Calibri" pitchFamily="34" charset="0"/>
                <a:cs typeface="GoudyStd" charset="0"/>
              </a:rPr>
              <a:t>2. Patient general condition</a:t>
            </a:r>
            <a:endParaRPr kumimoji="0" lang="en-US"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1" i="1" u="sng" strike="noStrike" cap="none" normalizeH="0" baseline="0" dirty="0" smtClean="0">
                <a:ln>
                  <a:noFill/>
                </a:ln>
                <a:solidFill>
                  <a:schemeClr val="tx1"/>
                </a:solidFill>
                <a:effectLst/>
                <a:latin typeface="Calibri" pitchFamily="34" charset="0"/>
                <a:ea typeface="Calibri" pitchFamily="34" charset="0"/>
                <a:cs typeface="GoudyStd" charset="0"/>
              </a:rPr>
              <a:t>Surgical options:</a:t>
            </a:r>
            <a:endParaRPr kumimoji="0" lang="en-US" b="1" i="1" u="sng"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latin typeface="Calibri" pitchFamily="34" charset="0"/>
                <a:ea typeface="Calibri" pitchFamily="34" charset="0"/>
                <a:cs typeface="Calibri" pitchFamily="34" charset="0"/>
              </a:rPr>
              <a:t>Resection and anastomosis</a:t>
            </a:r>
            <a:endParaRPr kumimoji="0" lang="en-US"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latin typeface="Calibri" pitchFamily="34" charset="0"/>
                <a:ea typeface="Calibri" pitchFamily="34" charset="0"/>
                <a:cs typeface="Calibri" pitchFamily="34" charset="0"/>
              </a:rPr>
              <a:t>Defunctioning stoma (ileostomy or colostomy)</a:t>
            </a:r>
            <a:endParaRPr kumimoji="0" lang="en-US"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latin typeface="Calibri" pitchFamily="34" charset="0"/>
                <a:ea typeface="Calibri" pitchFamily="34" charset="0"/>
                <a:cs typeface="Calibri" pitchFamily="34" charset="0"/>
              </a:rPr>
              <a:t>Resection and stoma (Paul–Mikulicz procedure or Hartmann’s procedure).</a:t>
            </a:r>
            <a:endParaRPr kumimoji="0" lang="en-US"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latin typeface="Calibri" pitchFamily="34" charset="0"/>
                <a:ea typeface="Calibri" pitchFamily="34" charset="0"/>
                <a:cs typeface="Calibri" pitchFamily="34" charset="0"/>
              </a:rPr>
              <a:t>Bypass surgery</a:t>
            </a:r>
            <a:endParaRPr kumimoji="0" lang="en-US"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latin typeface="Calibri" pitchFamily="34" charset="0"/>
                <a:ea typeface="Calibri" pitchFamily="34" charset="0"/>
                <a:cs typeface="Calibri" pitchFamily="34" charset="0"/>
              </a:rPr>
              <a:t>Self expanding metal stents in irresectable stenosing tumors</a:t>
            </a:r>
            <a:endParaRPr kumimoji="0" lang="en-US"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4800" b="0" i="0" u="none" strike="noStrike" cap="none" normalizeH="0" baseline="0" dirty="0" smtClean="0">
              <a:ln>
                <a:noFill/>
              </a:ln>
              <a:solidFill>
                <a:schemeClr val="tx1"/>
              </a:solidFill>
              <a:effectLst/>
              <a:latin typeface="Arial" pitchFamily="34" charset="0"/>
              <a:cs typeface="Arial" pitchFamily="34" charset="0"/>
            </a:endParaRPr>
          </a:p>
        </p:txBody>
      </p:sp>
      <p:sp>
        <p:nvSpPr>
          <p:cNvPr id="3" name="Slide Number Placeholder 2"/>
          <p:cNvSpPr>
            <a:spLocks noGrp="1"/>
          </p:cNvSpPr>
          <p:nvPr>
            <p:ph type="sldNum" sz="quarter" idx="12"/>
          </p:nvPr>
        </p:nvSpPr>
        <p:spPr/>
        <p:txBody>
          <a:bodyPr/>
          <a:lstStyle/>
          <a:p>
            <a:fld id="{B6F15528-21DE-4FAA-801E-634DDDAF4B2B}" type="slidenum">
              <a:rPr lang="en-US" smtClean="0"/>
              <a:pPr/>
              <a:t>27</a:t>
            </a:fld>
            <a:endParaRPr lang="en-US"/>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Rectangle 1"/>
          <p:cNvSpPr>
            <a:spLocks noChangeArrowheads="1"/>
          </p:cNvSpPr>
          <p:nvPr/>
        </p:nvSpPr>
        <p:spPr bwMode="auto">
          <a:xfrm>
            <a:off x="228600" y="685800"/>
            <a:ext cx="8763000" cy="504753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4000" b="1" i="0" u="none" strike="noStrike" cap="none" normalizeH="0" baseline="0" dirty="0" smtClean="0">
                <a:ln>
                  <a:noFill/>
                </a:ln>
                <a:solidFill>
                  <a:srgbClr val="6E8AAA"/>
                </a:solidFill>
                <a:effectLst/>
                <a:latin typeface="Calibri" pitchFamily="34" charset="0"/>
                <a:ea typeface="Calibri" pitchFamily="34" charset="0"/>
                <a:cs typeface="Aileron-Bold" charset="0"/>
              </a:rPr>
              <a:t>Treatment of caecal volvulus</a:t>
            </a:r>
            <a:endParaRPr kumimoji="0" lang="en-US"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latin typeface="Calibri" pitchFamily="34" charset="0"/>
                <a:ea typeface="Calibri" pitchFamily="34" charset="0"/>
                <a:cs typeface="GoudyStd" charset="0"/>
              </a:rPr>
              <a:t>At operation the volvulus is usually found to be ischaemic and needs resection.</a:t>
            </a:r>
            <a:endParaRPr kumimoji="0" lang="en-US"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latin typeface="Calibri" pitchFamily="34" charset="0"/>
                <a:ea typeface="Calibri" pitchFamily="34" charset="0"/>
                <a:cs typeface="GoudyStd" charset="0"/>
              </a:rPr>
              <a:t>If viable:</a:t>
            </a:r>
            <a:endParaRPr kumimoji="0" lang="en-US"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latin typeface="Calibri" pitchFamily="34" charset="0"/>
                <a:ea typeface="Calibri" pitchFamily="34" charset="0"/>
                <a:cs typeface="Calibri" pitchFamily="34" charset="0"/>
              </a:rPr>
              <a:t>Detwist the volvulus</a:t>
            </a:r>
            <a:endParaRPr kumimoji="0" lang="en-US"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latin typeface="Calibri" pitchFamily="34" charset="0"/>
                <a:ea typeface="Calibri" pitchFamily="34" charset="0"/>
                <a:cs typeface="Calibri" pitchFamily="34" charset="0"/>
              </a:rPr>
              <a:t>Decompress the caecum with needle</a:t>
            </a:r>
            <a:endParaRPr kumimoji="0" lang="en-US"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latin typeface="Calibri" pitchFamily="34" charset="0"/>
                <a:ea typeface="Calibri" pitchFamily="34" charset="0"/>
                <a:cs typeface="Calibri" pitchFamily="34" charset="0"/>
              </a:rPr>
              <a:t>Fix the caecum to the lateral abdominal wall (caecopexy) with or without </a:t>
            </a:r>
            <a:r>
              <a:rPr kumimoji="0" lang="en-US" sz="2400" b="0" i="0" u="none" strike="noStrike" cap="none" normalizeH="0" baseline="0" dirty="0" smtClean="0">
                <a:ln>
                  <a:noFill/>
                </a:ln>
                <a:solidFill>
                  <a:schemeClr val="tx1"/>
                </a:solidFill>
                <a:effectLst/>
                <a:latin typeface="Calibri" pitchFamily="34" charset="0"/>
                <a:ea typeface="Calibri" pitchFamily="34" charset="0"/>
                <a:cs typeface="GoudyStd" charset="0"/>
              </a:rPr>
              <a:t>caecostomy.</a:t>
            </a:r>
            <a:endParaRPr kumimoji="0" lang="en-US"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latin typeface="Calibri" pitchFamily="34" charset="0"/>
                <a:ea typeface="Calibri" pitchFamily="34" charset="0"/>
                <a:cs typeface="GoudyStd" charset="0"/>
              </a:rPr>
              <a:t>Recurrence after caecopexy is 40%.</a:t>
            </a:r>
            <a:endParaRPr kumimoji="0" lang="en-US" sz="2400" b="0" i="0" u="none" strike="noStrike" cap="none" normalizeH="0" baseline="0" dirty="0" smtClean="0">
              <a:ln>
                <a:noFill/>
              </a:ln>
              <a:solidFill>
                <a:schemeClr val="tx1"/>
              </a:solidFill>
              <a:effectLst/>
              <a:latin typeface="Arial" pitchFamily="34" charset="0"/>
              <a:ea typeface="Calibri" pitchFamily="34" charset="0"/>
              <a:cs typeface="GoudyStd"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latin typeface="Arial" pitchFamily="34" charset="0"/>
                <a:ea typeface="Calibri" pitchFamily="34" charset="0"/>
                <a:cs typeface="GoudyStd" charset="0"/>
              </a:rPr>
              <a:t/>
            </a:r>
            <a:br>
              <a:rPr kumimoji="0" lang="en-US" sz="2400" b="0" i="0" u="none" strike="noStrike" cap="none" normalizeH="0" baseline="0" dirty="0" smtClean="0">
                <a:ln>
                  <a:noFill/>
                </a:ln>
                <a:solidFill>
                  <a:schemeClr val="tx1"/>
                </a:solidFill>
                <a:effectLst/>
                <a:latin typeface="Arial" pitchFamily="34" charset="0"/>
                <a:ea typeface="Calibri" pitchFamily="34" charset="0"/>
                <a:cs typeface="GoudyStd" charset="0"/>
              </a:rPr>
            </a:br>
            <a:endParaRPr kumimoji="0" lang="en-US"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4800" b="0" i="0" u="none" strike="noStrike" cap="none" normalizeH="0" baseline="0" dirty="0" smtClean="0">
              <a:ln>
                <a:noFill/>
              </a:ln>
              <a:solidFill>
                <a:schemeClr val="tx1"/>
              </a:solidFill>
              <a:effectLst/>
              <a:latin typeface="Arial" pitchFamily="34" charset="0"/>
              <a:cs typeface="Arial" pitchFamily="34" charset="0"/>
            </a:endParaRPr>
          </a:p>
        </p:txBody>
      </p:sp>
      <p:sp>
        <p:nvSpPr>
          <p:cNvPr id="3" name="Slide Number Placeholder 2"/>
          <p:cNvSpPr>
            <a:spLocks noGrp="1"/>
          </p:cNvSpPr>
          <p:nvPr>
            <p:ph type="sldNum" sz="quarter" idx="12"/>
          </p:nvPr>
        </p:nvSpPr>
        <p:spPr/>
        <p:txBody>
          <a:bodyPr/>
          <a:lstStyle/>
          <a:p>
            <a:fld id="{B6F15528-21DE-4FAA-801E-634DDDAF4B2B}" type="slidenum">
              <a:rPr lang="en-US" smtClean="0"/>
              <a:pPr/>
              <a:t>28</a:t>
            </a:fld>
            <a:endParaRPr lang="en-US"/>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Rectangle 1"/>
          <p:cNvSpPr>
            <a:spLocks noChangeArrowheads="1"/>
          </p:cNvSpPr>
          <p:nvPr/>
        </p:nvSpPr>
        <p:spPr bwMode="auto">
          <a:xfrm>
            <a:off x="228600" y="533400"/>
            <a:ext cx="8686800" cy="55092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4000" b="1" i="0" u="none" strike="noStrike" cap="none" normalizeH="0" baseline="0" dirty="0" smtClean="0">
                <a:ln>
                  <a:noFill/>
                </a:ln>
                <a:solidFill>
                  <a:srgbClr val="6E8AAA"/>
                </a:solidFill>
                <a:effectLst/>
                <a:latin typeface="Calibri" pitchFamily="34" charset="0"/>
                <a:ea typeface="Calibri" pitchFamily="34" charset="0"/>
                <a:cs typeface="Aileron-Bold" charset="0"/>
              </a:rPr>
              <a:t>Treatment of sigmoid volvulus</a:t>
            </a:r>
            <a:endParaRPr kumimoji="0" lang="en-US"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latin typeface="Calibri" pitchFamily="34" charset="0"/>
                <a:ea typeface="Calibri" pitchFamily="34" charset="0"/>
                <a:cs typeface="GoudyStd" charset="0"/>
              </a:rPr>
              <a:t>Flexible or rigid sigmoidoscopy and insertion of a flatus tube should be carried out to allow deflation of the gut. The tube should be secured in place with tape for 24 hours and a repeat x-ray taken to ensure that decompression has occurred.</a:t>
            </a:r>
            <a:endParaRPr kumimoji="0" lang="en-US"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latin typeface="Calibri" pitchFamily="34" charset="0"/>
                <a:ea typeface="Calibri" pitchFamily="34" charset="0"/>
                <a:cs typeface="GoudyStd" charset="0"/>
              </a:rPr>
              <a:t>In young patients, an elective sigmoid colectomy is required, the options after resection:</a:t>
            </a:r>
            <a:endParaRPr kumimoji="0" lang="en-US"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latin typeface="Calibri" pitchFamily="34" charset="0"/>
                <a:ea typeface="Calibri" pitchFamily="34" charset="0"/>
                <a:cs typeface="GoudyStd" charset="0"/>
              </a:rPr>
              <a:t>Anastomosis, if possible.</a:t>
            </a:r>
            <a:endParaRPr kumimoji="0" lang="en-US"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latin typeface="Calibri" pitchFamily="34" charset="0"/>
                <a:ea typeface="Calibri" pitchFamily="34" charset="0"/>
                <a:cs typeface="GoudyStd" charset="0"/>
              </a:rPr>
              <a:t>Paul- Mikulicz or Hartmann’s procedure.</a:t>
            </a:r>
            <a:endParaRPr kumimoji="0" lang="en-US"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latin typeface="Calibri" pitchFamily="34" charset="0"/>
                <a:ea typeface="Calibri" pitchFamily="34" charset="0"/>
                <a:cs typeface="GoudyStd" charset="0"/>
              </a:rPr>
              <a:t>No further treatment following successful endoscopic decompression is needed in the elderly as there is high mortality rate.</a:t>
            </a:r>
            <a:endParaRPr kumimoji="0" lang="en-US"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4800" b="0" i="0" u="none" strike="noStrike" cap="none" normalizeH="0" baseline="0" dirty="0" smtClean="0">
              <a:ln>
                <a:noFill/>
              </a:ln>
              <a:solidFill>
                <a:schemeClr val="tx1"/>
              </a:solidFill>
              <a:effectLst/>
              <a:latin typeface="Arial" pitchFamily="34" charset="0"/>
              <a:cs typeface="Arial" pitchFamily="34" charset="0"/>
            </a:endParaRPr>
          </a:p>
        </p:txBody>
      </p:sp>
      <p:sp>
        <p:nvSpPr>
          <p:cNvPr id="3" name="Slide Number Placeholder 2"/>
          <p:cNvSpPr>
            <a:spLocks noGrp="1"/>
          </p:cNvSpPr>
          <p:nvPr>
            <p:ph type="sldNum" sz="quarter" idx="12"/>
          </p:nvPr>
        </p:nvSpPr>
        <p:spPr/>
        <p:txBody>
          <a:bodyPr/>
          <a:lstStyle/>
          <a:p>
            <a:fld id="{B6F15528-21DE-4FAA-801E-634DDDAF4B2B}" type="slidenum">
              <a:rPr lang="en-US" smtClean="0"/>
              <a:pPr/>
              <a:t>29</a:t>
            </a:fld>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1"/>
          <p:cNvSpPr>
            <a:spLocks noChangeArrowheads="1"/>
          </p:cNvSpPr>
          <p:nvPr/>
        </p:nvSpPr>
        <p:spPr bwMode="auto">
          <a:xfrm>
            <a:off x="457200" y="533400"/>
            <a:ext cx="8915400" cy="55092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7200" algn="l" defTabSz="914400" rtl="0" eaLnBrk="1" fontAlgn="base" latinLnBrk="0" hangingPunct="1">
              <a:lnSpc>
                <a:spcPct val="100000"/>
              </a:lnSpc>
              <a:spcBef>
                <a:spcPct val="0"/>
              </a:spcBef>
              <a:spcAft>
                <a:spcPct val="0"/>
              </a:spcAft>
              <a:buClrTx/>
              <a:buSzTx/>
              <a:buFontTx/>
              <a:buNone/>
              <a:tabLst/>
            </a:pPr>
            <a:r>
              <a:rPr kumimoji="0" lang="en-US" sz="4000" b="1" i="0" u="none" strike="noStrike" cap="none" normalizeH="0" baseline="0" dirty="0" smtClean="0">
                <a:ln>
                  <a:noFill/>
                </a:ln>
                <a:solidFill>
                  <a:srgbClr val="6E8AAA"/>
                </a:solidFill>
                <a:effectLst/>
                <a:latin typeface="Calibri" pitchFamily="34" charset="0"/>
                <a:ea typeface="Calibri" pitchFamily="34" charset="0"/>
                <a:cs typeface="Aileron-Bold"/>
              </a:rPr>
              <a:t>Clinical features of volvulus</a:t>
            </a:r>
            <a:endParaRPr kumimoji="0" lang="en-US"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3600" b="1" i="1" u="none" strike="noStrike" cap="none" normalizeH="0" baseline="0" dirty="0" smtClean="0">
                <a:ln>
                  <a:noFill/>
                </a:ln>
                <a:solidFill>
                  <a:srgbClr val="829CB7"/>
                </a:solidFill>
                <a:effectLst/>
                <a:latin typeface="Calibri" pitchFamily="34" charset="0"/>
                <a:ea typeface="Calibri" pitchFamily="34" charset="0"/>
                <a:cs typeface="Aileron-BoldItalic"/>
              </a:rPr>
              <a:t>Volvulus of the small intestine</a:t>
            </a:r>
            <a:endParaRPr kumimoji="0" lang="en-US"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latin typeface="Calibri" pitchFamily="34" charset="0"/>
                <a:ea typeface="Calibri" pitchFamily="34" charset="0"/>
                <a:cs typeface="GoudyStd"/>
              </a:rPr>
              <a:t>Usually in lower ileum</a:t>
            </a:r>
            <a:endParaRPr kumimoji="0" lang="en-US"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latin typeface="Calibri" pitchFamily="34" charset="0"/>
                <a:ea typeface="Calibri" pitchFamily="34" charset="0"/>
                <a:cs typeface="GoudyStd"/>
              </a:rPr>
              <a:t>Primary or secondary</a:t>
            </a:r>
            <a:endParaRPr kumimoji="0" lang="en-US"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3600" b="1" i="1" u="none" strike="noStrike" cap="none" normalizeH="0" baseline="0" dirty="0" smtClean="0">
                <a:ln>
                  <a:noFill/>
                </a:ln>
                <a:solidFill>
                  <a:srgbClr val="829CB7"/>
                </a:solidFill>
                <a:effectLst/>
                <a:latin typeface="Calibri" pitchFamily="34" charset="0"/>
                <a:ea typeface="Calibri" pitchFamily="34" charset="0"/>
                <a:cs typeface="Aileron-BoldItalic"/>
              </a:rPr>
              <a:t>Caecal volvulus</a:t>
            </a:r>
            <a:endParaRPr kumimoji="0" lang="en-US"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latin typeface="Calibri" pitchFamily="34" charset="0"/>
                <a:ea typeface="Calibri" pitchFamily="34" charset="0"/>
                <a:cs typeface="GoudyStd"/>
              </a:rPr>
              <a:t>May occur as part of volvulus neonatorum</a:t>
            </a:r>
            <a:endParaRPr kumimoji="0" lang="en-US"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latin typeface="Calibri" pitchFamily="34" charset="0"/>
                <a:ea typeface="Calibri" pitchFamily="34" charset="0"/>
                <a:cs typeface="GoudyStd"/>
              </a:rPr>
              <a:t>Usually a clockwise twist.</a:t>
            </a:r>
            <a:endParaRPr kumimoji="0" lang="en-US"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latin typeface="Calibri" pitchFamily="34" charset="0"/>
                <a:ea typeface="Calibri" pitchFamily="34" charset="0"/>
                <a:cs typeface="GoudyStd"/>
              </a:rPr>
              <a:t>It is more common in females</a:t>
            </a:r>
            <a:endParaRPr kumimoji="0" lang="en-US"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latin typeface="Calibri" pitchFamily="34" charset="0"/>
                <a:ea typeface="Calibri" pitchFamily="34" charset="0"/>
                <a:cs typeface="GoudyStd"/>
              </a:rPr>
              <a:t>Present acutely</a:t>
            </a:r>
            <a:endParaRPr kumimoji="0" lang="en-US"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latin typeface="Calibri" pitchFamily="34" charset="0"/>
                <a:ea typeface="Calibri" pitchFamily="34" charset="0"/>
                <a:cs typeface="GoudyStd"/>
              </a:rPr>
              <a:t>The volvulus typically results in the caecum lying in the left upper quadrant</a:t>
            </a:r>
            <a:endParaRPr kumimoji="0" lang="en-US"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4800" b="0" i="0" u="none" strike="noStrike" cap="none" normalizeH="0" baseline="0" dirty="0" smtClean="0">
              <a:ln>
                <a:noFill/>
              </a:ln>
              <a:solidFill>
                <a:schemeClr val="tx1"/>
              </a:solidFill>
              <a:effectLst/>
              <a:latin typeface="Arial" pitchFamily="34" charset="0"/>
              <a:cs typeface="Arial" pitchFamily="34" charset="0"/>
            </a:endParaRPr>
          </a:p>
        </p:txBody>
      </p:sp>
      <p:sp>
        <p:nvSpPr>
          <p:cNvPr id="3" name="Slide Number Placeholder 2"/>
          <p:cNvSpPr>
            <a:spLocks noGrp="1"/>
          </p:cNvSpPr>
          <p:nvPr>
            <p:ph type="sldNum" sz="quarter" idx="12"/>
          </p:nvPr>
        </p:nvSpPr>
        <p:spPr/>
        <p:txBody>
          <a:bodyPr/>
          <a:lstStyle/>
          <a:p>
            <a:fld id="{B6F15528-21DE-4FAA-801E-634DDDAF4B2B}" type="slidenum">
              <a:rPr lang="en-US" smtClean="0"/>
              <a:pPr/>
              <a:t>3</a:t>
            </a:fld>
            <a:endParaRPr lang="en-US"/>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3400" y="990600"/>
            <a:ext cx="8001000" cy="2308324"/>
          </a:xfrm>
          <a:prstGeom prst="rect">
            <a:avLst/>
          </a:prstGeom>
        </p:spPr>
        <p:txBody>
          <a:bodyPr wrap="square">
            <a:spAutoFit/>
          </a:bodyPr>
          <a:lstStyle/>
          <a:p>
            <a:pPr lvl="0" eaLnBrk="0" fontAlgn="base" hangingPunct="0">
              <a:spcBef>
                <a:spcPct val="0"/>
              </a:spcBef>
              <a:spcAft>
                <a:spcPct val="0"/>
              </a:spcAft>
              <a:buFontTx/>
              <a:buChar char="•"/>
            </a:pPr>
            <a:r>
              <a:rPr lang="en-US" sz="2400" dirty="0" smtClean="0">
                <a:latin typeface="Calibri" pitchFamily="34" charset="0"/>
                <a:ea typeface="Calibri" pitchFamily="34" charset="0"/>
                <a:cs typeface="GoudyStd" charset="0"/>
              </a:rPr>
              <a:t>In recurrent volvulus in elderly, the options are resection or two-point fixation with combined endoscopic/ percutaneous tube insertion.</a:t>
            </a:r>
            <a:endParaRPr lang="en-US" sz="2400" dirty="0" smtClean="0">
              <a:latin typeface="Arial" pitchFamily="34" charset="0"/>
              <a:cs typeface="Arial" pitchFamily="34" charset="0"/>
            </a:endParaRPr>
          </a:p>
          <a:p>
            <a:pPr lvl="0" eaLnBrk="0" fontAlgn="base" hangingPunct="0">
              <a:spcBef>
                <a:spcPct val="0"/>
              </a:spcBef>
              <a:spcAft>
                <a:spcPct val="0"/>
              </a:spcAft>
              <a:buFontTx/>
              <a:buChar char="•"/>
            </a:pPr>
            <a:r>
              <a:rPr lang="en-US" sz="2400" dirty="0" smtClean="0">
                <a:latin typeface="Calibri" pitchFamily="34" charset="0"/>
                <a:ea typeface="Calibri" pitchFamily="34" charset="0"/>
                <a:cs typeface="GoudyStd" charset="0"/>
              </a:rPr>
              <a:t> When the bowel is viable, fixation of the sigmoid colon to the posterior abdominal wall may be a safer manoeuvre in inexperienced hands.</a:t>
            </a:r>
            <a:endParaRPr lang="en-US" sz="2400" dirty="0" smtClean="0">
              <a:latin typeface="Arial" pitchFamily="34" charset="0"/>
              <a:cs typeface="Arial" pitchFamily="34" charset="0"/>
            </a:endParaRPr>
          </a:p>
        </p:txBody>
      </p:sp>
      <p:sp>
        <p:nvSpPr>
          <p:cNvPr id="3" name="Slide Number Placeholder 2"/>
          <p:cNvSpPr>
            <a:spLocks noGrp="1"/>
          </p:cNvSpPr>
          <p:nvPr>
            <p:ph type="sldNum" sz="quarter" idx="12"/>
          </p:nvPr>
        </p:nvSpPr>
        <p:spPr/>
        <p:txBody>
          <a:bodyPr/>
          <a:lstStyle/>
          <a:p>
            <a:fld id="{B6F15528-21DE-4FAA-801E-634DDDAF4B2B}" type="slidenum">
              <a:rPr lang="en-US" smtClean="0"/>
              <a:pPr/>
              <a:t>30</a:t>
            </a:fld>
            <a:endParaRPr lang="en-US"/>
          </a:p>
        </p:txBody>
      </p:sp>
      <p:sp>
        <p:nvSpPr>
          <p:cNvPr id="4" name="TextBox 3"/>
          <p:cNvSpPr txBox="1"/>
          <p:nvPr/>
        </p:nvSpPr>
        <p:spPr>
          <a:xfrm>
            <a:off x="4495800" y="6248400"/>
            <a:ext cx="550151" cy="523220"/>
          </a:xfrm>
          <a:prstGeom prst="rect">
            <a:avLst/>
          </a:prstGeom>
          <a:noFill/>
        </p:spPr>
        <p:txBody>
          <a:bodyPr wrap="none" rtlCol="0">
            <a:spAutoFit/>
          </a:bodyPr>
          <a:lstStyle/>
          <a:p>
            <a:r>
              <a:rPr lang="en-US" sz="2800" dirty="0" smtClean="0"/>
              <a:t>30</a:t>
            </a:r>
            <a:endParaRPr lang="en-US" sz="2800"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Rectangle 1"/>
          <p:cNvSpPr>
            <a:spLocks noChangeArrowheads="1"/>
          </p:cNvSpPr>
          <p:nvPr/>
        </p:nvSpPr>
        <p:spPr bwMode="auto">
          <a:xfrm>
            <a:off x="228600" y="1085909"/>
            <a:ext cx="8686800" cy="397031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3600" b="1" i="0" u="none" strike="noStrike" cap="none" normalizeH="0" baseline="0" dirty="0" smtClean="0">
                <a:ln>
                  <a:noFill/>
                </a:ln>
                <a:solidFill>
                  <a:srgbClr val="4A6C93"/>
                </a:solidFill>
                <a:effectLst/>
                <a:latin typeface="Calibri" pitchFamily="34" charset="0"/>
                <a:ea typeface="Calibri" pitchFamily="34" charset="0"/>
                <a:cs typeface="Aileron-Bold"/>
              </a:rPr>
              <a:t>CHRONIC LARGE BOWEL OBSTRUCTION</a:t>
            </a:r>
            <a:endParaRPr kumimoji="0" lang="en-US" sz="3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rgbClr val="000000"/>
                </a:solidFill>
                <a:effectLst/>
                <a:latin typeface="Calibri" pitchFamily="34" charset="0"/>
                <a:ea typeface="Calibri" pitchFamily="34" charset="0"/>
                <a:cs typeface="Calibri" pitchFamily="34" charset="0"/>
              </a:rPr>
              <a:t>The causes of obstruction may be </a:t>
            </a:r>
            <a:endParaRPr kumimoji="0" lang="en-US"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solidFill>
                  <a:srgbClr val="000000"/>
                </a:solidFill>
                <a:effectLst/>
                <a:latin typeface="Calibri" pitchFamily="34" charset="0"/>
                <a:ea typeface="Calibri" pitchFamily="34" charset="0"/>
                <a:cs typeface="Calibri" pitchFamily="34" charset="0"/>
              </a:rPr>
              <a:t>Organic</a:t>
            </a:r>
            <a:r>
              <a:rPr kumimoji="0" lang="en-US" sz="2400" b="0" i="0" u="none" strike="noStrike" cap="none" normalizeH="0" baseline="0" dirty="0" smtClean="0">
                <a:ln>
                  <a:noFill/>
                </a:ln>
                <a:solidFill>
                  <a:srgbClr val="000000"/>
                </a:solidFill>
                <a:effectLst/>
                <a:latin typeface="Calibri" pitchFamily="34" charset="0"/>
                <a:ea typeface="Calibri" pitchFamily="34" charset="0"/>
                <a:cs typeface="Calibri" pitchFamily="34" charset="0"/>
              </a:rPr>
              <a:t>:</a:t>
            </a:r>
            <a:endParaRPr kumimoji="0" lang="en-US"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rgbClr val="0070C0"/>
                </a:solidFill>
                <a:effectLst/>
                <a:latin typeface="Calibri" pitchFamily="34" charset="0"/>
                <a:ea typeface="ZapfDingbatsStd"/>
                <a:cs typeface="Calibri" pitchFamily="34" charset="0"/>
              </a:rPr>
              <a:t>●</a:t>
            </a:r>
            <a:r>
              <a:rPr kumimoji="0" lang="en-US" sz="2400" b="0" i="0" u="none" strike="noStrike" cap="none" normalizeH="0" baseline="0" dirty="0" smtClean="0">
                <a:ln>
                  <a:noFill/>
                </a:ln>
                <a:solidFill>
                  <a:srgbClr val="0070C0"/>
                </a:solidFill>
                <a:effectLst/>
                <a:latin typeface="Calibri" pitchFamily="34" charset="0"/>
                <a:ea typeface="Calibri" pitchFamily="34" charset="0"/>
                <a:cs typeface="Calibri" pitchFamily="34" charset="0"/>
              </a:rPr>
              <a:t>●</a:t>
            </a:r>
            <a:r>
              <a:rPr kumimoji="0" lang="en-US" sz="2400" b="0" i="0" u="none" strike="noStrike" cap="none" normalizeH="0" baseline="0" dirty="0" smtClean="0">
                <a:ln>
                  <a:noFill/>
                </a:ln>
                <a:solidFill>
                  <a:srgbClr val="52D60A"/>
                </a:solidFill>
                <a:effectLst/>
                <a:latin typeface="Calibri" pitchFamily="34" charset="0"/>
                <a:ea typeface="Calibri" pitchFamily="34" charset="0"/>
                <a:cs typeface="Calibri" pitchFamily="34" charset="0"/>
              </a:rPr>
              <a:t> </a:t>
            </a:r>
            <a:r>
              <a:rPr kumimoji="0" lang="en-US" sz="2400" b="0" i="0" u="none" strike="noStrike" cap="none" normalizeH="0" baseline="0" dirty="0" smtClean="0">
                <a:ln>
                  <a:noFill/>
                </a:ln>
                <a:solidFill>
                  <a:srgbClr val="000000"/>
                </a:solidFill>
                <a:effectLst/>
                <a:latin typeface="Calibri" pitchFamily="34" charset="0"/>
                <a:ea typeface="Calibri" pitchFamily="34" charset="0"/>
                <a:cs typeface="Calibri" pitchFamily="34" charset="0"/>
              </a:rPr>
              <a:t>Intraluminal (rare) – faecal impaction;</a:t>
            </a:r>
            <a:endParaRPr kumimoji="0" lang="en-US"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rgbClr val="0070C0"/>
                </a:solidFill>
                <a:effectLst/>
                <a:latin typeface="Calibri" pitchFamily="34" charset="0"/>
                <a:ea typeface="ZapfDingbatsStd"/>
                <a:cs typeface="Calibri" pitchFamily="34" charset="0"/>
              </a:rPr>
              <a:t>●</a:t>
            </a:r>
            <a:r>
              <a:rPr kumimoji="0" lang="en-US" sz="2400" b="0" i="0" u="none" strike="noStrike" cap="none" normalizeH="0" baseline="0" dirty="0" smtClean="0">
                <a:ln>
                  <a:noFill/>
                </a:ln>
                <a:solidFill>
                  <a:srgbClr val="0070C0"/>
                </a:solidFill>
                <a:effectLst/>
                <a:latin typeface="Calibri" pitchFamily="34" charset="0"/>
                <a:ea typeface="Calibri" pitchFamily="34" charset="0"/>
                <a:cs typeface="Calibri" pitchFamily="34" charset="0"/>
              </a:rPr>
              <a:t>● </a:t>
            </a:r>
            <a:r>
              <a:rPr kumimoji="0" lang="en-US" sz="2400" b="0" i="0" u="none" strike="noStrike" cap="none" normalizeH="0" baseline="0" dirty="0" smtClean="0">
                <a:ln>
                  <a:noFill/>
                </a:ln>
                <a:solidFill>
                  <a:srgbClr val="000000"/>
                </a:solidFill>
                <a:effectLst/>
                <a:latin typeface="Calibri" pitchFamily="34" charset="0"/>
                <a:ea typeface="Calibri" pitchFamily="34" charset="0"/>
                <a:cs typeface="Calibri" pitchFamily="34" charset="0"/>
              </a:rPr>
              <a:t>Intrinsic intramural – strictures (Crohn’s disease, ischaemia,</a:t>
            </a:r>
            <a:endParaRPr kumimoji="0" lang="en-US"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rgbClr val="000000"/>
                </a:solidFill>
                <a:effectLst/>
                <a:latin typeface="Calibri" pitchFamily="34" charset="0"/>
                <a:ea typeface="Calibri" pitchFamily="34" charset="0"/>
                <a:cs typeface="Calibri" pitchFamily="34" charset="0"/>
              </a:rPr>
              <a:t>diverticular), anastomotic stenosis;</a:t>
            </a:r>
            <a:endParaRPr kumimoji="0" lang="en-US"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rgbClr val="0070C0"/>
                </a:solidFill>
                <a:effectLst/>
                <a:latin typeface="Calibri" pitchFamily="34" charset="0"/>
                <a:ea typeface="ZapfDingbatsStd"/>
                <a:cs typeface="Calibri" pitchFamily="34" charset="0"/>
              </a:rPr>
              <a:t>●</a:t>
            </a:r>
            <a:r>
              <a:rPr kumimoji="0" lang="en-US" sz="2400" b="0" i="0" u="none" strike="noStrike" cap="none" normalizeH="0" baseline="0" dirty="0" smtClean="0">
                <a:ln>
                  <a:noFill/>
                </a:ln>
                <a:solidFill>
                  <a:srgbClr val="0070C0"/>
                </a:solidFill>
                <a:effectLst/>
                <a:latin typeface="Calibri" pitchFamily="34" charset="0"/>
                <a:ea typeface="Calibri" pitchFamily="34" charset="0"/>
                <a:cs typeface="Calibri" pitchFamily="34" charset="0"/>
              </a:rPr>
              <a:t>●</a:t>
            </a:r>
            <a:r>
              <a:rPr kumimoji="0" lang="en-US" sz="2400" b="0" i="0" u="none" strike="noStrike" cap="none" normalizeH="0" baseline="0" dirty="0" smtClean="0">
                <a:ln>
                  <a:noFill/>
                </a:ln>
                <a:solidFill>
                  <a:srgbClr val="52D60A"/>
                </a:solidFill>
                <a:effectLst/>
                <a:latin typeface="Calibri" pitchFamily="34" charset="0"/>
                <a:ea typeface="Calibri" pitchFamily="34" charset="0"/>
                <a:cs typeface="Calibri" pitchFamily="34" charset="0"/>
              </a:rPr>
              <a:t> </a:t>
            </a:r>
            <a:r>
              <a:rPr kumimoji="0" lang="en-US" sz="2400" b="0" i="0" u="none" strike="noStrike" cap="none" normalizeH="0" baseline="0" dirty="0" smtClean="0">
                <a:ln>
                  <a:noFill/>
                </a:ln>
                <a:solidFill>
                  <a:srgbClr val="000000"/>
                </a:solidFill>
                <a:effectLst/>
                <a:latin typeface="Calibri" pitchFamily="34" charset="0"/>
                <a:ea typeface="Calibri" pitchFamily="34" charset="0"/>
                <a:cs typeface="Calibri" pitchFamily="34" charset="0"/>
              </a:rPr>
              <a:t>Extrinsic intramural (rare) – metastatic deposits (ovarian), endometriosis, stomal stenosis;</a:t>
            </a:r>
            <a:endParaRPr kumimoji="0" lang="en-US"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4800" b="0" i="0" u="none" strike="noStrike" cap="none" normalizeH="0" baseline="0" dirty="0" smtClean="0">
              <a:ln>
                <a:noFill/>
              </a:ln>
              <a:solidFill>
                <a:schemeClr val="tx1"/>
              </a:solidFill>
              <a:effectLst/>
              <a:latin typeface="Arial" pitchFamily="34" charset="0"/>
              <a:cs typeface="Arial" pitchFamily="34" charset="0"/>
            </a:endParaRPr>
          </a:p>
        </p:txBody>
      </p:sp>
      <p:sp>
        <p:nvSpPr>
          <p:cNvPr id="3" name="Slide Number Placeholder 2"/>
          <p:cNvSpPr>
            <a:spLocks noGrp="1"/>
          </p:cNvSpPr>
          <p:nvPr>
            <p:ph type="sldNum" sz="quarter" idx="12"/>
          </p:nvPr>
        </p:nvSpPr>
        <p:spPr/>
        <p:txBody>
          <a:bodyPr/>
          <a:lstStyle/>
          <a:p>
            <a:fld id="{B6F15528-21DE-4FAA-801E-634DDDAF4B2B}" type="slidenum">
              <a:rPr lang="en-US" smtClean="0"/>
              <a:pPr/>
              <a:t>31</a:t>
            </a:fld>
            <a:endParaRPr lang="en-US"/>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Rectangle 1"/>
          <p:cNvSpPr>
            <a:spLocks noChangeArrowheads="1"/>
          </p:cNvSpPr>
          <p:nvPr/>
        </p:nvSpPr>
        <p:spPr bwMode="auto">
          <a:xfrm>
            <a:off x="152400" y="623501"/>
            <a:ext cx="8991600" cy="406265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smtClean="0">
                <a:ln>
                  <a:noFill/>
                </a:ln>
                <a:solidFill>
                  <a:srgbClr val="000000"/>
                </a:solidFill>
                <a:effectLst/>
                <a:latin typeface="Calibri" pitchFamily="34" charset="0"/>
                <a:ea typeface="Calibri" pitchFamily="34" charset="0"/>
                <a:cs typeface="Calibri" pitchFamily="34" charset="0"/>
              </a:rPr>
              <a:t>Functional</a:t>
            </a:r>
            <a:r>
              <a:rPr kumimoji="0" lang="en-US" sz="2400" b="0" i="0" u="none" strike="noStrike" cap="none" normalizeH="0" baseline="0" dirty="0" smtClean="0">
                <a:ln>
                  <a:noFill/>
                </a:ln>
                <a:solidFill>
                  <a:srgbClr val="000000"/>
                </a:solidFill>
                <a:effectLst/>
                <a:latin typeface="Calibri" pitchFamily="34" charset="0"/>
                <a:ea typeface="Calibri" pitchFamily="34" charset="0"/>
                <a:cs typeface="Calibri" pitchFamily="34" charset="0"/>
              </a:rPr>
              <a:t>:</a:t>
            </a:r>
            <a:endParaRPr kumimoji="0" lang="en-US"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rgbClr val="0070C0"/>
                </a:solidFill>
                <a:effectLst/>
                <a:latin typeface="Calibri" pitchFamily="34" charset="0"/>
                <a:ea typeface="ZapfDingbatsStd" charset="-128"/>
                <a:cs typeface="Calibri" pitchFamily="34" charset="0"/>
              </a:rPr>
              <a:t>●</a:t>
            </a:r>
            <a:r>
              <a:rPr kumimoji="0" lang="en-US" sz="2400" b="0" i="0" u="none" strike="noStrike" cap="none" normalizeH="0" baseline="0" dirty="0" smtClean="0">
                <a:ln>
                  <a:noFill/>
                </a:ln>
                <a:solidFill>
                  <a:srgbClr val="0070C0"/>
                </a:solidFill>
                <a:effectLst/>
                <a:latin typeface="Calibri" pitchFamily="34" charset="0"/>
                <a:ea typeface="Calibri" pitchFamily="34" charset="0"/>
                <a:cs typeface="Calibri" pitchFamily="34" charset="0"/>
              </a:rPr>
              <a:t>●</a:t>
            </a:r>
            <a:r>
              <a:rPr kumimoji="0" lang="en-US" sz="2400" b="0" i="0" u="none" strike="noStrike" cap="none" normalizeH="0" baseline="0" dirty="0" smtClean="0">
                <a:ln>
                  <a:noFill/>
                </a:ln>
                <a:solidFill>
                  <a:srgbClr val="52D60A"/>
                </a:solidFill>
                <a:effectLst/>
                <a:latin typeface="Calibri" pitchFamily="34" charset="0"/>
                <a:ea typeface="Calibri" pitchFamily="34" charset="0"/>
                <a:cs typeface="Calibri" pitchFamily="34" charset="0"/>
              </a:rPr>
              <a:t> </a:t>
            </a:r>
            <a:r>
              <a:rPr kumimoji="0" lang="en-US" sz="2400" b="0" i="0" u="none" strike="noStrike" cap="none" normalizeH="0" baseline="0" dirty="0" smtClean="0">
                <a:ln>
                  <a:noFill/>
                </a:ln>
                <a:solidFill>
                  <a:srgbClr val="000000"/>
                </a:solidFill>
                <a:effectLst/>
                <a:latin typeface="Calibri" pitchFamily="34" charset="0"/>
                <a:ea typeface="Calibri" pitchFamily="34" charset="0"/>
                <a:cs typeface="Calibri" pitchFamily="34" charset="0"/>
              </a:rPr>
              <a:t>Hirschsprung’s disease, idiopathic megacolon, pseudoobstruction.</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latin typeface="Calibri" pitchFamily="34" charset="0"/>
                <a:ea typeface="Calibri" pitchFamily="34" charset="0"/>
                <a:cs typeface="GoudyStd"/>
              </a:rPr>
              <a:t>In functional cases, the symptoms may have been present for months or years. Constipation appears first. It is initially relative and then absolute, associated with distension.</a:t>
            </a:r>
            <a:endParaRPr kumimoji="0" lang="en-US"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latin typeface="Calibri" pitchFamily="34" charset="0"/>
                <a:ea typeface="Calibri" pitchFamily="34" charset="0"/>
                <a:cs typeface="GoudyStd"/>
              </a:rPr>
              <a:t>Maximum distention in the caecum (RIF) </a:t>
            </a:r>
            <a:endParaRPr kumimoji="0" lang="en-US"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latin typeface="Calibri" pitchFamily="34" charset="0"/>
                <a:ea typeface="Calibri" pitchFamily="34" charset="0"/>
                <a:cs typeface="GoudyStd"/>
              </a:rPr>
              <a:t>Pain follows</a:t>
            </a:r>
            <a:endParaRPr kumimoji="0" lang="en-US"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latin typeface="Calibri" pitchFamily="34" charset="0"/>
                <a:ea typeface="Calibri" pitchFamily="34" charset="0"/>
                <a:cs typeface="GoudyStd"/>
              </a:rPr>
              <a:t>Lastly vomiting</a:t>
            </a:r>
            <a:endParaRPr kumimoji="0" lang="en-US"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4800" b="0" i="0" u="none" strike="noStrike" cap="none" normalizeH="0" baseline="0" dirty="0" smtClean="0">
              <a:ln>
                <a:noFill/>
              </a:ln>
              <a:solidFill>
                <a:schemeClr val="tx1"/>
              </a:solidFill>
              <a:effectLst/>
              <a:latin typeface="Arial" pitchFamily="34" charset="0"/>
              <a:cs typeface="Arial" pitchFamily="34" charset="0"/>
            </a:endParaRPr>
          </a:p>
        </p:txBody>
      </p:sp>
      <p:sp>
        <p:nvSpPr>
          <p:cNvPr id="3" name="Slide Number Placeholder 2"/>
          <p:cNvSpPr>
            <a:spLocks noGrp="1"/>
          </p:cNvSpPr>
          <p:nvPr>
            <p:ph type="sldNum" sz="quarter" idx="12"/>
          </p:nvPr>
        </p:nvSpPr>
        <p:spPr/>
        <p:txBody>
          <a:bodyPr/>
          <a:lstStyle/>
          <a:p>
            <a:fld id="{B6F15528-21DE-4FAA-801E-634DDDAF4B2B}" type="slidenum">
              <a:rPr lang="en-US" smtClean="0"/>
              <a:pPr/>
              <a:t>32</a:t>
            </a:fld>
            <a:endParaRPr lang="en-US"/>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Rectangle 1"/>
          <p:cNvSpPr>
            <a:spLocks noChangeArrowheads="1"/>
          </p:cNvSpPr>
          <p:nvPr/>
        </p:nvSpPr>
        <p:spPr bwMode="auto">
          <a:xfrm>
            <a:off x="457200" y="-18097"/>
            <a:ext cx="8686800" cy="689419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4400" b="1" i="0" u="none" strike="noStrike" cap="none" normalizeH="0" baseline="0" dirty="0" smtClean="0">
                <a:ln>
                  <a:noFill/>
                </a:ln>
                <a:solidFill>
                  <a:srgbClr val="4A6C93"/>
                </a:solidFill>
                <a:effectLst/>
                <a:latin typeface="Calibri" pitchFamily="34" charset="0"/>
                <a:ea typeface="Calibri" pitchFamily="34" charset="0"/>
                <a:cs typeface="Aileron-Bold"/>
              </a:rPr>
              <a:t>ADYNAMIC OBSTRUCTION</a:t>
            </a:r>
            <a:endParaRPr kumimoji="0" lang="en-US"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4000" b="1" i="0" u="none" strike="noStrike" cap="none" normalizeH="0" baseline="0" dirty="0" smtClean="0">
                <a:ln>
                  <a:noFill/>
                </a:ln>
                <a:solidFill>
                  <a:srgbClr val="6E8AAA"/>
                </a:solidFill>
                <a:effectLst/>
                <a:latin typeface="Calibri" pitchFamily="34" charset="0"/>
                <a:ea typeface="Calibri" pitchFamily="34" charset="0"/>
                <a:cs typeface="Aileron-Bold"/>
              </a:rPr>
              <a:t>Paralytic ileus</a:t>
            </a:r>
            <a:endParaRPr kumimoji="0" lang="en-US" b="0" i="0" u="none" strike="noStrike" cap="none" normalizeH="0" baseline="0" dirty="0" smtClean="0">
              <a:ln>
                <a:noFill/>
              </a:ln>
              <a:solidFill>
                <a:schemeClr val="tx1"/>
              </a:solidFill>
              <a:effectLst/>
              <a:latin typeface="Arial" pitchFamily="34" charset="0"/>
              <a:cs typeface="Arial" pitchFamily="34" charset="0"/>
            </a:endParaRPr>
          </a:p>
          <a:p>
            <a:pPr eaLnBrk="0" fontAlgn="base" hangingPunct="0">
              <a:spcBef>
                <a:spcPct val="0"/>
              </a:spcBef>
              <a:spcAft>
                <a:spcPct val="0"/>
              </a:spcAft>
            </a:pPr>
            <a:r>
              <a:rPr kumimoji="0" lang="en-US" sz="4000" b="1" i="0" u="none" strike="noStrike" cap="none" normalizeH="0" baseline="0" dirty="0" smtClean="0">
                <a:ln>
                  <a:noFill/>
                </a:ln>
                <a:solidFill>
                  <a:srgbClr val="6E8AAA"/>
                </a:solidFill>
                <a:effectLst/>
                <a:latin typeface="Calibri" pitchFamily="34" charset="0"/>
                <a:ea typeface="Calibri" pitchFamily="34" charset="0"/>
                <a:cs typeface="Aileron-Bold"/>
              </a:rPr>
              <a:t>Definition: </a:t>
            </a:r>
            <a:r>
              <a:rPr kumimoji="0" lang="en-US" sz="2400" b="0" i="0" u="none" strike="noStrike" cap="none" normalizeH="0" baseline="0" dirty="0" smtClean="0">
                <a:ln>
                  <a:noFill/>
                </a:ln>
                <a:solidFill>
                  <a:schemeClr val="tx1"/>
                </a:solidFill>
                <a:effectLst/>
                <a:latin typeface="Calibri" pitchFamily="34" charset="0"/>
                <a:ea typeface="Calibri" pitchFamily="34" charset="0"/>
                <a:cs typeface="GoudyStd" charset="0"/>
              </a:rPr>
              <a:t>failure of transmission of peristaltic waves secondary to neuromuscular </a:t>
            </a:r>
            <a:r>
              <a:rPr lang="en-US" sz="2400" dirty="0" smtClean="0">
                <a:latin typeface="Calibri" pitchFamily="34" charset="0"/>
                <a:ea typeface="Calibri" pitchFamily="34" charset="0"/>
                <a:cs typeface="GoudyStd" charset="0"/>
              </a:rPr>
              <a:t>failure </a:t>
            </a:r>
            <a:r>
              <a:rPr lang="en-US" sz="2400" dirty="0" smtClean="0">
                <a:latin typeface="Calibri" pitchFamily="34" charset="0"/>
                <a:ea typeface="Calibri" pitchFamily="34" charset="0"/>
                <a:cs typeface="GoudyStd" charset="0"/>
              </a:rPr>
              <a:t>(i.e. in the myenteric (Auerbach’s) and submucous (Meissner’s) plexuses).</a:t>
            </a:r>
            <a:endParaRPr lang="en-US" sz="2400" dirty="0" smtClean="0">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3600" b="1" i="1" u="none" strike="noStrike" cap="none" normalizeH="0" baseline="0" dirty="0" smtClean="0">
                <a:ln>
                  <a:noFill/>
                </a:ln>
                <a:solidFill>
                  <a:srgbClr val="829CB7"/>
                </a:solidFill>
                <a:effectLst/>
                <a:latin typeface="Calibri" pitchFamily="34" charset="0"/>
                <a:ea typeface="Calibri" pitchFamily="34" charset="0"/>
                <a:cs typeface="Aileron-BoldItalic"/>
              </a:rPr>
              <a:t>Varieties</a:t>
            </a:r>
            <a:endParaRPr kumimoji="0" lang="en-US"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rgbClr val="000000"/>
                </a:solidFill>
                <a:effectLst/>
                <a:latin typeface="Calibri" pitchFamily="34" charset="0"/>
                <a:ea typeface="Calibri" pitchFamily="34" charset="0"/>
                <a:cs typeface="GoudyStd" charset="0"/>
              </a:rPr>
              <a:t>The following varieties are recognised:</a:t>
            </a:r>
            <a:endParaRPr kumimoji="0" lang="en-US"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52D60A"/>
                </a:solidFill>
                <a:effectLst/>
                <a:latin typeface="Calibri" pitchFamily="34" charset="0"/>
                <a:ea typeface="Calibri" pitchFamily="34" charset="0"/>
                <a:cs typeface="ZapfDingbatsStd" charset="-128"/>
              </a:rPr>
              <a:t>●</a:t>
            </a:r>
            <a:r>
              <a:rPr kumimoji="0" lang="en-US" sz="1400" b="0" i="0" u="none" strike="noStrike" cap="none" normalizeH="0" baseline="0" dirty="0" smtClean="0">
                <a:ln>
                  <a:noFill/>
                </a:ln>
                <a:solidFill>
                  <a:srgbClr val="52D60A"/>
                </a:solidFill>
                <a:effectLst/>
                <a:latin typeface="Calibri" pitchFamily="34" charset="0"/>
                <a:ea typeface="Calibri" pitchFamily="34" charset="0"/>
                <a:cs typeface="HelveticaNeueLTStd-Roman"/>
              </a:rPr>
              <a:t>● </a:t>
            </a:r>
            <a:r>
              <a:rPr kumimoji="0" lang="en-US" sz="2400" b="1" i="0" u="none" strike="noStrike" cap="none" normalizeH="0" baseline="0" dirty="0" smtClean="0">
                <a:ln>
                  <a:noFill/>
                </a:ln>
                <a:solidFill>
                  <a:srgbClr val="000000"/>
                </a:solidFill>
                <a:effectLst/>
                <a:latin typeface="Calibri" pitchFamily="34" charset="0"/>
                <a:ea typeface="Calibri" pitchFamily="34" charset="0"/>
                <a:cs typeface="GoudyStd-Bold"/>
              </a:rPr>
              <a:t>Postoperative</a:t>
            </a:r>
            <a:r>
              <a:rPr kumimoji="0" lang="en-US" sz="2400" b="0" i="0" u="none" strike="noStrike" cap="none" normalizeH="0" baseline="0" dirty="0" smtClean="0">
                <a:ln>
                  <a:noFill/>
                </a:ln>
                <a:solidFill>
                  <a:srgbClr val="000000"/>
                </a:solidFill>
                <a:effectLst/>
                <a:latin typeface="Calibri" pitchFamily="34" charset="0"/>
                <a:ea typeface="Calibri" pitchFamily="34" charset="0"/>
                <a:cs typeface="GoudyStd" charset="0"/>
              </a:rPr>
              <a:t>: a degree of ileus usually occurs after any abdominal procedure and is self-limiting, with a variable duration of 24–72 hours. Postoperative ileus may be prolonged in the presence of hypoproteinaemia or metabolic abnormality (see below).</a:t>
            </a:r>
            <a:endParaRPr kumimoji="0" lang="en-US"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52D60A"/>
                </a:solidFill>
                <a:effectLst/>
                <a:latin typeface="Calibri" pitchFamily="34" charset="0"/>
                <a:ea typeface="Calibri" pitchFamily="34" charset="0"/>
                <a:cs typeface="ZapfDingbatsStd" charset="-128"/>
              </a:rPr>
              <a:t>●</a:t>
            </a:r>
            <a:r>
              <a:rPr kumimoji="0" lang="en-US" sz="1400" b="0" i="0" u="none" strike="noStrike" cap="none" normalizeH="0" baseline="0" dirty="0" smtClean="0">
                <a:ln>
                  <a:noFill/>
                </a:ln>
                <a:solidFill>
                  <a:srgbClr val="52D60A"/>
                </a:solidFill>
                <a:effectLst/>
                <a:latin typeface="Calibri" pitchFamily="34" charset="0"/>
                <a:ea typeface="Calibri" pitchFamily="34" charset="0"/>
                <a:cs typeface="HelveticaNeueLTStd-Roman"/>
              </a:rPr>
              <a:t>● </a:t>
            </a:r>
            <a:r>
              <a:rPr kumimoji="0" lang="en-US" sz="2400" b="1" i="0" u="none" strike="noStrike" cap="none" normalizeH="0" baseline="0" dirty="0" smtClean="0">
                <a:ln>
                  <a:noFill/>
                </a:ln>
                <a:solidFill>
                  <a:srgbClr val="000000"/>
                </a:solidFill>
                <a:effectLst/>
                <a:latin typeface="Calibri" pitchFamily="34" charset="0"/>
                <a:ea typeface="Calibri" pitchFamily="34" charset="0"/>
                <a:cs typeface="GoudyStd-Bold"/>
              </a:rPr>
              <a:t>Infection</a:t>
            </a:r>
            <a:r>
              <a:rPr kumimoji="0" lang="en-US" sz="2400" b="0" i="0" u="none" strike="noStrike" cap="none" normalizeH="0" baseline="0" dirty="0" smtClean="0">
                <a:ln>
                  <a:noFill/>
                </a:ln>
                <a:solidFill>
                  <a:srgbClr val="000000"/>
                </a:solidFill>
                <a:effectLst/>
                <a:latin typeface="Calibri" pitchFamily="34" charset="0"/>
                <a:ea typeface="Calibri" pitchFamily="34" charset="0"/>
                <a:cs typeface="GoudyStd" charset="0"/>
              </a:rPr>
              <a:t>: intra-abdominal sepsis may give rise to localised or generalised ileus.</a:t>
            </a:r>
            <a:endParaRPr kumimoji="0" lang="en-US"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4800" b="0" i="0" u="none" strike="noStrike" cap="none" normalizeH="0" baseline="0" dirty="0" smtClean="0">
              <a:ln>
                <a:noFill/>
              </a:ln>
              <a:solidFill>
                <a:schemeClr val="tx1"/>
              </a:solidFill>
              <a:effectLst/>
              <a:latin typeface="Arial" pitchFamily="34" charset="0"/>
              <a:cs typeface="Arial" pitchFamily="34" charset="0"/>
            </a:endParaRPr>
          </a:p>
        </p:txBody>
      </p:sp>
      <p:sp>
        <p:nvSpPr>
          <p:cNvPr id="3" name="Slide Number Placeholder 2"/>
          <p:cNvSpPr>
            <a:spLocks noGrp="1"/>
          </p:cNvSpPr>
          <p:nvPr>
            <p:ph type="sldNum" sz="quarter" idx="12"/>
          </p:nvPr>
        </p:nvSpPr>
        <p:spPr/>
        <p:txBody>
          <a:bodyPr/>
          <a:lstStyle/>
          <a:p>
            <a:fld id="{B6F15528-21DE-4FAA-801E-634DDDAF4B2B}" type="slidenum">
              <a:rPr lang="en-US" smtClean="0"/>
              <a:pPr/>
              <a:t>33</a:t>
            </a:fld>
            <a:endParaRPr lang="en-US"/>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57200" y="685800"/>
            <a:ext cx="7772400" cy="1938992"/>
          </a:xfrm>
          <a:prstGeom prst="rect">
            <a:avLst/>
          </a:prstGeom>
        </p:spPr>
        <p:txBody>
          <a:bodyPr wrap="square">
            <a:spAutoFit/>
          </a:bodyPr>
          <a:lstStyle/>
          <a:p>
            <a:pPr lvl="0" eaLnBrk="0" fontAlgn="base" hangingPunct="0">
              <a:spcBef>
                <a:spcPct val="0"/>
              </a:spcBef>
              <a:spcAft>
                <a:spcPct val="0"/>
              </a:spcAft>
            </a:pPr>
            <a:r>
              <a:rPr lang="en-US" sz="1400" dirty="0" smtClean="0">
                <a:solidFill>
                  <a:srgbClr val="52D60A"/>
                </a:solidFill>
                <a:latin typeface="Calibri" pitchFamily="34" charset="0"/>
                <a:ea typeface="Calibri" pitchFamily="34" charset="0"/>
                <a:cs typeface="ZapfDingbatsStd" charset="-128"/>
              </a:rPr>
              <a:t>●</a:t>
            </a:r>
            <a:r>
              <a:rPr lang="en-US" sz="1400" dirty="0" smtClean="0">
                <a:solidFill>
                  <a:srgbClr val="52D60A"/>
                </a:solidFill>
                <a:latin typeface="Calibri" pitchFamily="34" charset="0"/>
                <a:ea typeface="Calibri" pitchFamily="34" charset="0"/>
                <a:cs typeface="HelveticaNeueLTStd-Roman"/>
              </a:rPr>
              <a:t>● </a:t>
            </a:r>
            <a:r>
              <a:rPr lang="en-US" sz="2400" b="1" dirty="0" smtClean="0">
                <a:solidFill>
                  <a:srgbClr val="000000"/>
                </a:solidFill>
                <a:latin typeface="Calibri" pitchFamily="34" charset="0"/>
                <a:ea typeface="Calibri" pitchFamily="34" charset="0"/>
                <a:cs typeface="GoudyStd-Bold"/>
              </a:rPr>
              <a:t>Reflex ileus</a:t>
            </a:r>
            <a:r>
              <a:rPr lang="en-US" sz="2400" dirty="0" smtClean="0">
                <a:solidFill>
                  <a:srgbClr val="000000"/>
                </a:solidFill>
                <a:latin typeface="Calibri" pitchFamily="34" charset="0"/>
                <a:ea typeface="Calibri" pitchFamily="34" charset="0"/>
                <a:cs typeface="GoudyStd" charset="0"/>
              </a:rPr>
              <a:t>: this may occur following fractures of the spine or ribs, retroperitoneal haemorrhage or even the</a:t>
            </a:r>
            <a:endParaRPr lang="en-US" sz="2400" dirty="0" smtClean="0">
              <a:latin typeface="Arial" pitchFamily="34" charset="0"/>
              <a:cs typeface="Arial" pitchFamily="34" charset="0"/>
            </a:endParaRPr>
          </a:p>
          <a:p>
            <a:pPr lvl="0" eaLnBrk="0" fontAlgn="base" hangingPunct="0">
              <a:spcBef>
                <a:spcPct val="0"/>
              </a:spcBef>
              <a:spcAft>
                <a:spcPct val="0"/>
              </a:spcAft>
            </a:pPr>
            <a:r>
              <a:rPr lang="en-US" sz="2400" dirty="0" smtClean="0">
                <a:solidFill>
                  <a:srgbClr val="000000"/>
                </a:solidFill>
                <a:latin typeface="Calibri" pitchFamily="34" charset="0"/>
                <a:ea typeface="Calibri" pitchFamily="34" charset="0"/>
                <a:cs typeface="GoudyStd" charset="0"/>
              </a:rPr>
              <a:t>application of a plaster jacket</a:t>
            </a:r>
            <a:endParaRPr lang="en-US" sz="2400" dirty="0" smtClean="0">
              <a:latin typeface="Arial" pitchFamily="34" charset="0"/>
              <a:cs typeface="Arial" pitchFamily="34" charset="0"/>
            </a:endParaRPr>
          </a:p>
          <a:p>
            <a:pPr lvl="0" eaLnBrk="0" fontAlgn="base" hangingPunct="0">
              <a:spcBef>
                <a:spcPct val="0"/>
              </a:spcBef>
              <a:spcAft>
                <a:spcPct val="0"/>
              </a:spcAft>
            </a:pPr>
            <a:r>
              <a:rPr lang="en-US" sz="1400" dirty="0" smtClean="0">
                <a:solidFill>
                  <a:srgbClr val="52D60A"/>
                </a:solidFill>
                <a:latin typeface="Calibri" pitchFamily="34" charset="0"/>
                <a:ea typeface="Calibri" pitchFamily="34" charset="0"/>
                <a:cs typeface="ZapfDingbatsStd" charset="-128"/>
              </a:rPr>
              <a:t>●</a:t>
            </a:r>
            <a:r>
              <a:rPr lang="en-US" sz="1400" dirty="0" smtClean="0">
                <a:solidFill>
                  <a:srgbClr val="52D60A"/>
                </a:solidFill>
                <a:latin typeface="Calibri" pitchFamily="34" charset="0"/>
                <a:ea typeface="Calibri" pitchFamily="34" charset="0"/>
                <a:cs typeface="HelveticaNeueLTStd-Roman"/>
              </a:rPr>
              <a:t>● </a:t>
            </a:r>
            <a:r>
              <a:rPr lang="en-US" sz="2400" b="1" dirty="0" smtClean="0">
                <a:solidFill>
                  <a:srgbClr val="000000"/>
                </a:solidFill>
                <a:latin typeface="Calibri" pitchFamily="34" charset="0"/>
                <a:ea typeface="Calibri" pitchFamily="34" charset="0"/>
                <a:cs typeface="GoudyStd-Bold"/>
              </a:rPr>
              <a:t>Metabolic</a:t>
            </a:r>
            <a:r>
              <a:rPr lang="en-US" sz="2400" dirty="0" smtClean="0">
                <a:solidFill>
                  <a:srgbClr val="000000"/>
                </a:solidFill>
                <a:latin typeface="Calibri" pitchFamily="34" charset="0"/>
                <a:ea typeface="Calibri" pitchFamily="34" charset="0"/>
                <a:cs typeface="GoudyStd" charset="0"/>
              </a:rPr>
              <a:t>: uraemia and hypokalaemia are the most common contributory factors.</a:t>
            </a:r>
            <a:endParaRPr lang="en-US" sz="2400" dirty="0" smtClean="0">
              <a:latin typeface="Arial" pitchFamily="34" charset="0"/>
              <a:cs typeface="Arial" pitchFamily="34" charset="0"/>
            </a:endParaRPr>
          </a:p>
        </p:txBody>
      </p:sp>
      <p:sp>
        <p:nvSpPr>
          <p:cNvPr id="3" name="Slide Number Placeholder 2"/>
          <p:cNvSpPr>
            <a:spLocks noGrp="1"/>
          </p:cNvSpPr>
          <p:nvPr>
            <p:ph type="sldNum" sz="quarter" idx="12"/>
          </p:nvPr>
        </p:nvSpPr>
        <p:spPr/>
        <p:txBody>
          <a:bodyPr/>
          <a:lstStyle/>
          <a:p>
            <a:fld id="{B6F15528-21DE-4FAA-801E-634DDDAF4B2B}" type="slidenum">
              <a:rPr lang="en-US" smtClean="0"/>
              <a:pPr/>
              <a:t>34</a:t>
            </a:fld>
            <a:endParaRPr lang="en-US"/>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Rectangle 1"/>
          <p:cNvSpPr>
            <a:spLocks noChangeArrowheads="1"/>
          </p:cNvSpPr>
          <p:nvPr/>
        </p:nvSpPr>
        <p:spPr bwMode="auto">
          <a:xfrm>
            <a:off x="228600" y="533400"/>
            <a:ext cx="8610600" cy="360098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3600" b="1" i="1" u="none" strike="noStrike" cap="none" normalizeH="0" baseline="0" dirty="0" smtClean="0">
                <a:ln>
                  <a:noFill/>
                </a:ln>
                <a:solidFill>
                  <a:srgbClr val="829CB7"/>
                </a:solidFill>
                <a:effectLst/>
                <a:latin typeface="Calibri" pitchFamily="34" charset="0"/>
                <a:ea typeface="Calibri" pitchFamily="34" charset="0"/>
                <a:cs typeface="Aileron-BoldItalic"/>
              </a:rPr>
              <a:t>Clinical features</a:t>
            </a:r>
            <a:endParaRPr kumimoji="0" lang="en-US"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rgbClr val="000000"/>
                </a:solidFill>
                <a:effectLst/>
                <a:latin typeface="Calibri" pitchFamily="34" charset="0"/>
                <a:ea typeface="Calibri" pitchFamily="34" charset="0"/>
                <a:cs typeface="GoudyStd"/>
              </a:rPr>
              <a:t>Paralytic ileus takes on a clinical significance if, 72 hours after laparotomy:</a:t>
            </a:r>
            <a:endParaRPr kumimoji="0" lang="en-US"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52D60A"/>
                </a:solidFill>
                <a:effectLst/>
                <a:latin typeface="Calibri" pitchFamily="34" charset="0"/>
                <a:ea typeface="Calibri" pitchFamily="34" charset="0"/>
                <a:cs typeface="ZapfDingbatsStd"/>
              </a:rPr>
              <a:t>●</a:t>
            </a:r>
            <a:r>
              <a:rPr kumimoji="0" lang="en-US" sz="1400" b="0" i="0" u="none" strike="noStrike" cap="none" normalizeH="0" baseline="0" dirty="0" smtClean="0">
                <a:ln>
                  <a:noFill/>
                </a:ln>
                <a:solidFill>
                  <a:srgbClr val="52D60A"/>
                </a:solidFill>
                <a:effectLst/>
                <a:latin typeface="Calibri" pitchFamily="34" charset="0"/>
                <a:ea typeface="Calibri" pitchFamily="34" charset="0"/>
                <a:cs typeface="HelveticaNeueLTStd-Roman"/>
              </a:rPr>
              <a:t>● </a:t>
            </a:r>
            <a:r>
              <a:rPr kumimoji="0" lang="en-US" sz="2400" b="0" i="0" u="none" strike="noStrike" cap="none" normalizeH="0" baseline="0" dirty="0" smtClean="0">
                <a:ln>
                  <a:noFill/>
                </a:ln>
                <a:solidFill>
                  <a:srgbClr val="000000"/>
                </a:solidFill>
                <a:effectLst/>
                <a:latin typeface="Calibri" pitchFamily="34" charset="0"/>
                <a:ea typeface="Calibri" pitchFamily="34" charset="0"/>
                <a:cs typeface="GoudyStd"/>
              </a:rPr>
              <a:t>there has been no return of bowel sounds on auscultation;</a:t>
            </a:r>
            <a:endParaRPr kumimoji="0" lang="en-US"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52D60A"/>
                </a:solidFill>
                <a:effectLst/>
                <a:latin typeface="Calibri" pitchFamily="34" charset="0"/>
                <a:ea typeface="Calibri" pitchFamily="34" charset="0"/>
                <a:cs typeface="ZapfDingbatsStd"/>
              </a:rPr>
              <a:t>●</a:t>
            </a:r>
            <a:r>
              <a:rPr kumimoji="0" lang="en-US" sz="1400" b="0" i="0" u="none" strike="noStrike" cap="none" normalizeH="0" baseline="0" dirty="0" smtClean="0">
                <a:ln>
                  <a:noFill/>
                </a:ln>
                <a:solidFill>
                  <a:srgbClr val="52D60A"/>
                </a:solidFill>
                <a:effectLst/>
                <a:latin typeface="Calibri" pitchFamily="34" charset="0"/>
                <a:ea typeface="Calibri" pitchFamily="34" charset="0"/>
                <a:cs typeface="HelveticaNeueLTStd-Roman"/>
              </a:rPr>
              <a:t>● </a:t>
            </a:r>
            <a:r>
              <a:rPr kumimoji="0" lang="en-US" sz="2400" b="0" i="0" u="none" strike="noStrike" cap="none" normalizeH="0" baseline="0" dirty="0" smtClean="0">
                <a:ln>
                  <a:noFill/>
                </a:ln>
                <a:solidFill>
                  <a:srgbClr val="000000"/>
                </a:solidFill>
                <a:effectLst/>
                <a:latin typeface="Calibri" pitchFamily="34" charset="0"/>
                <a:ea typeface="Calibri" pitchFamily="34" charset="0"/>
                <a:cs typeface="GoudyStd"/>
              </a:rPr>
              <a:t>there has been no passage of flatus.</a:t>
            </a:r>
            <a:endParaRPr kumimoji="0" lang="en-US"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rgbClr val="000000"/>
                </a:solidFill>
                <a:effectLst/>
                <a:latin typeface="Calibri" pitchFamily="34" charset="0"/>
                <a:ea typeface="Calibri" pitchFamily="34" charset="0"/>
                <a:cs typeface="Calibri" pitchFamily="34" charset="0"/>
              </a:rPr>
              <a:t>So the patient present with distention, non colicky pain (pain from the wound from distention), vomiting and negative bowel sounds (silent abdomen).</a:t>
            </a:r>
            <a:endParaRPr kumimoji="0" lang="en-US"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solidFill>
                  <a:srgbClr val="000000"/>
                </a:solidFill>
                <a:effectLst/>
                <a:latin typeface="Calibri" pitchFamily="34" charset="0"/>
                <a:ea typeface="Calibri" pitchFamily="34" charset="0"/>
                <a:cs typeface="Calibri" pitchFamily="34" charset="0"/>
              </a:rPr>
              <a:t>X-ray</a:t>
            </a:r>
            <a:r>
              <a:rPr kumimoji="0" lang="en-US" sz="2400" b="0" i="0" u="none" strike="noStrike" cap="none" normalizeH="0" baseline="0" dirty="0" smtClean="0">
                <a:ln>
                  <a:noFill/>
                </a:ln>
                <a:solidFill>
                  <a:srgbClr val="000000"/>
                </a:solidFill>
                <a:effectLst/>
                <a:latin typeface="Calibri" pitchFamily="34" charset="0"/>
                <a:ea typeface="Calibri" pitchFamily="34" charset="0"/>
                <a:cs typeface="Calibri" pitchFamily="34" charset="0"/>
              </a:rPr>
              <a:t> shows distended SB and multiple air fluid levels.</a:t>
            </a:r>
            <a:endParaRPr kumimoji="0" lang="en-US" sz="4800" b="0" i="0" u="none" strike="noStrike" cap="none" normalizeH="0" baseline="0" dirty="0" smtClean="0">
              <a:ln>
                <a:noFill/>
              </a:ln>
              <a:solidFill>
                <a:schemeClr val="tx1"/>
              </a:solidFill>
              <a:effectLst/>
              <a:latin typeface="Arial" pitchFamily="34" charset="0"/>
              <a:cs typeface="Arial" pitchFamily="34" charset="0"/>
            </a:endParaRPr>
          </a:p>
        </p:txBody>
      </p:sp>
      <p:sp>
        <p:nvSpPr>
          <p:cNvPr id="3" name="Slide Number Placeholder 2"/>
          <p:cNvSpPr>
            <a:spLocks noGrp="1"/>
          </p:cNvSpPr>
          <p:nvPr>
            <p:ph type="sldNum" sz="quarter" idx="12"/>
          </p:nvPr>
        </p:nvSpPr>
        <p:spPr/>
        <p:txBody>
          <a:bodyPr/>
          <a:lstStyle/>
          <a:p>
            <a:fld id="{B6F15528-21DE-4FAA-801E-634DDDAF4B2B}" type="slidenum">
              <a:rPr lang="en-US" smtClean="0"/>
              <a:pPr/>
              <a:t>35</a:t>
            </a:fld>
            <a:endParaRPr lang="en-US"/>
          </a:p>
        </p:txBody>
      </p:sp>
      <p:sp>
        <p:nvSpPr>
          <p:cNvPr id="4" name="TextBox 3"/>
          <p:cNvSpPr txBox="1"/>
          <p:nvPr/>
        </p:nvSpPr>
        <p:spPr>
          <a:xfrm>
            <a:off x="4495800" y="6324600"/>
            <a:ext cx="550151" cy="523220"/>
          </a:xfrm>
          <a:prstGeom prst="rect">
            <a:avLst/>
          </a:prstGeom>
          <a:noFill/>
        </p:spPr>
        <p:txBody>
          <a:bodyPr wrap="none" rtlCol="0">
            <a:spAutoFit/>
          </a:bodyPr>
          <a:lstStyle/>
          <a:p>
            <a:r>
              <a:rPr lang="en-US" sz="2800" dirty="0" smtClean="0"/>
              <a:t>35</a:t>
            </a:r>
            <a:endParaRPr lang="en-US" sz="2800"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Rectangle 1"/>
          <p:cNvSpPr>
            <a:spLocks noChangeArrowheads="1"/>
          </p:cNvSpPr>
          <p:nvPr/>
        </p:nvSpPr>
        <p:spPr bwMode="auto">
          <a:xfrm>
            <a:off x="152400" y="457200"/>
            <a:ext cx="8763000" cy="415498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228600" algn="l"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smtClean="0">
                <a:ln>
                  <a:noFill/>
                </a:ln>
                <a:solidFill>
                  <a:srgbClr val="000000"/>
                </a:solidFill>
                <a:effectLst/>
                <a:latin typeface="Calibri" pitchFamily="34" charset="0"/>
                <a:ea typeface="Calibri" pitchFamily="34" charset="0"/>
                <a:cs typeface="Calibri" pitchFamily="34" charset="0"/>
              </a:rPr>
              <a:t>Treatment</a:t>
            </a:r>
            <a:r>
              <a:rPr kumimoji="0" lang="en-US" sz="2400" b="0" i="0" u="none" strike="noStrike" cap="none" normalizeH="0" baseline="0" dirty="0" smtClean="0">
                <a:ln>
                  <a:noFill/>
                </a:ln>
                <a:solidFill>
                  <a:srgbClr val="000000"/>
                </a:solidFill>
                <a:effectLst/>
                <a:latin typeface="Calibri" pitchFamily="34" charset="0"/>
                <a:ea typeface="Calibri" pitchFamily="34" charset="0"/>
                <a:cs typeface="Calibri" pitchFamily="34" charset="0"/>
              </a:rPr>
              <a:t>:</a:t>
            </a:r>
            <a:endParaRPr kumimoji="0" lang="en-US" b="0" i="0" u="none" strike="noStrike" cap="none" normalizeH="0" baseline="0" dirty="0" smtClean="0">
              <a:ln>
                <a:noFill/>
              </a:ln>
              <a:solidFill>
                <a:schemeClr val="tx1"/>
              </a:solidFill>
              <a:effectLst/>
              <a:latin typeface="Arial" pitchFamily="34" charset="0"/>
              <a:cs typeface="Arial" pitchFamily="34" charset="0"/>
            </a:endParaRPr>
          </a:p>
          <a:p>
            <a:pPr marL="0" marR="0" lvl="0" indent="22860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latin typeface="Calibri" pitchFamily="34" charset="0"/>
                <a:ea typeface="Calibri" pitchFamily="34" charset="0"/>
                <a:cs typeface="Calibri" pitchFamily="34" charset="0"/>
              </a:rPr>
              <a:t>NG tube</a:t>
            </a:r>
            <a:endParaRPr kumimoji="0" lang="en-US" b="0" i="0" u="none" strike="noStrike" cap="none" normalizeH="0" baseline="0" dirty="0" smtClean="0">
              <a:ln>
                <a:noFill/>
              </a:ln>
              <a:solidFill>
                <a:schemeClr val="tx1"/>
              </a:solidFill>
              <a:effectLst/>
              <a:latin typeface="Arial" pitchFamily="34" charset="0"/>
              <a:cs typeface="Arial" pitchFamily="34" charset="0"/>
            </a:endParaRPr>
          </a:p>
          <a:p>
            <a:pPr marL="0" marR="0" lvl="0" indent="22860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latin typeface="Calibri" pitchFamily="34" charset="0"/>
                <a:ea typeface="Calibri" pitchFamily="34" charset="0"/>
                <a:cs typeface="Calibri" pitchFamily="34" charset="0"/>
              </a:rPr>
              <a:t>Restriction of oral intake until bowel sounds and the passage of flatus return.</a:t>
            </a:r>
            <a:endParaRPr kumimoji="0" lang="en-US" b="0" i="0" u="none" strike="noStrike" cap="none" normalizeH="0" baseline="0" dirty="0" smtClean="0">
              <a:ln>
                <a:noFill/>
              </a:ln>
              <a:solidFill>
                <a:schemeClr val="tx1"/>
              </a:solidFill>
              <a:effectLst/>
              <a:latin typeface="Arial" pitchFamily="34" charset="0"/>
              <a:cs typeface="Arial" pitchFamily="34" charset="0"/>
            </a:endParaRPr>
          </a:p>
          <a:p>
            <a:pPr marL="0" marR="0" lvl="0" indent="22860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latin typeface="Calibri" pitchFamily="34" charset="0"/>
                <a:ea typeface="Calibri" pitchFamily="34" charset="0"/>
                <a:cs typeface="Calibri" pitchFamily="34" charset="0"/>
              </a:rPr>
              <a:t>Maintaining Electrolyte balance</a:t>
            </a:r>
            <a:endParaRPr kumimoji="0" lang="en-US" b="0" i="0" u="none" strike="noStrike" cap="none" normalizeH="0" baseline="0" dirty="0" smtClean="0">
              <a:ln>
                <a:noFill/>
              </a:ln>
              <a:solidFill>
                <a:schemeClr val="tx1"/>
              </a:solidFill>
              <a:effectLst/>
              <a:latin typeface="Arial" pitchFamily="34" charset="0"/>
              <a:cs typeface="Arial" pitchFamily="34" charset="0"/>
            </a:endParaRPr>
          </a:p>
          <a:p>
            <a:pPr marL="0" marR="0" lvl="0" indent="22860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latin typeface="Calibri" pitchFamily="34" charset="0"/>
                <a:ea typeface="Calibri" pitchFamily="34" charset="0"/>
                <a:cs typeface="Calibri" pitchFamily="34" charset="0"/>
              </a:rPr>
              <a:t>Use of enhanced recovery programme with early introduction of fluids and solids.</a:t>
            </a:r>
            <a:endParaRPr kumimoji="0" lang="en-US" b="0" i="0" u="none" strike="noStrike" cap="none" normalizeH="0" baseline="0" dirty="0" smtClean="0">
              <a:ln>
                <a:noFill/>
              </a:ln>
              <a:solidFill>
                <a:schemeClr val="tx1"/>
              </a:solidFill>
              <a:effectLst/>
              <a:latin typeface="Arial" pitchFamily="34" charset="0"/>
              <a:cs typeface="Arial" pitchFamily="34" charset="0"/>
            </a:endParaRPr>
          </a:p>
          <a:p>
            <a:pPr marL="0" marR="0" lvl="0" indent="228600" algn="l"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rgbClr val="000000"/>
                </a:solidFill>
                <a:effectLst/>
                <a:latin typeface="Calibri" pitchFamily="34" charset="0"/>
                <a:ea typeface="Calibri" pitchFamily="34" charset="0"/>
                <a:cs typeface="Calibri" pitchFamily="34" charset="0"/>
              </a:rPr>
              <a:t>5. Specific treatment is directed towards the cause, but the following general principles apply:</a:t>
            </a:r>
            <a:endParaRPr kumimoji="0" lang="en-US" b="0" i="0" u="none" strike="noStrike" cap="none" normalizeH="0" baseline="0" dirty="0" smtClean="0">
              <a:ln>
                <a:noFill/>
              </a:ln>
              <a:solidFill>
                <a:schemeClr val="tx1"/>
              </a:solidFill>
              <a:effectLst/>
              <a:latin typeface="Arial" pitchFamily="34" charset="0"/>
              <a:cs typeface="Arial" pitchFamily="34" charset="0"/>
            </a:endParaRPr>
          </a:p>
          <a:p>
            <a:pPr marL="0" marR="0" lvl="0" indent="228600" algn="l" defTabSz="914400" rtl="0" eaLnBrk="0" fontAlgn="base" latinLnBrk="0" hangingPunct="0">
              <a:lnSpc>
                <a:spcPct val="100000"/>
              </a:lnSpc>
              <a:spcBef>
                <a:spcPct val="0"/>
              </a:spcBef>
              <a:spcAft>
                <a:spcPct val="0"/>
              </a:spcAft>
              <a:buClrTx/>
              <a:buSzTx/>
              <a:buFontTx/>
              <a:buNone/>
              <a:tabLst/>
            </a:pPr>
            <a:endParaRPr kumimoji="0" lang="en-US" sz="4800" b="0" i="0" u="none" strike="noStrike" cap="none" normalizeH="0" baseline="0" dirty="0" smtClean="0">
              <a:ln>
                <a:noFill/>
              </a:ln>
              <a:solidFill>
                <a:schemeClr val="tx1"/>
              </a:solidFill>
              <a:effectLst/>
              <a:latin typeface="Arial" pitchFamily="34" charset="0"/>
              <a:cs typeface="Arial" pitchFamily="34" charset="0"/>
            </a:endParaRPr>
          </a:p>
        </p:txBody>
      </p:sp>
      <p:sp>
        <p:nvSpPr>
          <p:cNvPr id="3" name="Slide Number Placeholder 2"/>
          <p:cNvSpPr>
            <a:spLocks noGrp="1"/>
          </p:cNvSpPr>
          <p:nvPr>
            <p:ph type="sldNum" sz="quarter" idx="12"/>
          </p:nvPr>
        </p:nvSpPr>
        <p:spPr/>
        <p:txBody>
          <a:bodyPr/>
          <a:lstStyle/>
          <a:p>
            <a:fld id="{B6F15528-21DE-4FAA-801E-634DDDAF4B2B}" type="slidenum">
              <a:rPr lang="en-US" smtClean="0"/>
              <a:pPr/>
              <a:t>36</a:t>
            </a:fld>
            <a:endParaRPr lang="en-US"/>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ChangeArrowheads="1"/>
          </p:cNvSpPr>
          <p:nvPr/>
        </p:nvSpPr>
        <p:spPr bwMode="auto">
          <a:xfrm>
            <a:off x="152400" y="914400"/>
            <a:ext cx="8991600" cy="415498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22860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52D60A"/>
                </a:solidFill>
                <a:effectLst/>
                <a:latin typeface="Calibri" pitchFamily="34" charset="0"/>
                <a:ea typeface="ZapfDingbatsStd"/>
                <a:cs typeface="Calibri" pitchFamily="34" charset="0"/>
              </a:rPr>
              <a:t>         ●</a:t>
            </a:r>
            <a:r>
              <a:rPr kumimoji="0" lang="en-US" sz="1400" b="0" i="0" u="none" strike="noStrike" cap="none" normalizeH="0" baseline="0" dirty="0" smtClean="0">
                <a:ln>
                  <a:noFill/>
                </a:ln>
                <a:solidFill>
                  <a:srgbClr val="52D60A"/>
                </a:solidFill>
                <a:effectLst/>
                <a:latin typeface="Calibri" pitchFamily="34" charset="0"/>
                <a:ea typeface="Calibri" pitchFamily="34" charset="0"/>
                <a:cs typeface="Calibri" pitchFamily="34" charset="0"/>
              </a:rPr>
              <a:t>● </a:t>
            </a:r>
            <a:r>
              <a:rPr kumimoji="0" lang="en-US" sz="2400" b="0" i="0" u="none" strike="noStrike" cap="none" normalizeH="0" baseline="0" dirty="0" smtClean="0">
                <a:ln>
                  <a:noFill/>
                </a:ln>
                <a:solidFill>
                  <a:srgbClr val="000000"/>
                </a:solidFill>
                <a:effectLst/>
                <a:latin typeface="Calibri" pitchFamily="34" charset="0"/>
                <a:ea typeface="Calibri" pitchFamily="34" charset="0"/>
                <a:cs typeface="Calibri" pitchFamily="34" charset="0"/>
              </a:rPr>
              <a:t>If a primary cause is identified this must be treated.</a:t>
            </a:r>
            <a:endParaRPr kumimoji="0" lang="en-US" b="0" i="0" u="none" strike="noStrike" cap="none" normalizeH="0" baseline="0" dirty="0" smtClean="0">
              <a:ln>
                <a:noFill/>
              </a:ln>
              <a:solidFill>
                <a:schemeClr val="tx1"/>
              </a:solidFill>
              <a:effectLst/>
              <a:latin typeface="Arial" pitchFamily="34" charset="0"/>
              <a:cs typeface="Arial" pitchFamily="34" charset="0"/>
            </a:endParaRPr>
          </a:p>
          <a:p>
            <a:pPr marL="0" marR="0" lvl="0" indent="228600" algn="l"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52D60A"/>
                </a:solidFill>
                <a:effectLst/>
                <a:latin typeface="Calibri" pitchFamily="34" charset="0"/>
                <a:ea typeface="ZapfDingbatsStd"/>
                <a:cs typeface="Calibri" pitchFamily="34" charset="0"/>
              </a:rPr>
              <a:t>         ●</a:t>
            </a:r>
            <a:r>
              <a:rPr kumimoji="0" lang="en-US" sz="1400" b="0" i="0" u="none" strike="noStrike" cap="none" normalizeH="0" baseline="0" dirty="0" smtClean="0">
                <a:ln>
                  <a:noFill/>
                </a:ln>
                <a:solidFill>
                  <a:srgbClr val="52D60A"/>
                </a:solidFill>
                <a:effectLst/>
                <a:latin typeface="Calibri" pitchFamily="34" charset="0"/>
                <a:ea typeface="Calibri" pitchFamily="34" charset="0"/>
                <a:cs typeface="Calibri" pitchFamily="34" charset="0"/>
              </a:rPr>
              <a:t>● </a:t>
            </a:r>
            <a:r>
              <a:rPr kumimoji="0" lang="en-US" sz="2400" b="0" i="0" u="none" strike="noStrike" cap="none" normalizeH="0" baseline="0" dirty="0" smtClean="0">
                <a:ln>
                  <a:noFill/>
                </a:ln>
                <a:solidFill>
                  <a:srgbClr val="000000"/>
                </a:solidFill>
                <a:effectLst/>
                <a:latin typeface="Calibri" pitchFamily="34" charset="0"/>
                <a:ea typeface="Calibri" pitchFamily="34" charset="0"/>
                <a:cs typeface="Calibri" pitchFamily="34" charset="0"/>
              </a:rPr>
              <a:t>Gastrointestinal distension must be relieved by  decompression.</a:t>
            </a:r>
            <a:endParaRPr kumimoji="0" lang="en-US" b="0" i="0" u="none" strike="noStrike" cap="none" normalizeH="0" baseline="0" dirty="0" smtClean="0">
              <a:ln>
                <a:noFill/>
              </a:ln>
              <a:solidFill>
                <a:schemeClr val="tx1"/>
              </a:solidFill>
              <a:effectLst/>
              <a:latin typeface="Arial" pitchFamily="34" charset="0"/>
              <a:cs typeface="Arial" pitchFamily="34" charset="0"/>
            </a:endParaRPr>
          </a:p>
          <a:p>
            <a:pPr marL="0" marR="0" lvl="0" indent="228600" algn="l"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52D60A"/>
                </a:solidFill>
                <a:effectLst/>
                <a:latin typeface="Calibri" pitchFamily="34" charset="0"/>
                <a:ea typeface="ZapfDingbatsStd"/>
                <a:cs typeface="Calibri" pitchFamily="34" charset="0"/>
              </a:rPr>
              <a:t>          ●</a:t>
            </a:r>
            <a:r>
              <a:rPr kumimoji="0" lang="en-US" sz="1400" b="0" i="0" u="none" strike="noStrike" cap="none" normalizeH="0" baseline="0" dirty="0" smtClean="0">
                <a:ln>
                  <a:noFill/>
                </a:ln>
                <a:solidFill>
                  <a:srgbClr val="52D60A"/>
                </a:solidFill>
                <a:effectLst/>
                <a:latin typeface="Calibri" pitchFamily="34" charset="0"/>
                <a:ea typeface="Calibri" pitchFamily="34" charset="0"/>
                <a:cs typeface="Calibri" pitchFamily="34" charset="0"/>
              </a:rPr>
              <a:t>● </a:t>
            </a:r>
            <a:r>
              <a:rPr kumimoji="0" lang="en-US" sz="2400" b="0" i="0" u="none" strike="noStrike" cap="none" normalizeH="0" baseline="0" dirty="0" smtClean="0">
                <a:ln>
                  <a:noFill/>
                </a:ln>
                <a:solidFill>
                  <a:srgbClr val="000000"/>
                </a:solidFill>
                <a:effectLst/>
                <a:latin typeface="Calibri" pitchFamily="34" charset="0"/>
                <a:ea typeface="Calibri" pitchFamily="34" charset="0"/>
                <a:cs typeface="Calibri" pitchFamily="34" charset="0"/>
              </a:rPr>
              <a:t>Close attention to fluid and electrolyte balance is essential.</a:t>
            </a:r>
            <a:endParaRPr kumimoji="0" lang="en-US" b="0" i="0" u="none" strike="noStrike" cap="none" normalizeH="0" baseline="0" dirty="0" smtClean="0">
              <a:ln>
                <a:noFill/>
              </a:ln>
              <a:solidFill>
                <a:schemeClr val="tx1"/>
              </a:solidFill>
              <a:effectLst/>
              <a:latin typeface="Arial" pitchFamily="34" charset="0"/>
              <a:cs typeface="Arial" pitchFamily="34" charset="0"/>
            </a:endParaRPr>
          </a:p>
          <a:p>
            <a:pPr marL="0" marR="0" lvl="0" indent="228600" algn="l"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52D60A"/>
                </a:solidFill>
                <a:effectLst/>
                <a:latin typeface="Calibri" pitchFamily="34" charset="0"/>
                <a:ea typeface="ZapfDingbatsStd"/>
                <a:cs typeface="Calibri" pitchFamily="34" charset="0"/>
              </a:rPr>
              <a:t>          ●</a:t>
            </a:r>
            <a:r>
              <a:rPr kumimoji="0" lang="en-US" sz="1400" b="0" i="0" u="none" strike="noStrike" cap="none" normalizeH="0" baseline="0" dirty="0" smtClean="0">
                <a:ln>
                  <a:noFill/>
                </a:ln>
                <a:solidFill>
                  <a:srgbClr val="52D60A"/>
                </a:solidFill>
                <a:effectLst/>
                <a:latin typeface="Calibri" pitchFamily="34" charset="0"/>
                <a:ea typeface="Calibri" pitchFamily="34" charset="0"/>
                <a:cs typeface="Calibri" pitchFamily="34" charset="0"/>
              </a:rPr>
              <a:t>● </a:t>
            </a:r>
            <a:r>
              <a:rPr kumimoji="0" lang="en-US" sz="2400" b="0" i="0" u="none" strike="noStrike" cap="none" normalizeH="0" baseline="0" dirty="0" smtClean="0">
                <a:ln>
                  <a:noFill/>
                </a:ln>
                <a:solidFill>
                  <a:srgbClr val="000000"/>
                </a:solidFill>
                <a:effectLst/>
                <a:latin typeface="Calibri" pitchFamily="34" charset="0"/>
                <a:ea typeface="Calibri" pitchFamily="34" charset="0"/>
                <a:cs typeface="Calibri" pitchFamily="34" charset="0"/>
              </a:rPr>
              <a:t>There is no convincing evidence for the use of prokinetic drugs to treat postoperative adynamic ileus.</a:t>
            </a:r>
            <a:endParaRPr kumimoji="0" lang="en-US" b="0" i="0" u="none" strike="noStrike" cap="none" normalizeH="0" baseline="0" dirty="0" smtClean="0">
              <a:ln>
                <a:noFill/>
              </a:ln>
              <a:solidFill>
                <a:schemeClr val="tx1"/>
              </a:solidFill>
              <a:effectLst/>
              <a:latin typeface="Arial" pitchFamily="34" charset="0"/>
              <a:cs typeface="Arial" pitchFamily="34" charset="0"/>
            </a:endParaRPr>
          </a:p>
          <a:p>
            <a:pPr marL="0" marR="0" lvl="0" indent="228600" algn="l"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52D60A"/>
                </a:solidFill>
                <a:effectLst/>
                <a:latin typeface="Calibri" pitchFamily="34" charset="0"/>
                <a:ea typeface="ZapfDingbatsStd"/>
                <a:cs typeface="Calibri" pitchFamily="34" charset="0"/>
              </a:rPr>
              <a:t>           ●</a:t>
            </a:r>
            <a:r>
              <a:rPr kumimoji="0" lang="en-US" sz="1400" b="0" i="0" u="none" strike="noStrike" cap="none" normalizeH="0" baseline="0" dirty="0" smtClean="0">
                <a:ln>
                  <a:noFill/>
                </a:ln>
                <a:solidFill>
                  <a:srgbClr val="52D60A"/>
                </a:solidFill>
                <a:effectLst/>
                <a:latin typeface="Calibri" pitchFamily="34" charset="0"/>
                <a:ea typeface="Calibri" pitchFamily="34" charset="0"/>
                <a:cs typeface="Calibri" pitchFamily="34" charset="0"/>
              </a:rPr>
              <a:t>● </a:t>
            </a:r>
            <a:r>
              <a:rPr kumimoji="0" lang="en-US" sz="2400" b="0" i="0" u="none" strike="noStrike" cap="none" normalizeH="0" baseline="0" dirty="0" smtClean="0">
                <a:ln>
                  <a:noFill/>
                </a:ln>
                <a:solidFill>
                  <a:srgbClr val="000000"/>
                </a:solidFill>
                <a:effectLst/>
                <a:latin typeface="Calibri" pitchFamily="34" charset="0"/>
                <a:ea typeface="Calibri" pitchFamily="34" charset="0"/>
                <a:cs typeface="Calibri" pitchFamily="34" charset="0"/>
              </a:rPr>
              <a:t>if paralytic ileus is prolonged CT scanning is the most effective investigation; it will demonstrate any  intraabdominal sepsis or mechanical obstruction and therefore guide any requirement for laparotomy.</a:t>
            </a:r>
            <a:endParaRPr kumimoji="0" lang="en-US" b="0" i="0" u="none" strike="noStrike" cap="none" normalizeH="0" baseline="0" dirty="0" smtClean="0">
              <a:ln>
                <a:noFill/>
              </a:ln>
              <a:solidFill>
                <a:schemeClr val="tx1"/>
              </a:solidFill>
              <a:effectLst/>
              <a:latin typeface="Arial" pitchFamily="34" charset="0"/>
              <a:cs typeface="Arial" pitchFamily="34" charset="0"/>
            </a:endParaRPr>
          </a:p>
          <a:p>
            <a:pPr marL="0" marR="0" lvl="0" indent="228600" algn="l" defTabSz="914400" rtl="0" eaLnBrk="0" fontAlgn="base" latinLnBrk="0" hangingPunct="0">
              <a:lnSpc>
                <a:spcPct val="100000"/>
              </a:lnSpc>
              <a:spcBef>
                <a:spcPct val="0"/>
              </a:spcBef>
              <a:spcAft>
                <a:spcPct val="0"/>
              </a:spcAft>
              <a:buClrTx/>
              <a:buSzTx/>
              <a:buFontTx/>
              <a:buNone/>
              <a:tabLst/>
            </a:pPr>
            <a:endParaRPr kumimoji="0" lang="en-US" sz="4800" b="0" i="0" u="none" strike="noStrike" cap="none" normalizeH="0" baseline="0" dirty="0" smtClean="0">
              <a:ln>
                <a:noFill/>
              </a:ln>
              <a:solidFill>
                <a:schemeClr val="tx1"/>
              </a:solidFill>
              <a:effectLst/>
              <a:latin typeface="Arial" pitchFamily="34" charset="0"/>
              <a:cs typeface="Arial" pitchFamily="34" charset="0"/>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pPr/>
              <a:t>37</a:t>
            </a:fld>
            <a:endParaRPr lang="en-US"/>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Rectangle 1"/>
          <p:cNvSpPr>
            <a:spLocks noChangeArrowheads="1"/>
          </p:cNvSpPr>
          <p:nvPr/>
        </p:nvSpPr>
        <p:spPr bwMode="auto">
          <a:xfrm>
            <a:off x="228600" y="914400"/>
            <a:ext cx="8686800" cy="193899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smtClean="0">
                <a:ln>
                  <a:noFill/>
                </a:ln>
                <a:solidFill>
                  <a:srgbClr val="000000"/>
                </a:solidFill>
                <a:effectLst/>
                <a:latin typeface="Calibri" pitchFamily="34" charset="0"/>
                <a:ea typeface="Calibri" pitchFamily="34" charset="0"/>
                <a:cs typeface="Calibri" pitchFamily="34" charset="0"/>
              </a:rPr>
              <a:t>The indications for surgery in paralytic ileus are:</a:t>
            </a:r>
            <a:endParaRPr kumimoji="0" lang="en-US"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latin typeface="Calibri" pitchFamily="34" charset="0"/>
                <a:ea typeface="Calibri" pitchFamily="34" charset="0"/>
                <a:cs typeface="GoudyStd"/>
              </a:rPr>
              <a:t>if it lasts for more than seven days </a:t>
            </a:r>
            <a:endParaRPr kumimoji="0" lang="en-US"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latin typeface="Calibri" pitchFamily="34" charset="0"/>
                <a:ea typeface="Calibri" pitchFamily="34" charset="0"/>
                <a:cs typeface="GoudyStd"/>
              </a:rPr>
              <a:t>if bowel activity recommences following surgery and then stops again.</a:t>
            </a:r>
            <a:endParaRPr kumimoji="0" lang="en-US"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latin typeface="Calibri" pitchFamily="34" charset="0"/>
                <a:ea typeface="Calibri" pitchFamily="34" charset="0"/>
                <a:cs typeface="GoudyStd"/>
              </a:rPr>
              <a:t>.</a:t>
            </a:r>
            <a:endParaRPr kumimoji="0" lang="en-US" sz="4800" b="0" i="0" u="none" strike="noStrike" cap="none" normalizeH="0" baseline="0" dirty="0" smtClean="0">
              <a:ln>
                <a:noFill/>
              </a:ln>
              <a:solidFill>
                <a:schemeClr val="tx1"/>
              </a:solidFill>
              <a:effectLst/>
              <a:latin typeface="Arial" pitchFamily="34" charset="0"/>
              <a:cs typeface="Arial" pitchFamily="34" charset="0"/>
            </a:endParaRPr>
          </a:p>
        </p:txBody>
      </p:sp>
      <p:sp>
        <p:nvSpPr>
          <p:cNvPr id="3" name="Slide Number Placeholder 2"/>
          <p:cNvSpPr>
            <a:spLocks noGrp="1"/>
          </p:cNvSpPr>
          <p:nvPr>
            <p:ph type="sldNum" sz="quarter" idx="12"/>
          </p:nvPr>
        </p:nvSpPr>
        <p:spPr/>
        <p:txBody>
          <a:bodyPr/>
          <a:lstStyle/>
          <a:p>
            <a:fld id="{B6F15528-21DE-4FAA-801E-634DDDAF4B2B}" type="slidenum">
              <a:rPr lang="en-US" smtClean="0"/>
              <a:pPr/>
              <a:t>38</a:t>
            </a:fld>
            <a:endParaRPr lang="en-US"/>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5" name="Rectangle 1"/>
          <p:cNvSpPr>
            <a:spLocks noChangeArrowheads="1"/>
          </p:cNvSpPr>
          <p:nvPr/>
        </p:nvSpPr>
        <p:spPr bwMode="auto">
          <a:xfrm>
            <a:off x="228600" y="196334"/>
            <a:ext cx="8686800" cy="637097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4000" b="1" i="0" u="none" strike="noStrike" cap="none" normalizeH="0" baseline="0" dirty="0" smtClean="0">
                <a:ln>
                  <a:noFill/>
                </a:ln>
                <a:solidFill>
                  <a:srgbClr val="6E8AAA"/>
                </a:solidFill>
                <a:effectLst/>
                <a:latin typeface="Calibri" pitchFamily="34" charset="0"/>
                <a:ea typeface="Calibri" pitchFamily="34" charset="0"/>
                <a:cs typeface="Aileron-Bold"/>
              </a:rPr>
              <a:t>Pseudo-obstruction</a:t>
            </a:r>
            <a:endParaRPr kumimoji="0" lang="en-US" b="0" i="0" u="none" strike="noStrike" cap="none" normalizeH="0" baseline="0" dirty="0" smtClean="0">
              <a:ln>
                <a:noFill/>
              </a:ln>
              <a:solidFill>
                <a:schemeClr val="tx1"/>
              </a:solidFill>
              <a:effectLst/>
              <a:latin typeface="Arial" pitchFamily="34" charset="0"/>
              <a:cs typeface="Arial" pitchFamily="34" charset="0"/>
            </a:endParaRPr>
          </a:p>
          <a:p>
            <a:pPr lvl="0" eaLnBrk="0" fontAlgn="base" hangingPunct="0">
              <a:spcBef>
                <a:spcPct val="0"/>
              </a:spcBef>
              <a:spcAft>
                <a:spcPct val="0"/>
              </a:spcAft>
            </a:pPr>
            <a:r>
              <a:rPr kumimoji="0" lang="en-US" sz="2400" b="0" i="0" u="none" strike="noStrike" cap="none" normalizeH="0" baseline="0" dirty="0" smtClean="0">
                <a:ln>
                  <a:noFill/>
                </a:ln>
                <a:solidFill>
                  <a:schemeClr val="tx1"/>
                </a:solidFill>
                <a:effectLst/>
                <a:latin typeface="Calibri" pitchFamily="34" charset="0"/>
                <a:ea typeface="Calibri" pitchFamily="34" charset="0"/>
                <a:cs typeface="GoudyStd" charset="0"/>
              </a:rPr>
              <a:t>An obstruction, usually of the colon, that occurs in the absence of a mechanical cause or acute</a:t>
            </a:r>
            <a:r>
              <a:rPr lang="en-US" sz="2400" dirty="0" smtClean="0">
                <a:latin typeface="Calibri" pitchFamily="34" charset="0"/>
                <a:ea typeface="Calibri" pitchFamily="34" charset="0"/>
                <a:cs typeface="GoudyStd" charset="0"/>
              </a:rPr>
              <a:t> Intra-abdominal disease, it’s a peristalsis with non propulsive manner, so there is a sluggish bowel sounds on auscultation</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latin typeface="Calibri" pitchFamily="34" charset="0"/>
                <a:ea typeface="Calibri" pitchFamily="34" charset="0"/>
                <a:cs typeface="GoudyStd" charset="0"/>
              </a:rPr>
              <a:t>.</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3600" b="1" i="1" u="none" strike="noStrike" cap="none" normalizeH="0" baseline="0" dirty="0" smtClean="0">
                <a:ln>
                  <a:noFill/>
                </a:ln>
                <a:solidFill>
                  <a:srgbClr val="829CB7"/>
                </a:solidFill>
                <a:effectLst/>
                <a:latin typeface="Calibri" pitchFamily="34" charset="0"/>
                <a:ea typeface="Calibri" pitchFamily="34" charset="0"/>
                <a:cs typeface="Aileron-BoldItalic"/>
              </a:rPr>
              <a:t>Small intestinal pseudo-obstruction</a:t>
            </a:r>
            <a:endParaRPr kumimoji="0" lang="en-US"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latin typeface="Calibri" pitchFamily="34" charset="0"/>
                <a:ea typeface="Calibri" pitchFamily="34" charset="0"/>
                <a:cs typeface="GoudyStd" charset="0"/>
              </a:rPr>
              <a:t>Either  primary (i.e. idiopathic or associated with familial visceral myopathy)</a:t>
            </a:r>
            <a:endParaRPr kumimoji="0" lang="en-US"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latin typeface="Calibri" pitchFamily="34" charset="0"/>
                <a:ea typeface="Calibri" pitchFamily="34" charset="0"/>
                <a:cs typeface="GoudyStd" charset="0"/>
              </a:rPr>
              <a:t>Or secondary.</a:t>
            </a:r>
            <a:endParaRPr kumimoji="0" lang="en-US"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latin typeface="Calibri" pitchFamily="34" charset="0"/>
                <a:ea typeface="Calibri" pitchFamily="34" charset="0"/>
                <a:cs typeface="GoudyStd" charset="0"/>
              </a:rPr>
              <a:t>Presents with recurrent subacute obstruction</a:t>
            </a:r>
            <a:endParaRPr kumimoji="0" lang="en-US"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latin typeface="Calibri" pitchFamily="34" charset="0"/>
                <a:ea typeface="Calibri" pitchFamily="34" charset="0"/>
                <a:cs typeface="GoudyStd" charset="0"/>
              </a:rPr>
              <a:t>Diagnosis by exclusion of organic causes</a:t>
            </a:r>
            <a:endParaRPr kumimoji="0" lang="en-US"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latin typeface="Calibri" pitchFamily="34" charset="0"/>
                <a:ea typeface="Calibri" pitchFamily="34" charset="0"/>
                <a:cs typeface="GoudyStd" charset="0"/>
              </a:rPr>
              <a:t>Treatment by correction of any underlying disorder, Metoclopramide and erythromycin may be of use.</a:t>
            </a:r>
            <a:endParaRPr kumimoji="0" lang="en-US"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4400" b="0" i="0" u="none" strike="noStrike" cap="none" normalizeH="0" baseline="0" dirty="0" smtClean="0">
              <a:ln>
                <a:noFill/>
              </a:ln>
              <a:solidFill>
                <a:schemeClr val="tx1"/>
              </a:solidFill>
              <a:effectLst/>
              <a:latin typeface="Arial" pitchFamily="34" charset="0"/>
              <a:cs typeface="Arial" pitchFamily="34" charset="0"/>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pPr/>
              <a:t>39</a:t>
            </a:fld>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381000" y="1143000"/>
            <a:ext cx="8229600" cy="218521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3200" b="1" i="1" u="none" strike="noStrike" cap="none" normalizeH="0" baseline="0" dirty="0" smtClean="0">
                <a:ln>
                  <a:noFill/>
                </a:ln>
                <a:solidFill>
                  <a:srgbClr val="829CB7"/>
                </a:solidFill>
                <a:effectLst/>
                <a:latin typeface="Calibri" pitchFamily="34" charset="0"/>
                <a:ea typeface="Calibri" pitchFamily="34" charset="0"/>
                <a:cs typeface="Aileron-BoldItalic"/>
              </a:rPr>
              <a:t>Sigmoid volvulus</a:t>
            </a:r>
            <a:endParaRPr kumimoji="0" lang="en-US"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000" b="0" i="0" u="none" strike="noStrike" cap="none" normalizeH="0" baseline="0" dirty="0" smtClean="0">
                <a:ln>
                  <a:noFill/>
                </a:ln>
                <a:solidFill>
                  <a:schemeClr val="tx1"/>
                </a:solidFill>
                <a:effectLst/>
                <a:latin typeface="Calibri" pitchFamily="34" charset="0"/>
                <a:ea typeface="Calibri" pitchFamily="34" charset="0"/>
                <a:cs typeface="GoudyStd"/>
              </a:rPr>
              <a:t>Young patients appearing to develop the more acute form</a:t>
            </a:r>
            <a:endParaRPr kumimoji="0" lang="en-US"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000" b="0" i="0" u="none" strike="noStrike" cap="none" normalizeH="0" baseline="0" dirty="0" smtClean="0">
                <a:ln>
                  <a:noFill/>
                </a:ln>
                <a:solidFill>
                  <a:schemeClr val="tx1"/>
                </a:solidFill>
                <a:effectLst/>
                <a:latin typeface="Calibri" pitchFamily="34" charset="0"/>
                <a:ea typeface="Calibri" pitchFamily="34" charset="0"/>
                <a:cs typeface="GoudyStd"/>
              </a:rPr>
              <a:t>Signs of acute LB obstruction with hiccough and retching</a:t>
            </a:r>
            <a:endParaRPr kumimoji="0" lang="en-US"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000" b="0" i="0" u="none" strike="noStrike" cap="none" normalizeH="0" baseline="0" dirty="0" smtClean="0">
                <a:ln>
                  <a:noFill/>
                </a:ln>
                <a:solidFill>
                  <a:schemeClr val="tx1"/>
                </a:solidFill>
                <a:effectLst/>
                <a:latin typeface="Calibri" pitchFamily="34" charset="0"/>
                <a:ea typeface="Calibri" pitchFamily="34" charset="0"/>
                <a:cs typeface="GoudyStd"/>
              </a:rPr>
              <a:t>In the elderly, a more chronic form may be seen.</a:t>
            </a:r>
            <a:endParaRPr kumimoji="0" lang="en-US"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4400" b="0" i="0" u="none" strike="noStrike" cap="none" normalizeH="0" baseline="0" dirty="0" smtClean="0">
              <a:ln>
                <a:noFill/>
              </a:ln>
              <a:solidFill>
                <a:schemeClr val="tx1"/>
              </a:solidFill>
              <a:effectLst/>
              <a:latin typeface="Arial" pitchFamily="34" charset="0"/>
              <a:cs typeface="Arial" pitchFamily="34" charset="0"/>
            </a:endParaRPr>
          </a:p>
        </p:txBody>
      </p:sp>
      <p:sp>
        <p:nvSpPr>
          <p:cNvPr id="3" name="Slide Number Placeholder 2"/>
          <p:cNvSpPr>
            <a:spLocks noGrp="1"/>
          </p:cNvSpPr>
          <p:nvPr>
            <p:ph type="sldNum" sz="quarter" idx="12"/>
          </p:nvPr>
        </p:nvSpPr>
        <p:spPr/>
        <p:txBody>
          <a:bodyPr/>
          <a:lstStyle/>
          <a:p>
            <a:fld id="{B6F15528-21DE-4FAA-801E-634DDDAF4B2B}" type="slidenum">
              <a:rPr lang="en-US" smtClean="0"/>
              <a:pPr/>
              <a:t>4</a:t>
            </a:fld>
            <a:endParaRPr lang="en-US"/>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49" name="Rectangle 1"/>
          <p:cNvSpPr>
            <a:spLocks noChangeArrowheads="1"/>
          </p:cNvSpPr>
          <p:nvPr/>
        </p:nvSpPr>
        <p:spPr bwMode="auto">
          <a:xfrm>
            <a:off x="152400" y="685800"/>
            <a:ext cx="8763000" cy="323165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3600" b="1" i="1" u="none" strike="noStrike" cap="none" normalizeH="0" baseline="0" dirty="0" smtClean="0">
                <a:ln>
                  <a:noFill/>
                </a:ln>
                <a:solidFill>
                  <a:srgbClr val="829CB7"/>
                </a:solidFill>
                <a:effectLst/>
                <a:latin typeface="Calibri" pitchFamily="34" charset="0"/>
                <a:ea typeface="Calibri" pitchFamily="34" charset="0"/>
                <a:cs typeface="Aileron-BoldItalic" charset="0"/>
              </a:rPr>
              <a:t>Colonic pseudo-obstruction</a:t>
            </a:r>
            <a:endParaRPr kumimoji="0" lang="en-US"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latin typeface="Calibri" pitchFamily="34" charset="0"/>
                <a:ea typeface="Calibri" pitchFamily="34" charset="0"/>
                <a:cs typeface="GoudyStd" charset="0"/>
              </a:rPr>
              <a:t>May be acute or a chronic form.</a:t>
            </a:r>
            <a:endParaRPr kumimoji="0" lang="en-US"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latin typeface="Calibri" pitchFamily="34" charset="0"/>
                <a:ea typeface="Calibri" pitchFamily="34" charset="0"/>
                <a:cs typeface="GoudyStd" charset="0"/>
              </a:rPr>
              <a:t>The acute one is called Ogilvie’s syndrome, presents as acute large bowel obstruction.</a:t>
            </a:r>
            <a:endParaRPr kumimoji="0" lang="en-US"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latin typeface="Calibri" pitchFamily="34" charset="0"/>
                <a:ea typeface="Calibri" pitchFamily="34" charset="0"/>
                <a:cs typeface="GoudyStd" charset="0"/>
              </a:rPr>
              <a:t>X-ray show evidence of colonic obstruction, with marked caecal distension.</a:t>
            </a:r>
            <a:endParaRPr kumimoji="0" lang="en-US"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latin typeface="Calibri" pitchFamily="34" charset="0"/>
                <a:ea typeface="Calibri" pitchFamily="34" charset="0"/>
                <a:cs typeface="GoudyStd" charset="0"/>
              </a:rPr>
              <a:t>Diagnosis also by exclusion of a mechanical cause by urgent colonoscopy or a single contrast water-soluble barium enema or CT.</a:t>
            </a:r>
            <a:endParaRPr kumimoji="0" lang="en-US" sz="4800" b="0" i="0" u="none" strike="noStrike" cap="none" normalizeH="0" baseline="0" dirty="0" smtClean="0">
              <a:ln>
                <a:noFill/>
              </a:ln>
              <a:solidFill>
                <a:schemeClr val="tx1"/>
              </a:solidFill>
              <a:effectLst/>
              <a:latin typeface="Arial" pitchFamily="34" charset="0"/>
              <a:cs typeface="Arial" pitchFamily="34" charset="0"/>
            </a:endParaRPr>
          </a:p>
        </p:txBody>
      </p:sp>
      <p:sp>
        <p:nvSpPr>
          <p:cNvPr id="3" name="Slide Number Placeholder 2"/>
          <p:cNvSpPr>
            <a:spLocks noGrp="1"/>
          </p:cNvSpPr>
          <p:nvPr>
            <p:ph type="sldNum" sz="quarter" idx="12"/>
          </p:nvPr>
        </p:nvSpPr>
        <p:spPr/>
        <p:txBody>
          <a:bodyPr/>
          <a:lstStyle/>
          <a:p>
            <a:fld id="{B6F15528-21DE-4FAA-801E-634DDDAF4B2B}" type="slidenum">
              <a:rPr lang="en-US" smtClean="0"/>
              <a:pPr/>
              <a:t>40</a:t>
            </a:fld>
            <a:endParaRPr lang="en-US"/>
          </a:p>
        </p:txBody>
      </p:sp>
      <p:sp>
        <p:nvSpPr>
          <p:cNvPr id="4" name="TextBox 3"/>
          <p:cNvSpPr txBox="1"/>
          <p:nvPr/>
        </p:nvSpPr>
        <p:spPr>
          <a:xfrm>
            <a:off x="4648200" y="6248400"/>
            <a:ext cx="550151" cy="523220"/>
          </a:xfrm>
          <a:prstGeom prst="rect">
            <a:avLst/>
          </a:prstGeom>
          <a:noFill/>
        </p:spPr>
        <p:txBody>
          <a:bodyPr wrap="none" rtlCol="0">
            <a:spAutoFit/>
          </a:bodyPr>
          <a:lstStyle/>
          <a:p>
            <a:r>
              <a:rPr lang="en-US" sz="2800" dirty="0" smtClean="0"/>
              <a:t>40</a:t>
            </a:r>
            <a:endParaRPr lang="en-US" sz="2800"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3" name="Rectangle 1"/>
          <p:cNvSpPr>
            <a:spLocks noChangeArrowheads="1"/>
          </p:cNvSpPr>
          <p:nvPr/>
        </p:nvSpPr>
        <p:spPr bwMode="auto">
          <a:xfrm>
            <a:off x="381000" y="548045"/>
            <a:ext cx="8763000" cy="575542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Char char="•"/>
              <a:tabLst/>
            </a:pPr>
            <a:r>
              <a:rPr kumimoji="0" lang="en-US" sz="3200" b="1" i="0" u="none" strike="noStrike" cap="none" normalizeH="0" baseline="0" dirty="0" smtClean="0">
                <a:ln>
                  <a:noFill/>
                </a:ln>
                <a:solidFill>
                  <a:schemeClr val="tx1"/>
                </a:solidFill>
                <a:effectLst/>
                <a:latin typeface="Calibri" pitchFamily="34" charset="0"/>
                <a:ea typeface="Calibri" pitchFamily="34" charset="0"/>
                <a:cs typeface="GoudyStd" charset="0"/>
              </a:rPr>
              <a:t>Treatment :</a:t>
            </a:r>
            <a:endParaRPr kumimoji="0" lang="en-US" sz="2400" b="1"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ea typeface="Calibri" pitchFamily="34" charset="0"/>
                <a:cs typeface="GoudyStd" charset="0"/>
              </a:rPr>
              <a:t>Correction of the underlying cause, if non useful</a:t>
            </a:r>
            <a:endParaRPr kumimoji="0" lang="en-US" b="0" i="0" u="none" strike="noStrike" cap="none" normalizeH="0" baseline="0" dirty="0" smtClean="0">
              <a:ln>
                <a:noFill/>
              </a:ln>
              <a:solidFill>
                <a:schemeClr val="tx1"/>
              </a:solidFill>
              <a:effectLst/>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ea typeface="Calibri" pitchFamily="34" charset="0"/>
                <a:cs typeface="GoudyStd" charset="0"/>
              </a:rPr>
              <a:t>Intravenous neostigmine (1 mg intravenously), with a further 1 mg given intravenously within a few minutes if the first dose is ineffective. (ECG monitoring is required and atropine should be available).</a:t>
            </a:r>
            <a:endParaRPr kumimoji="0" lang="en-US" b="0" i="0" u="none" strike="noStrike" cap="none" normalizeH="0" baseline="0" dirty="0" smtClean="0">
              <a:ln>
                <a:noFill/>
              </a:ln>
              <a:solidFill>
                <a:schemeClr val="tx1"/>
              </a:solidFill>
              <a:effectLst/>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ea typeface="Calibri" pitchFamily="34" charset="0"/>
                <a:cs typeface="GoudyStd" charset="0"/>
              </a:rPr>
              <a:t>If this is non useful then colonoscopic decompression should be performed.</a:t>
            </a:r>
            <a:endParaRPr kumimoji="0" lang="en-US" b="0" i="0" u="none" strike="noStrike" cap="none" normalizeH="0" baseline="0" dirty="0" smtClean="0">
              <a:ln>
                <a:noFill/>
              </a:ln>
              <a:solidFill>
                <a:schemeClr val="tx1"/>
              </a:solidFill>
              <a:effectLst/>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1" i="0" u="none" strike="noStrike" cap="none" normalizeH="0" baseline="0" dirty="0" smtClean="0">
                <a:ln>
                  <a:noFill/>
                </a:ln>
                <a:solidFill>
                  <a:schemeClr val="tx1"/>
                </a:solidFill>
                <a:effectLst/>
                <a:ea typeface="Calibri" pitchFamily="34" charset="0"/>
                <a:cs typeface="GoudyStd" charset="0"/>
              </a:rPr>
              <a:t>Caecal perforation</a:t>
            </a:r>
            <a:r>
              <a:rPr kumimoji="0" lang="en-US" sz="2400" b="0" i="0" u="none" strike="noStrike" cap="none" normalizeH="0" baseline="0" dirty="0" smtClean="0">
                <a:ln>
                  <a:noFill/>
                </a:ln>
                <a:solidFill>
                  <a:schemeClr val="tx1"/>
                </a:solidFill>
                <a:effectLst/>
                <a:ea typeface="Calibri" pitchFamily="34" charset="0"/>
                <a:cs typeface="GoudyStd" charset="0"/>
              </a:rPr>
              <a:t> is a serious complication of acute </a:t>
            </a:r>
            <a:r>
              <a:rPr kumimoji="0" lang="en-US" sz="2400" b="0" i="0" u="none" strike="noStrike" cap="none" normalizeH="0" baseline="0" dirty="0" smtClean="0">
                <a:ln>
                  <a:noFill/>
                </a:ln>
                <a:solidFill>
                  <a:schemeClr val="tx1"/>
                </a:solidFill>
                <a:effectLst/>
                <a:ea typeface="Calibri" pitchFamily="34" charset="0"/>
                <a:cs typeface="Calibri" pitchFamily="34" charset="0"/>
              </a:rPr>
              <a:t>pseudo-obstruction</a:t>
            </a:r>
            <a:endParaRPr kumimoji="0" lang="en-US" b="0" i="0" u="none" strike="noStrike" cap="none" normalizeH="0" baseline="0" dirty="0" smtClean="0">
              <a:ln>
                <a:noFill/>
              </a:ln>
              <a:solidFill>
                <a:schemeClr val="tx1"/>
              </a:solidFill>
              <a:effectLst/>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ea typeface="Calibri" pitchFamily="34" charset="0"/>
                <a:cs typeface="Calibri" pitchFamily="34" charset="0"/>
              </a:rPr>
              <a:t>It’s diagnosed clinically by RIF tenderness and distention, </a:t>
            </a:r>
            <a:r>
              <a:rPr kumimoji="0" lang="en-US" sz="2400" b="0" i="0" u="none" strike="noStrike" cap="none" normalizeH="0" baseline="0" dirty="0" smtClean="0">
                <a:ln>
                  <a:noFill/>
                </a:ln>
                <a:solidFill>
                  <a:schemeClr val="tx1"/>
                </a:solidFill>
                <a:effectLst/>
                <a:ea typeface="Calibri" pitchFamily="34" charset="0"/>
                <a:cs typeface="GoudyStd" charset="0"/>
              </a:rPr>
              <a:t>caecal perforation is more likely if the caecal diameter is14 cm or greater.</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ea typeface="Calibri" pitchFamily="34" charset="0"/>
                <a:cs typeface="GoudyStd" charset="0"/>
              </a:rPr>
              <a:t>Surgery is associated with high morbidity and mortality and should be reserved for those with impending perforation when other treatments have failed or perforation has occurred</a:t>
            </a:r>
            <a:r>
              <a:rPr kumimoji="0" lang="en-US" b="0" i="0" u="none" strike="noStrike" cap="none" normalizeH="0" baseline="0" dirty="0" smtClean="0">
                <a:ln>
                  <a:noFill/>
                </a:ln>
                <a:solidFill>
                  <a:schemeClr val="tx1"/>
                </a:solidFill>
                <a:effectLst/>
                <a:cs typeface="Arial" pitchFamily="34" charset="0"/>
              </a:rPr>
              <a:t> </a:t>
            </a:r>
            <a:endParaRPr kumimoji="0" lang="en-US" sz="4800" b="0" i="0" u="none" strike="noStrike" cap="none" normalizeH="0" baseline="0" dirty="0" smtClean="0">
              <a:ln>
                <a:noFill/>
              </a:ln>
              <a:solidFill>
                <a:schemeClr val="tx1"/>
              </a:solidFill>
              <a:effectLst/>
              <a:cs typeface="Arial" pitchFamily="34" charset="0"/>
            </a:endParaRPr>
          </a:p>
        </p:txBody>
      </p:sp>
      <p:sp>
        <p:nvSpPr>
          <p:cNvPr id="3" name="Slide Number Placeholder 2"/>
          <p:cNvSpPr>
            <a:spLocks noGrp="1"/>
          </p:cNvSpPr>
          <p:nvPr>
            <p:ph type="sldNum" sz="quarter" idx="12"/>
          </p:nvPr>
        </p:nvSpPr>
        <p:spPr/>
        <p:txBody>
          <a:bodyPr/>
          <a:lstStyle/>
          <a:p>
            <a:fld id="{B6F15528-21DE-4FAA-801E-634DDDAF4B2B}" type="slidenum">
              <a:rPr lang="en-US" smtClean="0"/>
              <a:pPr/>
              <a:t>41</a:t>
            </a:fld>
            <a:endParaRPr lang="en-US"/>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7" name="Rectangle 1"/>
          <p:cNvSpPr>
            <a:spLocks noChangeArrowheads="1"/>
          </p:cNvSpPr>
          <p:nvPr/>
        </p:nvSpPr>
        <p:spPr bwMode="auto">
          <a:xfrm>
            <a:off x="228600" y="619786"/>
            <a:ext cx="8686800" cy="156966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latin typeface="Calibri" pitchFamily="34" charset="0"/>
                <a:ea typeface="Calibri" pitchFamily="34" charset="0"/>
                <a:cs typeface="GoudyStd" charset="0"/>
              </a:rPr>
              <a:t>Rarely, an endoscopically placed tube colostomy is used as a vent for patients with a chronic unremitting condition.</a:t>
            </a:r>
            <a:endParaRPr kumimoji="0" lang="en-US"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4800" b="0" i="0" u="none" strike="noStrike" cap="none" normalizeH="0" baseline="0" dirty="0" smtClean="0">
              <a:ln>
                <a:noFill/>
              </a:ln>
              <a:solidFill>
                <a:schemeClr val="tx1"/>
              </a:solidFill>
              <a:effectLst/>
              <a:latin typeface="Arial" pitchFamily="34" charset="0"/>
              <a:cs typeface="Arial" pitchFamily="34" charset="0"/>
            </a:endParaRPr>
          </a:p>
        </p:txBody>
      </p:sp>
      <p:sp>
        <p:nvSpPr>
          <p:cNvPr id="3" name="Slide Number Placeholder 2"/>
          <p:cNvSpPr>
            <a:spLocks noGrp="1"/>
          </p:cNvSpPr>
          <p:nvPr>
            <p:ph type="sldNum" sz="quarter" idx="12"/>
          </p:nvPr>
        </p:nvSpPr>
        <p:spPr/>
        <p:txBody>
          <a:bodyPr/>
          <a:lstStyle/>
          <a:p>
            <a:fld id="{B6F15528-21DE-4FAA-801E-634DDDAF4B2B}" type="slidenum">
              <a:rPr lang="en-US" smtClean="0"/>
              <a:pPr/>
              <a:t>42</a:t>
            </a:fld>
            <a:endParaRPr lang="en-US"/>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914400" y="1905000"/>
            <a:ext cx="7603492" cy="2215991"/>
          </a:xfrm>
          <a:prstGeom prst="rect">
            <a:avLst/>
          </a:prstGeom>
          <a:noFill/>
        </p:spPr>
        <p:txBody>
          <a:bodyPr wrap="none" rtlCol="0">
            <a:spAutoFit/>
          </a:bodyPr>
          <a:lstStyle/>
          <a:p>
            <a:r>
              <a:rPr lang="en-US" sz="13800" dirty="0" smtClean="0"/>
              <a:t>Thank you</a:t>
            </a:r>
            <a:endParaRPr lang="en-US" sz="13800" dirty="0"/>
          </a:p>
        </p:txBody>
      </p:sp>
      <p:sp>
        <p:nvSpPr>
          <p:cNvPr id="3" name="Slide Number Placeholder 2"/>
          <p:cNvSpPr>
            <a:spLocks noGrp="1"/>
          </p:cNvSpPr>
          <p:nvPr>
            <p:ph type="sldNum" sz="quarter" idx="12"/>
          </p:nvPr>
        </p:nvSpPr>
        <p:spPr/>
        <p:txBody>
          <a:bodyPr/>
          <a:lstStyle/>
          <a:p>
            <a:fld id="{B6F15528-21DE-4FAA-801E-634DDDAF4B2B}" type="slidenum">
              <a:rPr lang="en-US" smtClean="0"/>
              <a:pPr/>
              <a:t>43</a:t>
            </a:fld>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1"/>
          <p:cNvSpPr>
            <a:spLocks noChangeArrowheads="1"/>
          </p:cNvSpPr>
          <p:nvPr/>
        </p:nvSpPr>
        <p:spPr bwMode="auto">
          <a:xfrm>
            <a:off x="197460" y="457200"/>
            <a:ext cx="8946540" cy="292387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4400" b="1" i="0" u="none" strike="noStrike" cap="none" normalizeH="0" baseline="0" dirty="0" smtClean="0">
                <a:ln>
                  <a:noFill/>
                </a:ln>
                <a:solidFill>
                  <a:srgbClr val="4A6C93"/>
                </a:solidFill>
                <a:effectLst/>
                <a:latin typeface="Calibri" pitchFamily="34" charset="0"/>
                <a:ea typeface="Calibri" pitchFamily="34" charset="0"/>
                <a:cs typeface="Aileron-Bold"/>
              </a:rPr>
              <a:t>IMAGING</a:t>
            </a:r>
            <a:endParaRPr kumimoji="0" lang="en-US"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4400" b="1" i="0" u="none" strike="noStrike" cap="none" normalizeH="0" baseline="0" dirty="0" smtClean="0">
                <a:ln>
                  <a:noFill/>
                </a:ln>
                <a:solidFill>
                  <a:srgbClr val="4A6C93"/>
                </a:solidFill>
                <a:effectLst/>
                <a:latin typeface="Calibri" pitchFamily="34" charset="0"/>
                <a:ea typeface="Calibri" pitchFamily="34" charset="0"/>
                <a:cs typeface="Aileron-Bold"/>
              </a:rPr>
              <a:t>X-ray</a:t>
            </a:r>
            <a:endParaRPr kumimoji="0" lang="en-US"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latin typeface="Calibri" pitchFamily="34" charset="0"/>
                <a:ea typeface="Calibri" pitchFamily="34" charset="0"/>
                <a:cs typeface="GoudyStd" charset="0"/>
              </a:rPr>
              <a:t>Nowadays radiological diagnosis is based on a supine abdominal film</a:t>
            </a:r>
            <a:endParaRPr kumimoji="0" lang="en-US"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latin typeface="Calibri" pitchFamily="34" charset="0"/>
                <a:ea typeface="Calibri" pitchFamily="34" charset="0"/>
                <a:cs typeface="GoudyStd" charset="0"/>
              </a:rPr>
              <a:t>An erect film may subsequently be requested when further doubt exist.</a:t>
            </a:r>
            <a:endParaRPr kumimoji="0" lang="en-US"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latin typeface="Arial" pitchFamily="34" charset="0"/>
                <a:ea typeface="Calibri" pitchFamily="34" charset="0"/>
                <a:cs typeface="GoudyStd" charset="0"/>
              </a:rPr>
              <a:t>              </a:t>
            </a:r>
            <a:endParaRPr kumimoji="0" lang="en-US" sz="4800" b="0" i="0" u="none" strike="noStrike" cap="none" normalizeH="0" baseline="0" dirty="0" smtClean="0">
              <a:ln>
                <a:noFill/>
              </a:ln>
              <a:solidFill>
                <a:schemeClr val="tx1"/>
              </a:solidFill>
              <a:effectLst/>
              <a:latin typeface="Arial" pitchFamily="34" charset="0"/>
              <a:cs typeface="Arial" pitchFamily="34" charset="0"/>
            </a:endParaRPr>
          </a:p>
        </p:txBody>
      </p:sp>
      <p:sp>
        <p:nvSpPr>
          <p:cNvPr id="3" name="Slide Number Placeholder 2"/>
          <p:cNvSpPr>
            <a:spLocks noGrp="1"/>
          </p:cNvSpPr>
          <p:nvPr>
            <p:ph type="sldNum" sz="quarter" idx="12"/>
          </p:nvPr>
        </p:nvSpPr>
        <p:spPr/>
        <p:txBody>
          <a:bodyPr/>
          <a:lstStyle/>
          <a:p>
            <a:fld id="{B6F15528-21DE-4FAA-801E-634DDDAF4B2B}" type="slidenum">
              <a:rPr lang="en-US" smtClean="0"/>
              <a:pPr/>
              <a:t>5</a:t>
            </a:fld>
            <a:endParaRPr lang="en-US"/>
          </a:p>
        </p:txBody>
      </p:sp>
      <p:sp>
        <p:nvSpPr>
          <p:cNvPr id="4" name="TextBox 3"/>
          <p:cNvSpPr txBox="1"/>
          <p:nvPr/>
        </p:nvSpPr>
        <p:spPr>
          <a:xfrm>
            <a:off x="4343400" y="6096000"/>
            <a:ext cx="367408" cy="523220"/>
          </a:xfrm>
          <a:prstGeom prst="rect">
            <a:avLst/>
          </a:prstGeom>
          <a:noFill/>
        </p:spPr>
        <p:txBody>
          <a:bodyPr wrap="none" rtlCol="0">
            <a:spAutoFit/>
          </a:bodyPr>
          <a:lstStyle/>
          <a:p>
            <a:r>
              <a:rPr lang="en-US" sz="2800" dirty="0" smtClean="0"/>
              <a:t>5</a:t>
            </a:r>
            <a:endParaRPr lang="en-US" sz="28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p:nvPr/>
        </p:nvPicPr>
        <p:blipFill>
          <a:blip r:embed="rId2" cstate="print"/>
          <a:srcRect/>
          <a:stretch>
            <a:fillRect/>
          </a:stretch>
        </p:blipFill>
        <p:spPr bwMode="auto">
          <a:xfrm>
            <a:off x="1828801" y="533400"/>
            <a:ext cx="5334000" cy="5486400"/>
          </a:xfrm>
          <a:prstGeom prst="rect">
            <a:avLst/>
          </a:prstGeom>
          <a:noFill/>
          <a:ln w="9525">
            <a:noFill/>
            <a:miter lim="800000"/>
            <a:headEnd/>
            <a:tailEnd/>
          </a:ln>
        </p:spPr>
      </p:pic>
      <p:sp>
        <p:nvSpPr>
          <p:cNvPr id="3" name="Slide Number Placeholder 2"/>
          <p:cNvSpPr>
            <a:spLocks noGrp="1"/>
          </p:cNvSpPr>
          <p:nvPr>
            <p:ph type="sldNum" sz="quarter" idx="12"/>
          </p:nvPr>
        </p:nvSpPr>
        <p:spPr/>
        <p:txBody>
          <a:bodyPr/>
          <a:lstStyle/>
          <a:p>
            <a:fld id="{B6F15528-21DE-4FAA-801E-634DDDAF4B2B}" type="slidenum">
              <a:rPr lang="en-US" smtClean="0"/>
              <a:pPr/>
              <a:t>6</a:t>
            </a:fld>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1"/>
          <p:cNvSpPr>
            <a:spLocks noChangeArrowheads="1"/>
          </p:cNvSpPr>
          <p:nvPr/>
        </p:nvSpPr>
        <p:spPr bwMode="auto">
          <a:xfrm>
            <a:off x="609600" y="533400"/>
            <a:ext cx="7803803" cy="5632311"/>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smtClean="0">
                <a:ln>
                  <a:noFill/>
                </a:ln>
                <a:solidFill>
                  <a:srgbClr val="0070C0"/>
                </a:solidFill>
                <a:effectLst/>
                <a:latin typeface="Calibri" pitchFamily="34" charset="0"/>
                <a:ea typeface="Calibri" pitchFamily="34" charset="0"/>
                <a:cs typeface="Calibri" pitchFamily="34" charset="0"/>
              </a:rPr>
              <a:t>Radiological features of obstruction (on plain x-ray)</a:t>
            </a:r>
            <a:endParaRPr kumimoji="0" lang="en-US"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rgbClr val="0070C0"/>
                </a:solidFill>
                <a:effectLst/>
                <a:latin typeface="Calibri" pitchFamily="34" charset="0"/>
                <a:ea typeface="ZapfDingbatsStd"/>
                <a:cs typeface="Calibri" pitchFamily="34" charset="0"/>
              </a:rPr>
              <a:t>●</a:t>
            </a:r>
            <a:r>
              <a:rPr kumimoji="0" lang="en-US" sz="2400" b="0" i="0" u="none" strike="noStrike" cap="none" normalizeH="0" baseline="0" dirty="0" smtClean="0">
                <a:ln>
                  <a:noFill/>
                </a:ln>
                <a:solidFill>
                  <a:srgbClr val="0070C0"/>
                </a:solidFill>
                <a:effectLst/>
                <a:latin typeface="Calibri" pitchFamily="34" charset="0"/>
                <a:ea typeface="ZapfDingbatsITC"/>
                <a:cs typeface="Calibri" pitchFamily="34" charset="0"/>
              </a:rPr>
              <a:t>●</a:t>
            </a:r>
            <a:r>
              <a:rPr kumimoji="0" lang="en-US" sz="2400" b="0" i="0" u="none" strike="noStrike" cap="none" normalizeH="0" baseline="0" dirty="0" smtClean="0">
                <a:ln>
                  <a:noFill/>
                </a:ln>
                <a:solidFill>
                  <a:srgbClr val="52D60A"/>
                </a:solidFill>
                <a:effectLst/>
                <a:latin typeface="Calibri" pitchFamily="34" charset="0"/>
                <a:ea typeface="ZapfDingbatsITC"/>
                <a:cs typeface="Calibri" pitchFamily="34" charset="0"/>
              </a:rPr>
              <a:t> </a:t>
            </a:r>
            <a:r>
              <a:rPr kumimoji="0" lang="en-US" sz="2400" b="0" i="0" u="none" strike="noStrike" cap="none" normalizeH="0" baseline="0" dirty="0" smtClean="0">
                <a:ln>
                  <a:noFill/>
                </a:ln>
                <a:solidFill>
                  <a:srgbClr val="000000"/>
                </a:solidFill>
                <a:effectLst/>
                <a:latin typeface="Calibri" pitchFamily="34" charset="0"/>
                <a:ea typeface="Calibri" pitchFamily="34" charset="0"/>
                <a:cs typeface="Calibri" pitchFamily="34" charset="0"/>
              </a:rPr>
              <a:t>The obstructed small bowel is characterized by straight</a:t>
            </a:r>
            <a:endParaRPr kumimoji="0" lang="en-US"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rgbClr val="000000"/>
                </a:solidFill>
                <a:effectLst/>
                <a:latin typeface="Calibri" pitchFamily="34" charset="0"/>
                <a:ea typeface="Calibri" pitchFamily="34" charset="0"/>
                <a:cs typeface="Calibri" pitchFamily="34" charset="0"/>
              </a:rPr>
              <a:t>segments that are generally central and lie transversely. No/</a:t>
            </a:r>
            <a:endParaRPr kumimoji="0" lang="en-US"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rgbClr val="000000"/>
                </a:solidFill>
                <a:effectLst/>
                <a:latin typeface="Calibri" pitchFamily="34" charset="0"/>
                <a:ea typeface="Calibri" pitchFamily="34" charset="0"/>
                <a:cs typeface="Calibri" pitchFamily="34" charset="0"/>
              </a:rPr>
              <a:t>minimal gas is seen in the colon</a:t>
            </a:r>
            <a:endParaRPr kumimoji="0" lang="en-US"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rgbClr val="0070C0"/>
                </a:solidFill>
                <a:effectLst/>
                <a:latin typeface="Calibri" pitchFamily="34" charset="0"/>
                <a:ea typeface="ZapfDingbatsStd"/>
                <a:cs typeface="Calibri" pitchFamily="34" charset="0"/>
              </a:rPr>
              <a:t>●</a:t>
            </a:r>
            <a:r>
              <a:rPr kumimoji="0" lang="en-US" sz="2400" b="0" i="0" u="none" strike="noStrike" cap="none" normalizeH="0" baseline="0" dirty="0" smtClean="0">
                <a:ln>
                  <a:noFill/>
                </a:ln>
                <a:solidFill>
                  <a:srgbClr val="0070C0"/>
                </a:solidFill>
                <a:effectLst/>
                <a:latin typeface="Calibri" pitchFamily="34" charset="0"/>
                <a:ea typeface="ZapfDingbatsITC"/>
                <a:cs typeface="Calibri" pitchFamily="34" charset="0"/>
              </a:rPr>
              <a:t>●</a:t>
            </a:r>
            <a:r>
              <a:rPr kumimoji="0" lang="en-US" sz="2400" b="0" i="0" u="none" strike="noStrike" cap="none" normalizeH="0" baseline="0" dirty="0" smtClean="0">
                <a:ln>
                  <a:noFill/>
                </a:ln>
                <a:solidFill>
                  <a:srgbClr val="52D60A"/>
                </a:solidFill>
                <a:effectLst/>
                <a:latin typeface="Calibri" pitchFamily="34" charset="0"/>
                <a:ea typeface="ZapfDingbatsITC"/>
                <a:cs typeface="Calibri" pitchFamily="34" charset="0"/>
              </a:rPr>
              <a:t> </a:t>
            </a:r>
            <a:r>
              <a:rPr kumimoji="0" lang="en-US" sz="2400" b="0" i="0" u="none" strike="noStrike" cap="none" normalizeH="0" baseline="0" dirty="0" smtClean="0">
                <a:ln>
                  <a:noFill/>
                </a:ln>
                <a:solidFill>
                  <a:srgbClr val="000000"/>
                </a:solidFill>
                <a:effectLst/>
                <a:latin typeface="Calibri" pitchFamily="34" charset="0"/>
                <a:ea typeface="Calibri" pitchFamily="34" charset="0"/>
                <a:cs typeface="Calibri" pitchFamily="34" charset="0"/>
              </a:rPr>
              <a:t>The jejunum is characterized by its valvulae conniventes,</a:t>
            </a:r>
            <a:endParaRPr kumimoji="0" lang="en-US"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rgbClr val="000000"/>
                </a:solidFill>
                <a:effectLst/>
                <a:latin typeface="Calibri" pitchFamily="34" charset="0"/>
                <a:ea typeface="Calibri" pitchFamily="34" charset="0"/>
                <a:cs typeface="Calibri" pitchFamily="34" charset="0"/>
              </a:rPr>
              <a:t>which completely pass across the width of the bowel and are</a:t>
            </a:r>
            <a:endParaRPr kumimoji="0" lang="en-US"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rgbClr val="000000"/>
                </a:solidFill>
                <a:effectLst/>
                <a:latin typeface="Calibri" pitchFamily="34" charset="0"/>
                <a:ea typeface="Calibri" pitchFamily="34" charset="0"/>
                <a:cs typeface="Calibri" pitchFamily="34" charset="0"/>
              </a:rPr>
              <a:t>regularly spaced, giving a ‘concertina’ or ladder effect</a:t>
            </a:r>
            <a:endParaRPr kumimoji="0" lang="en-US"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rgbClr val="0070C0"/>
                </a:solidFill>
                <a:effectLst/>
                <a:latin typeface="Calibri" pitchFamily="34" charset="0"/>
                <a:ea typeface="ZapfDingbatsStd"/>
                <a:cs typeface="Calibri" pitchFamily="34" charset="0"/>
              </a:rPr>
              <a:t>●</a:t>
            </a:r>
            <a:r>
              <a:rPr kumimoji="0" lang="en-US" sz="2400" b="0" i="0" u="none" strike="noStrike" cap="none" normalizeH="0" baseline="0" dirty="0" smtClean="0">
                <a:ln>
                  <a:noFill/>
                </a:ln>
                <a:solidFill>
                  <a:srgbClr val="0070C0"/>
                </a:solidFill>
                <a:effectLst/>
                <a:latin typeface="Calibri" pitchFamily="34" charset="0"/>
                <a:ea typeface="ZapfDingbatsITC"/>
                <a:cs typeface="Calibri" pitchFamily="34" charset="0"/>
              </a:rPr>
              <a:t>●</a:t>
            </a:r>
            <a:r>
              <a:rPr kumimoji="0" lang="en-US" sz="2400" b="0" i="0" u="none" strike="noStrike" cap="none" normalizeH="0" baseline="0" dirty="0" smtClean="0">
                <a:ln>
                  <a:noFill/>
                </a:ln>
                <a:solidFill>
                  <a:srgbClr val="52D60A"/>
                </a:solidFill>
                <a:effectLst/>
                <a:latin typeface="Calibri" pitchFamily="34" charset="0"/>
                <a:ea typeface="ZapfDingbatsITC"/>
                <a:cs typeface="Calibri" pitchFamily="34" charset="0"/>
              </a:rPr>
              <a:t> </a:t>
            </a:r>
            <a:r>
              <a:rPr kumimoji="0" lang="en-US" sz="2400" b="0" i="0" u="none" strike="noStrike" cap="none" normalizeH="0" baseline="0" dirty="0" smtClean="0">
                <a:ln>
                  <a:noFill/>
                </a:ln>
                <a:solidFill>
                  <a:srgbClr val="000000"/>
                </a:solidFill>
                <a:effectLst/>
                <a:latin typeface="Calibri" pitchFamily="34" charset="0"/>
                <a:ea typeface="Calibri" pitchFamily="34" charset="0"/>
                <a:cs typeface="Calibri" pitchFamily="34" charset="0"/>
              </a:rPr>
              <a:t>Ileum – the distal ileum has been piquantly described by</a:t>
            </a:r>
            <a:endParaRPr kumimoji="0" lang="en-US"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rgbClr val="000000"/>
                </a:solidFill>
                <a:effectLst/>
                <a:latin typeface="Calibri" pitchFamily="34" charset="0"/>
                <a:ea typeface="Calibri" pitchFamily="34" charset="0"/>
                <a:cs typeface="Calibri" pitchFamily="34" charset="0"/>
              </a:rPr>
              <a:t>Wangensteen as featureless</a:t>
            </a:r>
            <a:endParaRPr kumimoji="0" lang="en-US"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rgbClr val="0070C0"/>
                </a:solidFill>
                <a:effectLst/>
                <a:latin typeface="Calibri" pitchFamily="34" charset="0"/>
                <a:ea typeface="ZapfDingbatsStd"/>
                <a:cs typeface="Calibri" pitchFamily="34" charset="0"/>
              </a:rPr>
              <a:t>●</a:t>
            </a:r>
            <a:r>
              <a:rPr kumimoji="0" lang="en-US" sz="2400" b="0" i="0" u="none" strike="noStrike" cap="none" normalizeH="0" baseline="0" dirty="0" smtClean="0">
                <a:ln>
                  <a:noFill/>
                </a:ln>
                <a:solidFill>
                  <a:srgbClr val="0070C0"/>
                </a:solidFill>
                <a:effectLst/>
                <a:latin typeface="Calibri" pitchFamily="34" charset="0"/>
                <a:ea typeface="ZapfDingbatsITC"/>
                <a:cs typeface="Calibri" pitchFamily="34" charset="0"/>
              </a:rPr>
              <a:t>●</a:t>
            </a:r>
            <a:r>
              <a:rPr kumimoji="0" lang="en-US" sz="2400" b="0" i="0" u="none" strike="noStrike" cap="none" normalizeH="0" baseline="0" dirty="0" smtClean="0">
                <a:ln>
                  <a:noFill/>
                </a:ln>
                <a:solidFill>
                  <a:srgbClr val="52D60A"/>
                </a:solidFill>
                <a:effectLst/>
                <a:latin typeface="Calibri" pitchFamily="34" charset="0"/>
                <a:ea typeface="ZapfDingbatsITC"/>
                <a:cs typeface="Calibri" pitchFamily="34" charset="0"/>
              </a:rPr>
              <a:t> </a:t>
            </a:r>
            <a:r>
              <a:rPr kumimoji="0" lang="en-US" sz="2400" b="0" i="0" u="none" strike="noStrike" cap="none" normalizeH="0" baseline="0" dirty="0" smtClean="0">
                <a:ln>
                  <a:noFill/>
                </a:ln>
                <a:solidFill>
                  <a:srgbClr val="000000"/>
                </a:solidFill>
                <a:effectLst/>
                <a:latin typeface="Calibri" pitchFamily="34" charset="0"/>
                <a:ea typeface="Calibri" pitchFamily="34" charset="0"/>
                <a:cs typeface="Calibri" pitchFamily="34" charset="0"/>
              </a:rPr>
              <a:t>Caecum – a distended caecum is shown by a rounded gas</a:t>
            </a:r>
            <a:endParaRPr kumimoji="0" lang="en-US"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rgbClr val="000000"/>
                </a:solidFill>
                <a:effectLst/>
                <a:latin typeface="Calibri" pitchFamily="34" charset="0"/>
                <a:ea typeface="Calibri" pitchFamily="34" charset="0"/>
                <a:cs typeface="Calibri" pitchFamily="34" charset="0"/>
              </a:rPr>
              <a:t>shadow in the right iliac fossa</a:t>
            </a:r>
            <a:endParaRPr kumimoji="0" lang="en-US"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rgbClr val="0070C0"/>
                </a:solidFill>
                <a:effectLst/>
                <a:latin typeface="Calibri" pitchFamily="34" charset="0"/>
                <a:ea typeface="ZapfDingbatsStd"/>
                <a:cs typeface="Calibri" pitchFamily="34" charset="0"/>
              </a:rPr>
              <a:t>●</a:t>
            </a:r>
            <a:r>
              <a:rPr kumimoji="0" lang="en-US" sz="2400" b="0" i="0" u="none" strike="noStrike" cap="none" normalizeH="0" baseline="0" dirty="0" smtClean="0">
                <a:ln>
                  <a:noFill/>
                </a:ln>
                <a:solidFill>
                  <a:srgbClr val="0070C0"/>
                </a:solidFill>
                <a:effectLst/>
                <a:latin typeface="Calibri" pitchFamily="34" charset="0"/>
                <a:ea typeface="ZapfDingbatsITC"/>
                <a:cs typeface="Calibri" pitchFamily="34" charset="0"/>
              </a:rPr>
              <a:t>●</a:t>
            </a:r>
            <a:r>
              <a:rPr kumimoji="0" lang="en-US" sz="2400" b="0" i="0" u="none" strike="noStrike" cap="none" normalizeH="0" baseline="0" dirty="0" smtClean="0">
                <a:ln>
                  <a:noFill/>
                </a:ln>
                <a:solidFill>
                  <a:srgbClr val="52D60A"/>
                </a:solidFill>
                <a:effectLst/>
                <a:latin typeface="Calibri" pitchFamily="34" charset="0"/>
                <a:ea typeface="ZapfDingbatsITC"/>
                <a:cs typeface="Calibri" pitchFamily="34" charset="0"/>
              </a:rPr>
              <a:t> </a:t>
            </a:r>
            <a:r>
              <a:rPr kumimoji="0" lang="en-US" sz="2400" b="0" i="0" u="none" strike="noStrike" cap="none" normalizeH="0" baseline="0" dirty="0" smtClean="0">
                <a:ln>
                  <a:noFill/>
                </a:ln>
                <a:solidFill>
                  <a:srgbClr val="000000"/>
                </a:solidFill>
                <a:effectLst/>
                <a:latin typeface="Calibri" pitchFamily="34" charset="0"/>
                <a:ea typeface="Calibri" pitchFamily="34" charset="0"/>
                <a:cs typeface="Calibri" pitchFamily="34" charset="0"/>
              </a:rPr>
              <a:t>Large bowel, except for the caecum, shows </a:t>
            </a:r>
            <a:r>
              <a:rPr kumimoji="0" lang="en-US" sz="2400" b="0" i="0" u="none" strike="noStrike" cap="none" normalizeH="0" baseline="0" dirty="0" err="1" smtClean="0">
                <a:ln>
                  <a:noFill/>
                </a:ln>
                <a:solidFill>
                  <a:srgbClr val="000000"/>
                </a:solidFill>
                <a:effectLst/>
                <a:latin typeface="Calibri" pitchFamily="34" charset="0"/>
                <a:ea typeface="Calibri" pitchFamily="34" charset="0"/>
                <a:cs typeface="Calibri" pitchFamily="34" charset="0"/>
              </a:rPr>
              <a:t>haustral</a:t>
            </a:r>
            <a:r>
              <a:rPr kumimoji="0" lang="en-US" sz="2400" b="0" i="0" u="none" strike="noStrike" cap="none" normalizeH="0" baseline="0" dirty="0" smtClean="0">
                <a:ln>
                  <a:noFill/>
                </a:ln>
                <a:solidFill>
                  <a:srgbClr val="000000"/>
                </a:solidFill>
                <a:effectLst/>
                <a:latin typeface="Calibri" pitchFamily="34" charset="0"/>
                <a:ea typeface="Calibri" pitchFamily="34" charset="0"/>
                <a:cs typeface="Calibri" pitchFamily="34" charset="0"/>
              </a:rPr>
              <a:t> folds,</a:t>
            </a:r>
            <a:endParaRPr kumimoji="0" lang="en-US"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rgbClr val="000000"/>
                </a:solidFill>
                <a:effectLst/>
                <a:latin typeface="Calibri" pitchFamily="34" charset="0"/>
                <a:ea typeface="Calibri" pitchFamily="34" charset="0"/>
                <a:cs typeface="Calibri" pitchFamily="34" charset="0"/>
              </a:rPr>
              <a:t>which, unlike valvulae conniventes, are spaced irregularly, do</a:t>
            </a:r>
            <a:endParaRPr kumimoji="0" lang="en-US"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rgbClr val="000000"/>
                </a:solidFill>
                <a:effectLst/>
                <a:latin typeface="Calibri" pitchFamily="34" charset="0"/>
                <a:ea typeface="Calibri" pitchFamily="34" charset="0"/>
                <a:cs typeface="Calibri" pitchFamily="34" charset="0"/>
              </a:rPr>
              <a:t>not cross the whole diameter of the bowel and do not have</a:t>
            </a:r>
            <a:endParaRPr kumimoji="0" lang="en-US" sz="2400" b="0" i="0" u="none" strike="noStrike" cap="none" normalizeH="0" baseline="0" dirty="0" smtClean="0">
              <a:ln>
                <a:noFill/>
              </a:ln>
              <a:solidFill>
                <a:srgbClr val="000000"/>
              </a:solidFill>
              <a:effectLst/>
              <a:latin typeface="Arial" pitchFamily="34" charset="0"/>
              <a:ea typeface="Calibri"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rgbClr val="000000"/>
                </a:solidFill>
                <a:effectLst/>
                <a:latin typeface="Arial" pitchFamily="34" charset="0"/>
                <a:ea typeface="Calibri" pitchFamily="34" charset="0"/>
                <a:cs typeface="Arial" pitchFamily="34" charset="0"/>
              </a:rPr>
              <a:t>indentations placed opposite one another</a:t>
            </a:r>
            <a:r>
              <a:rPr kumimoji="0" lang="en-US" b="0" i="0" u="none" strike="noStrike" cap="none" normalizeH="0" baseline="0" dirty="0" smtClean="0">
                <a:ln>
                  <a:noFill/>
                </a:ln>
                <a:solidFill>
                  <a:schemeClr val="tx1"/>
                </a:solidFill>
                <a:effectLst/>
                <a:latin typeface="Arial" pitchFamily="34" charset="0"/>
                <a:cs typeface="Arial" pitchFamily="34" charset="0"/>
              </a:rPr>
              <a:t> </a:t>
            </a:r>
            <a:endParaRPr kumimoji="0" lang="en-US" sz="4800" b="0" i="0" u="none" strike="noStrike" cap="none" normalizeH="0" baseline="0" dirty="0" smtClean="0">
              <a:ln>
                <a:noFill/>
              </a:ln>
              <a:solidFill>
                <a:schemeClr val="tx1"/>
              </a:solidFill>
              <a:effectLst/>
              <a:latin typeface="Arial" pitchFamily="34" charset="0"/>
              <a:cs typeface="Arial" pitchFamily="34" charset="0"/>
            </a:endParaRPr>
          </a:p>
        </p:txBody>
      </p:sp>
      <p:sp>
        <p:nvSpPr>
          <p:cNvPr id="3" name="Slide Number Placeholder 2"/>
          <p:cNvSpPr>
            <a:spLocks noGrp="1"/>
          </p:cNvSpPr>
          <p:nvPr>
            <p:ph type="sldNum" sz="quarter" idx="12"/>
          </p:nvPr>
        </p:nvSpPr>
        <p:spPr/>
        <p:txBody>
          <a:bodyPr/>
          <a:lstStyle/>
          <a:p>
            <a:fld id="{B6F15528-21DE-4FAA-801E-634DDDAF4B2B}" type="slidenum">
              <a:rPr lang="en-US" smtClean="0"/>
              <a:pPr/>
              <a:t>7</a:t>
            </a:fld>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Rectangle 1"/>
          <p:cNvSpPr>
            <a:spLocks noChangeArrowheads="1"/>
          </p:cNvSpPr>
          <p:nvPr/>
        </p:nvSpPr>
        <p:spPr bwMode="auto">
          <a:xfrm>
            <a:off x="457200" y="381000"/>
            <a:ext cx="8229600" cy="600164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latin typeface="Calibri" pitchFamily="34" charset="0"/>
                <a:ea typeface="Calibri" pitchFamily="34" charset="0"/>
                <a:cs typeface="GoudyStd"/>
              </a:rPr>
              <a:t>In intestinal obstruction, fluid levels appear later than gas shadows as it takes time for gas and fluid to separate</a:t>
            </a:r>
            <a:endParaRPr kumimoji="0" lang="en-US"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latin typeface="Calibri" pitchFamily="34" charset="0"/>
                <a:ea typeface="Calibri" pitchFamily="34" charset="0"/>
                <a:cs typeface="GoudyStd"/>
              </a:rPr>
              <a:t>In adults there are 2 normal fluid levels one in the duodenal cap and the other in the terminal ileum.</a:t>
            </a:r>
            <a:endParaRPr kumimoji="0" lang="en-US"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latin typeface="Calibri" pitchFamily="34" charset="0"/>
                <a:ea typeface="Calibri" pitchFamily="34" charset="0"/>
                <a:cs typeface="GoudyStd"/>
              </a:rPr>
              <a:t>In children it is difficult to distinguish large from small bowel in the presence of obstruction.</a:t>
            </a:r>
            <a:endParaRPr kumimoji="0" lang="en-US"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latin typeface="Calibri" pitchFamily="34" charset="0"/>
                <a:ea typeface="Calibri" pitchFamily="34" charset="0"/>
                <a:cs typeface="GoudyStd"/>
              </a:rPr>
              <a:t>In the small bowel, the number of fluid levels is directly proportional to the degree of obstruction and to its site.</a:t>
            </a:r>
            <a:endParaRPr kumimoji="0" lang="en-US"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latin typeface="Calibri" pitchFamily="34" charset="0"/>
                <a:ea typeface="Calibri" pitchFamily="34" charset="0"/>
                <a:cs typeface="GoudyStd"/>
              </a:rPr>
              <a:t>Distal LB obstruction not associated with air fluid levels unless advanced,</a:t>
            </a:r>
            <a:endParaRPr kumimoji="0" lang="en-US"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latin typeface="Calibri" pitchFamily="34" charset="0"/>
                <a:ea typeface="Calibri" pitchFamily="34" charset="0"/>
                <a:cs typeface="GoudyStd"/>
              </a:rPr>
              <a:t>High colonic obstruction may do so in the presence of an incompetent ileocaecal valve.</a:t>
            </a:r>
            <a:endParaRPr kumimoji="0" lang="en-US"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latin typeface="Calibri" pitchFamily="34" charset="0"/>
                <a:ea typeface="Calibri" pitchFamily="34" charset="0"/>
                <a:cs typeface="GoudyStd"/>
              </a:rPr>
              <a:t>Colonic obstruction is usually associated with a large amount of gas in the caecum.</a:t>
            </a:r>
            <a:endParaRPr kumimoji="0" lang="en-US"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4800" b="0" i="0" u="none" strike="noStrike" cap="none" normalizeH="0" baseline="0" dirty="0" smtClean="0">
              <a:ln>
                <a:noFill/>
              </a:ln>
              <a:solidFill>
                <a:schemeClr val="tx1"/>
              </a:solidFill>
              <a:effectLst/>
              <a:latin typeface="Arial" pitchFamily="34" charset="0"/>
              <a:cs typeface="Arial" pitchFamily="34" charset="0"/>
            </a:endParaRPr>
          </a:p>
        </p:txBody>
      </p:sp>
      <p:sp>
        <p:nvSpPr>
          <p:cNvPr id="3" name="Slide Number Placeholder 2"/>
          <p:cNvSpPr>
            <a:spLocks noGrp="1"/>
          </p:cNvSpPr>
          <p:nvPr>
            <p:ph type="sldNum" sz="quarter" idx="12"/>
          </p:nvPr>
        </p:nvSpPr>
        <p:spPr/>
        <p:txBody>
          <a:bodyPr/>
          <a:lstStyle/>
          <a:p>
            <a:fld id="{B6F15528-21DE-4FAA-801E-634DDDAF4B2B}" type="slidenum">
              <a:rPr lang="en-US" smtClean="0"/>
              <a:pPr/>
              <a:t>8</a:t>
            </a:fld>
            <a:endParaRPr 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p:nvPr/>
        </p:nvPicPr>
        <p:blipFill>
          <a:blip r:embed="rId2" cstate="print"/>
          <a:srcRect/>
          <a:stretch>
            <a:fillRect/>
          </a:stretch>
        </p:blipFill>
        <p:spPr bwMode="auto">
          <a:xfrm>
            <a:off x="1371600" y="838200"/>
            <a:ext cx="5791200" cy="5105400"/>
          </a:xfrm>
          <a:prstGeom prst="rect">
            <a:avLst/>
          </a:prstGeom>
          <a:noFill/>
          <a:ln w="9525">
            <a:noFill/>
            <a:miter lim="800000"/>
            <a:headEnd/>
            <a:tailEnd/>
          </a:ln>
        </p:spPr>
      </p:pic>
      <p:sp>
        <p:nvSpPr>
          <p:cNvPr id="3" name="Slide Number Placeholder 2"/>
          <p:cNvSpPr>
            <a:spLocks noGrp="1"/>
          </p:cNvSpPr>
          <p:nvPr>
            <p:ph type="sldNum" sz="quarter" idx="12"/>
          </p:nvPr>
        </p:nvSpPr>
        <p:spPr/>
        <p:txBody>
          <a:bodyPr/>
          <a:lstStyle/>
          <a:p>
            <a:fld id="{B6F15528-21DE-4FAA-801E-634DDDAF4B2B}" type="slidenum">
              <a:rPr lang="en-US" smtClean="0"/>
              <a:pPr/>
              <a:t>9</a:t>
            </a:fld>
            <a:endParaRPr lang="en-US"/>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179</TotalTime>
  <Words>2213</Words>
  <Application>Microsoft Office PowerPoint</Application>
  <PresentationFormat>On-screen Show (4:3)</PresentationFormat>
  <Paragraphs>269</Paragraphs>
  <Slides>43</Slides>
  <Notes>0</Notes>
  <HiddenSlides>0</HiddenSlides>
  <MMClips>0</MMClips>
  <ScaleCrop>false</ScaleCrop>
  <HeadingPairs>
    <vt:vector size="4" baseType="variant">
      <vt:variant>
        <vt:lpstr>Theme</vt:lpstr>
      </vt:variant>
      <vt:variant>
        <vt:i4>1</vt:i4>
      </vt:variant>
      <vt:variant>
        <vt:lpstr>Slide Titles</vt:lpstr>
      </vt:variant>
      <vt:variant>
        <vt:i4>43</vt:i4>
      </vt:variant>
    </vt:vector>
  </HeadingPairs>
  <TitlesOfParts>
    <vt:vector size="44" baseType="lpstr">
      <vt:lpstr>Office Theme</vt:lpstr>
      <vt:lpstr>Intestinal  obstruction 2</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lpstr>Slide 26</vt:lpstr>
      <vt:lpstr>Slide 27</vt:lpstr>
      <vt:lpstr>Slide 28</vt:lpstr>
      <vt:lpstr>Slide 29</vt:lpstr>
      <vt:lpstr>Slide 30</vt:lpstr>
      <vt:lpstr>Slide 31</vt:lpstr>
      <vt:lpstr>Slide 32</vt:lpstr>
      <vt:lpstr>Slide 33</vt:lpstr>
      <vt:lpstr>Slide 34</vt:lpstr>
      <vt:lpstr>Slide 35</vt:lpstr>
      <vt:lpstr>Slide 36</vt:lpstr>
      <vt:lpstr>Slide 37</vt:lpstr>
      <vt:lpstr>Slide 38</vt:lpstr>
      <vt:lpstr>Slide 39</vt:lpstr>
      <vt:lpstr>Slide 40</vt:lpstr>
      <vt:lpstr>Slide 41</vt:lpstr>
      <vt:lpstr>Slide 42</vt:lpstr>
      <vt:lpstr>Slide 43</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DELL</dc:creator>
  <cp:lastModifiedBy>DR.Ahmed Saker 2O14</cp:lastModifiedBy>
  <cp:revision>29</cp:revision>
  <dcterms:created xsi:type="dcterms:W3CDTF">2006-08-16T00:00:00Z</dcterms:created>
  <dcterms:modified xsi:type="dcterms:W3CDTF">2018-11-07T19:38:50Z</dcterms:modified>
</cp:coreProperties>
</file>