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88B0F-40C5-4D48-A5DD-F0ECAD08B46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31E9-C9E3-4DF1-9DE4-8278B67F1C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431E9-C9E3-4DF1-9DE4-8278B67F1C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431E9-C9E3-4DF1-9DE4-8278B67F1C7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60BC-C819-4203-9EFC-7625D6A06A7E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CA3D-8E8F-44E5-ABFD-75D299E0AAF8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42E2-8AF9-48D4-ADEC-2885508205BF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A120-42FE-4710-9517-765E4B42A4C5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A5EE-1868-4BC6-B14F-DA020FF046DB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FD1A-6B48-4B9E-ABA4-982A991FEDF1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E947-FCFA-4807-9C6E-0F9BFCEBEA4A}" type="datetime1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9BDC-5FE8-4BFD-9002-BCEDAAD0EAD4}" type="datetime1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6B7C-1673-42E3-A1C0-1C95D63A7E97}" type="datetime1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EAB11-6630-4739-AD3C-126EF98AC6AF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1C10-5CAD-4EEF-8478-508179D34F39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0C48-BA35-4941-9037-E7A2B1B98F9B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latin typeface="Arial Rounded MT Bold" pitchFamily="34" charset="0"/>
              </a:rPr>
              <a:t>Intestinal obstruction</a:t>
            </a:r>
            <a:br>
              <a:rPr lang="en-US" sz="6700" b="1" dirty="0" smtClean="0">
                <a:latin typeface="Arial Rounded MT Bold" pitchFamily="34" charset="0"/>
              </a:rPr>
            </a:br>
            <a:r>
              <a:rPr lang="en-US" dirty="0" smtClean="0"/>
              <a:t>part1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4000" dirty="0" smtClean="0"/>
              <a:t>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457200"/>
            <a:ext cx="1029582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SPECIAL TYPES OF MECHANICAL INTESTINAL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OBSTRUCTION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4800" y="1828800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 charset="0"/>
              </a:rPr>
              <a:t>Internal hernia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It occurs when a portion of the small intestine becomes entrapped in one of the internal openings or fossae inside the abdomen.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following are potential sites of internal herniation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(all are rare):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foramen of Winslow;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a defect in the mesentery;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a defect in the transverse mesocolon;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52D60A"/>
              </a:solidFill>
              <a:effectLst/>
              <a:latin typeface="Arial" pitchFamily="34" charset="0"/>
              <a:cs typeface="ZapfDingbatsSt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Arial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Arial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defects in the broad ligament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 smtClean="0"/>
              <a:t>10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381000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92D050"/>
                </a:solidFill>
              </a:rPr>
              <a:t>●●</a:t>
            </a:r>
            <a:r>
              <a:rPr lang="en-US" sz="2000" dirty="0" smtClean="0"/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Congenital or acquired diaphragmatic hernia;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ZapfDingbatsStd" charset="-128"/>
              </a:rPr>
              <a:t>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HelveticaNeueLTStd-Roman" charset="0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HelveticaNeueLTStd-Roman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duodenal retroperitoneal fossae – left paraduodenal and right duodenojejunal;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ZapfDingbatsStd" charset="-128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HelveticaNeueLTStd-Roman" charset="0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caecal/appendiceal retroperitoneal fossae – superior, inferior and retrocaecal;</a:t>
            </a:r>
            <a:r>
              <a:rPr lang="en-US" sz="1400" dirty="0" smtClean="0">
                <a:solidFill>
                  <a:srgbClr val="000000"/>
                </a:solidFill>
                <a:ea typeface="Calibri" pitchFamily="34" charset="0"/>
                <a:cs typeface="GoudyStd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a typeface="Calibri" pitchFamily="34" charset="0"/>
                <a:cs typeface="GoudyStd" charset="0"/>
              </a:rPr>
              <a:t>intersigmoid fossa</a:t>
            </a:r>
            <a:r>
              <a:rPr lang="en-US" sz="2400" dirty="0" smtClean="0"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52D60A"/>
              </a:solidFill>
              <a:effectLst/>
              <a:cs typeface="ZapfDingbatsStd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   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04800" y="2590800"/>
            <a:ext cx="8839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standard treatment is by dividing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constricting agent and release the bowel, this should be avoided in: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foramen of Winslow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Mesenteric defects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Paraduodenal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oudyStd"/>
                <a:ea typeface="Calibri" pitchFamily="34" charset="0"/>
                <a:cs typeface="Arial" pitchFamily="34" charset="0"/>
              </a:rPr>
              <a:t>/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duodenojejunal fossae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As there is major blood vessels in these sites.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4800" y="228600"/>
            <a:ext cx="83058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Obstruction from enteric strictures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TB or crohns disease (most common)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Lymphomatous malignant stricture ( uncommon)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Carcinoma and sarcoma are rare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presentation is usually subacute or chronic.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Treatment: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Is by resecting the diseased segment and anastomosis, except in crohns disease we should try for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strictureplasty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C:\Users\DELL\Desktop\ischaemic-stricture-small-bowel-due-450w-7640922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0"/>
            <a:ext cx="7162800" cy="3429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28600" y="56138"/>
            <a:ext cx="85344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Bolus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Bolus obstruction in the small bowel may be caused by gallstones, food,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trichobezoar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phytobezoar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stercoliths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and worms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Gallstones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Gallstone ileus occur usually in elderly patients when a large stone erode the gallbladder wall into the duodenum, the stone pass down the small bowel and then will be impacted proximal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60 cm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) to ileocaecal valve.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Clinical features: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History of right hypochondrial pain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Recent history of central colicky abdominal pain, as the obstruction is partial (ball and valve effect)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Radiological features are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Rigler’s triad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Pneumobilia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Stone shadow in right lower abdomen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small bowel obstruction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gleÅs triad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"/>
            <a:ext cx="80771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6460124"/>
            <a:ext cx="19963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Figure 3: Rigler’s triad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2400" y="502622"/>
            <a:ext cx="878037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Treatment: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      By laparotomy the stone is milked proximally, then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crush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open the bowel (enterotomy) and extract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if the stone is faceted, look for other stone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don’t touch the gallbladder site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Food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Bolus obstruction may occur after partial or total gastrectomy when unchewed articles can pass directly into the small bowel, treatment is usually by crushing.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 smtClean="0"/>
              <a:t>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33400" y="757029"/>
            <a:ext cx="82296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 charset="0"/>
              </a:rPr>
              <a:t>     Trychobezoars and phytobezoars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These are firm masses of undigested hair ball and fruit/ vegetable fibre respectively.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 preoperative diagnosis is difficult even with high-resolution computed tomography (CT) scanning.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Surgical treatment is by kneading the lesion into the caecum or otherwise open removal.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28600" y="533400"/>
            <a:ext cx="8534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 charset="0"/>
              </a:rPr>
              <a:t>Stercoliths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These are usually found in the small bowel in association with a jejunal diverticulum or ileal stricture.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 charset="0"/>
              </a:rPr>
              <a:t>Presentation and management are identical to that of gallstones.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-Italic"/>
              </a:rPr>
              <a:t>Ascaris lumbricoides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may cause low small bowel obstruction, particularly in children, the institutionalised and those near the tropics.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Diagnosis: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Recent intake of antihelminthic drugs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Possible vision of the worms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Eosinophilia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 charset="0"/>
              </a:rPr>
              <a:t>The sight of worms in gas filled small bowels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09600"/>
            <a:ext cx="5867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5972146"/>
            <a:ext cx="62386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Figure 4: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 Obstruction of the small intestine due to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It"/>
              </a:rPr>
              <a:t>Ascaris lumbricoides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04800" y="533400"/>
            <a:ext cx="853440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Obstruction by adhesions and bands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Adhesions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Postoperative adhesions and bands are the most common cause of intestinal obstruction.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lifetime risk is 4%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risk of undergoing laparotomy is 2%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Pathophysiology: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GoudyStd" charset="0"/>
              </a:rPr>
              <a:t>Any source of peritoneal irritation results in local fibrin production, which produces adhesions between apposed surfaces in early stage (fibrinous) it can be reversible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593469"/>
            <a:ext cx="85344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ea typeface="Calibri" pitchFamily="34" charset="0"/>
                <a:cs typeface="Aileron-Bold"/>
              </a:rPr>
              <a:t>CLASSIFICATION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Intestinal obstruction may be classified into two types: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HelveticaNeueLTStd-Roman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HelveticaNeueLTStd-Roman"/>
              </a:rPr>
              <a:t>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-Bold"/>
              </a:rPr>
              <a:t>Dynamic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, in which peristalsis is working against a mechanical obstruction. It may occur in an acute or a </a:t>
            </a:r>
            <a:r>
              <a:rPr lang="en-US" sz="2400" dirty="0" smtClean="0">
                <a:solidFill>
                  <a:srgbClr val="000000"/>
                </a:solidFill>
                <a:ea typeface="Calibri" pitchFamily="34" charset="0"/>
                <a:cs typeface="GoudyStd"/>
              </a:rPr>
              <a:t>chronic form.</a:t>
            </a:r>
            <a:endParaRPr lang="en-US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HelveticaNeueLTStd-Roman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HelveticaNeueLTStd-Roman"/>
              </a:rPr>
              <a:t>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-Bold"/>
              </a:rPr>
              <a:t>Adynamic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, in which there is no mechanical obstruction; peristalsis 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GoudyStd"/>
              </a:rPr>
              <a:t>absent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 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GoudyStd"/>
              </a:rPr>
              <a:t>inadequate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 (e.g.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GoudyStd"/>
              </a:rPr>
              <a:t>paralytic ileus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or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GoudyStd"/>
              </a:rPr>
              <a:t>Pseudo-obstruction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GoudyStd"/>
              </a:rPr>
              <a:t>).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81000" y="958335"/>
            <a:ext cx="94179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HelveticaNeueLTStd-Hv"/>
              </a:rPr>
              <a:t>TABLE.1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Hv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the common causes of intra-abdominal adhesions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Acute inflammation 		Sites of anastomoses,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					reperitonealisation of raw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					areas, trauma, ischaemia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Foreign material 			Talc, starch, gauze, silk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Infection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                                           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HelveticaNeueLTStd-Roman"/>
              </a:rPr>
              <a:t>Peritonitis, tuberculosis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	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Chronic inflammatory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                    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HelveticaNeueLTStd-Roman"/>
              </a:rPr>
              <a:t>Crohn’s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HelveticaNeueLTStd-Roman"/>
              </a:rPr>
              <a:t>disease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HelveticaNeueLTStd-Roman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conditions 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HelveticaNeueLTStd-Roman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HelveticaNeueLTStd-Roman"/>
              </a:rPr>
              <a:t>Radiation enteritis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                       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304800"/>
            <a:ext cx="793287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Aileron-SemiBold"/>
              </a:rPr>
              <a:t> Prevention of adhesions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 Factors that may limit adhesion formation include: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Good surgical technique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Washing of the peritoneal cavity with saline to remove clots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Minimizing contact with gauze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Covering anastomosis and raw peritoneal surfaces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57200" y="3004066"/>
            <a:ext cx="8229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Numerous substances have been instilled in the peritoneal cavity to prevent adhesion formation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such as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hyaluronidase, hydrocortisone, silicone, dextran, polyvinylpropylene (PVP), chondroitin and streptomycin, anticoagulants, antihistamines, non-steroidal anti-inflammatory drugs and streptokinase, no single agent or combination of agents has been convincingly shown to be effective.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GoudySt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GoudyStd"/>
              </a:rPr>
              <a:t>The best possible way is by wide use of laparoscopic surgery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81000" y="304800"/>
            <a:ext cx="8534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Bands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Usually only one band is culpable. This may be: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congenital e.g. obliterated vitellointestinal duct;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 string band following previous bacterial peritonitis;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 portion of greater omentum, usually adherent to the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parietes.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1000" y="2590800"/>
            <a:ext cx="8153401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Acute intussusception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This occurs when one portion of the gut invaginates into an immediately adjacent segment; almost invariably, it is the proximal into the distal.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Most commonly in children, peak age 5-10 months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90% are idiopathic in children.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In adult, always there is a pathological lead point such as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polyps (e.g. Peutz–Jeghers syndrome), a submucosal lipoma or other tumour.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GoudySt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GoudyStd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GoudyStd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dirty="0" smtClean="0"/>
              <a:t>22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04800" y="381000"/>
            <a:ext cx="8610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Pathology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An intussusception is composed of three parts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entering or inner tube (intussusceptum);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returning or middle tube;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sheath or outer tube (intussuscipiens).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part that advances is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apex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, the mass is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intussusception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and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neck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is the junction of the entering layer with the mass.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7315200" cy="373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09800" y="43434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Figure.5 Mechanism and nomenclature of intussusception.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52600"/>
            <a:ext cx="7620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85800" y="1202324"/>
            <a:ext cx="43799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Table 2; distribution of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intussusception in children.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dirty="0" smtClean="0"/>
              <a:t>25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Volvulus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 volvulus is a twisting or axial rotation of a portion of bowel about its mesentery.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rotation causes obstruction to the lumen (&gt;180° torsion) and if tight enough also causes vascular occlusion in the mesentery (&gt;360° torsion)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Volvuli are divided into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Primary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e.g.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volvulus neonatorum, caecal volvulus and sigmoid volvulus (most common).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Secondary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which is the more common variety, is due to rotation of a segment of bowel around an acquired adhesion or stoma.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0"/>
            <a:ext cx="7543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52400" y="381000"/>
            <a:ext cx="8610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Sigmoid volvulus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This is uncommon in Europe and the USA but more common in Eastern Europe and Africa.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It is the most common cause of large bowel obstruction in the indigenous black African population.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Rotation nearly always occurs in the anticlockwise direction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04800" y="609600"/>
            <a:ext cx="8610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Other predisposing factors include a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high-residue diet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constipation, elderly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patients;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comorbidities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are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common and chronic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psychotropic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drug use is associated with this condition.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Presentation can be classified as: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-Bold"/>
              </a:rPr>
              <a:t>Fulminant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: sudden onset, severe pain, early vomiting, rapidly deteriorating clinical course;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-Bold"/>
              </a:rPr>
              <a:t>Indolent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: insidious onset, slow progressive course, less pain, late vomiting.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dirty="0" smtClean="0"/>
              <a:t>28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81000" y="626247"/>
            <a:ext cx="8458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Compound volvulus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This is a rare condition also known as ileosigmoid knotting. The long pelvic mesocolon allows the ileum to twist around the sigmoid colon, resulting in gangrene of either or both segments of bowel.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04800"/>
            <a:ext cx="88392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Aileron-SemiBold"/>
              </a:rPr>
              <a:t>Causes of intestinal obstruction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HelveticaNeueLTStd-Bd"/>
              </a:rPr>
              <a:t>Dynamic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Std"/>
              </a:rPr>
              <a:t>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ITC"/>
              </a:rPr>
              <a:t>●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ZapfDingbatsITC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Intraluminal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Faecal impaction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Foreign bodies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Bezoars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Gallstones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ITC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ZapfDingbatsITC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Intramural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Stricture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Malignancy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Intussusception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Volvulus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ZapfDingbatsITC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ea typeface="Calibri" pitchFamily="34" charset="0"/>
                <a:cs typeface="ZapfDingbatsITC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Extramural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Bands/adhesions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HelveticaNeueLTStd-Roman"/>
              </a:rPr>
              <a:t>	Hernia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28600" y="141016"/>
            <a:ext cx="8686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CLINICAL FEATURES OF INTESTINAL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Dynamic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diagnosis of dynamic intestinal obstruction is based on the classic quartet of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,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distension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,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vomiting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absolute constipation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. Obstruction may be classified clinically into two types: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small bowel obstruction – high or low;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large bowel obstruction.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nature of the presentation will also be influenced by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whether the obstruction is: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complete; has all the 4 features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Incomplete. also called partial or subacute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600" dirty="0" smtClean="0"/>
              <a:t>30</a:t>
            </a:r>
            <a:endParaRPr lang="en-US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1" y="1371600"/>
          <a:ext cx="8305797" cy="2708173"/>
        </p:xfrm>
        <a:graphic>
          <a:graphicData uri="http://schemas.openxmlformats.org/drawingml/2006/table">
            <a:tbl>
              <a:tblPr/>
              <a:tblGrid>
                <a:gridCol w="1660986"/>
                <a:gridCol w="1660986"/>
                <a:gridCol w="1660986"/>
                <a:gridCol w="1660986"/>
                <a:gridCol w="1661853"/>
              </a:tblGrid>
              <a:tr h="419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GoudySt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Vomiting </a:t>
                      </a:r>
                      <a:endParaRPr lang="en-US" sz="24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Pain </a:t>
                      </a:r>
                      <a:endParaRPr lang="en-US" sz="24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Distention </a:t>
                      </a:r>
                      <a:endParaRPr lang="en-US" sz="24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constipation</a:t>
                      </a:r>
                      <a:endParaRPr lang="en-US" sz="24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HelveticaNeueLTStd-Bd"/>
                        </a:rPr>
                        <a:t>high small bowel obstruction</a:t>
                      </a:r>
                      <a:r>
                        <a:rPr lang="en-US" sz="1800" dirty="0">
                          <a:latin typeface="+mn-lt"/>
                          <a:ea typeface="Calibri"/>
                          <a:cs typeface="HelveticaNeueLTStd-Roman"/>
                        </a:rPr>
                        <a:t>,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Early and profuse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Early, less prominent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Minimal 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late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HelveticaNeueLTStd-Bd"/>
                        </a:rPr>
                        <a:t>low small bowel obstruction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Delayed 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prominent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Central 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late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HelveticaNeueLTStd-Bd"/>
                        </a:rPr>
                        <a:t>large bowel obstruction</a:t>
                      </a:r>
                      <a:r>
                        <a:rPr lang="en-US" sz="1800">
                          <a:latin typeface="+mn-lt"/>
                          <a:ea typeface="Calibri"/>
                          <a:cs typeface="HelveticaNeueLTStd-Roman"/>
                        </a:rPr>
                        <a:t>,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Calibri"/>
                          <a:cs typeface="GoudyStd"/>
                        </a:rPr>
                        <a:t>Delayed, late</a:t>
                      </a:r>
                      <a:endParaRPr lang="en-US" sz="180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Mild or moderate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peripheral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GoudyStd"/>
                        </a:rPr>
                        <a:t>Early 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04800" y="413785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clinical features vary according to: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location of the obstruction;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duration of the obstruction;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underlying pathology;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the presence or absence of intestinal ischaemia.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1000" y="2667000"/>
            <a:ext cx="8610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Late features of intestinal obstruction: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Dehydration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Oliguria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Hypovolaemic shock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Fever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Septicaemia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respiratory embarrassment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peritonism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 smtClean="0"/>
              <a:t>32</a:t>
            </a:r>
            <a:endParaRPr lang="en-US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381000" y="609600"/>
            <a:ext cx="8534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Pain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 first symptom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Sudden sever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Colicky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Central in small bowel, peripheral in large bowel obstruction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Due to increased peristaltic activity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Progression: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Become mild and more diffuse constant if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distention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occur.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Become more sever constant if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strangulation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occur.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Disappear (no pain) if </a:t>
            </a: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exhaustion and ileus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occur.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304800" y="525218"/>
            <a:ext cx="8534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 charset="0"/>
              </a:rPr>
              <a:t>Vomiting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Vomiting delayed as the obstruction is far distal.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As obstruction progress (time) the vomiting change into faeculent material due to bacterial overgrowth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28600" y="738946"/>
            <a:ext cx="86868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 charset="0"/>
              </a:rPr>
              <a:t>Distension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small bowel (SB) it depend on the site: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Minimum in proximal SB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Could be extensive in distal SB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It’s a late feature of LB obstruction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 charset="0"/>
              </a:rPr>
              <a:t>Constipation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Absolute : neither feces nor flatus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Partial only passage of flatus, occur in partial obstruction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Passage of flatus and feces could occur in complete obstruction by the content distal to the obstruction.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There are 5 cases in which intestinal obstruction will not present with absolute constipation and even may present with diarrhea: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04800" y="12954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GoudyStd"/>
              </a:rPr>
              <a:t>Richter’s hernia;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GoudyStd"/>
              </a:rPr>
              <a:t>gallstone ileus;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GoudyStd"/>
              </a:rPr>
              <a:t>mesenteric vascular occlusion;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GoudyStd"/>
              </a:rPr>
              <a:t>functional obstruction associated with pelvic abscess;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 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HelveticaNeueLTStd-Roman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ZapfDingbatsStd"/>
                <a:cs typeface="GoudyStd"/>
              </a:rPr>
              <a:t>all cases of partial obstruction (in which diarrhoea may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ZapfDingbatsStd"/>
                <a:cs typeface="GoudyStd"/>
              </a:rPr>
              <a:t>   	occur).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457200" y="883860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Other manifestations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Dehydration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Seen most commonly in SB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Presented by dry mouth, sunken eye, etc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Hypokalaemia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Uncommon in simple mechanical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Hyperkalaemia occur after strangulation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7696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829CB7"/>
                </a:solidFill>
                <a:latin typeface="Calibri" pitchFamily="34" charset="0"/>
                <a:ea typeface="Calibri" pitchFamily="34" charset="0"/>
                <a:cs typeface="Aileron-BoldItalic"/>
              </a:rPr>
              <a:t>Pyrexia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Pyrexia in the presence of obstruction is rare and may indicate: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ZapfDingbatsStd" charset="-128"/>
              </a:rPr>
              <a:t> ●</a:t>
            </a: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HelveticaNeueLTStd-Roman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the onset of ischaemia;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ZapfDingbatsStd" charset="-128"/>
              </a:rPr>
              <a:t>●</a:t>
            </a: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HelveticaNeueLTStd-Roman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intestinal perforation;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ZapfDingbatsStd" charset="-128"/>
              </a:rPr>
              <a:t>●</a:t>
            </a:r>
            <a:r>
              <a:rPr lang="en-US" sz="1400" dirty="0" smtClean="0">
                <a:solidFill>
                  <a:srgbClr val="52D60A"/>
                </a:solidFill>
                <a:latin typeface="Calibri" pitchFamily="34" charset="0"/>
                <a:ea typeface="Calibri" pitchFamily="34" charset="0"/>
                <a:cs typeface="HelveticaNeueLTStd-Roman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inflammation or abscess associated with the obstructing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diseasae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Hypothermia indicates septicaemic shock or neglected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GoudyStd" charset="0"/>
              </a:rPr>
              <a:t>                      cases of long duration.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609600"/>
            <a:ext cx="8610601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Abdominal tenderness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Localized tenderness by the exudates of ischemic fluid indicate impending or already established ischemia.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Peritonitis indicate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overt infarction and/or perforation.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i="1" dirty="0" smtClean="0">
                <a:solidFill>
                  <a:srgbClr val="829CB7"/>
                </a:solidFill>
                <a:latin typeface="Calibri" pitchFamily="34" charset="0"/>
                <a:ea typeface="Calibri" pitchFamily="34" charset="0"/>
                <a:cs typeface="Aileron-BoldItalic"/>
              </a:rPr>
              <a:t>    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829CB7"/>
                </a:solidFill>
                <a:effectLst/>
                <a:latin typeface="Calibri" pitchFamily="34" charset="0"/>
                <a:ea typeface="Calibri" pitchFamily="34" charset="0"/>
                <a:cs typeface="Aileron-BoldItalic"/>
              </a:rPr>
              <a:t>Bowel sounds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Mentioned earlier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u="sng" dirty="0" smtClean="0">
                <a:solidFill>
                  <a:srgbClr val="FF0000"/>
                </a:solidFill>
                <a:ea typeface="Calibri" pitchFamily="34" charset="0"/>
                <a:cs typeface="HelveticaNeueLTStd-Bd"/>
              </a:rPr>
              <a:t>Adynamic</a:t>
            </a:r>
            <a:endParaRPr lang="en-US" sz="2400" dirty="0" smtClean="0"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52D60A"/>
                </a:solidFill>
                <a:ea typeface="Calibri" pitchFamily="34" charset="0"/>
                <a:cs typeface="ZapfDingbatsITC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ea typeface="Calibri" pitchFamily="34" charset="0"/>
                <a:cs typeface="HelveticaNeueLTStd-Roman"/>
              </a:rPr>
              <a:t>Paralytic ileus</a:t>
            </a:r>
            <a:endParaRPr lang="en-US" sz="2400" dirty="0" smtClean="0"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52D60A"/>
                </a:solidFill>
                <a:ea typeface="Calibri" pitchFamily="34" charset="0"/>
                <a:cs typeface="ZapfDingbatsITC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ea typeface="Calibri" pitchFamily="34" charset="0"/>
                <a:cs typeface="HelveticaNeueLTStd-Roman"/>
              </a:rPr>
              <a:t>Pseudo-obstruction</a:t>
            </a:r>
            <a:endParaRPr lang="en-US" sz="2400" dirty="0" smtClean="0"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45914"/>
            <a:ext cx="7848600" cy="385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6155325"/>
            <a:ext cx="861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Calibri" pitchFamily="34" charset="0"/>
                <a:cs typeface="Aileron-Black"/>
              </a:rPr>
              <a:t>Figure.1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3DE36"/>
                </a:solidFill>
                <a:effectLst/>
                <a:latin typeface="Calibri" pitchFamily="34" charset="0"/>
                <a:ea typeface="Calibri" pitchFamily="34" charset="0"/>
                <a:cs typeface="Aileron-Black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Pie chart showing the common causes of intestinal obstruction and their relative frequencies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8400" y="1981200"/>
            <a:ext cx="49147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Bernard MT Condensed" pitchFamily="18" charset="0"/>
              </a:rPr>
              <a:t>Thank you</a:t>
            </a:r>
            <a:endParaRPr lang="en-US" sz="8800" dirty="0"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8600" y="685800"/>
            <a:ext cx="89154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PATHOPHYSIOLOGY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Bowel distal to the obstruction:</a:t>
            </a:r>
            <a:endParaRPr kumimoji="0" lang="en-US" sz="20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It exhibits normal peristalsis and absorption, then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It become empty and collapse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Bowel proximal to the obstruction</a:t>
            </a:r>
            <a:endParaRPr kumimoji="0" lang="en-US" sz="20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It dilates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distention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), caused by GAS and FLUID.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Shows increased peristalsis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colicky pain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exaggerated bowel sounds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) to </a:t>
            </a:r>
            <a:r>
              <a:rPr kumimoji="0" lang="en-US" sz="2400" b="0" i="1" u="sng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OVERCOME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the obstruction.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Then it become exhausted (paralyzed with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negative bowel sound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838200"/>
            <a:ext cx="8915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4A6C93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STRANGULATION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In strangulation, the blood supply is compromised and the bowel becomes ischaemic.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Aileron-SemiBold"/>
              </a:rPr>
              <a:t>Causes of strangulation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122626"/>
                </a:solidFill>
                <a:effectLst/>
                <a:latin typeface="Calibri" pitchFamily="34" charset="0"/>
                <a:ea typeface="Calibri" pitchFamily="34" charset="0"/>
                <a:cs typeface="HelveticaNeueLTStd-Bd"/>
              </a:rPr>
              <a:t>Direct pressure on the bowel wall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Hernial orifices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Adhesions/bands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122626"/>
                </a:solidFill>
                <a:effectLst/>
                <a:latin typeface="Calibri" pitchFamily="34" charset="0"/>
                <a:ea typeface="Calibri" pitchFamily="34" charset="0"/>
                <a:cs typeface="HelveticaNeueLTStd-Bd"/>
              </a:rPr>
              <a:t>Interrupted mesenteric blood flow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Volvulus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Calibri" pitchFamily="34" charset="0"/>
                <a:ea typeface="Calibri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Intussusception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122626"/>
                </a:solidFill>
                <a:effectLst/>
                <a:latin typeface="Calibri" pitchFamily="34" charset="0"/>
                <a:ea typeface="Calibri" pitchFamily="34" charset="0"/>
                <a:cs typeface="HelveticaNeueLTStd-Bd"/>
              </a:rPr>
              <a:t>Increased intraluminal pressure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52D60A"/>
              </a:solidFill>
              <a:effectLst/>
              <a:latin typeface="Arial" pitchFamily="34" charset="0"/>
              <a:cs typeface="ZapfDingbatsSt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Arial" pitchFamily="34" charset="0"/>
                <a:cs typeface="ZapfDingbatsStd"/>
              </a:rPr>
              <a:t>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2D60A"/>
                </a:solidFill>
                <a:effectLst/>
                <a:latin typeface="Arial" pitchFamily="34" charset="0"/>
                <a:cs typeface="ZapfDingbatsITC"/>
              </a:rPr>
              <a:t>●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HelveticaNeueLTStd-Roman"/>
              </a:rPr>
              <a:t>Closed-loop obstruction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" y="914400"/>
            <a:ext cx="7772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morbidity and mortality associated with strangulation are largely dependent on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duration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of the ischaemia and its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 extent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Distention of the obstructed segment →→ increase pressure within the bowel wall →→ impaired venous flow →→ increase capillary pressure→→ impaired arterial supply →→ ischemia and transudation (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tenderness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) →→ infarction and perforation (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sever constant pain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GoudySt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The systemic effect of strangulation is caused by: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Sepsis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 charset="0"/>
              </a:rPr>
              <a:t>dehydration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28600" y="471100"/>
            <a:ext cx="86106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6E8AAA"/>
                </a:solidFill>
                <a:effectLst/>
                <a:latin typeface="Calibri" pitchFamily="34" charset="0"/>
                <a:ea typeface="Calibri" pitchFamily="34" charset="0"/>
                <a:cs typeface="Aileron-Bold"/>
              </a:rPr>
              <a:t>Closed-loop obstruction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This occurs when the bowel is obstructed at both the proximal and distal points, the distension is principally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GoudyStd"/>
              </a:rPr>
              <a:t>confined to the closed loop; distension proximal to the obstructed segment is not typically marked.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pitchFamily="34" charset="0"/>
                <a:ea typeface="Calibri" pitchFamily="34" charset="0"/>
                <a:cs typeface="GoudyStd"/>
              </a:rPr>
              <a:t>                               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582227"/>
            <a:ext cx="4267200" cy="320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5589286"/>
            <a:ext cx="8610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ileron-Black"/>
              </a:rPr>
              <a:t>Figure.2: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/>
              </a:rPr>
              <a:t>Closed-loop obstruction with no proximal (A) or distal (C) distension and impending strangulation (B).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4800" y="455712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most classical example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Closed-loop obstruction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is the presence of a malignant stricture of the colon with a competent ileocaecal valve (present in up to one-third of individuals).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           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4267200" cy="32004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5591147"/>
            <a:ext cx="80353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ileron-Black"/>
              </a:rPr>
              <a:t>Figure.3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3DE36"/>
                </a:solidFill>
                <a:effectLst/>
                <a:latin typeface="Calibri" pitchFamily="34" charset="0"/>
                <a:ea typeface="Calibri" pitchFamily="34" charset="0"/>
                <a:cs typeface="Aileron-Black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Carcinomatous stricture (X) of the hepatic flexure: closed-loop obstruction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3200400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607"/>
                </a:solidFill>
                <a:effectLst/>
                <a:latin typeface="Calibri" pitchFamily="34" charset="0"/>
                <a:ea typeface="Calibri" pitchFamily="34" charset="0"/>
                <a:cs typeface="HelveticaNeueLTStd-Roman" charset="0"/>
              </a:rPr>
              <a:t>The obstruction can occur with the lesion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GoudyStd"/>
              </a:rPr>
              <a:t>as far distally as the rectum.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1998</Words>
  <Application>Microsoft Office PowerPoint</Application>
  <PresentationFormat>On-screen Show (4:3)</PresentationFormat>
  <Paragraphs>336</Paragraphs>
  <Slides>40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Intestinal obstruction part1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Intestinal obstruction part1</dc:title>
  <dc:creator>DELL</dc:creator>
  <cp:lastModifiedBy>DR.Ahmed Saker 2O14</cp:lastModifiedBy>
  <cp:revision>67</cp:revision>
  <dcterms:created xsi:type="dcterms:W3CDTF">2006-08-16T00:00:00Z</dcterms:created>
  <dcterms:modified xsi:type="dcterms:W3CDTF">2018-11-06T21:22:50Z</dcterms:modified>
</cp:coreProperties>
</file>