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sz="13800" dirty="0" smtClean="0"/>
              <a:t/>
            </a:r>
            <a:br>
              <a:rPr lang="en-US" sz="13800" dirty="0" smtClean="0"/>
            </a:br>
            <a:r>
              <a:rPr lang="en-US" sz="13800" dirty="0" smtClean="0"/>
              <a:t>Pancreas</a:t>
            </a:r>
            <a:r>
              <a:rPr lang="en-US" sz="13800" dirty="0" smtClean="0"/>
              <a:t/>
            </a:r>
            <a:br>
              <a:rPr lang="en-US" sz="13800" dirty="0" smtClean="0"/>
            </a:br>
            <a:r>
              <a:rPr lang="en-US" sz="3600" dirty="0" smtClean="0"/>
              <a:t>PART 1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by </a:t>
            </a:r>
            <a:br>
              <a:rPr lang="en-US" sz="2800" dirty="0" smtClean="0"/>
            </a:br>
            <a:r>
              <a:rPr lang="en-US" sz="6000" dirty="0" smtClean="0"/>
              <a:t>Dr. Ali Adil</a:t>
            </a:r>
            <a:r>
              <a:rPr lang="en-US" sz="49600" dirty="0" smtClean="0"/>
              <a:t/>
            </a:r>
            <a:br>
              <a:rPr lang="en-US" sz="49600" dirty="0" smtClean="0"/>
            </a:br>
            <a:endParaRPr lang="en-US" sz="1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7086600" cy="336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4800" y="4572000"/>
            <a:ext cx="8382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Figure 3: Variations in the relation of the common bile duct and main pancreatic duct at the main duodenal papilla. In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ileron-Black" charset="0"/>
              </a:rPr>
              <a:t>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ileron-Black" charset="0"/>
              </a:rPr>
              <a:t>a)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there is a common channel with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no sphincter mechanism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protecting flow between the ducts. In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ileron-Black" charset="0"/>
              </a:rPr>
              <a:t>(b)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, there is a partial common channel, while 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ileron-Black" charset="0"/>
              </a:rPr>
              <a:t>(c)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, there is separation of the two channels.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Gallstone pancreatitis is more likely with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ileron-Black" charset="0"/>
              </a:rPr>
              <a:t>(a)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and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ileron-Black" charset="0"/>
              </a:rPr>
              <a:t>(b)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04800" y="1323439"/>
            <a:ext cx="88392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6E8AAA"/>
                </a:solidFill>
                <a:effectLst/>
                <a:latin typeface="Calibri" pitchFamily="34" charset="0"/>
                <a:ea typeface="Calibri" pitchFamily="34" charset="0"/>
                <a:cs typeface="Aileron-Bold"/>
              </a:rPr>
              <a:t>Physiology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In response to a meal, the pancreas secretes: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Digestive enzymes (by the 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CCK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) in an alkaline (pH 8.4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) bicarbonate-rich fluid by (the hormone 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secretin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Vagal stimulation increases the volume of secretion.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The proteolytic enzymes are in an inactive form, the maintenance of which is important in preventing pancreatitis.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8956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GoudyStd"/>
              </a:rPr>
              <a:t>Measurement of serum amylase is 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GoudyStd"/>
              </a:rPr>
              <a:t>the most widely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GoudyStd"/>
              </a:rPr>
              <a:t>used test of pancreatic damage (serum lipase is 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GoudyStd"/>
              </a:rPr>
              <a:t>more sensitive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GoudyStd"/>
              </a:rPr>
              <a:t>and specific, but is not widely available)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GoudyStd"/>
              </a:rPr>
              <a:t>A markedly elevated serum level is highly suspicious but not diagnostic of acute pancreatitis.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153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4A6C93"/>
                </a:solidFill>
                <a:latin typeface="Calibri" pitchFamily="34" charset="0"/>
                <a:ea typeface="Calibri" pitchFamily="34" charset="0"/>
                <a:cs typeface="Aileron-Bold"/>
              </a:rPr>
              <a:t>INVESTIGATIONS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Aileron-Bold"/>
              </a:rPr>
              <a:t>Estimation of pancreatic enzymes in body fluids</a:t>
            </a:r>
            <a:endParaRPr lang="en-US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GoudyStd"/>
              </a:rPr>
              <a:t>When the pancreas is damaged, enzymes such as amylase, lipase, trypsin, elastase and chymotrypsin are released into the serum.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6629400" cy="354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609600"/>
            <a:ext cx="86106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Aileron-Bold"/>
              </a:rPr>
              <a:t>Pancreatic function tests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Lundh test: assessment of pancreatic exocrine function by directly measuring pancreatic secretion in response to test meal.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NBT–PABA test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Stool elastase: Measurement of the enzyme elastase in stool is simple, specific and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now used widely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. A low level of faecal elastase indicates exocrine insufficiency.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8600" y="533400"/>
            <a:ext cx="86106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Aileron-Bold" charset="0"/>
              </a:rPr>
              <a:t>Imaging investigations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ileron-BoldItalic"/>
              </a:rPr>
              <a:t>Ultrasonography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Ultrasonography is the initial investigation of choice in patients with jaundice to determine the presence of gallstones or liver metastasis.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It may define the presence or absence of a mass in the pancreas.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Obesity and overlying bowel gas often make interpretation of the pancreas itself unsatisfactory.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04800" y="381000"/>
            <a:ext cx="8610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ileron-BoldItalic" charset="0"/>
              </a:rPr>
              <a:t>Computed tomography</a:t>
            </a:r>
            <a:r>
              <a:rPr lang="ar-IQ" sz="3600" b="1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Aileron-BoldItalic" charset="0"/>
              </a:rPr>
              <a:t>/</a:t>
            </a:r>
            <a:r>
              <a:rPr lang="en-US" sz="3600" b="1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Aileron-BoldItalic" charset="0"/>
              </a:rPr>
              <a:t>CT scan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It’s the investigation of choice that diagnose most significant pathologies within the pancreas.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A specific pancreatic protocol should be followed: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An initial unenhanced CT scan is essential to determine the presence of calcification within the pancreas and gall bladder.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Then, following rapid injection of intravenous contrast, scanning is performed in the arterial and venous phases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Pancreatic diseases or pathologies diagnosed by CT scan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Calcifications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Pancreatic carcinomas of even 1–2 cm in size.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Pancreatic necrosis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Pancreatic pseudocysts or collection</a:t>
            </a:r>
            <a:endParaRPr kumimoji="0" lang="en-US" sz="4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8600" y="54102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It can be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therapeutic: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CT-guided drainage is helpful in the treatment of pancreatic collections, cysts and pseudocysts.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3340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9600" y="3352800"/>
            <a:ext cx="1775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Unenhanced CT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24400" y="3352800"/>
            <a:ext cx="123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contrast CT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a) Unenhanced computed tomography scan of a man</a:t>
            </a:r>
          </a:p>
          <a:p>
            <a:r>
              <a:rPr lang="en-US" dirty="0" smtClean="0"/>
              <a:t>with chronic pancreatitis, showing a focus of calcification (marked by</a:t>
            </a:r>
          </a:p>
          <a:p>
            <a:r>
              <a:rPr lang="en-US" dirty="0" smtClean="0"/>
              <a:t>an arrow) in the head of the pancreas and a cyst adjacent to that. Oral</a:t>
            </a:r>
          </a:p>
          <a:p>
            <a:r>
              <a:rPr lang="en-US" dirty="0" smtClean="0"/>
              <a:t>contrast has been administered. (b) The same area after injection of</a:t>
            </a:r>
          </a:p>
          <a:p>
            <a:r>
              <a:rPr lang="en-US" dirty="0" smtClean="0"/>
              <a:t>intravenous contrast.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6553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0" y="6324600"/>
            <a:ext cx="35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carcinoma of the pancreatic head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6705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76400" y="617220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insulinoma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228600"/>
            <a:ext cx="84582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4A6C93"/>
                </a:solidFill>
                <a:effectLst/>
                <a:latin typeface="Calibri" pitchFamily="34" charset="0"/>
                <a:ea typeface="Calibri" pitchFamily="34" charset="0"/>
                <a:cs typeface="Aileron-Bold"/>
              </a:rPr>
              <a:t>ANATOMY AND PHYSIOLOGY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6E8AAA"/>
                </a:solidFill>
                <a:effectLst/>
                <a:latin typeface="Calibri" pitchFamily="34" charset="0"/>
                <a:ea typeface="Calibri" pitchFamily="34" charset="0"/>
                <a:cs typeface="Aileron-Bold"/>
              </a:rPr>
              <a:t>Anatomy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The name ‘pancreas’ is derived from the Greek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oudyStd-Italic"/>
              </a:rPr>
              <a:t>‘pan’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(all) and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oudyStd-Italic"/>
              </a:rPr>
              <a:t>‘kreas’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(flesh),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the pancreas is situated in the retroperitoneum. It is divided into a head, which occupies 30% of the gland by mass, and a body and tail, which together constitute 70%.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Structures should be known around the pancreas: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the duodenum encircle the head of pancreas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L2 and IVC behind the head of pancreas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The aorta and the superior mesenteric vessels lie behind the neck of the gland.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The superior mesenteric vein joins the splenic vein behind the neck of the gland to form the portal vein.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304800"/>
            <a:ext cx="8686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ileron-BoldItalic"/>
              </a:rPr>
              <a:t>Magnetic resonance imaging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MRI and MRCP can clearly visualize the pancreas, pancreatic and bile ducts.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MRCP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may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well replace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-Italic"/>
              </a:rPr>
              <a:t>diagnostic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endoscopic cholangiography and pancreatography (ERCP) as it is non-invasive and less expensive.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456501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876800" y="3048000"/>
            <a:ext cx="4267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607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Figure : Magnetic resonance cholangiopancreatography in 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607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patient with obstructive jaundice. A dilated common bile duct was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607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seen on ultrasound, but no pancreatic mass lesion was visible 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607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computed tomography. The bile duct and the main pancreatic duct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607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are seen very well, with a stone visible in the lower part of the bile duct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607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and another in the neck of the gall bladder.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28600" y="30480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ileron-BoldItalic"/>
              </a:rPr>
              <a:t>Endoscopic retrograde cholangiopancreatography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ERCP is performed using a side-viewing fibreoptic duodenoscope. The ampulla of Vater is intubated, and contrast is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GoudyStd"/>
              </a:rPr>
              <a:t>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GoudyStd"/>
              </a:rPr>
              <a:t>injected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into the biliary and pancreatic ducts to display the anatomy radiologically.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414718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495800" y="1043972"/>
            <a:ext cx="434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ileron-Black"/>
              </a:rPr>
              <a:t>Figure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3DE36"/>
                </a:solidFill>
                <a:effectLst/>
                <a:latin typeface="Calibri" pitchFamily="34" charset="0"/>
                <a:ea typeface="Calibri" pitchFamily="34" charset="0"/>
                <a:cs typeface="Aileron-Black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607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Endoscopic retrograde cholangiopancreatography.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ileron-Black"/>
              </a:rPr>
              <a:t>(a)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3DE36"/>
                </a:solidFill>
                <a:effectLst/>
                <a:latin typeface="Calibri" pitchFamily="34" charset="0"/>
                <a:ea typeface="Calibri" pitchFamily="34" charset="0"/>
                <a:cs typeface="Aileron-Black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607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Normal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pancreatic duct with filling of the duct of Santorini from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the duct of Wirsung.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ileron-Black"/>
              </a:rPr>
              <a:t>(b)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Diagrammatic outline of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ileron-Black"/>
              </a:rPr>
              <a:t>(a)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556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143000" y="4648200"/>
            <a:ext cx="83058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ileron-Black"/>
              </a:rPr>
              <a:t>Figure 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607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 Endoscopic retrograde cholangiopancreatography: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607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pancreatic carcinoma. Irregular stricture of the main pancreatic duct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607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(arrow) with dilatation distal to the obstruction.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28600" y="912169"/>
            <a:ext cx="8458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607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Diagnostic uses: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Visualization of bile and pancreatic ducts and their abnormalities   such stricture or dilatation.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Diagnosis of bile leak.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Brush cytology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GoudySt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Therapeutic uses: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Placement of stents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Dilatation of strictures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Extraction of obstructing lesions such as stones.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5597207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562600" y="388207"/>
            <a:ext cx="34290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ileron-Black"/>
              </a:rPr>
              <a:t>Figure : (a)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Endoscopic retrograde cholangiopancreatography: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relapsing acute pancreatitis. Normal biliary tree. Pancreatogram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shows stricture of the main duct in the body with distal dilatation and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cyst formation.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ileron-Black"/>
              </a:rPr>
              <a:t>(b)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Diagrammatic outline of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ileron-Black"/>
              </a:rPr>
              <a:t>(a)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. CBD, common bile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duct; PD, pancreatic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607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 duct.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495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800600" y="838200"/>
            <a:ext cx="41148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ileron-Black" charset="0"/>
              </a:rPr>
              <a:t>Figure (a)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Endoscopic retrograde cholangiopancreatography: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chronic pancreatitis. Long stricture of the pancreatic duct in the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head; distal pancreatic duct shows sacculation with intervening short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strictures, ‘chain of lakes’.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ileron-Black" charset="0"/>
              </a:rPr>
              <a:t>(b)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Diagrammatic outline of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ileron-Black" charset="0"/>
              </a:rPr>
              <a:t>(a)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28600" y="120134"/>
            <a:ext cx="86868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ileron-BoldItalic"/>
              </a:rPr>
              <a:t>Endoscopic ultrasound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Endoscopic ultrasound (EUS) is performed using a special endoscope that has a high-frequency ultrasonic transducer at its tip.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Diagnostic uses: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Assessment of the pancreas and its surrounding vasculature and lymph nodes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2. Identifying small tumours that may not show up well on CT or MRI.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3. Demonstrating the relationship of a pancreatic tumour to major vessels nearby.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4. clarify the relationship of a neuroendocrine tumour to the main pancreatic duct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5. Distinguish cystic tumours from pseudocysts.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6.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FNA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or Trucut biopsy.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28600" y="533400"/>
            <a:ext cx="86868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ileron-Bold"/>
              </a:rPr>
              <a:t>CONGENITAL ABNORMALITIES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Aileron-Bold"/>
              </a:rPr>
              <a:t>Cystic fibrosis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This is inherited as an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autosomal recessive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condition. It occurs most frequently among Caucasians, in whom it is the most common inherited disorder.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There is a mutation in the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-Italic"/>
              </a:rPr>
              <a:t>CFTR gene.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CF is a multisystem disorder of exocrine glands that affects the lungs, intestines, pancreas and liver.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characterized by elevated sodium and chloride ion concentrations in sweat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Most of the organ damage is due to blockage of narrow passages by thickened secretions.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GoudySt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May cause meconium ileus at birth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28600" y="533400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Clinical features: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Steatorrhoea is usually present from birth, resulting in stools that are bulky, oily and offensive.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The earliest clinical signs of CF are poor growth, poor appetite, rancid greasy stools, abdominal distension, chronic respiratory disease and finger clubbing.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Delayed secondary sexual characteristics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signs of portal hypertension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Infertility is common, due to the absence of the vas deferens in men and thick cervical mucus in women.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2400" y="609600"/>
            <a:ext cx="868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The pancreas weighs approximately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80 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. Of this, 80–90%: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Is composed of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exocrine acinar tissue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, which is organised into lobules.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The main pancreatic duct branches into interlobular and intralobular ducts, ductules and, finally, acini.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Clusters of endocrine cells, known as islets of Langerhans, are distributed throughout the pancreas.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Islets consist of different cell types: </a:t>
            </a:r>
            <a:r>
              <a:rPr kumimoji="0" lang="en-US" sz="2400" b="0" i="1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75% are B cells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(producing insulin); </a:t>
            </a:r>
            <a:r>
              <a:rPr kumimoji="0" lang="en-US" sz="2400" b="0" i="1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20% are A cells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(producing glucagon); and the </a:t>
            </a:r>
            <a:r>
              <a:rPr kumimoji="0" lang="en-US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remainder are </a:t>
            </a:r>
            <a:r>
              <a:rPr kumimoji="0" lang="en-US" sz="2400" b="0" i="1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D cells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(producing somatostatin) and a small number of pancreatic polypeptide cells, these constitute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endocrine function of the pancreas.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52400" y="533400"/>
            <a:ext cx="8763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Diagnosis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Genetic testing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Sweat test, Levels of sodium and chloride ions in the sweat above 90 mmol/L confirm the diagnosis.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Treatment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 is aimed at control of the secondary consequences of the disease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Pulmonary function is preserved with aggressive physiotherapy and antibiotics.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Malabsorption is treated by administration of oral pancreatic enzyme preparations, with low fat diet but contain added salt to replace the high losses in the sweat.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28600" y="381000"/>
            <a:ext cx="8763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Aileron-Bold"/>
              </a:rPr>
              <a:t>Pancreas divisum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Pancreas divisum occurs when the embryological ventral and dorsal parts of the pancreas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fail to fuse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The dorsal pancreatic duct becomes the main pancreatic duct and drains most of the pancreas through the minor or accessory papilla.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The incidence of pancreas divisum ranges from 25–50% in patients with recurrent acute pancreatitis, chronic pancreatitis and pancreatic pain.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Diagnosis: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MRCP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EUS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ERCP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28600" y="914400"/>
            <a:ext cx="876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Treatment: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Endoscopic sphincterotomy and stenting of the minor papilla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Surgical intervention can take the form of sphincteroplasty, pancreatojejunostomy or even resection of the pancreatic head.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28600" y="304800"/>
            <a:ext cx="8686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Aileron-Bold"/>
              </a:rPr>
              <a:t>Annular pancreas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This is the result of failure of complete rotation of the ventral pancreatic bud during development, so that a ring of pancreatic tissue surrounds the second or third part of the duodenum.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Most often seen in association with congenital duodenal stenosis or atresia and is therefore more prevalent in children with Down syndrome.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It presents with duodenal obstruction so treatment is by bypass surgery (duodenoduodenostomy).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May occur in later life as one of the causes of pancreatitis, in which case resection of the head of the pancreas is preferable to lesser procedure.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28600" y="304800"/>
            <a:ext cx="86868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Aileron-Bold" charset="0"/>
              </a:rPr>
              <a:t>Ectopic pancreas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Islands of ectopic pancreatic tissue can be found in the submucosa in parts of: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the stomach,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duodenum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small intestine including Meckel’s diverticulum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the gall bladder,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adjoining the pancreas, in the hilum of the spleen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within the liver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81000" y="-30778"/>
            <a:ext cx="8763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ileron-Bold" charset="0"/>
              </a:rPr>
              <a:t>INJURIES TO THE PANCREAS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Aileron-Bold" charset="0"/>
              </a:rPr>
              <a:t>External injury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ileron-BoldItalic"/>
              </a:rPr>
              <a:t>Presentation and management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The pancreas can be injured by blunt trauma (most common) from direct blow or by steering wheel in RTA, or by penetrating trauma.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 pancreatic injury usually associated with nearby viscera such as the liver, the spleen and the duodenum.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Severity of pancreatic injury: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A contusion or laceration of the parenchyma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-Italic"/>
              </a:rPr>
              <a:t>without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duct disruption.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Major parenchymal destruction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-Italic"/>
              </a:rPr>
              <a:t>with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duct disruption.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Rarely, massive destruction of the pancreatic head.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The most important factor that determines treatment is whether the pancreatic duct has been disrupted.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04800" y="426422"/>
            <a:ext cx="88392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Blunt trauma: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Usually presents with epigastric pain, which is mild at first then it become sever.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Diagnosis by high serum amylase, CT scan, the duct disruption is best diagnosed by urgent ERCP.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Treatment by: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IV fluid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Nil by mouth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Keep on conservative treatment unless there is: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Pancreatic duct disruption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Signs of peritonitis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GoudyStd"/>
            </a:endParaRP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Haemodynamic instability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28600" y="274022"/>
            <a:ext cx="8763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Penetrating trauma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Here there are associated visceral injuries, so, laparotomy is usually indicated.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Haemostasis and closed drainage is adequate for minor parenchymal injuries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If the gland is transected in the body or tail, a distal pancreatectomy should be performed.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If damage is purely confined to the head of the pancreas, haemostasis and external drainage is normally effective.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In severe injury to the pancreatic head and duodenum, then a pancreatoduodenectomy may be necessary.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81000" y="304800"/>
            <a:ext cx="8763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Aileron-BoldItalic"/>
              </a:rPr>
              <a:t>Prognosis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The most common cause of death in the immediate period is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bleeding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, usually from associated injuries.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Once the acute phase has passed, the mortality and morbidity related to the pancreatic injury itself are treatable.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Complications include: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Persistent output drainage (fistula)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Duct stricture with recurrent pancreatitis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Pseudocyst is either treated by: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Percutaneous aspiration (if the duct is intact)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Distal pancreatectomy  (if the duct injured or disrupted)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GoudyStd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The possibility of a cystic neoplasm should be considered and excluded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04800" y="533400"/>
            <a:ext cx="8610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Aileron-Bold"/>
              </a:rPr>
              <a:t>Iatrogenic injury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This can occur in several ways: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Injury to the tail of the pancreas during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splenectomy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, resulting in a pancreatic fistula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Injury to the pancreatic head and the accessory pancreatic duct (Santorini), which is the main duct in 7% of patients, during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Billroth II gastrectomy.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Enucleation of islet cell tumours of the pancreas can result in fistulae.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696199" cy="401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9200" y="5562600"/>
            <a:ext cx="361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1: pancreas and its relations.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04800" y="381000"/>
            <a:ext cx="8686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Aileron-Bold" charset="0"/>
              </a:rPr>
              <a:t>Pancreatic fistula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Causes: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As a complication of acute or chronic pancreatitis.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Following operative or external trauma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Management: (most of it close spontaneously)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Correction of metabolic and electrolyte disturbances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Adequate drainage of the fistula into a stoma bag with protection of the skin.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Investigation and treatment of the cause of the fistula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Relieve pancreatic duct obstruction with ERCP.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parenteral or nasojejunal nutritional support.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The use of octreotide will also suppress pancreatic secretion.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28600" y="242501"/>
            <a:ext cx="84582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4A6C93"/>
                </a:solidFill>
                <a:effectLst/>
                <a:latin typeface="Calibri" pitchFamily="34" charset="0"/>
                <a:ea typeface="Calibri" pitchFamily="34" charset="0"/>
                <a:cs typeface="Aileron-Bold" charset="0"/>
              </a:rPr>
              <a:t>PANCREATITIS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Pancreatitis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inflammation of the pancreatic parenchyma.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Acute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presents as an emergency.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Chronic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prolonged and frequently lifelong disorder resulting from the development of fibrosis within the pancreas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Acute pancreatitis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defined as an acute condition presenting with </a:t>
            </a:r>
            <a:r>
              <a:rPr kumimoji="0" lang="en-US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abdominal pain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 </a:t>
            </a:r>
            <a:r>
              <a:rPr kumimoji="0" lang="en-US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threefold or greater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rise in the serum levels of the pancreatic enzymes amylase or lipase, and/ or characteristic findings of pancreatic inflammation </a:t>
            </a:r>
            <a:r>
              <a:rPr kumimoji="0" lang="en-US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contrast- enhanced CT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Acute pancreatitis may recur.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28600" y="762000"/>
            <a:ext cx="8534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Pathogenesis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The underlying mechanism of injury in pancreatitis is thought to be premature activation of pancreatic enzymes within the pancreas, leading to a process of autodigestion.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Inflammatory process triggers the oedema, haemorrhage and necrosis.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As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inflammatory mediators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are released into the circulation,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systemic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complications can arise.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52400" y="502622"/>
            <a:ext cx="8763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Classification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Mild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-Italic"/>
              </a:rPr>
              <a:t>interstitial oedematous pancreatitis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Interstitial oedema of the gland and minimal organ dysfunction.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The majority of patients will have a mild attack of pancreatitis.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The mortality from which is around 1%.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Severe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-Italic"/>
              </a:rPr>
              <a:t>necrotising pancreatitis)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seen in 5–10% of patients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Characterised by pancreatic necrosis, a severe systemic inflammatory response and often multi-organ failure.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The mortality varies from 20 to 50%.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883622"/>
            <a:ext cx="83058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oudyStd-Bold"/>
              </a:rPr>
              <a:t>Chronic pancreatitis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is defined as a continuing inflammatory disease of the pancreas characterised by irreversible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morphological change typically causing pain and/or permanent loss of function.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28600" y="0"/>
            <a:ext cx="86868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ileron-Bold"/>
              </a:rPr>
              <a:t>Acute pancreatitis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Aileron-BoldItalic"/>
              </a:rPr>
              <a:t>Incidence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The annual incidence may range from 5 to 50 per 100 000.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May occur at any age, with a peak in young men and older women.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Aileron-BoldItalic"/>
              </a:rPr>
              <a:t>Aetiology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Biliary calculi, which occur in 50–70% of patients. It cause pancreatitis if the  CBD and pancreatic duct share the common channel.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Alcohol abuse, accounts for 25% of cases. It cause pancreatitis by: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the effects of diet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malnutrition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direct toxicity of alcohol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concomitant tobacco smoking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Hypersecretion, duct obstruction or reflux.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GoudyStd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Hyperlipidaemia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57200" y="0"/>
            <a:ext cx="86868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Possible causes of acute pancreatitis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Std"/>
                <a:cs typeface="Times New Roman" pitchFamily="18" charset="0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ITC"/>
                <a:cs typeface="Times New Roman" pitchFamily="18" charset="0"/>
              </a:rPr>
              <a:t>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Gallstones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Std"/>
                <a:cs typeface="Times New Roman" pitchFamily="18" charset="0"/>
              </a:rPr>
              <a:t>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ITC"/>
                <a:cs typeface="Times New Roman" pitchFamily="18" charset="0"/>
              </a:rPr>
              <a:t>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Alcoholism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Std"/>
                <a:cs typeface="Times New Roman" pitchFamily="18" charset="0"/>
              </a:rPr>
              <a:t>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ITC"/>
                <a:cs typeface="Times New Roman" pitchFamily="18" charset="0"/>
              </a:rPr>
              <a:t>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Post ERCP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Std"/>
                <a:cs typeface="Times New Roman" pitchFamily="18" charset="0"/>
              </a:rPr>
              <a:t>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ITC"/>
                <a:cs typeface="Times New Roman" pitchFamily="18" charset="0"/>
              </a:rPr>
              <a:t>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Abdominal trauma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Std"/>
                <a:cs typeface="Times New Roman" pitchFamily="18" charset="0"/>
              </a:rPr>
              <a:t>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ITC"/>
                <a:cs typeface="Times New Roman" pitchFamily="18" charset="0"/>
              </a:rPr>
              <a:t>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Following biliary, upper gastrointestinal or cardiothoracic surgery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Std"/>
                <a:cs typeface="Times New Roman" pitchFamily="18" charset="0"/>
              </a:rPr>
              <a:t>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ITC"/>
                <a:cs typeface="Times New Roman" pitchFamily="18" charset="0"/>
              </a:rPr>
              <a:t>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Ampullary tumour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Std"/>
                <a:cs typeface="Times New Roman" pitchFamily="18" charset="0"/>
              </a:rPr>
              <a:t>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ITC"/>
                <a:cs typeface="Times New Roman" pitchFamily="18" charset="0"/>
              </a:rPr>
              <a:t>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Drugs (corticosteroids, azathioprine, asparaginase, valproic acid, thiazides, oestrogens)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Std"/>
                <a:cs typeface="Times New Roman" pitchFamily="18" charset="0"/>
              </a:rPr>
              <a:t>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ITC"/>
                <a:cs typeface="Times New Roman" pitchFamily="18" charset="0"/>
              </a:rPr>
              <a:t>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Hyperparathyroidism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Std"/>
                <a:cs typeface="Times New Roman" pitchFamily="18" charset="0"/>
              </a:rPr>
              <a:t>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ITC"/>
                <a:cs typeface="Times New Roman" pitchFamily="18" charset="0"/>
              </a:rPr>
              <a:t>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Hypercalcaemia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Std"/>
                <a:cs typeface="Times New Roman" pitchFamily="18" charset="0"/>
              </a:rPr>
              <a:t>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ITC"/>
                <a:cs typeface="Times New Roman" pitchFamily="18" charset="0"/>
              </a:rPr>
              <a:t>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Pancreas divisum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Std"/>
                <a:cs typeface="Times New Roman" pitchFamily="18" charset="0"/>
              </a:rPr>
              <a:t>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ITC"/>
                <a:cs typeface="Times New Roman" pitchFamily="18" charset="0"/>
              </a:rPr>
              <a:t>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Autoimmune pancreatitis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Std"/>
                <a:cs typeface="Times New Roman" pitchFamily="18" charset="0"/>
              </a:rPr>
              <a:t>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ITC"/>
                <a:cs typeface="Times New Roman" pitchFamily="18" charset="0"/>
              </a:rPr>
              <a:t>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Hereditary pancreatitis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Std"/>
                <a:cs typeface="Times New Roman" pitchFamily="18" charset="0"/>
              </a:rPr>
              <a:t>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ITC"/>
                <a:cs typeface="Times New Roman" pitchFamily="18" charset="0"/>
              </a:rPr>
              <a:t>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Viral infections (mumps, coxsackie B)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Std"/>
                <a:cs typeface="Times New Roman" pitchFamily="18" charset="0"/>
              </a:rPr>
              <a:t>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ITC"/>
                <a:cs typeface="Times New Roman" pitchFamily="18" charset="0"/>
              </a:rPr>
              <a:t>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Malnutrition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Std"/>
                <a:cs typeface="Times New Roman" pitchFamily="18" charset="0"/>
              </a:rPr>
              <a:t>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ITC"/>
                <a:cs typeface="Times New Roman" pitchFamily="18" charset="0"/>
              </a:rPr>
              <a:t>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Scorpion bite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Std"/>
                <a:cs typeface="Times New Roman" pitchFamily="18" charset="0"/>
              </a:rPr>
              <a:t>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ZapfDingbatsITC"/>
                <a:cs typeface="Times New Roman" pitchFamily="18" charset="0"/>
              </a:rPr>
              <a:t>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Idiopathic (20% of cases)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52400" y="368484"/>
            <a:ext cx="876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Aileron-BoldItalic"/>
              </a:rPr>
              <a:t>Clinical presentation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Pain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The  cardinal symptom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develops quickly, reaching maximum intensity within minutes 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persists for hours or even days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severe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constant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refractory to the usual doses of analgesics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Usually experienced first in the epigastrium but may be localised to either upper quadrant or felt diffusely throughout the abdomen.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radiate to the back in about 50% of patients,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Some patients may gain relief by sitting or leaning forwards.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Nausea, repeated vomiting and retching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Hiccoughs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 can be troublesome and may be due to gastric distension or irritation of the diaphragm.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81000" y="165556"/>
            <a:ext cx="8763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Examination: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General: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May be that of a patient who is well with minimal symptoms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Or, at the other extreme: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One who is gravely ill with profound shock, toxicity and confusion.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Tachypnoea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Tachycardia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Hypotension may present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The body temperature is often normal or even subnormal, but frequently rises as inflammation develops.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Mild jaundice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GoudyStd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Subcutaneous fat necrosis may produce small, red, tender nodules on the skin of the legs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28600" y="457200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Abdominal: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Distension due to ileus or, more rarely, ascites with shifting dullness.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A mass can develop in the epigastrium due to inflammation.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muscle guarding in the upper abdomen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Bluish discolouration of the flanks (Grey Turner’s sign) or umbilicus (Cullen’s sign).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Chest: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Pleural effusion is present in10–20% of patients.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Pulmonary oedema and pneumonitis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781800" cy="396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28600" y="381000"/>
            <a:ext cx="8686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Differential diagnosis: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perforated peptic ulcer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99FF33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(The suddenness of onset)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99FF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Acute cholecystitis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99FF33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if the pain is maximal in the right upper quadrant).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99FF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Myocardial infarction, pneumonia or pleuritic pain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99FF33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radiation to the chest).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99FF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Acute pancreatitis can mimic most causes of the acute abdomen and should seldom be discounted in differential diagnosis.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28600" y="57091"/>
            <a:ext cx="86868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Aileron-BoldItalic"/>
              </a:rPr>
              <a:t>Investigations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Clinical presentation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More than 3 folds increase in serum amylase (normal amylase doesn’t exclude diagnosis)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Serum lipase level can be checked, it provides a slightly more sensitive and specific test than amylase.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CT scan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GoudySt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Calibri" pitchFamily="34" charset="0"/>
              <a:cs typeface="GoudySt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3 steps should be done in acute pancreatitis: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Is a diagnosis of acute pancreatitis correct?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How severe is the attack?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What is the etiology?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81000" y="685800"/>
            <a:ext cx="8763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Aileron-Bold"/>
              </a:rPr>
              <a:t>ASSESSMENT OF SEVERITY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It is vital to assess the severity of acute pancreatitis, as those with sever disease have a bad prognosis and need special treatment and nursing in intensive care unit.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Severity stratification assessments should be performed in patients at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24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hours,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48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 hours and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7 days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after admission.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The Ranson and Glasgow scoring systems are specific for acute pancreatitis, and a score of 3 or more at 48 hours indicates a severe attack.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APACHE is another scoring system that is used in intensive care units.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228600" y="609600"/>
            <a:ext cx="8763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GoudyStd" charset="0"/>
              </a:rPr>
              <a:t>So acute pancreatitis can be stratified into 3 groups: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ZapfDingbatsStd"/>
              </a:rPr>
              <a:t>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52D60A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Mild acute pancreatitis: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GoudyStd" charset="0"/>
              </a:rPr>
              <a:t>No organ failure;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GoudyStd" charset="0"/>
              </a:rPr>
              <a:t>No local or systemic complications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ZapfDingbatsStd"/>
              </a:rPr>
              <a:t>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52D60A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Moderately severe acute pancreatitis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GoudyStd" charset="0"/>
              </a:rPr>
              <a:t>organ failure that resolves within 48 hours (transient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GoudyStd" charset="0"/>
              </a:rPr>
              <a:t>organ failure); and/or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GoudyStd" charset="0"/>
              </a:rPr>
              <a:t>local or systemic complications without persistent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GoudyStd" charset="0"/>
              </a:rPr>
              <a:t>organ failure.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ZapfDingbatsStd"/>
              </a:rPr>
              <a:t>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52D60A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Severe acute pancreatitis: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GoudyStd" charset="0"/>
              </a:rPr>
              <a:t>persistent organ failure (&gt;48 hours);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GoudyStd" charset="0"/>
              </a:rPr>
              <a:t>single organ failure;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GoudyStd" charset="0"/>
              </a:rPr>
              <a:t>multiple organ failure</a:t>
            </a:r>
            <a:endParaRPr kumimoji="0" lang="en-US" sz="4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2286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LTStd-Roman" charset="0"/>
              </a:rPr>
              <a:t>table :The Ranson and Glasgow scoring systems to predict the severity of acute pancreatitis: in both systems, disease is classified as severe when three or more factors are present.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81000" y="196334"/>
            <a:ext cx="8763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ileron-Bold"/>
              </a:rPr>
              <a:t>IMAGING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plain x-ray, non specific but it can shows: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GoudySt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a generalised or local ileus (sentinel loop)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a colon cut-off sign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Renal halo sign.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calcified gallstones or pancreatic calcification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A chest radiograph may show 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Pleural effusion.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 in severe cases, a diffuse alveolar interstitial shadowing may suggest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acute respiratory distress syndrome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28600" y="609600"/>
            <a:ext cx="868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2.  Ultrasound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GoudyStd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Ultrasound does not establish a diagnosis of acute pancreatitis. The swollen pancreas may be seen.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should be performed within 24 hours in 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-Italic"/>
              </a:rPr>
              <a:t>all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-Italic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patients to detect: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Gallstones as a potential cause.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 charset="0"/>
              </a:rPr>
              <a:t>rule out acute cholecystitis as a differential diagnosis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GoudyStd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Determine whether the common bile duct is dilated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28600" y="381000"/>
            <a:ext cx="8763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CT scan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GoudyStd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is not necessary for all patients, particularly those deemed to have a mild attack, But a contrast-enhanced CT is indicated in the following situations: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GoudyStd"/>
              </a:rPr>
              <a:t>If there is diagnostic uncertainty.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GoudyStd"/>
              </a:rPr>
              <a:t>In patients with severe acute pancreatitis, to distinguish interstitial from necrotising pancreatitis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GoudyStd"/>
              </a:rPr>
              <a:t>In patients with organ failure, signs of sepsis or progressive clinical deterioration.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When a localised complication is suspected, such as fluid collection, pseudocyst or a pseudoaneurysm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54864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90600" y="50292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Contrast-enhanced computed tomography scan</a:t>
            </a:r>
          </a:p>
          <a:p>
            <a:r>
              <a:rPr lang="en-US" dirty="0" smtClean="0"/>
              <a:t>showing acute necrotising pancreatitis. Note the area of reduced</a:t>
            </a:r>
          </a:p>
          <a:p>
            <a:r>
              <a:rPr lang="en-US" dirty="0" smtClean="0"/>
              <a:t>enhancement in the pancreas (marked X), the peripancreatic oedema</a:t>
            </a:r>
          </a:p>
          <a:p>
            <a:r>
              <a:rPr lang="en-US" dirty="0" smtClean="0"/>
              <a:t>and stranding of the fatty tissues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228600" y="501134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4.  Cross-sectional MRI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can yield similar information to that obtained by CT.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5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EUS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and MRCP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can help in detecting stones in the common bile duct and directly assessing the pancreatic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parenchyma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GoudyStd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GoudyStd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In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patients with severe acute gallstone pancreatitis and signs of ongoing biliary obstruction and cholangitis, an urgent ERCP should be sought.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8600" y="1219200"/>
            <a:ext cx="868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  Malrotation of the ventral bud in the fifth week results in an annular pancreas.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  The mode of ductule fusion in the seventh week produces the various possible ductular patterns.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oudyStd"/>
              </a:rPr>
              <a:t>  Between the 12th and 40th weeks of fetal life, the pancreas differentiates into exocrine and endocrine parts.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304800" y="2381550"/>
            <a:ext cx="8610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4800" y="366629"/>
            <a:ext cx="84582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Aileron-SemiBold"/>
              </a:rPr>
              <a:t>Anomalies of the pancreas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ZapfDingbatsStd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ZapfDingbatsITC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2D60A"/>
                </a:solidFill>
                <a:effectLst/>
                <a:latin typeface="Calibri" pitchFamily="34" charset="0"/>
                <a:ea typeface="Calibri" pitchFamily="34" charset="0"/>
                <a:cs typeface="ZapfDingbatsITC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Aplasia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ZapfDingbatsStd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ZapfDingbatsITC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2D60A"/>
                </a:solidFill>
                <a:effectLst/>
                <a:latin typeface="Calibri" pitchFamily="34" charset="0"/>
                <a:ea typeface="Calibri" pitchFamily="34" charset="0"/>
                <a:cs typeface="ZapfDingbatsITC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Hypoplasia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ZapfDingbatsStd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ZapfDingbatsITC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2D60A"/>
                </a:solidFill>
                <a:effectLst/>
                <a:latin typeface="Calibri" pitchFamily="34" charset="0"/>
                <a:ea typeface="Calibri" pitchFamily="34" charset="0"/>
                <a:cs typeface="ZapfDingbatsITC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Hyperplasia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ZapfDingbatsStd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ZapfDingbatsITC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2D60A"/>
                </a:solidFill>
                <a:effectLst/>
                <a:latin typeface="Calibri" pitchFamily="34" charset="0"/>
                <a:ea typeface="Calibri" pitchFamily="34" charset="0"/>
                <a:cs typeface="ZapfDingbatsITC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Hypertrophy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ZapfDingbatsStd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ZapfDingbatsITC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2D60A"/>
                </a:solidFill>
                <a:effectLst/>
                <a:latin typeface="Calibri" pitchFamily="34" charset="0"/>
                <a:ea typeface="Calibri" pitchFamily="34" charset="0"/>
                <a:cs typeface="ZapfDingbatsITC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Dysplasia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ZapfDingbatsStd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ZapfDingbatsITC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2D60A"/>
                </a:solidFill>
                <a:effectLst/>
                <a:latin typeface="Calibri" pitchFamily="34" charset="0"/>
                <a:ea typeface="Calibri" pitchFamily="34" charset="0"/>
                <a:cs typeface="ZapfDingbatsITC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Variations and anomalies of the ducts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	Pancreas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divisum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ZapfDingbatsStd"/>
              </a:rPr>
              <a:t>●</a:t>
            </a: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ZapfDingbatsITC"/>
              </a:rPr>
              <a:t>●</a:t>
            </a:r>
            <a:r>
              <a:rPr lang="en-US" sz="24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ZapfDingbatsITC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Rotational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anomalies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	Annular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pancreas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ZapfDingbatsStd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ZapfDingbatsITC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2D60A"/>
                </a:solidFill>
                <a:effectLst/>
                <a:latin typeface="Calibri" pitchFamily="34" charset="0"/>
                <a:ea typeface="Calibri" pitchFamily="34" charset="0"/>
                <a:cs typeface="ZapfDingbatsITC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Pancreatic gall bladder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ZapfDingbatsStd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ZapfDingbatsITC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2D60A"/>
                </a:solidFill>
                <a:effectLst/>
                <a:latin typeface="Calibri" pitchFamily="34" charset="0"/>
                <a:ea typeface="Calibri" pitchFamily="34" charset="0"/>
                <a:cs typeface="ZapfDingbatsITC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Polycystic disease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ZapfDingbatsStd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ZapfDingbatsITC"/>
              </a:rPr>
              <a:t>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2D60A"/>
                </a:solidFill>
                <a:effectLst/>
                <a:latin typeface="Calibri" pitchFamily="34" charset="0"/>
                <a:ea typeface="Calibri" pitchFamily="34" charset="0"/>
                <a:cs typeface="ZapfDingbatsITC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Congenital pancreatic cysts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	Cystic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fibrosis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	von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Hippel–Lindau syndrome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75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ZapfDingbatsStd"/>
              </a:rPr>
              <a:t>●</a:t>
            </a:r>
            <a:r>
              <a:rPr lang="en-US" sz="16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ZapfDingbatsITC"/>
              </a:rPr>
              <a:t>●</a:t>
            </a:r>
            <a:r>
              <a:rPr lang="en-US" sz="1600" dirty="0" smtClean="0">
                <a:solidFill>
                  <a:srgbClr val="52D60A"/>
                </a:solidFill>
                <a:latin typeface="Calibri" pitchFamily="34" charset="0"/>
                <a:ea typeface="Calibri" pitchFamily="34" charset="0"/>
                <a:cs typeface="ZapfDingbatsITC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HelveticaNeueLTStd-Roman"/>
              </a:rPr>
              <a:t>Ectopic pancreatic tissue, accessory pancreas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HelveticaNeueLTStd-Roman"/>
              </a:rPr>
              <a:t>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ZapfDingbatsStd"/>
              </a:rPr>
              <a:t>●</a:t>
            </a:r>
            <a:r>
              <a:rPr lang="en-US" sz="16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ZapfDingbatsITC"/>
              </a:rPr>
              <a:t>●</a:t>
            </a:r>
            <a:r>
              <a:rPr lang="en-US" sz="1600" dirty="0" smtClean="0">
                <a:solidFill>
                  <a:srgbClr val="52D60A"/>
                </a:solidFill>
                <a:latin typeface="Calibri" pitchFamily="34" charset="0"/>
                <a:ea typeface="Calibri" pitchFamily="34" charset="0"/>
                <a:cs typeface="ZapfDingbatsITC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HelveticaNeueLTStd-Roman"/>
              </a:rPr>
              <a:t>Vascular anomalies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ZapfDingbatsStd"/>
              </a:rPr>
              <a:t>●</a:t>
            </a:r>
            <a:r>
              <a:rPr lang="en-US" sz="16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ZapfDingbatsITC"/>
              </a:rPr>
              <a:t>●</a:t>
            </a:r>
            <a:r>
              <a:rPr lang="en-US" sz="1600" dirty="0" smtClean="0">
                <a:solidFill>
                  <a:srgbClr val="52D60A"/>
                </a:solidFill>
                <a:latin typeface="Calibri" pitchFamily="34" charset="0"/>
                <a:ea typeface="Calibri" pitchFamily="34" charset="0"/>
                <a:cs typeface="ZapfDingbatsITC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HelveticaNeueLTStd-Roman"/>
              </a:rPr>
              <a:t>Choledochal cysts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HelveticaNeueLTStd-Roman"/>
              </a:rPr>
              <a:t>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ZapfDingbatsStd"/>
              </a:rPr>
              <a:t>●</a:t>
            </a:r>
            <a:r>
              <a:rPr lang="en-US" sz="16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ZapfDingbatsITC"/>
              </a:rPr>
              <a:t>●</a:t>
            </a:r>
            <a:r>
              <a:rPr lang="en-US" sz="1600" dirty="0" smtClean="0">
                <a:solidFill>
                  <a:srgbClr val="52D60A"/>
                </a:solidFill>
                <a:latin typeface="Calibri" pitchFamily="34" charset="0"/>
                <a:ea typeface="Calibri" pitchFamily="34" charset="0"/>
                <a:cs typeface="ZapfDingbatsITC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HelveticaNeueLTStd-Roman"/>
              </a:rPr>
              <a:t>Horseshoe pancreas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HelveticaNeueLTStd-Roman"/>
              </a:rPr>
              <a:t>a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HelveticaNeueLTStd-Roman"/>
              </a:rPr>
              <a:t>The more frequent anomalies encountered in surgical practice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HelveticaNeueLTStd-Roman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HelveticaNeueLTStd-Roman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HelveticaNeueLTStd-Roman"/>
              </a:rPr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"/>
            <a:ext cx="48006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867400" y="1424973"/>
            <a:ext cx="327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ileron-Black"/>
              </a:rPr>
              <a:t>Figure 2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ileron-Black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Variations in the pancreatic ducts.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ileron-Black"/>
              </a:rPr>
              <a:t>(a)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Normal.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ileron-Black"/>
              </a:rPr>
              <a:t>(b–d)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 Progressive suppression of the accessory duct (30%).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ileron-Black"/>
              </a:rPr>
              <a:t>(e–g)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Progressive suppression of the main duct (10%).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ileron-Black"/>
              </a:rPr>
              <a:t>(f, g)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HelveticaNeueLTStd-Roman"/>
              </a:rPr>
              <a:t>Pancreas divisum.</a:t>
            </a:r>
            <a:endParaRPr kumimoji="0" lang="en-US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2187</TotalTime>
  <Words>3443</Words>
  <Application>Microsoft Office PowerPoint</Application>
  <PresentationFormat>On-screen Show (4:3)</PresentationFormat>
  <Paragraphs>373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Apex</vt:lpstr>
      <vt:lpstr> Pancreas PART 1 by  Dr. Ali Adil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Pancreas PART 1 </dc:title>
  <dc:creator>DELL</dc:creator>
  <cp:lastModifiedBy>DR.Ahmed Saker 2O14</cp:lastModifiedBy>
  <cp:revision>113</cp:revision>
  <dcterms:created xsi:type="dcterms:W3CDTF">2006-08-16T00:00:00Z</dcterms:created>
  <dcterms:modified xsi:type="dcterms:W3CDTF">2018-12-12T21:22:51Z</dcterms:modified>
</cp:coreProperties>
</file>