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 id="2147483756" r:id="rId2"/>
    <p:sldMasterId id="2147483773" r:id="rId3"/>
    <p:sldMasterId id="2147483790" r:id="rId4"/>
  </p:sldMasterIdLst>
  <p:sldIdLst>
    <p:sldId id="256" r:id="rId5"/>
    <p:sldId id="257" r:id="rId6"/>
    <p:sldId id="258" r:id="rId7"/>
    <p:sldId id="259" r:id="rId8"/>
    <p:sldId id="310" r:id="rId9"/>
    <p:sldId id="260" r:id="rId10"/>
    <p:sldId id="311" r:id="rId11"/>
    <p:sldId id="261" r:id="rId12"/>
    <p:sldId id="262" r:id="rId13"/>
    <p:sldId id="31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309" r:id="rId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363539-3494-419B-A43F-C7276BD985E1}" type="datetimeFigureOut">
              <a:rPr lang="ar-SA" smtClean="0"/>
              <a:t>02/05/1440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8E7C7E-BC2D-4F92-9A36-4BC15F37EB30}"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63539-3494-419B-A43F-C7276BD985E1}" type="datetimeFigureOut">
              <a:rPr lang="ar-SA" smtClean="0"/>
              <a:t>02/05/1440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8E7C7E-BC2D-4F92-9A36-4BC15F37EB30}"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4363539-3494-419B-A43F-C7276BD985E1}" type="datetimeFigureOut">
              <a:rPr lang="ar-SA" smtClean="0"/>
              <a:t>02/05/1440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8E7C7E-BC2D-4F92-9A36-4BC15F37EB30}" type="slidenum">
              <a:rPr lang="ar-SA" smtClean="0"/>
              <a:t>‹#›</a:t>
            </a:fld>
            <a:endParaRPr lang="ar-SA"/>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3"/>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6" y="2514601"/>
            <a:ext cx="668654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1916" y="4777392"/>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2" y="4323823"/>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6" y="4529553"/>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1547708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700" y="624110"/>
            <a:ext cx="668376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050502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6" y="2058750"/>
            <a:ext cx="668654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6"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6" y="3244152"/>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1422378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6" y="787785"/>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402941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8"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6" y="787785"/>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4282731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2771671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280108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6" y="446088"/>
            <a:ext cx="26288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101"/>
            <a:ext cx="38862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6"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170856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363539-3494-419B-A43F-C7276BD985E1}" type="datetimeFigureOut">
              <a:rPr lang="ar-SA" smtClean="0"/>
              <a:t>02/05/1440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8E7C7E-BC2D-4F92-9A36-4BC15F37EB30}" type="slidenum">
              <a:rPr lang="ar-SA" smtClean="0"/>
              <a:t>‹#›</a:t>
            </a:fld>
            <a:endParaRPr lang="ar-SA"/>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3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6" y="4983100"/>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1679458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6" y="609600"/>
            <a:ext cx="668654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6"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6" y="3244152"/>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981423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8" y="609600"/>
            <a:ext cx="6295445"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1916"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6" y="3244152"/>
            <a:ext cx="584825" cy="365125"/>
          </a:xfrm>
        </p:spPr>
        <p:txBody>
          <a:bodyPr/>
          <a:lstStyle/>
          <a:p>
            <a:fld id="{50FE2FF5-3062-408E-9343-8E2EB9CAC778}"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pPr algn="l" rtl="0"/>
            <a:r>
              <a:rPr lang="en-US" sz="8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pPr algn="l" rtl="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351193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3"/>
            <a:ext cx="668655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3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6" y="4983100"/>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826168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8" y="609600"/>
            <a:ext cx="6295445"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3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6" y="4983100"/>
            <a:ext cx="584825" cy="365125"/>
          </a:xfrm>
        </p:spPr>
        <p:txBody>
          <a:bodyPr/>
          <a:lstStyle/>
          <a:p>
            <a:fld id="{50FE2FF5-3062-408E-9343-8E2EB9CAC778}"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pPr algn="l" rtl="0"/>
            <a:r>
              <a:rPr lang="en-US" sz="8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pPr algn="l" rtl="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390347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6" y="627407"/>
            <a:ext cx="668654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3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6" y="4983100"/>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481656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1674624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15" y="627418"/>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18"/>
            <a:ext cx="485775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729663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5" y="2514601"/>
            <a:ext cx="668654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1915" y="4777390"/>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2" y="432382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5" y="4529551"/>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155853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9" y="624110"/>
            <a:ext cx="668376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46768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44"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6"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91" y="4074186"/>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63539-3494-419B-A43F-C7276BD985E1}" type="datetimeFigureOut">
              <a:rPr lang="ar-SA" smtClean="0"/>
              <a:t>02/05/1440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B8E7C7E-BC2D-4F92-9A36-4BC15F37EB30}"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5" y="2058750"/>
            <a:ext cx="668654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5"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5" y="3244150"/>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645436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5" y="787785"/>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096889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7"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5" y="787785"/>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426347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223272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132382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5" y="446088"/>
            <a:ext cx="26288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99"/>
            <a:ext cx="38862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5"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83824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3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5" y="4983098"/>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362918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5" y="609600"/>
            <a:ext cx="668654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5"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5" y="3244150"/>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9269236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7" y="609600"/>
            <a:ext cx="6295445"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1915"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5" y="3244150"/>
            <a:ext cx="584825" cy="365125"/>
          </a:xfrm>
        </p:spPr>
        <p:txBody>
          <a:bodyPr/>
          <a:lstStyle/>
          <a:p>
            <a:fld id="{50FE2FF5-3062-408E-9343-8E2EB9CAC778}"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pPr algn="l" rtl="0"/>
            <a:r>
              <a:rPr lang="en-US" sz="8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pPr algn="l" rtl="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5311232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3"/>
            <a:ext cx="668655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3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5" y="4983098"/>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264735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4363539-3494-419B-A43F-C7276BD985E1}" type="datetimeFigureOut">
              <a:rPr lang="ar-SA" smtClean="0"/>
              <a:t>02/05/1440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B8E7C7E-BC2D-4F92-9A36-4BC15F37EB30}" type="slidenum">
              <a:rPr lang="ar-SA" smtClean="0"/>
              <a:t>‹#›</a:t>
            </a:fld>
            <a:endParaRPr lang="ar-SA"/>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7" y="609600"/>
            <a:ext cx="6295445"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3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5" y="4983098"/>
            <a:ext cx="584825" cy="365125"/>
          </a:xfrm>
        </p:spPr>
        <p:txBody>
          <a:bodyPr/>
          <a:lstStyle/>
          <a:p>
            <a:fld id="{50FE2FF5-3062-408E-9343-8E2EB9CAC778}"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pPr algn="l" rtl="0"/>
            <a:r>
              <a:rPr lang="en-US" sz="8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pPr algn="l" rtl="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129847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5" y="627407"/>
            <a:ext cx="668654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3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5" y="4983098"/>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21680401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830423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14" y="627416"/>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16"/>
            <a:ext cx="485775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006012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3" y="2514601"/>
            <a:ext cx="668654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1913" y="4777386"/>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2" y="4323817"/>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3" y="4529547"/>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0972562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7" y="624110"/>
            <a:ext cx="668376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15388720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3" y="2058750"/>
            <a:ext cx="668654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3"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3" y="3244146"/>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2863210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3" y="787785"/>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519443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5"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3" y="787785"/>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0688490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47723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7" y="342901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1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363539-3494-419B-A43F-C7276BD985E1}" type="datetimeFigureOut">
              <a:rPr lang="ar-SA" smtClean="0"/>
              <a:t>02/05/1440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B8E7C7E-BC2D-4F92-9A36-4BC15F37EB30}" type="slidenum">
              <a:rPr lang="ar-SA" smtClean="0"/>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20809332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3" y="446088"/>
            <a:ext cx="26288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95"/>
            <a:ext cx="38862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3"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276406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3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3" y="4983094"/>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18722926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3" y="609600"/>
            <a:ext cx="668654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3"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3" y="3244146"/>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521761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5" y="609600"/>
            <a:ext cx="6295445"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1913"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3" y="3244146"/>
            <a:ext cx="584825" cy="365125"/>
          </a:xfrm>
        </p:spPr>
        <p:txBody>
          <a:bodyPr/>
          <a:lstStyle/>
          <a:p>
            <a:fld id="{50FE2FF5-3062-408E-9343-8E2EB9CAC778}"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pPr algn="l" rtl="0"/>
            <a:r>
              <a:rPr lang="en-US" sz="8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pPr algn="l" rtl="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044447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3"/>
            <a:ext cx="668655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3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3" y="4983094"/>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800879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5" y="609600"/>
            <a:ext cx="6295445"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3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3" y="4983094"/>
            <a:ext cx="584825" cy="365125"/>
          </a:xfrm>
        </p:spPr>
        <p:txBody>
          <a:bodyPr/>
          <a:lstStyle/>
          <a:p>
            <a:fld id="{50FE2FF5-3062-408E-9343-8E2EB9CAC778}"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pPr algn="l" rtl="0"/>
            <a:r>
              <a:rPr lang="en-US" sz="8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pPr algn="l" rtl="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5265339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3" y="627407"/>
            <a:ext cx="668654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3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3" y="4983094"/>
            <a:ext cx="584825" cy="365125"/>
          </a:xfrm>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10036826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24057779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12" y="627412"/>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12"/>
            <a:ext cx="485775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1D381D-52BF-45E3-A385-B91084E8E707}" type="datetimeFigureOut">
              <a:rPr lang="en-US" smtClean="0">
                <a:solidFill>
                  <a:prstClr val="black">
                    <a:tint val="75000"/>
                  </a:prstClr>
                </a:solidFill>
              </a:rPr>
              <a:pPr/>
              <a:t>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0FE2FF5-3062-408E-9343-8E2EB9CAC778}" type="slidenum">
              <a:rPr lang="en-US" smtClean="0"/>
              <a:pPr/>
              <a:t>‹#›</a:t>
            </a:fld>
            <a:endParaRPr lang="en-US"/>
          </a:p>
        </p:txBody>
      </p:sp>
    </p:spTree>
    <p:extLst>
      <p:ext uri="{BB962C8B-B14F-4D97-AF65-F5344CB8AC3E}">
        <p14:creationId xmlns:p14="http://schemas.microsoft.com/office/powerpoint/2010/main" val="383648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363539-3494-419B-A43F-C7276BD985E1}" type="datetimeFigureOut">
              <a:rPr lang="ar-SA" smtClean="0"/>
              <a:t>02/05/1440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B8E7C7E-BC2D-4F92-9A36-4BC15F37EB30}"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4363539-3494-419B-A43F-C7276BD985E1}" type="datetimeFigureOut">
              <a:rPr lang="ar-SA" smtClean="0"/>
              <a:t>02/05/1440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B8E7C7E-BC2D-4F92-9A36-4BC15F37EB30}"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4363539-3494-419B-A43F-C7276BD985E1}" type="datetimeFigureOut">
              <a:rPr lang="ar-SA" smtClean="0"/>
              <a:t>02/05/1440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B8E7C7E-BC2D-4F92-9A36-4BC15F37EB30}" type="slidenum">
              <a:rPr lang="ar-SA" smtClean="0"/>
              <a:t>‹#›</a:t>
            </a:fld>
            <a:endParaRPr lang="ar-SA"/>
          </a:p>
        </p:txBody>
      </p:sp>
      <p:sp>
        <p:nvSpPr>
          <p:cNvPr id="4" name="Text Placeholder 3"/>
          <p:cNvSpPr>
            <a:spLocks noGrp="1"/>
          </p:cNvSpPr>
          <p:nvPr>
            <p:ph type="body" sz="half" idx="2"/>
          </p:nvPr>
        </p:nvSpPr>
        <p:spPr>
          <a:xfrm>
            <a:off x="914400" y="3581412"/>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61"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9"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363539-3494-419B-A43F-C7276BD985E1}" type="datetimeFigureOut">
              <a:rPr lang="ar-SA" smtClean="0"/>
              <a:t>02/05/1440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B8E7C7E-BC2D-4F92-9A36-4BC15F37EB30}" type="slidenum">
              <a:rPr lang="ar-SA" smtClean="0"/>
              <a:t>‹#›</a:t>
            </a:fld>
            <a:endParaRPr lang="ar-SA"/>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76"/>
            <a:ext cx="3786690" cy="365125"/>
          </a:xfrm>
          <a:prstGeom prst="rect">
            <a:avLst/>
          </a:prstGeom>
        </p:spPr>
        <p:txBody>
          <a:bodyPr vert="horz" lIns="91440" tIns="45720" rIns="91440" bIns="45720" rtlCol="0" anchor="ctr"/>
          <a:lstStyle>
            <a:lvl1pPr algn="r">
              <a:defRPr sz="1000">
                <a:solidFill>
                  <a:schemeClr val="tx2"/>
                </a:solidFill>
              </a:defRPr>
            </a:lvl1pPr>
          </a:lstStyle>
          <a:p>
            <a:fld id="{D4363539-3494-419B-A43F-C7276BD985E1}" type="datetimeFigureOut">
              <a:rPr lang="ar-SA" smtClean="0"/>
              <a:t>02/05/1440</a:t>
            </a:fld>
            <a:endParaRPr lang="ar-SA"/>
          </a:p>
        </p:txBody>
      </p:sp>
      <p:sp>
        <p:nvSpPr>
          <p:cNvPr id="5" name="Footer Placeholder 4"/>
          <p:cNvSpPr>
            <a:spLocks noGrp="1"/>
          </p:cNvSpPr>
          <p:nvPr>
            <p:ph type="ftr" sz="quarter" idx="3"/>
          </p:nvPr>
        </p:nvSpPr>
        <p:spPr>
          <a:xfrm>
            <a:off x="193644" y="6250176"/>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SA"/>
          </a:p>
        </p:txBody>
      </p:sp>
      <p:sp>
        <p:nvSpPr>
          <p:cNvPr id="6" name="Slide Number Placeholder 5"/>
          <p:cNvSpPr>
            <a:spLocks noGrp="1"/>
          </p:cNvSpPr>
          <p:nvPr>
            <p:ph type="sldNum" sz="quarter" idx="4"/>
          </p:nvPr>
        </p:nvSpPr>
        <p:spPr>
          <a:xfrm>
            <a:off x="3991089" y="6250175"/>
            <a:ext cx="1161826" cy="365125"/>
          </a:xfrm>
          <a:prstGeom prst="rect">
            <a:avLst/>
          </a:prstGeom>
        </p:spPr>
        <p:txBody>
          <a:bodyPr vert="horz" lIns="91440" tIns="45720" rIns="91440" bIns="45720" rtlCol="0" anchor="ctr"/>
          <a:lstStyle>
            <a:lvl1pPr algn="ctr">
              <a:defRPr sz="1000">
                <a:solidFill>
                  <a:schemeClr val="tx2"/>
                </a:solidFill>
              </a:defRPr>
            </a:lvl1pPr>
          </a:lstStyle>
          <a:p>
            <a:fld id="{EB8E7C7E-BC2D-4F92-9A36-4BC15F37EB30}" type="slidenum">
              <a:rPr lang="ar-SA" smtClean="0"/>
              <a:t>‹#›</a:t>
            </a:fld>
            <a:endParaRPr lang="ar-SA"/>
          </a:p>
        </p:txBody>
      </p:sp>
      <p:sp>
        <p:nvSpPr>
          <p:cNvPr id="3" name="Text Placeholder 2"/>
          <p:cNvSpPr>
            <a:spLocks noGrp="1"/>
          </p:cNvSpPr>
          <p:nvPr>
            <p:ph type="body" idx="1"/>
          </p:nvPr>
        </p:nvSpPr>
        <p:spPr>
          <a:xfrm>
            <a:off x="872073"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700"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801D381D-52BF-45E3-A385-B91084E8E707}" type="datetimeFigureOut">
              <a:rPr lang="en-US" smtClean="0">
                <a:solidFill>
                  <a:prstClr val="black">
                    <a:tint val="75000"/>
                  </a:prstClr>
                </a:solidFill>
              </a:rPr>
              <a:pPr rtl="0"/>
              <a:t>1/8/2019</a:t>
            </a:fld>
            <a:endParaRPr lang="en-US">
              <a:solidFill>
                <a:prstClr val="black">
                  <a:tint val="75000"/>
                </a:prstClr>
              </a:solidFill>
            </a:endParaRPr>
          </a:p>
        </p:txBody>
      </p:sp>
      <p:sp>
        <p:nvSpPr>
          <p:cNvPr id="5" name="Footer Placeholder 4"/>
          <p:cNvSpPr>
            <a:spLocks noGrp="1"/>
          </p:cNvSpPr>
          <p:nvPr>
            <p:ph type="ftr" sz="quarter" idx="3"/>
          </p:nvPr>
        </p:nvSpPr>
        <p:spPr>
          <a:xfrm>
            <a:off x="1941916" y="6135821"/>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6" y="787785"/>
            <a:ext cx="584825" cy="365125"/>
          </a:xfrm>
          <a:prstGeom prst="rect">
            <a:avLst/>
          </a:prstGeom>
        </p:spPr>
        <p:txBody>
          <a:bodyPr vert="horz" lIns="91440" tIns="45720" rIns="91440" bIns="45720" rtlCol="0" anchor="ctr"/>
          <a:lstStyle>
            <a:lvl1pPr algn="r">
              <a:defRPr sz="2000">
                <a:solidFill>
                  <a:srgbClr val="FEFFFF"/>
                </a:solidFill>
              </a:defRPr>
            </a:lvl1pPr>
          </a:lstStyle>
          <a:p>
            <a:pPr rtl="0"/>
            <a:fld id="{50FE2FF5-3062-408E-9343-8E2EB9CAC778}" type="slidenum">
              <a:rPr lang="en-US" smtClean="0"/>
              <a:pPr rtl="0"/>
              <a:t>‹#›</a:t>
            </a:fld>
            <a:endParaRPr lang="en-US"/>
          </a:p>
        </p:txBody>
      </p:sp>
    </p:spTree>
    <p:extLst>
      <p:ext uri="{BB962C8B-B14F-4D97-AF65-F5344CB8AC3E}">
        <p14:creationId xmlns:p14="http://schemas.microsoft.com/office/powerpoint/2010/main" val="257186988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9"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801D381D-52BF-45E3-A385-B91084E8E707}" type="datetimeFigureOut">
              <a:rPr lang="en-US" smtClean="0">
                <a:solidFill>
                  <a:prstClr val="black">
                    <a:tint val="75000"/>
                  </a:prstClr>
                </a:solidFill>
              </a:rPr>
              <a:pPr rtl="0"/>
              <a:t>1/8/2019</a:t>
            </a:fld>
            <a:endParaRPr lang="en-US">
              <a:solidFill>
                <a:prstClr val="black">
                  <a:tint val="75000"/>
                </a:prstClr>
              </a:solidFill>
            </a:endParaRPr>
          </a:p>
        </p:txBody>
      </p:sp>
      <p:sp>
        <p:nvSpPr>
          <p:cNvPr id="5" name="Footer Placeholder 4"/>
          <p:cNvSpPr>
            <a:spLocks noGrp="1"/>
          </p:cNvSpPr>
          <p:nvPr>
            <p:ph type="ftr" sz="quarter" idx="3"/>
          </p:nvPr>
        </p:nvSpPr>
        <p:spPr>
          <a:xfrm>
            <a:off x="1941915" y="6135819"/>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5" y="787785"/>
            <a:ext cx="584825" cy="365125"/>
          </a:xfrm>
          <a:prstGeom prst="rect">
            <a:avLst/>
          </a:prstGeom>
        </p:spPr>
        <p:txBody>
          <a:bodyPr vert="horz" lIns="91440" tIns="45720" rIns="91440" bIns="45720" rtlCol="0" anchor="ctr"/>
          <a:lstStyle>
            <a:lvl1pPr algn="r">
              <a:defRPr sz="2000">
                <a:solidFill>
                  <a:srgbClr val="FEFFFF"/>
                </a:solidFill>
              </a:defRPr>
            </a:lvl1pPr>
          </a:lstStyle>
          <a:p>
            <a:pPr rtl="0"/>
            <a:fld id="{50FE2FF5-3062-408E-9343-8E2EB9CAC778}" type="slidenum">
              <a:rPr lang="en-US" smtClean="0"/>
              <a:pPr rtl="0"/>
              <a:t>‹#›</a:t>
            </a:fld>
            <a:endParaRPr lang="en-US"/>
          </a:p>
        </p:txBody>
      </p:sp>
    </p:spTree>
    <p:extLst>
      <p:ext uri="{BB962C8B-B14F-4D97-AF65-F5344CB8AC3E}">
        <p14:creationId xmlns:p14="http://schemas.microsoft.com/office/powerpoint/2010/main" val="348882784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7"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801D381D-52BF-45E3-A385-B91084E8E707}" type="datetimeFigureOut">
              <a:rPr lang="en-US" smtClean="0">
                <a:solidFill>
                  <a:prstClr val="black">
                    <a:tint val="75000"/>
                  </a:prstClr>
                </a:solidFill>
              </a:rPr>
              <a:pPr rtl="0"/>
              <a:t>1/8/2019</a:t>
            </a:fld>
            <a:endParaRPr lang="en-US">
              <a:solidFill>
                <a:prstClr val="black">
                  <a:tint val="75000"/>
                </a:prstClr>
              </a:solidFill>
            </a:endParaRPr>
          </a:p>
        </p:txBody>
      </p:sp>
      <p:sp>
        <p:nvSpPr>
          <p:cNvPr id="5" name="Footer Placeholder 4"/>
          <p:cNvSpPr>
            <a:spLocks noGrp="1"/>
          </p:cNvSpPr>
          <p:nvPr>
            <p:ph type="ftr" sz="quarter" idx="3"/>
          </p:nvPr>
        </p:nvSpPr>
        <p:spPr>
          <a:xfrm>
            <a:off x="1941913" y="6135815"/>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3" y="787785"/>
            <a:ext cx="584825" cy="365125"/>
          </a:xfrm>
          <a:prstGeom prst="rect">
            <a:avLst/>
          </a:prstGeom>
        </p:spPr>
        <p:txBody>
          <a:bodyPr vert="horz" lIns="91440" tIns="45720" rIns="91440" bIns="45720" rtlCol="0" anchor="ctr"/>
          <a:lstStyle>
            <a:lvl1pPr algn="r">
              <a:defRPr sz="2000">
                <a:solidFill>
                  <a:srgbClr val="FEFFFF"/>
                </a:solidFill>
              </a:defRPr>
            </a:lvl1pPr>
          </a:lstStyle>
          <a:p>
            <a:pPr rtl="0"/>
            <a:fld id="{50FE2FF5-3062-408E-9343-8E2EB9CAC778}" type="slidenum">
              <a:rPr lang="en-US" smtClean="0"/>
              <a:pPr rtl="0"/>
              <a:t>‹#›</a:t>
            </a:fld>
            <a:endParaRPr lang="en-US"/>
          </a:p>
        </p:txBody>
      </p:sp>
    </p:spTree>
    <p:extLst>
      <p:ext uri="{BB962C8B-B14F-4D97-AF65-F5344CB8AC3E}">
        <p14:creationId xmlns:p14="http://schemas.microsoft.com/office/powerpoint/2010/main" val="332206918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5.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9.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224136"/>
          </a:xfrm>
        </p:spPr>
        <p:txBody>
          <a:bodyPr>
            <a:normAutofit fontScale="90000"/>
          </a:bodyPr>
          <a:lstStyle/>
          <a:p>
            <a:r>
              <a:rPr lang="en-US" sz="8000" b="1" dirty="0">
                <a:solidFill>
                  <a:srgbClr val="FF0000"/>
                </a:solidFill>
                <a:effectLst>
                  <a:outerShdw blurRad="38100" dist="38100" dir="2700000" algn="tl">
                    <a:srgbClr val="000000">
                      <a:alpha val="43137"/>
                    </a:srgbClr>
                  </a:outerShdw>
                </a:effectLst>
                <a:latin typeface="Algerian" pitchFamily="82" charset="0"/>
              </a:rPr>
              <a:t>Mycobacterium</a:t>
            </a:r>
            <a:r>
              <a:rPr lang="en-US" dirty="0">
                <a:solidFill>
                  <a:schemeClr val="accent5">
                    <a:lumMod val="75000"/>
                  </a:schemeClr>
                </a:solidFill>
              </a:rPr>
              <a:t/>
            </a:r>
            <a:br>
              <a:rPr lang="en-US" dirty="0">
                <a:solidFill>
                  <a:schemeClr val="accent5">
                    <a:lumMod val="75000"/>
                  </a:schemeClr>
                </a:solidFill>
              </a:rPr>
            </a:br>
            <a:endParaRPr lang="ar-SA" dirty="0">
              <a:solidFill>
                <a:schemeClr val="accent5">
                  <a:lumMod val="75000"/>
                </a:schemeClr>
              </a:solidFill>
            </a:endParaRPr>
          </a:p>
        </p:txBody>
      </p:sp>
      <p:sp>
        <p:nvSpPr>
          <p:cNvPr id="3" name="Subtitle 2"/>
          <p:cNvSpPr>
            <a:spLocks noGrp="1"/>
          </p:cNvSpPr>
          <p:nvPr>
            <p:ph type="subTitle" idx="1"/>
          </p:nvPr>
        </p:nvSpPr>
        <p:spPr/>
        <p:txBody>
          <a:bodyPr/>
          <a:lstStyle/>
          <a:p>
            <a:endParaRPr lang="ar-S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5" y="3789040"/>
            <a:ext cx="432048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16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L-J media</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44695" y="1905000"/>
            <a:ext cx="3020112" cy="4122314"/>
          </a:xfrm>
        </p:spPr>
      </p:pic>
      <p:graphicFrame>
        <p:nvGraphicFramePr>
          <p:cNvPr id="5" name="Object 3"/>
          <p:cNvGraphicFramePr>
            <a:graphicFrameLocks noChangeAspect="1"/>
          </p:cNvGraphicFramePr>
          <p:nvPr>
            <p:extLst>
              <p:ext uri="{D42A27DB-BD31-4B8C-83A1-F6EECF244321}">
                <p14:modId xmlns:p14="http://schemas.microsoft.com/office/powerpoint/2010/main" val="2180195620"/>
              </p:ext>
            </p:extLst>
          </p:nvPr>
        </p:nvGraphicFramePr>
        <p:xfrm>
          <a:off x="5125645" y="1905000"/>
          <a:ext cx="3502819" cy="4122314"/>
        </p:xfrm>
        <a:graphic>
          <a:graphicData uri="http://schemas.openxmlformats.org/presentationml/2006/ole">
            <mc:AlternateContent xmlns:mc="http://schemas.openxmlformats.org/markup-compatibility/2006">
              <mc:Choice xmlns:v="urn:schemas-microsoft-com:vml" Requires="v">
                <p:oleObj spid="_x0000_s3076" name="Photo Editor Photo" r:id="rId4" imgW="1961905" imgH="2305372" progId="MSPhotoEd.3">
                  <p:embed/>
                </p:oleObj>
              </mc:Choice>
              <mc:Fallback>
                <p:oleObj name="Photo Editor Photo" r:id="rId4" imgW="1961905" imgH="230537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5645" y="1905000"/>
                        <a:ext cx="3502819" cy="4122314"/>
                      </a:xfrm>
                      <a:prstGeom prst="rect">
                        <a:avLst/>
                      </a:prstGeom>
                    </p:spPr>
                  </p:pic>
                </p:oleObj>
              </mc:Fallback>
            </mc:AlternateContent>
          </a:graphicData>
        </a:graphic>
      </p:graphicFrame>
    </p:spTree>
    <p:extLst>
      <p:ext uri="{BB962C8B-B14F-4D97-AF65-F5344CB8AC3E}">
        <p14:creationId xmlns:p14="http://schemas.microsoft.com/office/powerpoint/2010/main" val="2852524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3" y="1700809"/>
            <a:ext cx="7408333" cy="4425355"/>
          </a:xfrm>
        </p:spPr>
        <p:txBody>
          <a:bodyPr/>
          <a:lstStyle/>
          <a:p>
            <a:pPr marL="0" lvl="0" indent="0" algn="l" rtl="0">
              <a:buNone/>
            </a:pPr>
            <a:r>
              <a:rPr lang="en-US" dirty="0"/>
              <a:t>*</a:t>
            </a:r>
            <a:r>
              <a:rPr lang="en-US" dirty="0" smtClean="0"/>
              <a:t>Cord </a:t>
            </a:r>
            <a:r>
              <a:rPr lang="en-US" dirty="0"/>
              <a:t>factor: two </a:t>
            </a:r>
            <a:r>
              <a:rPr lang="en-US" dirty="0" err="1"/>
              <a:t>mycolic</a:t>
            </a:r>
            <a:r>
              <a:rPr lang="en-US" dirty="0"/>
              <a:t> acid molecule with one </a:t>
            </a:r>
            <a:r>
              <a:rPr lang="en-US" dirty="0" err="1"/>
              <a:t>trehalose</a:t>
            </a:r>
            <a:r>
              <a:rPr lang="en-US" dirty="0"/>
              <a:t>.</a:t>
            </a:r>
          </a:p>
          <a:p>
            <a:pPr algn="l" rtl="0"/>
            <a:r>
              <a:rPr lang="en-US" dirty="0"/>
              <a:t>Organism resistance to acid and alkalis</a:t>
            </a:r>
            <a:r>
              <a:rPr lang="en-US" dirty="0" smtClean="0"/>
              <a:t>.</a:t>
            </a:r>
            <a:endParaRPr lang="en-US" dirty="0"/>
          </a:p>
          <a:p>
            <a:pPr algn="l" rtl="0"/>
            <a:r>
              <a:rPr lang="en-US" dirty="0"/>
              <a:t>Organism resistance to </a:t>
            </a:r>
            <a:r>
              <a:rPr lang="en-US" dirty="0" err="1"/>
              <a:t>antimycobacterial</a:t>
            </a:r>
            <a:r>
              <a:rPr lang="en-US" dirty="0"/>
              <a:t> drugs; strain were found to be resistant to isoniazid (</a:t>
            </a:r>
            <a:r>
              <a:rPr lang="en-US" dirty="0" err="1"/>
              <a:t>isonicotinic</a:t>
            </a:r>
            <a:r>
              <a:rPr lang="en-US" dirty="0"/>
              <a:t> acid </a:t>
            </a:r>
            <a:r>
              <a:rPr lang="en-US" dirty="0" err="1"/>
              <a:t>hydrazide</a:t>
            </a:r>
            <a:r>
              <a:rPr lang="en-US" dirty="0"/>
              <a:t>-INH) and also other drugs due to chromosomal mutation because they don’t posses plasmids.</a:t>
            </a:r>
          </a:p>
          <a:p>
            <a:pPr marL="0" indent="0" algn="l">
              <a:buNone/>
            </a:pPr>
            <a:endParaRPr lang="ar-SA" dirty="0"/>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46389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a:r>
              <a:rPr lang="en-US" sz="2800" dirty="0" smtClean="0"/>
              <a:t>if </a:t>
            </a:r>
            <a:r>
              <a:rPr lang="en-US" sz="2800" dirty="0"/>
              <a:t>protected from the sun, the bacilli can survive desiccation for weeks or even months and in dried state of sputum or excreta for 6-8 months and in 5% phenol for several hours. The bacilli are killed at 60 C for 15-20 min. and in 2 hours when exposed to </a:t>
            </a:r>
            <a:endParaRPr lang="ar-IQ" sz="2800" dirty="0" smtClean="0"/>
          </a:p>
          <a:p>
            <a:pPr marL="0" indent="0" algn="l">
              <a:buNone/>
            </a:pPr>
            <a:r>
              <a:rPr lang="ar-IQ" sz="2800" dirty="0" smtClean="0"/>
              <a:t>  </a:t>
            </a:r>
            <a:r>
              <a:rPr lang="en-US" sz="2800" dirty="0" smtClean="0"/>
              <a:t>sunlight</a:t>
            </a:r>
            <a:r>
              <a:rPr lang="en-US" sz="2800" dirty="0"/>
              <a:t>.</a:t>
            </a:r>
          </a:p>
          <a:p>
            <a:pPr marL="0" indent="0" algn="l" rtl="0">
              <a:buNone/>
            </a:pPr>
            <a:r>
              <a:rPr lang="en-US" sz="2800" dirty="0" smtClean="0"/>
              <a:t>Variation </a:t>
            </a:r>
            <a:r>
              <a:rPr lang="en-US" sz="2800" dirty="0"/>
              <a:t>and virulence and the formation of the variant </a:t>
            </a:r>
            <a:r>
              <a:rPr lang="en-US" sz="2800" dirty="0" err="1"/>
              <a:t>Bacille</a:t>
            </a:r>
            <a:r>
              <a:rPr lang="en-US" sz="2800" dirty="0"/>
              <a:t>        </a:t>
            </a:r>
            <a:r>
              <a:rPr lang="en-US" sz="2800" dirty="0" err="1"/>
              <a:t>Calmette</a:t>
            </a:r>
            <a:r>
              <a:rPr lang="en-US" sz="2800" dirty="0"/>
              <a:t>- Guerin”(BCG).</a:t>
            </a:r>
          </a:p>
          <a:p>
            <a:pPr marL="0" indent="0" algn="l" rtl="0">
              <a:buNone/>
            </a:pPr>
            <a:endParaRPr lang="ar-SA" dirty="0"/>
          </a:p>
        </p:txBody>
      </p:sp>
      <p:sp>
        <p:nvSpPr>
          <p:cNvPr id="3" name="Title 2"/>
          <p:cNvSpPr>
            <a:spLocks noGrp="1"/>
          </p:cNvSpPr>
          <p:nvPr>
            <p:ph type="title"/>
          </p:nvPr>
        </p:nvSpPr>
        <p:spPr/>
        <p:txBody>
          <a:bodyPr>
            <a:normAutofit fontScale="90000"/>
          </a:bodyPr>
          <a:lstStyle/>
          <a:p>
            <a:r>
              <a:rPr lang="en-US" b="1" dirty="0"/>
              <a:t>Resistance and survive</a:t>
            </a:r>
            <a:r>
              <a:rPr lang="en-US" dirty="0"/>
              <a:t/>
            </a:r>
            <a:br>
              <a:rPr lang="en-US" dirty="0"/>
            </a:br>
            <a:endParaRPr lang="ar-SA" dirty="0"/>
          </a:p>
        </p:txBody>
      </p:sp>
    </p:spTree>
    <p:extLst>
      <p:ext uri="{BB962C8B-B14F-4D97-AF65-F5344CB8AC3E}">
        <p14:creationId xmlns:p14="http://schemas.microsoft.com/office/powerpoint/2010/main" val="51502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xEl>
                                              <p:pRg st="0" end="0"/>
                                            </p:txEl>
                                          </p:spTgt>
                                        </p:tgtEl>
                                      </p:cBhvr>
                                    </p:animEffect>
                                    <p:anim calcmode="lin" valueType="num">
                                      <p:cBhvr>
                                        <p:cTn id="7" dur="2000"/>
                                        <p:tgtEl>
                                          <p:spTgt spid="2">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2">
                                            <p:txEl>
                                              <p:pRg st="1" end="1"/>
                                            </p:txEl>
                                          </p:spTgt>
                                        </p:tgtEl>
                                      </p:cBhvr>
                                    </p:animEffect>
                                    <p:anim calcmode="lin" valueType="num">
                                      <p:cBhvr>
                                        <p:cTn id="14" dur="2000"/>
                                        <p:tgtEl>
                                          <p:spTgt spid="2">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2">
                                            <p:txEl>
                                              <p:pRg st="1" end="1"/>
                                            </p:txEl>
                                          </p:spTgt>
                                        </p:tgtEl>
                                        <p:attrNameLst>
                                          <p:attrName>ppt_h</p:attrName>
                                        </p:attrNameLst>
                                      </p:cBhvr>
                                      <p:tavLst>
                                        <p:tav tm="0">
                                          <p:val>
                                            <p:strVal val="ppt_h"/>
                                          </p:val>
                                        </p:tav>
                                        <p:tav tm="100000">
                                          <p:val>
                                            <p:strVal val="ppt_h"/>
                                          </p:val>
                                        </p:tav>
                                      </p:tavLst>
                                    </p:anim>
                                    <p:set>
                                      <p:cBhvr>
                                        <p:cTn id="16"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5" presetClass="exit" presetSubtype="0" fill="hold" grpId="0" nodeType="clickEffect">
                                  <p:stCondLst>
                                    <p:cond delay="0"/>
                                  </p:stCondLst>
                                  <p:childTnLst>
                                    <p:animEffect transition="out" filter="fade">
                                      <p:cBhvr>
                                        <p:cTn id="20" dur="2000"/>
                                        <p:tgtEl>
                                          <p:spTgt spid="2">
                                            <p:txEl>
                                              <p:pRg st="2" end="2"/>
                                            </p:txEl>
                                          </p:spTgt>
                                        </p:tgtEl>
                                      </p:cBhvr>
                                    </p:animEffect>
                                    <p:anim calcmode="lin" valueType="num">
                                      <p:cBhvr>
                                        <p:cTn id="21" dur="2000"/>
                                        <p:tgtEl>
                                          <p:spTgt spid="2">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2000"/>
                                        <p:tgtEl>
                                          <p:spTgt spid="2">
                                            <p:txEl>
                                              <p:pRg st="2" end="2"/>
                                            </p:txEl>
                                          </p:spTgt>
                                        </p:tgtEl>
                                        <p:attrNameLst>
                                          <p:attrName>ppt_h</p:attrName>
                                        </p:attrNameLst>
                                      </p:cBhvr>
                                      <p:tavLst>
                                        <p:tav tm="0">
                                          <p:val>
                                            <p:strVal val="ppt_h"/>
                                          </p:val>
                                        </p:tav>
                                        <p:tav tm="100000">
                                          <p:val>
                                            <p:strVal val="ppt_h"/>
                                          </p:val>
                                        </p:tav>
                                      </p:tavLst>
                                    </p:anim>
                                    <p:set>
                                      <p:cBhvr>
                                        <p:cTn id="23" dur="1" fill="hold">
                                          <p:stCondLst>
                                            <p:cond delay="1999"/>
                                          </p:stCondLst>
                                        </p:cTn>
                                        <p:tgtEl>
                                          <p:spTgt spid="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3" y="1052741"/>
            <a:ext cx="7408333" cy="5073427"/>
          </a:xfrm>
        </p:spPr>
        <p:txBody>
          <a:bodyPr anchor="ctr">
            <a:noAutofit/>
          </a:bodyPr>
          <a:lstStyle/>
          <a:p>
            <a:pPr lvl="0" algn="l"/>
            <a:r>
              <a:rPr lang="en-US" dirty="0">
                <a:solidFill>
                  <a:schemeClr val="tx1"/>
                </a:solidFill>
              </a:rPr>
              <a:t>In man, </a:t>
            </a:r>
            <a:r>
              <a:rPr lang="en-US" dirty="0" err="1">
                <a:solidFill>
                  <a:schemeClr val="tx1"/>
                </a:solidFill>
              </a:rPr>
              <a:t>tuberculous</a:t>
            </a:r>
            <a:r>
              <a:rPr lang="en-US" dirty="0">
                <a:solidFill>
                  <a:schemeClr val="tx1"/>
                </a:solidFill>
              </a:rPr>
              <a:t> infection almost exclusively occurs by means of inhalation of a single virulent tubercle bacillus (T.B.) or, at most, few bacilli in a droplet of sputum, or other infected material. Since no mycobacterium produce exotoxins or endotoxins, they can survive and multiply within a cellular vacuole of the </a:t>
            </a:r>
            <a:r>
              <a:rPr lang="en-US" dirty="0" err="1">
                <a:solidFill>
                  <a:schemeClr val="tx1"/>
                </a:solidFill>
              </a:rPr>
              <a:t>phagosome</a:t>
            </a:r>
            <a:r>
              <a:rPr lang="en-US" dirty="0">
                <a:solidFill>
                  <a:schemeClr val="tx1"/>
                </a:solidFill>
              </a:rPr>
              <a:t>. They can produce a special protein called “exported repetitive protein” which prevents the fusion of the </a:t>
            </a:r>
            <a:r>
              <a:rPr lang="en-US" dirty="0" err="1">
                <a:solidFill>
                  <a:schemeClr val="tx1"/>
                </a:solidFill>
              </a:rPr>
              <a:t>phagosome</a:t>
            </a:r>
            <a:r>
              <a:rPr lang="en-US" dirty="0">
                <a:solidFill>
                  <a:schemeClr val="tx1"/>
                </a:solidFill>
              </a:rPr>
              <a:t> with the lysosome and form the </a:t>
            </a:r>
            <a:r>
              <a:rPr lang="en-US" dirty="0" err="1">
                <a:solidFill>
                  <a:schemeClr val="tx1"/>
                </a:solidFill>
              </a:rPr>
              <a:t>phagolysosome</a:t>
            </a:r>
            <a:r>
              <a:rPr lang="en-US" dirty="0">
                <a:solidFill>
                  <a:schemeClr val="tx1"/>
                </a:solidFill>
              </a:rPr>
              <a:t>, therefore it will escape the killing and degradation by the </a:t>
            </a:r>
            <a:r>
              <a:rPr lang="en-US" dirty="0" err="1">
                <a:solidFill>
                  <a:schemeClr val="tx1"/>
                </a:solidFill>
              </a:rPr>
              <a:t>lysosomal</a:t>
            </a:r>
            <a:r>
              <a:rPr lang="en-US" dirty="0">
                <a:solidFill>
                  <a:schemeClr val="tx1"/>
                </a:solidFill>
              </a:rPr>
              <a:t> contents and lead to </a:t>
            </a:r>
          </a:p>
          <a:p>
            <a:pPr marL="0" indent="0" algn="l">
              <a:buNone/>
            </a:pPr>
            <a:r>
              <a:rPr lang="en-US" dirty="0">
                <a:solidFill>
                  <a:schemeClr val="tx1"/>
                </a:solidFill>
              </a:rPr>
              <a:t>The formation of (</a:t>
            </a:r>
            <a:r>
              <a:rPr lang="en-US" dirty="0" err="1">
                <a:solidFill>
                  <a:schemeClr val="tx1"/>
                </a:solidFill>
              </a:rPr>
              <a:t>Ghon</a:t>
            </a:r>
            <a:r>
              <a:rPr lang="en-US" dirty="0">
                <a:solidFill>
                  <a:schemeClr val="tx1"/>
                </a:solidFill>
              </a:rPr>
              <a:t> focus or primary focus).</a:t>
            </a:r>
          </a:p>
          <a:p>
            <a:pPr marL="0" indent="0" algn="l">
              <a:buNone/>
            </a:pPr>
            <a:r>
              <a:rPr lang="en-US" dirty="0">
                <a:solidFill>
                  <a:schemeClr val="tx1"/>
                </a:solidFill>
              </a:rPr>
              <a:t> </a:t>
            </a:r>
          </a:p>
          <a:p>
            <a:pPr marL="0" indent="0" algn="l">
              <a:buNone/>
            </a:pPr>
            <a:endParaRPr lang="ar-SA" dirty="0">
              <a:solidFill>
                <a:schemeClr val="tx1"/>
              </a:solidFill>
            </a:endParaRPr>
          </a:p>
        </p:txBody>
      </p:sp>
      <p:sp>
        <p:nvSpPr>
          <p:cNvPr id="3" name="Title 2"/>
          <p:cNvSpPr>
            <a:spLocks noGrp="1"/>
          </p:cNvSpPr>
          <p:nvPr>
            <p:ph type="title"/>
          </p:nvPr>
        </p:nvSpPr>
        <p:spPr/>
        <p:txBody>
          <a:bodyPr/>
          <a:lstStyle/>
          <a:p>
            <a:endParaRPr lang="ar-SA" dirty="0"/>
          </a:p>
        </p:txBody>
      </p:sp>
    </p:spTree>
    <p:extLst>
      <p:ext uri="{BB962C8B-B14F-4D97-AF65-F5344CB8AC3E}">
        <p14:creationId xmlns:p14="http://schemas.microsoft.com/office/powerpoint/2010/main" val="346030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xEl>
                                              <p:pRg st="0" end="0"/>
                                            </p:txEl>
                                          </p:spTgt>
                                        </p:tgtEl>
                                        <p:attrNameLst>
                                          <p:attrName>style.color</p:attrName>
                                        </p:attrNameLst>
                                      </p:cBhvr>
                                      <p:to>
                                        <a:schemeClr val="accent2"/>
                                      </p:to>
                                    </p:animClr>
                                    <p:animClr clrSpc="rgb" dir="cw">
                                      <p:cBhvr>
                                        <p:cTn id="7" dur="500" fill="hold"/>
                                        <p:tgtEl>
                                          <p:spTgt spid="2">
                                            <p:txEl>
                                              <p:pRg st="0" end="0"/>
                                            </p:txEl>
                                          </p:spTgt>
                                        </p:tgtEl>
                                        <p:attrNameLst>
                                          <p:attrName>fillcolor</p:attrName>
                                        </p:attrNameLst>
                                      </p:cBhvr>
                                      <p:to>
                                        <a:schemeClr val="accent2"/>
                                      </p:to>
                                    </p:animClr>
                                    <p:set>
                                      <p:cBhvr>
                                        <p:cTn id="8" dur="500" fill="hold"/>
                                        <p:tgtEl>
                                          <p:spTgt spid="2">
                                            <p:txEl>
                                              <p:pRg st="0" end="0"/>
                                            </p:txEl>
                                          </p:spTgt>
                                        </p:tgtEl>
                                        <p:attrNameLst>
                                          <p:attrName>fill.type</p:attrName>
                                        </p:attrNameLst>
                                      </p:cBhvr>
                                      <p:to>
                                        <p:strVal val="solid"/>
                                      </p:to>
                                    </p:set>
                                    <p:set>
                                      <p:cBhvr>
                                        <p:cTn id="9" dur="500" fill="hold"/>
                                        <p:tgtEl>
                                          <p:spTgt spid="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2">
                                            <p:txEl>
                                              <p:pRg st="1" end="1"/>
                                            </p:txEl>
                                          </p:spTgt>
                                        </p:tgtEl>
                                        <p:attrNameLst>
                                          <p:attrName>style.color</p:attrName>
                                        </p:attrNameLst>
                                      </p:cBhvr>
                                      <p:to>
                                        <a:schemeClr val="accent2"/>
                                      </p:to>
                                    </p:animClr>
                                    <p:animClr clrSpc="rgb" dir="cw">
                                      <p:cBhvr>
                                        <p:cTn id="14" dur="500" fill="hold"/>
                                        <p:tgtEl>
                                          <p:spTgt spid="2">
                                            <p:txEl>
                                              <p:pRg st="1" end="1"/>
                                            </p:txEl>
                                          </p:spTgt>
                                        </p:tgtEl>
                                        <p:attrNameLst>
                                          <p:attrName>fillcolor</p:attrName>
                                        </p:attrNameLst>
                                      </p:cBhvr>
                                      <p:to>
                                        <a:schemeClr val="accent2"/>
                                      </p:to>
                                    </p:animClr>
                                    <p:set>
                                      <p:cBhvr>
                                        <p:cTn id="15" dur="500" fill="hold"/>
                                        <p:tgtEl>
                                          <p:spTgt spid="2">
                                            <p:txEl>
                                              <p:pRg st="1" end="1"/>
                                            </p:txEl>
                                          </p:spTgt>
                                        </p:tgtEl>
                                        <p:attrNameLst>
                                          <p:attrName>fill.type</p:attrName>
                                        </p:attrNameLst>
                                      </p:cBhvr>
                                      <p:to>
                                        <p:strVal val="solid"/>
                                      </p:to>
                                    </p:set>
                                    <p:set>
                                      <p:cBhvr>
                                        <p:cTn id="16" dur="500" fill="hold"/>
                                        <p:tgtEl>
                                          <p:spTgt spid="2">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2">
                                            <p:txEl>
                                              <p:pRg st="2" end="2"/>
                                            </p:txEl>
                                          </p:spTgt>
                                        </p:tgtEl>
                                        <p:attrNameLst>
                                          <p:attrName>style.color</p:attrName>
                                        </p:attrNameLst>
                                      </p:cBhvr>
                                      <p:to>
                                        <a:schemeClr val="accent2"/>
                                      </p:to>
                                    </p:animClr>
                                    <p:animClr clrSpc="rgb" dir="cw">
                                      <p:cBhvr>
                                        <p:cTn id="21" dur="500" fill="hold"/>
                                        <p:tgtEl>
                                          <p:spTgt spid="2">
                                            <p:txEl>
                                              <p:pRg st="2" end="2"/>
                                            </p:txEl>
                                          </p:spTgt>
                                        </p:tgtEl>
                                        <p:attrNameLst>
                                          <p:attrName>fillcolor</p:attrName>
                                        </p:attrNameLst>
                                      </p:cBhvr>
                                      <p:to>
                                        <a:schemeClr val="accent2"/>
                                      </p:to>
                                    </p:animClr>
                                    <p:set>
                                      <p:cBhvr>
                                        <p:cTn id="22" dur="500" fill="hold"/>
                                        <p:tgtEl>
                                          <p:spTgt spid="2">
                                            <p:txEl>
                                              <p:pRg st="2" end="2"/>
                                            </p:txEl>
                                          </p:spTgt>
                                        </p:tgtEl>
                                        <p:attrNameLst>
                                          <p:attrName>fill.type</p:attrName>
                                        </p:attrNameLst>
                                      </p:cBhvr>
                                      <p:to>
                                        <p:strVal val="solid"/>
                                      </p:to>
                                    </p:set>
                                    <p:set>
                                      <p:cBhvr>
                                        <p:cTn id="23" dur="500" fill="hold"/>
                                        <p:tgtEl>
                                          <p:spTgt spid="2">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3" y="1700809"/>
            <a:ext cx="7408333" cy="4425355"/>
          </a:xfrm>
        </p:spPr>
        <p:txBody>
          <a:bodyPr>
            <a:noAutofit/>
          </a:bodyPr>
          <a:lstStyle/>
          <a:p>
            <a:pPr marL="0" indent="0" algn="l" rtl="0">
              <a:buNone/>
            </a:pPr>
            <a:r>
              <a:rPr lang="en-US" sz="2800" dirty="0"/>
              <a:t>Since the organisms live in the highly oxygenated </a:t>
            </a:r>
            <a:r>
              <a:rPr lang="en-US" sz="2800" dirty="0" err="1"/>
              <a:t>areas,they</a:t>
            </a:r>
            <a:r>
              <a:rPr lang="en-US" sz="2800" dirty="0"/>
              <a:t> will be deposited in </a:t>
            </a:r>
            <a:r>
              <a:rPr lang="en-US" sz="2800" dirty="0" err="1"/>
              <a:t>bronchoils</a:t>
            </a:r>
            <a:r>
              <a:rPr lang="en-US" sz="2800" dirty="0"/>
              <a:t> or the </a:t>
            </a:r>
            <a:r>
              <a:rPr lang="en-US" sz="2800" dirty="0" err="1"/>
              <a:t>aleveoli</a:t>
            </a:r>
            <a:r>
              <a:rPr lang="en-US" sz="2800" dirty="0"/>
              <a:t>, which will be taken by   the fixed macrophages where they will start their multiplication </a:t>
            </a:r>
            <a:r>
              <a:rPr lang="en-US" sz="2800" dirty="0" err="1"/>
              <a:t>intracellularly</a:t>
            </a:r>
            <a:r>
              <a:rPr lang="en-US" sz="2800" dirty="0"/>
              <a:t>, and when increase in number, the cell bursts and new phagocytes become infected and repeat the cycle. During this period of 3-4 weeks, sufficient antigen is released to sensitize the host to </a:t>
            </a:r>
            <a:r>
              <a:rPr lang="en-US" sz="2800" dirty="0" err="1"/>
              <a:t>tuberculoprotien</a:t>
            </a:r>
            <a:r>
              <a:rPr lang="en-US" sz="2800" dirty="0"/>
              <a:t> which develops an allergic response. </a:t>
            </a:r>
            <a:endParaRPr lang="ar-SA" sz="2800" dirty="0"/>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8371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3" y="1340768"/>
            <a:ext cx="7408333" cy="4785395"/>
          </a:xfrm>
        </p:spPr>
        <p:txBody>
          <a:bodyPr>
            <a:normAutofit/>
          </a:bodyPr>
          <a:lstStyle/>
          <a:p>
            <a:pPr marL="0" lvl="0" indent="0" algn="l" rtl="0">
              <a:buNone/>
            </a:pPr>
            <a:r>
              <a:rPr lang="en-US" sz="2800" dirty="0"/>
              <a:t>This lead to an acute inflammatory process followed by central necrosis which appears at the site of the primary focus, which contains large number of organisms. Few bacilli may be carried by phagocyte through the lymphatic channels to the regional lymph nodes, which become enlarged and may </a:t>
            </a:r>
            <a:r>
              <a:rPr lang="en-US" sz="2800" dirty="0" err="1"/>
              <a:t>caseate</a:t>
            </a:r>
            <a:r>
              <a:rPr lang="en-US" sz="2800" dirty="0"/>
              <a:t>. The whole process which is the primary focus , the draining lymph channels, and the enlarged </a:t>
            </a:r>
            <a:r>
              <a:rPr lang="en-US" sz="2800" dirty="0" err="1"/>
              <a:t>caseous</a:t>
            </a:r>
            <a:r>
              <a:rPr lang="en-US" sz="2800" dirty="0"/>
              <a:t> regional lymph nodes produce what is called (the primary complex)</a:t>
            </a:r>
          </a:p>
          <a:p>
            <a:pPr marL="0" indent="0" algn="l" rtl="0">
              <a:buNone/>
            </a:pPr>
            <a:endParaRPr lang="ar-SA" sz="2800" dirty="0"/>
          </a:p>
        </p:txBody>
      </p:sp>
      <p:sp>
        <p:nvSpPr>
          <p:cNvPr id="3" name="Title 2"/>
          <p:cNvSpPr>
            <a:spLocks noGrp="1"/>
          </p:cNvSpPr>
          <p:nvPr>
            <p:ph type="title"/>
          </p:nvPr>
        </p:nvSpPr>
        <p:spPr/>
        <p:txBody>
          <a:bodyPr/>
          <a:lstStyle/>
          <a:p>
            <a:endParaRPr lang="ar-SA" dirty="0"/>
          </a:p>
        </p:txBody>
      </p:sp>
    </p:spTree>
    <p:extLst>
      <p:ext uri="{BB962C8B-B14F-4D97-AF65-F5344CB8AC3E}">
        <p14:creationId xmlns:p14="http://schemas.microsoft.com/office/powerpoint/2010/main" val="2984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50" y="980728"/>
            <a:ext cx="8424935" cy="5616624"/>
          </a:xfrm>
        </p:spPr>
        <p:txBody>
          <a:bodyPr>
            <a:normAutofit lnSpcReduction="10000"/>
          </a:bodyPr>
          <a:lstStyle/>
          <a:p>
            <a:pPr lvl="0" rtl="0"/>
            <a:r>
              <a:rPr lang="en-US" dirty="0"/>
              <a:t>The future course of the case depend on certain factors such as</a:t>
            </a:r>
            <a:r>
              <a:rPr lang="en-US" dirty="0" smtClean="0"/>
              <a:t>;									</a:t>
            </a:r>
            <a:endParaRPr lang="en-US" dirty="0"/>
          </a:p>
          <a:p>
            <a:pPr marL="0" lvl="0" indent="0" algn="l" rtl="0">
              <a:buNone/>
            </a:pPr>
            <a:endParaRPr lang="en-US" dirty="0"/>
          </a:p>
          <a:p>
            <a:pPr marL="0" lvl="0" indent="0" algn="l" rtl="0">
              <a:buNone/>
            </a:pPr>
            <a:endParaRPr lang="en-US" dirty="0" smtClean="0"/>
          </a:p>
          <a:p>
            <a:pPr marL="0" lvl="0" indent="0" algn="l" rtl="0">
              <a:buNone/>
            </a:pPr>
            <a:endParaRPr lang="en-US" dirty="0" smtClean="0"/>
          </a:p>
          <a:p>
            <a:pPr lvl="0" algn="l" rtl="0"/>
            <a:r>
              <a:rPr lang="en-US" sz="2800" dirty="0" smtClean="0"/>
              <a:t>The </a:t>
            </a:r>
            <a:r>
              <a:rPr lang="en-US" sz="2800" dirty="0"/>
              <a:t>favorable cases, the primary lesion and the involved lymph nodes undergo healing and calcification.</a:t>
            </a:r>
          </a:p>
          <a:p>
            <a:pPr lvl="0" algn="l" rtl="0"/>
            <a:r>
              <a:rPr lang="en-US" sz="2800" dirty="0"/>
              <a:t>Under unfavorable conditions, progressive lesion may develop and produce </a:t>
            </a:r>
            <a:r>
              <a:rPr lang="en-US" sz="2800" dirty="0" err="1"/>
              <a:t>miliary</a:t>
            </a:r>
            <a:r>
              <a:rPr lang="en-US" sz="2800" dirty="0"/>
              <a:t> tuberculosis, the </a:t>
            </a:r>
            <a:r>
              <a:rPr lang="en-US" sz="2800" dirty="0" err="1"/>
              <a:t>tuberculous</a:t>
            </a:r>
            <a:r>
              <a:rPr lang="en-US" sz="2800" dirty="0"/>
              <a:t> bronchopneumonia, and may involve other organs such as: spleen, liver, brain, kidneys and </a:t>
            </a:r>
            <a:r>
              <a:rPr lang="en-US" sz="2800" dirty="0" err="1"/>
              <a:t>menings</a:t>
            </a:r>
            <a:r>
              <a:rPr lang="en-US" dirty="0"/>
              <a:t>.</a:t>
            </a:r>
          </a:p>
          <a:p>
            <a:pPr marL="0" indent="0" algn="l" rtl="0">
              <a:buNone/>
            </a:pPr>
            <a:endParaRPr lang="ar-SA" dirty="0"/>
          </a:p>
        </p:txBody>
      </p:sp>
      <p:sp>
        <p:nvSpPr>
          <p:cNvPr id="3" name="Title 2"/>
          <p:cNvSpPr>
            <a:spLocks noGrp="1"/>
          </p:cNvSpPr>
          <p:nvPr>
            <p:ph type="title"/>
          </p:nvPr>
        </p:nvSpPr>
        <p:spPr/>
        <p:txBody>
          <a:bodyPr/>
          <a:lstStyle/>
          <a:p>
            <a:pPr rtl="0"/>
            <a:endParaRPr lang="ar-SA" dirty="0"/>
          </a:p>
        </p:txBody>
      </p:sp>
    </p:spTree>
    <p:extLst>
      <p:ext uri="{BB962C8B-B14F-4D97-AF65-F5344CB8AC3E}">
        <p14:creationId xmlns:p14="http://schemas.microsoft.com/office/powerpoint/2010/main" val="401336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nodePh="1">
                                  <p:stCondLst>
                                    <p:cond delay="0"/>
                                  </p:stCondLst>
                                  <p:endCondLst>
                                    <p:cond evt="begin" delay="0">
                                      <p:tn val="5"/>
                                    </p:cond>
                                  </p:end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1" nodeType="clickEffect" nodePh="1">
                                  <p:stCondLst>
                                    <p:cond delay="0"/>
                                  </p:stCondLst>
                                  <p:endCondLst>
                                    <p:cond evt="begin" delay="0">
                                      <p:tn val="12"/>
                                    </p:cond>
                                  </p:end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l" rtl="0">
              <a:buNone/>
            </a:pPr>
            <a:r>
              <a:rPr lang="en-US" sz="7200" b="1" dirty="0">
                <a:latin typeface="Algerian" pitchFamily="82" charset="0"/>
              </a:rPr>
              <a:t>Immunity</a:t>
            </a:r>
            <a:r>
              <a:rPr lang="en-US" b="1" dirty="0"/>
              <a:t>:</a:t>
            </a:r>
            <a:endParaRPr lang="en-US" dirty="0"/>
          </a:p>
          <a:p>
            <a:pPr marL="0" indent="0" algn="l" rtl="0">
              <a:buNone/>
            </a:pPr>
            <a:endParaRPr lang="ar-SA" dirty="0"/>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336465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3" y="1628802"/>
            <a:ext cx="7408333" cy="4497363"/>
          </a:xfrm>
        </p:spPr>
        <p:txBody>
          <a:bodyPr>
            <a:noAutofit/>
          </a:bodyPr>
          <a:lstStyle/>
          <a:p>
            <a:pPr marL="0" lvl="0" indent="0" algn="l" rtl="0">
              <a:buNone/>
            </a:pPr>
            <a:r>
              <a:rPr lang="en-US" sz="3200" dirty="0"/>
              <a:t>The immune response of the human body to the presence of T.B. is indicated by the appearance of agglutinins, precipitins, </a:t>
            </a:r>
            <a:r>
              <a:rPr lang="en-US" sz="3200" dirty="0" err="1"/>
              <a:t>opsonins</a:t>
            </a:r>
            <a:r>
              <a:rPr lang="en-US" sz="3200" dirty="0"/>
              <a:t> and complement fixation antibodies in the serum. These antibodies are found in low titer, and are not used for diagnostic purposes, and none of their antigenic substances are found to be related to virulence, and has no or little effect on the tubercle cells.</a:t>
            </a:r>
          </a:p>
          <a:p>
            <a:pPr marL="0" indent="0" algn="l" rtl="0">
              <a:buNone/>
            </a:pPr>
            <a:endParaRPr lang="ar-SA" sz="3200" dirty="0"/>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3413343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lvl="0" indent="0" algn="l">
              <a:buNone/>
            </a:pPr>
            <a:r>
              <a:rPr lang="en-US" sz="2800" dirty="0"/>
              <a:t>Resistance to the organism required by the cell mediated immunity, by                         T-cell and macrophages. Patient deficient in cellular immunity, such as AIDS patients are at much risk for disseminated tuberculosis. Mutation in the δ- interferon receptor gene is another cause of defective cellular immunity that predispose to severe tuberculosis.</a:t>
            </a:r>
          </a:p>
          <a:p>
            <a:pPr marL="0" indent="0" algn="l">
              <a:buNone/>
            </a:pPr>
            <a:endParaRPr lang="ar-SA" sz="2800" dirty="0"/>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4035951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lgn="l">
              <a:buNone/>
            </a:pPr>
            <a:r>
              <a:rPr lang="en-US" sz="4000" dirty="0">
                <a:solidFill>
                  <a:schemeClr val="tx1"/>
                </a:solidFill>
              </a:rPr>
              <a:t>Order: </a:t>
            </a:r>
            <a:r>
              <a:rPr lang="en-US" sz="4000" dirty="0" err="1">
                <a:solidFill>
                  <a:schemeClr val="tx1"/>
                </a:solidFill>
              </a:rPr>
              <a:t>Actinomycetails</a:t>
            </a:r>
            <a:endParaRPr lang="en-US" sz="4000" dirty="0">
              <a:solidFill>
                <a:schemeClr val="tx1"/>
              </a:solidFill>
            </a:endParaRPr>
          </a:p>
          <a:p>
            <a:pPr marL="0" indent="0" algn="l">
              <a:buNone/>
            </a:pPr>
            <a:r>
              <a:rPr lang="en-US" sz="4000" dirty="0">
                <a:solidFill>
                  <a:schemeClr val="tx1"/>
                </a:solidFill>
              </a:rPr>
              <a:t>Family: </a:t>
            </a:r>
            <a:r>
              <a:rPr lang="en-US" sz="4000" dirty="0" err="1">
                <a:solidFill>
                  <a:schemeClr val="tx1"/>
                </a:solidFill>
              </a:rPr>
              <a:t>Myobacteriaceae</a:t>
            </a:r>
            <a:endParaRPr lang="en-US" sz="4000" dirty="0">
              <a:solidFill>
                <a:schemeClr val="tx1"/>
              </a:solidFill>
            </a:endParaRPr>
          </a:p>
          <a:p>
            <a:pPr marL="0" indent="0" algn="l">
              <a:buNone/>
            </a:pPr>
            <a:r>
              <a:rPr lang="en-US" sz="4000" dirty="0">
                <a:solidFill>
                  <a:schemeClr val="tx1"/>
                </a:solidFill>
              </a:rPr>
              <a:t>Genus: </a:t>
            </a:r>
            <a:r>
              <a:rPr lang="en-US" sz="4000" dirty="0" smtClean="0">
                <a:solidFill>
                  <a:schemeClr val="tx1"/>
                </a:solidFill>
              </a:rPr>
              <a:t>Mycobacterium</a:t>
            </a:r>
            <a:endParaRPr lang="en-US" sz="4000" dirty="0">
              <a:solidFill>
                <a:schemeClr val="tx1"/>
              </a:solidFill>
            </a:endParaRPr>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171862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3" y="1772816"/>
            <a:ext cx="7408333" cy="4353347"/>
          </a:xfrm>
        </p:spPr>
        <p:txBody>
          <a:bodyPr>
            <a:normAutofit/>
          </a:bodyPr>
          <a:lstStyle/>
          <a:p>
            <a:pPr lvl="0" algn="l" rtl="0"/>
            <a:r>
              <a:rPr lang="en-US" dirty="0"/>
              <a:t> </a:t>
            </a:r>
            <a:r>
              <a:rPr lang="en-US" sz="2800" dirty="0">
                <a:solidFill>
                  <a:schemeClr val="tx1"/>
                </a:solidFill>
              </a:rPr>
              <a:t>A gene called NRAMP determines the natural resistance to tuberculosis. People who have mutations in this gene have a much higher rate of clinical tuberculosis than those with the normal gene. The NRAMP protein is located in the membrane of the </a:t>
            </a:r>
            <a:r>
              <a:rPr lang="en-US" sz="2800" dirty="0" err="1">
                <a:solidFill>
                  <a:schemeClr val="tx1"/>
                </a:solidFill>
              </a:rPr>
              <a:t>phagosome</a:t>
            </a:r>
            <a:r>
              <a:rPr lang="en-US" sz="2800" dirty="0">
                <a:solidFill>
                  <a:schemeClr val="tx1"/>
                </a:solidFill>
              </a:rPr>
              <a:t> in macrophages and plays an important role in killing the organism within the </a:t>
            </a:r>
            <a:r>
              <a:rPr lang="en-US" sz="2800" dirty="0" err="1">
                <a:solidFill>
                  <a:schemeClr val="tx1"/>
                </a:solidFill>
              </a:rPr>
              <a:t>phagosome</a:t>
            </a:r>
            <a:r>
              <a:rPr lang="en-US" sz="2800" dirty="0">
                <a:solidFill>
                  <a:schemeClr val="tx1"/>
                </a:solidFill>
              </a:rPr>
              <a:t>.</a:t>
            </a:r>
          </a:p>
          <a:p>
            <a:pPr marL="0" indent="0" algn="l">
              <a:buNone/>
            </a:pPr>
            <a:r>
              <a:rPr lang="en-US" dirty="0"/>
              <a:t> </a:t>
            </a:r>
          </a:p>
          <a:p>
            <a:pPr marL="0" indent="0" algn="l" rtl="0">
              <a:buNone/>
            </a:pPr>
            <a:endParaRPr lang="ar-SA" dirty="0"/>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747185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l" rtl="0">
              <a:buNone/>
            </a:pPr>
            <a:r>
              <a:rPr lang="en-US" sz="7200" b="1" dirty="0">
                <a:latin typeface="Arial Rounded MT Bold" pitchFamily="34" charset="0"/>
              </a:rPr>
              <a:t>Tuberculin test:</a:t>
            </a:r>
            <a:endParaRPr lang="en-US" sz="7200" dirty="0">
              <a:latin typeface="Arial Rounded MT Bold" pitchFamily="34" charset="0"/>
            </a:endParaRPr>
          </a:p>
          <a:p>
            <a:pPr marL="0" indent="0" algn="l" rtl="0">
              <a:buNone/>
            </a:pPr>
            <a:endParaRPr lang="ar-SA" dirty="0"/>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41590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sz="2800" b="1" dirty="0"/>
              <a:t>Tuberculin test:</a:t>
            </a:r>
            <a:endParaRPr lang="en-US" sz="2800" dirty="0"/>
          </a:p>
          <a:p>
            <a:pPr lvl="0" algn="l" rtl="0"/>
            <a:r>
              <a:rPr lang="en-US" sz="2800" dirty="0"/>
              <a:t>Koch’s phenomenon.</a:t>
            </a:r>
          </a:p>
          <a:p>
            <a:pPr lvl="0" algn="l" rtl="0"/>
            <a:r>
              <a:rPr lang="en-US" sz="2800" dirty="0"/>
              <a:t>Purified protein derivative (PPD) by Seibert.</a:t>
            </a:r>
          </a:p>
          <a:p>
            <a:pPr lvl="0" algn="l" rtl="0"/>
            <a:r>
              <a:rPr lang="en-US" sz="2800" dirty="0"/>
              <a:t>Tuberculin test is used to investigate infection or previous vaccination with BCG and not necessarily active disease.</a:t>
            </a:r>
          </a:p>
          <a:p>
            <a:pPr marL="0" indent="0" algn="r" rtl="0">
              <a:buNone/>
            </a:pPr>
            <a:endParaRPr lang="ar-SA" sz="2800" dirty="0"/>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404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lgn="l" rtl="0"/>
            <a:r>
              <a:rPr lang="en-US" dirty="0">
                <a:solidFill>
                  <a:schemeClr val="tx1"/>
                </a:solidFill>
              </a:rPr>
              <a:t>The following techniques are employed in tuberculin testing.</a:t>
            </a:r>
          </a:p>
          <a:p>
            <a:pPr marL="0" lvl="0" indent="0" algn="l">
              <a:buNone/>
            </a:pPr>
            <a:r>
              <a:rPr lang="en-US" dirty="0">
                <a:solidFill>
                  <a:schemeClr val="tx1"/>
                </a:solidFill>
              </a:rPr>
              <a:t>The </a:t>
            </a:r>
            <a:r>
              <a:rPr lang="en-US" dirty="0" err="1">
                <a:solidFill>
                  <a:schemeClr val="tx1"/>
                </a:solidFill>
              </a:rPr>
              <a:t>Mantoux</a:t>
            </a:r>
            <a:r>
              <a:rPr lang="en-US" dirty="0">
                <a:solidFill>
                  <a:schemeClr val="tx1"/>
                </a:solidFill>
              </a:rPr>
              <a:t> test: the dose used is 1-5 tuberculin units (each 1.0 </a:t>
            </a:r>
            <a:r>
              <a:rPr lang="en-US" dirty="0" err="1">
                <a:solidFill>
                  <a:schemeClr val="tx1"/>
                </a:solidFill>
              </a:rPr>
              <a:t>t.u</a:t>
            </a:r>
            <a:r>
              <a:rPr lang="en-US" dirty="0">
                <a:solidFill>
                  <a:schemeClr val="tx1"/>
                </a:solidFill>
              </a:rPr>
              <a:t>. =0.000028 PPD) is injected </a:t>
            </a:r>
            <a:r>
              <a:rPr lang="en-US" dirty="0" err="1">
                <a:solidFill>
                  <a:schemeClr val="tx1"/>
                </a:solidFill>
              </a:rPr>
              <a:t>intracutaneously</a:t>
            </a:r>
            <a:r>
              <a:rPr lang="en-US" dirty="0">
                <a:solidFill>
                  <a:schemeClr val="tx1"/>
                </a:solidFill>
              </a:rPr>
              <a:t> and as superficially as possible. Usually into the middle- third of the forearm. The positive reaction appears within 1-2 days showing papule with erythema, or a vesicle may develop in the central part of the indurated area and even with necrosis.</a:t>
            </a:r>
          </a:p>
          <a:p>
            <a:pPr marL="0" indent="0" algn="l" rtl="0">
              <a:buNone/>
            </a:pPr>
            <a:endParaRPr lang="ar-SA" dirty="0">
              <a:solidFill>
                <a:schemeClr val="tx1"/>
              </a:solidFill>
            </a:endParaRPr>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2226119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3" y="2132857"/>
            <a:ext cx="7408333" cy="3993307"/>
          </a:xfrm>
        </p:spPr>
        <p:txBody>
          <a:bodyPr>
            <a:normAutofit lnSpcReduction="10000"/>
          </a:bodyPr>
          <a:lstStyle/>
          <a:p>
            <a:pPr marL="0" indent="0" algn="l" rtl="0">
              <a:buNone/>
            </a:pPr>
            <a:r>
              <a:rPr lang="en-US" dirty="0" smtClean="0"/>
              <a:t>2</a:t>
            </a:r>
            <a:r>
              <a:rPr lang="en-US" sz="2800" dirty="0" smtClean="0"/>
              <a:t>. The </a:t>
            </a:r>
            <a:r>
              <a:rPr lang="en-US" sz="2800" dirty="0"/>
              <a:t>von </a:t>
            </a:r>
            <a:r>
              <a:rPr lang="en-US" sz="2800" dirty="0" err="1"/>
              <a:t>pirquet</a:t>
            </a:r>
            <a:r>
              <a:rPr lang="en-US" sz="2800" dirty="0"/>
              <a:t> test: in this test 2 fine scratches are made not to be too superficial and should not bleed. Tuberculin containing a drop of </a:t>
            </a:r>
            <a:r>
              <a:rPr lang="en-US" sz="2800" dirty="0" smtClean="0"/>
              <a:t>1</a:t>
            </a:r>
            <a:r>
              <a:rPr lang="en-US" sz="2800" dirty="0"/>
              <a:t>%</a:t>
            </a:r>
          </a:p>
          <a:p>
            <a:pPr marL="0" indent="0" algn="l" rtl="0">
              <a:buNone/>
            </a:pPr>
            <a:r>
              <a:rPr lang="en-US" sz="2800" dirty="0"/>
              <a:t>adrenaline/ml is rubbed into the scratched area  with a glass rod and left to dry for 5 min. positive reaction appear after 72 hours showing an induration of not more than 5 mm. as determined by palpation.</a:t>
            </a:r>
            <a:endParaRPr lang="en-US" sz="2800" dirty="0" smtClean="0"/>
          </a:p>
          <a:p>
            <a:pPr marL="0" indent="0" algn="l" rtl="0">
              <a:buNone/>
            </a:pPr>
            <a:endParaRPr lang="en-US" sz="2800" dirty="0"/>
          </a:p>
          <a:p>
            <a:pPr marL="0" indent="0" algn="l" rtl="0">
              <a:buNone/>
            </a:pPr>
            <a:endParaRPr lang="en-US" dirty="0" smtClean="0"/>
          </a:p>
          <a:p>
            <a:pPr marL="0" indent="0" algn="l" rtl="0">
              <a:buNone/>
            </a:pPr>
            <a:endParaRPr lang="ar-SA" dirty="0"/>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314654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lgn="l" rtl="0">
              <a:buNone/>
            </a:pPr>
            <a:r>
              <a:rPr lang="en-US" sz="3200" dirty="0" smtClean="0"/>
              <a:t>3. The </a:t>
            </a:r>
            <a:r>
              <a:rPr lang="en-US" sz="3200" dirty="0" err="1"/>
              <a:t>Heaf</a:t>
            </a:r>
            <a:r>
              <a:rPr lang="en-US" sz="3200" dirty="0"/>
              <a:t> multiple puncture test: this test requires a special multiple puncture apparatus designed to release 6 needles automatically when the end plate is pressed vertically on the skin</a:t>
            </a:r>
            <a:r>
              <a:rPr lang="en-US" sz="3200" dirty="0" smtClean="0"/>
              <a:t>.</a:t>
            </a:r>
          </a:p>
          <a:p>
            <a:pPr marL="0" lvl="0" indent="0" algn="l" rtl="0">
              <a:buNone/>
            </a:pPr>
            <a:endParaRPr lang="en-US" sz="3200" dirty="0"/>
          </a:p>
          <a:p>
            <a:pPr marL="0" lvl="0" indent="0" algn="l" rtl="0">
              <a:buNone/>
            </a:pPr>
            <a:endParaRPr lang="en-US" sz="3200" dirty="0"/>
          </a:p>
          <a:p>
            <a:pPr marL="0" indent="0" algn="l" rtl="0">
              <a:buNone/>
            </a:pPr>
            <a:endParaRPr lang="ar-SA" dirty="0"/>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204428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3" y="2204864"/>
            <a:ext cx="7408333" cy="3921299"/>
          </a:xfrm>
        </p:spPr>
        <p:txBody>
          <a:bodyPr/>
          <a:lstStyle/>
          <a:p>
            <a:pPr algn="l" rtl="0"/>
            <a:r>
              <a:rPr lang="en-US" sz="2800" dirty="0"/>
              <a:t>False positive </a:t>
            </a:r>
            <a:r>
              <a:rPr lang="en-US" sz="2800" dirty="0" smtClean="0"/>
              <a:t>results:</a:t>
            </a:r>
          </a:p>
          <a:p>
            <a:pPr lvl="0" algn="l" rtl="0"/>
            <a:r>
              <a:rPr lang="en-US" sz="2800" dirty="0" err="1" smtClean="0"/>
              <a:t>Histoplasma</a:t>
            </a:r>
            <a:r>
              <a:rPr lang="en-US" sz="2800" dirty="0" smtClean="0"/>
              <a:t> </a:t>
            </a:r>
            <a:r>
              <a:rPr lang="en-US" sz="2800" dirty="0" err="1" smtClean="0"/>
              <a:t>capsulatum</a:t>
            </a:r>
            <a:r>
              <a:rPr lang="en-US" sz="2800" dirty="0" smtClean="0"/>
              <a:t> infection</a:t>
            </a:r>
          </a:p>
          <a:p>
            <a:pPr lvl="0" algn="l" rtl="0"/>
            <a:r>
              <a:rPr lang="en-US" sz="2800" dirty="0" smtClean="0"/>
              <a:t>A </a:t>
            </a:r>
            <a:r>
              <a:rPr lang="en-US" sz="2800" dirty="0"/>
              <a:t>hot platinum needle is used</a:t>
            </a:r>
          </a:p>
          <a:p>
            <a:pPr lvl="0" algn="l" rtl="0"/>
            <a:r>
              <a:rPr lang="en-US" sz="2800" dirty="0"/>
              <a:t>Formation of a small hematoma</a:t>
            </a:r>
          </a:p>
          <a:p>
            <a:pPr lvl="0" algn="l" rtl="0"/>
            <a:r>
              <a:rPr lang="en-US" sz="2800" dirty="0"/>
              <a:t>From a slight skin infection at the site of injection</a:t>
            </a:r>
          </a:p>
          <a:p>
            <a:pPr lvl="0" algn="l" rtl="0"/>
            <a:r>
              <a:rPr lang="en-US" sz="2800" dirty="0"/>
              <a:t>From bacterial contaminated tuberculin</a:t>
            </a:r>
          </a:p>
          <a:p>
            <a:pPr marL="0" indent="0" algn="l" rtl="0">
              <a:buNone/>
            </a:pPr>
            <a:endParaRPr lang="ar-SA" dirty="0"/>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229186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
                                            <p:txEl>
                                              <p:pRg st="1" end="1"/>
                                            </p:txEl>
                                          </p:spTgt>
                                        </p:tgtEl>
                                      </p:cBhvr>
                                    </p:animEffect>
                                    <p:animScale>
                                      <p:cBhvr>
                                        <p:cTn id="12" dur="250" autoRev="1" fill="hold"/>
                                        <p:tgtEl>
                                          <p:spTgt spid="2">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
                                            <p:txEl>
                                              <p:pRg st="2" end="2"/>
                                            </p:txEl>
                                          </p:spTgt>
                                        </p:tgtEl>
                                      </p:cBhvr>
                                    </p:animEffect>
                                    <p:animScale>
                                      <p:cBhvr>
                                        <p:cTn id="17" dur="250" autoRev="1" fill="hold"/>
                                        <p:tgtEl>
                                          <p:spTgt spid="2">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2">
                                            <p:txEl>
                                              <p:pRg st="3" end="3"/>
                                            </p:txEl>
                                          </p:spTgt>
                                        </p:tgtEl>
                                      </p:cBhvr>
                                    </p:animEffect>
                                    <p:animScale>
                                      <p:cBhvr>
                                        <p:cTn id="22" dur="250" autoRev="1" fill="hold"/>
                                        <p:tgtEl>
                                          <p:spTgt spid="2">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
                                            <p:txEl>
                                              <p:pRg st="4" end="4"/>
                                            </p:txEl>
                                          </p:spTgt>
                                        </p:tgtEl>
                                      </p:cBhvr>
                                    </p:animEffect>
                                    <p:animScale>
                                      <p:cBhvr>
                                        <p:cTn id="27" dur="250" autoRev="1" fill="hold"/>
                                        <p:tgtEl>
                                          <p:spTgt spid="2">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2">
                                            <p:txEl>
                                              <p:pRg st="5" end="5"/>
                                            </p:txEl>
                                          </p:spTgt>
                                        </p:tgtEl>
                                      </p:cBhvr>
                                    </p:animEffect>
                                    <p:animScale>
                                      <p:cBhvr>
                                        <p:cTn id="32" dur="250" autoRev="1" fill="hold"/>
                                        <p:tgtEl>
                                          <p:spTgt spid="2">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3" y="1844832"/>
            <a:ext cx="7408333" cy="4281339"/>
          </a:xfrm>
        </p:spPr>
        <p:txBody>
          <a:bodyPr>
            <a:normAutofit/>
          </a:bodyPr>
          <a:lstStyle/>
          <a:p>
            <a:pPr lvl="0" algn="l" rtl="0"/>
            <a:r>
              <a:rPr lang="en-US" dirty="0"/>
              <a:t>Old deteriorated tuberculin</a:t>
            </a:r>
          </a:p>
          <a:p>
            <a:pPr lvl="0" algn="l" rtl="0"/>
            <a:r>
              <a:rPr lang="en-US" dirty="0"/>
              <a:t>Deeper injection</a:t>
            </a:r>
          </a:p>
          <a:p>
            <a:pPr lvl="0" algn="l" rtl="0"/>
            <a:r>
              <a:rPr lang="en-US" dirty="0"/>
              <a:t>Leakage of tuberculin after injection</a:t>
            </a:r>
          </a:p>
          <a:p>
            <a:pPr lvl="0" algn="l" rtl="0"/>
            <a:r>
              <a:rPr lang="en-US" dirty="0"/>
              <a:t>Very severe infection such as </a:t>
            </a:r>
            <a:r>
              <a:rPr lang="en-US" dirty="0" err="1"/>
              <a:t>miliary</a:t>
            </a:r>
            <a:r>
              <a:rPr lang="en-US" dirty="0"/>
              <a:t> tuberculosis</a:t>
            </a:r>
          </a:p>
          <a:p>
            <a:pPr lvl="0" algn="l" rtl="0"/>
            <a:r>
              <a:rPr lang="en-US" dirty="0"/>
              <a:t>During cortisone administration</a:t>
            </a:r>
          </a:p>
          <a:p>
            <a:pPr lvl="0" algn="l" rtl="0"/>
            <a:r>
              <a:rPr lang="en-US" dirty="0"/>
              <a:t>During measles infection ( lymphocytes become non susceptible to stimulating effect of PPD )</a:t>
            </a:r>
          </a:p>
          <a:p>
            <a:pPr lvl="0" algn="l" rtl="0"/>
            <a:r>
              <a:rPr lang="en-US" dirty="0"/>
              <a:t>Malignant lymphomas</a:t>
            </a:r>
          </a:p>
          <a:p>
            <a:pPr lvl="0" algn="l" rtl="0"/>
            <a:r>
              <a:rPr lang="en-US" dirty="0" err="1"/>
              <a:t>Sarcoidosis</a:t>
            </a:r>
            <a:r>
              <a:rPr lang="en-US" dirty="0"/>
              <a:t>.</a:t>
            </a:r>
          </a:p>
          <a:p>
            <a:pPr marL="0" indent="0" algn="l" rtl="0">
              <a:buNone/>
            </a:pPr>
            <a:endParaRPr lang="ar-SA" dirty="0"/>
          </a:p>
        </p:txBody>
      </p:sp>
      <p:sp>
        <p:nvSpPr>
          <p:cNvPr id="3" name="Title 2"/>
          <p:cNvSpPr>
            <a:spLocks noGrp="1"/>
          </p:cNvSpPr>
          <p:nvPr>
            <p:ph type="title"/>
          </p:nvPr>
        </p:nvSpPr>
        <p:spPr/>
        <p:txBody>
          <a:bodyPr>
            <a:normAutofit fontScale="90000"/>
          </a:bodyPr>
          <a:lstStyle/>
          <a:p>
            <a:r>
              <a:rPr lang="en-US" dirty="0"/>
              <a:t>False negative results:</a:t>
            </a:r>
            <a:br>
              <a:rPr lang="en-US" dirty="0"/>
            </a:br>
            <a:endParaRPr lang="ar-SA" dirty="0"/>
          </a:p>
        </p:txBody>
      </p:sp>
    </p:spTree>
    <p:extLst>
      <p:ext uri="{BB962C8B-B14F-4D97-AF65-F5344CB8AC3E}">
        <p14:creationId xmlns:p14="http://schemas.microsoft.com/office/powerpoint/2010/main" val="427855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3" y="1340768"/>
            <a:ext cx="7408333" cy="4785395"/>
          </a:xfrm>
        </p:spPr>
        <p:txBody>
          <a:bodyPr>
            <a:noAutofit/>
          </a:bodyPr>
          <a:lstStyle/>
          <a:p>
            <a:pPr marL="0" indent="0" algn="l" rtl="0">
              <a:buNone/>
            </a:pPr>
            <a:r>
              <a:rPr lang="en-US" sz="3200" dirty="0"/>
              <a:t>Clinical manifestations and chest X-Ray are not enough to give the clear diagnosis without a confirmatory laboratory tests.</a:t>
            </a:r>
          </a:p>
          <a:p>
            <a:pPr marL="0" indent="0" algn="l" rtl="0">
              <a:buNone/>
            </a:pPr>
            <a:endParaRPr lang="en-US" sz="3200" dirty="0" smtClean="0"/>
          </a:p>
          <a:p>
            <a:pPr marL="0" indent="0" algn="l" rtl="0">
              <a:buNone/>
            </a:pPr>
            <a:endParaRPr lang="en-US" sz="3200" dirty="0"/>
          </a:p>
          <a:p>
            <a:pPr marL="0" indent="0" algn="l" rtl="0">
              <a:buNone/>
            </a:pPr>
            <a:r>
              <a:rPr lang="en-US" sz="3200" dirty="0"/>
              <a:t>Specimens expected to reach the laboratory for acid fast bacilli(AFB) are sputum, urine, CSF, gastric washings, pleural fluid, infected tissues, laryngeal swab, feces and pus.</a:t>
            </a:r>
          </a:p>
          <a:p>
            <a:pPr marL="0" indent="0" algn="l" rtl="0">
              <a:buNone/>
            </a:pPr>
            <a:endParaRPr lang="ar-SA" sz="3200" dirty="0"/>
          </a:p>
        </p:txBody>
      </p:sp>
      <p:sp>
        <p:nvSpPr>
          <p:cNvPr id="3" name="Title 2"/>
          <p:cNvSpPr>
            <a:spLocks noGrp="1"/>
          </p:cNvSpPr>
          <p:nvPr>
            <p:ph type="title"/>
          </p:nvPr>
        </p:nvSpPr>
        <p:spPr/>
        <p:txBody>
          <a:bodyPr/>
          <a:lstStyle/>
          <a:p>
            <a:endParaRPr lang="ar-SA" dirty="0"/>
          </a:p>
        </p:txBody>
      </p:sp>
    </p:spTree>
    <p:extLst>
      <p:ext uri="{BB962C8B-B14F-4D97-AF65-F5344CB8AC3E}">
        <p14:creationId xmlns:p14="http://schemas.microsoft.com/office/powerpoint/2010/main" val="56948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xEl>
                                              <p:pRg st="0" end="0"/>
                                            </p:txEl>
                                          </p:spTgt>
                                        </p:tgtEl>
                                      </p:cBhvr>
                                    </p:animEffect>
                                    <p:anim calcmode="lin" valueType="num">
                                      <p:cBhvr>
                                        <p:cTn id="7" dur="1822" tmFilter="0,0; 0.14,0.31; 0.43,0.73; 0.71,0.91; 1.0,1.0">
                                          <p:stCondLst>
                                            <p:cond delay="0"/>
                                          </p:stCondLst>
                                        </p:cTn>
                                        <p:tgtEl>
                                          <p:spTgt spid="2">
                                            <p:txEl>
                                              <p:pRg st="0" end="0"/>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xEl>
                                              <p:pRg st="0" end="0"/>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xEl>
                                              <p:pRg st="0" end="0"/>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2">
                                            <p:txEl>
                                              <p:pRg st="0" end="0"/>
                                            </p:txEl>
                                          </p:spTgt>
                                        </p:tgtEl>
                                      </p:cBhvr>
                                      <p:to x="100000" y="60000"/>
                                    </p:animScale>
                                    <p:animScale>
                                      <p:cBhvr>
                                        <p:cTn id="15" dur="166" decel="50000">
                                          <p:stCondLst>
                                            <p:cond delay="646"/>
                                          </p:stCondLst>
                                        </p:cTn>
                                        <p:tgtEl>
                                          <p:spTgt spid="2">
                                            <p:txEl>
                                              <p:pRg st="0" end="0"/>
                                            </p:txEl>
                                          </p:spTgt>
                                        </p:tgtEl>
                                      </p:cBhvr>
                                      <p:to x="100000" y="100000"/>
                                    </p:animScale>
                                    <p:animScale>
                                      <p:cBhvr>
                                        <p:cTn id="16" dur="26">
                                          <p:stCondLst>
                                            <p:cond delay="1312"/>
                                          </p:stCondLst>
                                        </p:cTn>
                                        <p:tgtEl>
                                          <p:spTgt spid="2">
                                            <p:txEl>
                                              <p:pRg st="0" end="0"/>
                                            </p:txEl>
                                          </p:spTgt>
                                        </p:tgtEl>
                                      </p:cBhvr>
                                      <p:to x="100000" y="80000"/>
                                    </p:animScale>
                                    <p:animScale>
                                      <p:cBhvr>
                                        <p:cTn id="17" dur="166" decel="50000">
                                          <p:stCondLst>
                                            <p:cond delay="1338"/>
                                          </p:stCondLst>
                                        </p:cTn>
                                        <p:tgtEl>
                                          <p:spTgt spid="2">
                                            <p:txEl>
                                              <p:pRg st="0" end="0"/>
                                            </p:txEl>
                                          </p:spTgt>
                                        </p:tgtEl>
                                      </p:cBhvr>
                                      <p:to x="100000" y="100000"/>
                                    </p:animScale>
                                    <p:animScale>
                                      <p:cBhvr>
                                        <p:cTn id="18" dur="26">
                                          <p:stCondLst>
                                            <p:cond delay="1642"/>
                                          </p:stCondLst>
                                        </p:cTn>
                                        <p:tgtEl>
                                          <p:spTgt spid="2">
                                            <p:txEl>
                                              <p:pRg st="0" end="0"/>
                                            </p:txEl>
                                          </p:spTgt>
                                        </p:tgtEl>
                                      </p:cBhvr>
                                      <p:to x="100000" y="90000"/>
                                    </p:animScale>
                                    <p:animScale>
                                      <p:cBhvr>
                                        <p:cTn id="19" dur="166" decel="50000">
                                          <p:stCondLst>
                                            <p:cond delay="1668"/>
                                          </p:stCondLst>
                                        </p:cTn>
                                        <p:tgtEl>
                                          <p:spTgt spid="2">
                                            <p:txEl>
                                              <p:pRg st="0" end="0"/>
                                            </p:txEl>
                                          </p:spTgt>
                                        </p:tgtEl>
                                      </p:cBhvr>
                                      <p:to x="100000" y="100000"/>
                                    </p:animScale>
                                    <p:animScale>
                                      <p:cBhvr>
                                        <p:cTn id="20" dur="26">
                                          <p:stCondLst>
                                            <p:cond delay="1808"/>
                                          </p:stCondLst>
                                        </p:cTn>
                                        <p:tgtEl>
                                          <p:spTgt spid="2">
                                            <p:txEl>
                                              <p:pRg st="0" end="0"/>
                                            </p:txEl>
                                          </p:spTgt>
                                        </p:tgtEl>
                                      </p:cBhvr>
                                      <p:to x="100000" y="95000"/>
                                    </p:animScale>
                                    <p:animScale>
                                      <p:cBhvr>
                                        <p:cTn id="21" dur="166" decel="50000">
                                          <p:stCondLst>
                                            <p:cond delay="1834"/>
                                          </p:stCondLst>
                                        </p:cTn>
                                        <p:tgtEl>
                                          <p:spTgt spid="2">
                                            <p:txEl>
                                              <p:pRg st="0" end="0"/>
                                            </p:txEl>
                                          </p:spTgt>
                                        </p:tgtEl>
                                      </p:cBhvr>
                                      <p:to x="100000" y="100000"/>
                                    </p:animScale>
                                    <p:set>
                                      <p:cBhvr>
                                        <p:cTn id="22"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2">
                                            <p:txEl>
                                              <p:pRg st="3" end="3"/>
                                            </p:txEl>
                                          </p:spTgt>
                                        </p:tgtEl>
                                      </p:cBhvr>
                                    </p:animEffect>
                                    <p:anim calcmode="lin" valueType="num">
                                      <p:cBhvr>
                                        <p:cTn id="27" dur="1822" tmFilter="0,0; 0.14,0.31; 0.43,0.73; 0.71,0.91; 1.0,1.0">
                                          <p:stCondLst>
                                            <p:cond delay="0"/>
                                          </p:stCondLst>
                                        </p:cTn>
                                        <p:tgtEl>
                                          <p:spTgt spid="2">
                                            <p:txEl>
                                              <p:pRg st="3" end="3"/>
                                            </p:txEl>
                                          </p:spTgt>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2">
                                            <p:txEl>
                                              <p:pRg st="3" end="3"/>
                                            </p:txEl>
                                          </p:spTgt>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2">
                                            <p:txEl>
                                              <p:pRg st="3" end="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2">
                                            <p:txEl>
                                              <p:pRg st="3" end="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2">
                                            <p:txEl>
                                              <p:pRg st="3" end="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2">
                                            <p:txEl>
                                              <p:pRg st="3" end="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2">
                                            <p:txEl>
                                              <p:pRg st="3" end="3"/>
                                            </p:txEl>
                                          </p:spTgt>
                                        </p:tgtEl>
                                        <p:attrNameLst>
                                          <p:attrName>ppt_y</p:attrName>
                                        </p:attrNameLst>
                                      </p:cBhvr>
                                      <p:tavLst>
                                        <p:tav tm="0">
                                          <p:val>
                                            <p:strVal val="ppt_y"/>
                                          </p:val>
                                        </p:tav>
                                        <p:tav tm="100000">
                                          <p:val>
                                            <p:strVal val="ppt_y+ppt_h"/>
                                          </p:val>
                                        </p:tav>
                                      </p:tavLst>
                                    </p:anim>
                                    <p:animScale>
                                      <p:cBhvr>
                                        <p:cTn id="34" dur="26">
                                          <p:stCondLst>
                                            <p:cond delay="620"/>
                                          </p:stCondLst>
                                        </p:cTn>
                                        <p:tgtEl>
                                          <p:spTgt spid="2">
                                            <p:txEl>
                                              <p:pRg st="3" end="3"/>
                                            </p:txEl>
                                          </p:spTgt>
                                        </p:tgtEl>
                                      </p:cBhvr>
                                      <p:to x="100000" y="60000"/>
                                    </p:animScale>
                                    <p:animScale>
                                      <p:cBhvr>
                                        <p:cTn id="35" dur="166" decel="50000">
                                          <p:stCondLst>
                                            <p:cond delay="646"/>
                                          </p:stCondLst>
                                        </p:cTn>
                                        <p:tgtEl>
                                          <p:spTgt spid="2">
                                            <p:txEl>
                                              <p:pRg st="3" end="3"/>
                                            </p:txEl>
                                          </p:spTgt>
                                        </p:tgtEl>
                                      </p:cBhvr>
                                      <p:to x="100000" y="100000"/>
                                    </p:animScale>
                                    <p:animScale>
                                      <p:cBhvr>
                                        <p:cTn id="36" dur="26">
                                          <p:stCondLst>
                                            <p:cond delay="1312"/>
                                          </p:stCondLst>
                                        </p:cTn>
                                        <p:tgtEl>
                                          <p:spTgt spid="2">
                                            <p:txEl>
                                              <p:pRg st="3" end="3"/>
                                            </p:txEl>
                                          </p:spTgt>
                                        </p:tgtEl>
                                      </p:cBhvr>
                                      <p:to x="100000" y="80000"/>
                                    </p:animScale>
                                    <p:animScale>
                                      <p:cBhvr>
                                        <p:cTn id="37" dur="166" decel="50000">
                                          <p:stCondLst>
                                            <p:cond delay="1338"/>
                                          </p:stCondLst>
                                        </p:cTn>
                                        <p:tgtEl>
                                          <p:spTgt spid="2">
                                            <p:txEl>
                                              <p:pRg st="3" end="3"/>
                                            </p:txEl>
                                          </p:spTgt>
                                        </p:tgtEl>
                                      </p:cBhvr>
                                      <p:to x="100000" y="100000"/>
                                    </p:animScale>
                                    <p:animScale>
                                      <p:cBhvr>
                                        <p:cTn id="38" dur="26">
                                          <p:stCondLst>
                                            <p:cond delay="1642"/>
                                          </p:stCondLst>
                                        </p:cTn>
                                        <p:tgtEl>
                                          <p:spTgt spid="2">
                                            <p:txEl>
                                              <p:pRg st="3" end="3"/>
                                            </p:txEl>
                                          </p:spTgt>
                                        </p:tgtEl>
                                      </p:cBhvr>
                                      <p:to x="100000" y="90000"/>
                                    </p:animScale>
                                    <p:animScale>
                                      <p:cBhvr>
                                        <p:cTn id="39" dur="166" decel="50000">
                                          <p:stCondLst>
                                            <p:cond delay="1668"/>
                                          </p:stCondLst>
                                        </p:cTn>
                                        <p:tgtEl>
                                          <p:spTgt spid="2">
                                            <p:txEl>
                                              <p:pRg st="3" end="3"/>
                                            </p:txEl>
                                          </p:spTgt>
                                        </p:tgtEl>
                                      </p:cBhvr>
                                      <p:to x="100000" y="100000"/>
                                    </p:animScale>
                                    <p:animScale>
                                      <p:cBhvr>
                                        <p:cTn id="40" dur="26">
                                          <p:stCondLst>
                                            <p:cond delay="1808"/>
                                          </p:stCondLst>
                                        </p:cTn>
                                        <p:tgtEl>
                                          <p:spTgt spid="2">
                                            <p:txEl>
                                              <p:pRg st="3" end="3"/>
                                            </p:txEl>
                                          </p:spTgt>
                                        </p:tgtEl>
                                      </p:cBhvr>
                                      <p:to x="100000" y="95000"/>
                                    </p:animScale>
                                    <p:animScale>
                                      <p:cBhvr>
                                        <p:cTn id="41" dur="166" decel="50000">
                                          <p:stCondLst>
                                            <p:cond delay="1834"/>
                                          </p:stCondLst>
                                        </p:cTn>
                                        <p:tgtEl>
                                          <p:spTgt spid="2">
                                            <p:txEl>
                                              <p:pRg st="3" end="3"/>
                                            </p:txEl>
                                          </p:spTgt>
                                        </p:tgtEl>
                                      </p:cBhvr>
                                      <p:to x="100000" y="100000"/>
                                    </p:animScale>
                                    <p:set>
                                      <p:cBhvr>
                                        <p:cTn id="42" dur="1" fill="hold">
                                          <p:stCondLst>
                                            <p:cond delay="1999"/>
                                          </p:stCondLst>
                                        </p:cTn>
                                        <p:tgtEl>
                                          <p:spTgt spid="2">
                                            <p:txEl>
                                              <p:pRg st="3" end="3"/>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1"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down)">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1" nodeType="clickEffect">
                                  <p:stCondLst>
                                    <p:cond delay="0"/>
                                  </p:stCondLst>
                                  <p:childTnLst>
                                    <p:set>
                                      <p:cBhvr>
                                        <p:cTn id="51" dur="1" fill="hold">
                                          <p:stCondLst>
                                            <p:cond delay="0"/>
                                          </p:stCondLst>
                                        </p:cTn>
                                        <p:tgtEl>
                                          <p:spTgt spid="2">
                                            <p:txEl>
                                              <p:pRg st="3" end="3"/>
                                            </p:txEl>
                                          </p:spTgt>
                                        </p:tgtEl>
                                        <p:attrNameLst>
                                          <p:attrName>style.visibility</p:attrName>
                                        </p:attrNameLst>
                                      </p:cBhvr>
                                      <p:to>
                                        <p:strVal val="visible"/>
                                      </p:to>
                                    </p:set>
                                    <p:animEffect transition="in" filter="wipe(down)">
                                      <p:cBhvr>
                                        <p:cTn id="5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3" y="1628800"/>
            <a:ext cx="7408333" cy="4968552"/>
          </a:xfrm>
        </p:spPr>
        <p:txBody>
          <a:bodyPr/>
          <a:lstStyle/>
          <a:p>
            <a:pPr marL="457200" lvl="0" indent="-457200" algn="l" rtl="0">
              <a:buFont typeface="+mj-lt"/>
              <a:buAutoNum type="arabicPeriod"/>
            </a:pPr>
            <a:r>
              <a:rPr lang="en-US" dirty="0">
                <a:solidFill>
                  <a:schemeClr val="tx1"/>
                </a:solidFill>
              </a:rPr>
              <a:t>Direct microscopic examination by light and fluorescent microscope; by using the acid fast stain and also using the </a:t>
            </a:r>
            <a:r>
              <a:rPr lang="en-US" dirty="0" err="1">
                <a:solidFill>
                  <a:schemeClr val="tx1"/>
                </a:solidFill>
              </a:rPr>
              <a:t>auramine</a:t>
            </a:r>
            <a:r>
              <a:rPr lang="en-US" dirty="0">
                <a:solidFill>
                  <a:schemeClr val="tx1"/>
                </a:solidFill>
              </a:rPr>
              <a:t> dye</a:t>
            </a:r>
            <a:r>
              <a:rPr lang="en-US" dirty="0" smtClean="0">
                <a:solidFill>
                  <a:schemeClr val="tx1"/>
                </a:solidFill>
              </a:rPr>
              <a:t>.</a:t>
            </a:r>
          </a:p>
          <a:p>
            <a:pPr marL="457200" indent="-457200" algn="l" rtl="0">
              <a:buFont typeface="+mj-lt"/>
              <a:buAutoNum type="arabicPeriod"/>
            </a:pPr>
            <a:r>
              <a:rPr lang="en-US" dirty="0">
                <a:solidFill>
                  <a:schemeClr val="tx1"/>
                </a:solidFill>
              </a:rPr>
              <a:t>Concentration method: by using the </a:t>
            </a:r>
            <a:r>
              <a:rPr lang="en-US" dirty="0" err="1">
                <a:solidFill>
                  <a:schemeClr val="tx1"/>
                </a:solidFill>
              </a:rPr>
              <a:t>NaOH</a:t>
            </a:r>
            <a:r>
              <a:rPr lang="en-US" dirty="0">
                <a:solidFill>
                  <a:schemeClr val="tx1"/>
                </a:solidFill>
              </a:rPr>
              <a:t> to kill and dissolve all the mucous materials and the bacterial and epithelial cells without affecting the T.B. cells. Then the specimen centrifuged.</a:t>
            </a:r>
          </a:p>
          <a:p>
            <a:pPr marL="457200" indent="-457200" algn="l" rtl="0">
              <a:buFont typeface="+mj-lt"/>
              <a:buAutoNum type="arabicPeriod"/>
            </a:pPr>
            <a:r>
              <a:rPr lang="en-US" dirty="0">
                <a:solidFill>
                  <a:schemeClr val="tx1"/>
                </a:solidFill>
              </a:rPr>
              <a:t>Cultural method: by growing the concentrated specimen on the Lowenstein-Jensen medium, or on liquid medium.</a:t>
            </a:r>
          </a:p>
          <a:p>
            <a:pPr marL="457200" indent="-457200" algn="l" rtl="0">
              <a:buFont typeface="+mj-lt"/>
              <a:buAutoNum type="arabicPeriod"/>
            </a:pPr>
            <a:r>
              <a:rPr lang="en-US" dirty="0">
                <a:solidFill>
                  <a:schemeClr val="tx1"/>
                </a:solidFill>
              </a:rPr>
              <a:t>Animal inoculation</a:t>
            </a:r>
            <a:r>
              <a:rPr lang="en-US" dirty="0"/>
              <a:t>.</a:t>
            </a:r>
          </a:p>
          <a:p>
            <a:pPr marL="457200" lvl="0" indent="-457200" algn="l" rtl="0">
              <a:buFont typeface="+mj-lt"/>
              <a:buAutoNum type="arabicPeriod"/>
            </a:pPr>
            <a:endParaRPr lang="en-US" dirty="0"/>
          </a:p>
          <a:p>
            <a:pPr marL="0" indent="0" algn="l" rtl="0">
              <a:buNone/>
            </a:pPr>
            <a:endParaRPr lang="ar-SA" dirty="0"/>
          </a:p>
        </p:txBody>
      </p:sp>
      <p:sp>
        <p:nvSpPr>
          <p:cNvPr id="3" name="Title 2"/>
          <p:cNvSpPr>
            <a:spLocks noGrp="1"/>
          </p:cNvSpPr>
          <p:nvPr>
            <p:ph type="title"/>
          </p:nvPr>
        </p:nvSpPr>
        <p:spPr/>
        <p:txBody>
          <a:bodyPr>
            <a:normAutofit fontScale="90000"/>
          </a:bodyPr>
          <a:lstStyle/>
          <a:p>
            <a:r>
              <a:rPr lang="en-US" dirty="0"/>
              <a:t>The laboratory tests may include:</a:t>
            </a:r>
            <a:br>
              <a:rPr lang="en-US" dirty="0"/>
            </a:br>
            <a:endParaRPr lang="ar-SA" dirty="0"/>
          </a:p>
        </p:txBody>
      </p:sp>
    </p:spTree>
    <p:extLst>
      <p:ext uri="{BB962C8B-B14F-4D97-AF65-F5344CB8AC3E}">
        <p14:creationId xmlns:p14="http://schemas.microsoft.com/office/powerpoint/2010/main" val="294672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a:r>
              <a:rPr lang="en-US" b="1" dirty="0"/>
              <a:t>Divided into 4 main groups</a:t>
            </a:r>
            <a:r>
              <a:rPr lang="en-US" dirty="0"/>
              <a:t>:</a:t>
            </a:r>
          </a:p>
          <a:p>
            <a:pPr lvl="0" algn="l"/>
            <a:r>
              <a:rPr lang="en-US" dirty="0"/>
              <a:t>Mycobacterium tuberculosis</a:t>
            </a:r>
          </a:p>
          <a:p>
            <a:pPr lvl="0" algn="l"/>
            <a:r>
              <a:rPr lang="en-US" dirty="0"/>
              <a:t>M. </a:t>
            </a:r>
            <a:r>
              <a:rPr lang="en-US" dirty="0" err="1"/>
              <a:t>bovis</a:t>
            </a:r>
            <a:endParaRPr lang="en-US" dirty="0"/>
          </a:p>
          <a:p>
            <a:pPr lvl="0" algn="l"/>
            <a:r>
              <a:rPr lang="en-US" dirty="0"/>
              <a:t>Atypical mycobacteria</a:t>
            </a:r>
          </a:p>
          <a:p>
            <a:pPr lvl="0" algn="l"/>
            <a:r>
              <a:rPr lang="en-US" dirty="0"/>
              <a:t>M. </a:t>
            </a:r>
            <a:r>
              <a:rPr lang="en-US" dirty="0" err="1"/>
              <a:t>leprae</a:t>
            </a:r>
            <a:endParaRPr lang="en-US" dirty="0"/>
          </a:p>
          <a:p>
            <a:pPr marL="0" indent="0" algn="l" rtl="0">
              <a:buNone/>
            </a:pPr>
            <a:endParaRPr lang="ar-SA" dirty="0"/>
          </a:p>
        </p:txBody>
      </p:sp>
      <p:sp>
        <p:nvSpPr>
          <p:cNvPr id="3" name="Title 2"/>
          <p:cNvSpPr>
            <a:spLocks noGrp="1"/>
          </p:cNvSpPr>
          <p:nvPr>
            <p:ph type="title"/>
          </p:nvPr>
        </p:nvSpPr>
        <p:spPr/>
        <p:txBody>
          <a:bodyPr/>
          <a:lstStyle/>
          <a:p>
            <a:pPr rtl="0"/>
            <a:endParaRPr lang="ar-SA" dirty="0"/>
          </a:p>
        </p:txBody>
      </p:sp>
    </p:spTree>
    <p:extLst>
      <p:ext uri="{BB962C8B-B14F-4D97-AF65-F5344CB8AC3E}">
        <p14:creationId xmlns:p14="http://schemas.microsoft.com/office/powerpoint/2010/main" val="103828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l" rtl="0">
              <a:buNone/>
            </a:pPr>
            <a:r>
              <a:rPr lang="en-US" sz="3200" dirty="0">
                <a:solidFill>
                  <a:schemeClr val="tx1"/>
                </a:solidFill>
              </a:rPr>
              <a:t>M. Tuberculosis is differentiated from other mycobacterium by its production of the niacin and also produces catalase.</a:t>
            </a:r>
          </a:p>
          <a:p>
            <a:pPr marL="0" indent="0" algn="l" rtl="0">
              <a:buNone/>
            </a:pPr>
            <a:endParaRPr lang="ar-SA" dirty="0">
              <a:solidFill>
                <a:schemeClr val="tx1"/>
              </a:solidFill>
            </a:endParaRPr>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92819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3" y="1412776"/>
            <a:ext cx="7408333" cy="5112568"/>
          </a:xfrm>
        </p:spPr>
        <p:txBody>
          <a:bodyPr>
            <a:normAutofit/>
          </a:bodyPr>
          <a:lstStyle/>
          <a:p>
            <a:pPr marL="0" indent="0" algn="l" rtl="0">
              <a:buNone/>
            </a:pPr>
            <a:r>
              <a:rPr lang="en-US" dirty="0"/>
              <a:t>Since the treatment last very long (6-9 months), new resistant strains may emerge. Therefore a multidrug therapy is used such as: isoniazid (INH) + Rifampin + Pyrazinamide. Pyrazinamide is given for two months and the other two are continued for at least 6 months. In immune compromised patients (such as AIDS). Or with disseminated disease, or with INH resistant strains; a fourth drug is added which is </a:t>
            </a:r>
            <a:r>
              <a:rPr lang="en-US" dirty="0" err="1"/>
              <a:t>ethambutal</a:t>
            </a:r>
            <a:r>
              <a:rPr lang="en-US" dirty="0"/>
              <a:t>, and the fourth drug may be given for 9-12 months. Although the treatment lasts for months, the patient sputum became non infectious within 2-3weeks.</a:t>
            </a:r>
          </a:p>
          <a:p>
            <a:pPr marL="0" indent="0" algn="l" rtl="0">
              <a:buNone/>
            </a:pPr>
            <a:endParaRPr lang="ar-SA" dirty="0"/>
          </a:p>
        </p:txBody>
      </p:sp>
      <p:sp>
        <p:nvSpPr>
          <p:cNvPr id="3" name="Title 2"/>
          <p:cNvSpPr>
            <a:spLocks noGrp="1"/>
          </p:cNvSpPr>
          <p:nvPr>
            <p:ph type="title"/>
          </p:nvPr>
        </p:nvSpPr>
        <p:spPr>
          <a:xfrm>
            <a:off x="611560" y="836712"/>
            <a:ext cx="8229600" cy="432048"/>
          </a:xfrm>
        </p:spPr>
        <p:txBody>
          <a:bodyPr>
            <a:normAutofit fontScale="90000"/>
          </a:bodyPr>
          <a:lstStyle/>
          <a:p>
            <a:r>
              <a:rPr lang="en-US" b="1" dirty="0"/>
              <a:t>Treatment and resistance</a:t>
            </a:r>
            <a:r>
              <a:rPr lang="en-US" dirty="0"/>
              <a:t>:</a:t>
            </a:r>
            <a:br>
              <a:rPr lang="en-US" dirty="0"/>
            </a:br>
            <a:r>
              <a:rPr lang="en-US" dirty="0"/>
              <a:t> </a:t>
            </a:r>
            <a:br>
              <a:rPr lang="en-US" dirty="0"/>
            </a:br>
            <a:endParaRPr lang="ar-SA" dirty="0"/>
          </a:p>
        </p:txBody>
      </p:sp>
    </p:spTree>
    <p:extLst>
      <p:ext uri="{BB962C8B-B14F-4D97-AF65-F5344CB8AC3E}">
        <p14:creationId xmlns:p14="http://schemas.microsoft.com/office/powerpoint/2010/main" val="129364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l" rtl="0">
              <a:buNone/>
            </a:pPr>
            <a:r>
              <a:rPr lang="en-US" sz="2800" dirty="0">
                <a:solidFill>
                  <a:schemeClr val="tx1"/>
                </a:solidFill>
              </a:rPr>
              <a:t>INH resistant strain could be detected by using the luciferase enzyme assay; this enzyme is produced by the firefly which produces flashes of light by the help of ATP. If the organism is resistant will produce ATP and hence gives light. If it is sensitive, then it will be damaged and much less light will be produced.</a:t>
            </a:r>
          </a:p>
          <a:p>
            <a:pPr marL="0" indent="0" algn="l" rtl="0">
              <a:buNone/>
            </a:pPr>
            <a:endParaRPr lang="ar-SA" dirty="0">
              <a:solidFill>
                <a:schemeClr val="tx1"/>
              </a:solidFill>
            </a:endParaRPr>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348540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3" y="2060851"/>
            <a:ext cx="7408333" cy="4065315"/>
          </a:xfrm>
        </p:spPr>
        <p:txBody>
          <a:bodyPr/>
          <a:lstStyle/>
          <a:p>
            <a:pPr marL="0" indent="0" algn="l" rtl="0">
              <a:buNone/>
            </a:pPr>
            <a:r>
              <a:rPr lang="en-US" b="1" dirty="0"/>
              <a:t>Atypical mycobacteria:</a:t>
            </a:r>
            <a:endParaRPr lang="en-US" dirty="0"/>
          </a:p>
          <a:p>
            <a:pPr algn="l" rtl="0"/>
            <a:r>
              <a:rPr lang="en-US" sz="2800" dirty="0">
                <a:solidFill>
                  <a:schemeClr val="tx1"/>
                </a:solidFill>
              </a:rPr>
              <a:t>This group of microorganisms resembles M. tuberculosis in certain aspects and differs from it in other aspects. Such as their non pathogenicity to guinea pigs and their spread in the environment. They are classified into four groups according to their rate of growth and pigment production:</a:t>
            </a:r>
          </a:p>
          <a:p>
            <a:pPr marL="0" indent="0" algn="l" rtl="0">
              <a:buNone/>
            </a:pPr>
            <a:endParaRPr lang="ar-SA" sz="2800" dirty="0">
              <a:solidFill>
                <a:schemeClr val="tx1"/>
              </a:solidFill>
            </a:endParaRPr>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13434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3" y="1556796"/>
            <a:ext cx="7408333" cy="4569371"/>
          </a:xfrm>
        </p:spPr>
        <p:txBody>
          <a:bodyPr>
            <a:normAutofit/>
          </a:bodyPr>
          <a:lstStyle/>
          <a:p>
            <a:pPr lvl="0" algn="l" rtl="0"/>
            <a:r>
              <a:rPr lang="en-US" dirty="0">
                <a:solidFill>
                  <a:schemeClr val="tx1"/>
                </a:solidFill>
              </a:rPr>
              <a:t>Group 1 (</a:t>
            </a:r>
            <a:r>
              <a:rPr lang="en-US" dirty="0" err="1">
                <a:solidFill>
                  <a:schemeClr val="tx1"/>
                </a:solidFill>
              </a:rPr>
              <a:t>photochromagens</a:t>
            </a:r>
            <a:r>
              <a:rPr lang="en-US" dirty="0">
                <a:solidFill>
                  <a:schemeClr val="tx1"/>
                </a:solidFill>
              </a:rPr>
              <a:t>) produce yellow-orange pigment in light, e.g. M. </a:t>
            </a:r>
            <a:r>
              <a:rPr lang="en-US" dirty="0" err="1">
                <a:solidFill>
                  <a:schemeClr val="tx1"/>
                </a:solidFill>
              </a:rPr>
              <a:t>kansasii</a:t>
            </a:r>
            <a:r>
              <a:rPr lang="en-US" dirty="0">
                <a:solidFill>
                  <a:schemeClr val="tx1"/>
                </a:solidFill>
              </a:rPr>
              <a:t> (cause lung disease) and M. </a:t>
            </a:r>
            <a:r>
              <a:rPr lang="en-US" dirty="0" err="1">
                <a:solidFill>
                  <a:schemeClr val="tx1"/>
                </a:solidFill>
              </a:rPr>
              <a:t>marinum</a:t>
            </a:r>
            <a:r>
              <a:rPr lang="en-US" dirty="0">
                <a:solidFill>
                  <a:schemeClr val="tx1"/>
                </a:solidFill>
              </a:rPr>
              <a:t> (cause skin disease).</a:t>
            </a:r>
          </a:p>
          <a:p>
            <a:pPr algn="l" rtl="0"/>
            <a:r>
              <a:rPr lang="en-US" dirty="0">
                <a:solidFill>
                  <a:schemeClr val="tx1"/>
                </a:solidFill>
              </a:rPr>
              <a:t>Group2 (</a:t>
            </a:r>
            <a:r>
              <a:rPr lang="en-US" dirty="0" err="1">
                <a:solidFill>
                  <a:schemeClr val="tx1"/>
                </a:solidFill>
              </a:rPr>
              <a:t>schotochromagens</a:t>
            </a:r>
            <a:r>
              <a:rPr lang="en-US" dirty="0">
                <a:solidFill>
                  <a:schemeClr val="tx1"/>
                </a:solidFill>
              </a:rPr>
              <a:t>) produce the pigment </a:t>
            </a:r>
            <a:r>
              <a:rPr lang="en-US" dirty="0" smtClean="0">
                <a:solidFill>
                  <a:schemeClr val="tx1"/>
                </a:solidFill>
              </a:rPr>
              <a:t>in dark</a:t>
            </a:r>
            <a:r>
              <a:rPr lang="en-US" dirty="0">
                <a:solidFill>
                  <a:schemeClr val="tx1"/>
                </a:solidFill>
              </a:rPr>
              <a:t>, e.g. </a:t>
            </a:r>
            <a:r>
              <a:rPr lang="en-US" b="1" dirty="0">
                <a:solidFill>
                  <a:schemeClr val="tx1"/>
                </a:solidFill>
              </a:rPr>
              <a:t>M. </a:t>
            </a:r>
            <a:r>
              <a:rPr lang="en-US" b="1" dirty="0" err="1">
                <a:solidFill>
                  <a:schemeClr val="tx1"/>
                </a:solidFill>
              </a:rPr>
              <a:t>scrofulaceum</a:t>
            </a:r>
            <a:r>
              <a:rPr lang="en-US" b="1" dirty="0">
                <a:solidFill>
                  <a:schemeClr val="tx1"/>
                </a:solidFill>
              </a:rPr>
              <a:t> (cause </a:t>
            </a:r>
            <a:r>
              <a:rPr lang="en-US" b="1" dirty="0" smtClean="0">
                <a:solidFill>
                  <a:schemeClr val="tx1"/>
                </a:solidFill>
              </a:rPr>
              <a:t>granulomatous cervical </a:t>
            </a:r>
            <a:r>
              <a:rPr lang="en-US" b="1" dirty="0">
                <a:solidFill>
                  <a:schemeClr val="tx1"/>
                </a:solidFill>
              </a:rPr>
              <a:t>adenitis).</a:t>
            </a:r>
            <a:endParaRPr lang="en-US" dirty="0">
              <a:solidFill>
                <a:schemeClr val="tx1"/>
              </a:solidFill>
            </a:endParaRPr>
          </a:p>
          <a:p>
            <a:pPr lvl="0" algn="l" rtl="0"/>
            <a:r>
              <a:rPr lang="en-US" dirty="0">
                <a:solidFill>
                  <a:schemeClr val="tx1"/>
                </a:solidFill>
              </a:rPr>
              <a:t>Group 3( </a:t>
            </a:r>
            <a:r>
              <a:rPr lang="en-US" dirty="0" err="1">
                <a:solidFill>
                  <a:schemeClr val="tx1"/>
                </a:solidFill>
              </a:rPr>
              <a:t>Nonchromagens</a:t>
            </a:r>
            <a:r>
              <a:rPr lang="en-US" dirty="0">
                <a:solidFill>
                  <a:schemeClr val="tx1"/>
                </a:solidFill>
              </a:rPr>
              <a:t>) no pigment produced, e.g. M. </a:t>
            </a:r>
            <a:r>
              <a:rPr lang="en-US" dirty="0" err="1">
                <a:solidFill>
                  <a:schemeClr val="tx1"/>
                </a:solidFill>
              </a:rPr>
              <a:t>avium</a:t>
            </a:r>
            <a:r>
              <a:rPr lang="en-US" dirty="0">
                <a:solidFill>
                  <a:schemeClr val="tx1"/>
                </a:solidFill>
              </a:rPr>
              <a:t> and M. intracellular (produce pulmonary disease in </a:t>
            </a:r>
            <a:r>
              <a:rPr lang="en-US" dirty="0" err="1">
                <a:solidFill>
                  <a:schemeClr val="tx1"/>
                </a:solidFill>
              </a:rPr>
              <a:t>immunocompromised</a:t>
            </a:r>
            <a:r>
              <a:rPr lang="en-US" dirty="0">
                <a:solidFill>
                  <a:schemeClr val="tx1"/>
                </a:solidFill>
              </a:rPr>
              <a:t>)</a:t>
            </a:r>
          </a:p>
          <a:p>
            <a:pPr marL="0" indent="0" algn="l" rtl="0">
              <a:buNone/>
            </a:pPr>
            <a:endParaRPr lang="ar-SA" dirty="0"/>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82413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1)">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l" rtl="0"/>
            <a:r>
              <a:rPr lang="en-US" dirty="0">
                <a:solidFill>
                  <a:schemeClr val="tx1"/>
                </a:solidFill>
              </a:rPr>
              <a:t>Group 4 (Rapid growing Mycobacteria) grow very fast and produce colonies in 7 days, e.g. M. </a:t>
            </a:r>
            <a:r>
              <a:rPr lang="en-US" dirty="0" err="1">
                <a:solidFill>
                  <a:schemeClr val="tx1"/>
                </a:solidFill>
              </a:rPr>
              <a:t>fortuitum</a:t>
            </a:r>
            <a:r>
              <a:rPr lang="en-US" dirty="0">
                <a:solidFill>
                  <a:schemeClr val="tx1"/>
                </a:solidFill>
              </a:rPr>
              <a:t> and M. </a:t>
            </a:r>
            <a:r>
              <a:rPr lang="en-US" dirty="0" err="1">
                <a:solidFill>
                  <a:schemeClr val="tx1"/>
                </a:solidFill>
              </a:rPr>
              <a:t>chelonei</a:t>
            </a:r>
            <a:r>
              <a:rPr lang="en-US" dirty="0">
                <a:solidFill>
                  <a:schemeClr val="tx1"/>
                </a:solidFill>
              </a:rPr>
              <a:t> (rarely cause disease or may be in </a:t>
            </a:r>
            <a:r>
              <a:rPr lang="en-US" dirty="0" err="1">
                <a:solidFill>
                  <a:schemeClr val="tx1"/>
                </a:solidFill>
              </a:rPr>
              <a:t>immunocompromised</a:t>
            </a:r>
            <a:r>
              <a:rPr lang="en-US" dirty="0">
                <a:solidFill>
                  <a:schemeClr val="tx1"/>
                </a:solidFill>
              </a:rPr>
              <a:t> patients) </a:t>
            </a:r>
            <a:r>
              <a:rPr lang="en-US" dirty="0" err="1">
                <a:solidFill>
                  <a:schemeClr val="tx1"/>
                </a:solidFill>
              </a:rPr>
              <a:t>M.Abscessus</a:t>
            </a:r>
            <a:r>
              <a:rPr lang="en-US" dirty="0">
                <a:solidFill>
                  <a:schemeClr val="tx1"/>
                </a:solidFill>
              </a:rPr>
              <a:t> ( cause chronic lung infections) and M. </a:t>
            </a:r>
            <a:r>
              <a:rPr lang="en-US" dirty="0" err="1">
                <a:solidFill>
                  <a:schemeClr val="tx1"/>
                </a:solidFill>
              </a:rPr>
              <a:t>smegmatis</a:t>
            </a:r>
            <a:r>
              <a:rPr lang="en-US" dirty="0">
                <a:solidFill>
                  <a:schemeClr val="tx1"/>
                </a:solidFill>
              </a:rPr>
              <a:t> ( non pathogenic) are also rapidly growing mycobacteria.</a:t>
            </a:r>
          </a:p>
          <a:p>
            <a:pPr marL="0" indent="0">
              <a:buNone/>
            </a:pPr>
            <a:r>
              <a:rPr lang="en-US" dirty="0"/>
              <a:t> </a:t>
            </a:r>
          </a:p>
          <a:p>
            <a:pPr marL="0" indent="0" algn="l" rtl="0">
              <a:buNone/>
            </a:pPr>
            <a:endParaRPr lang="ar-SA" dirty="0"/>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390036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xEl>
                                              <p:pRg st="0" end="0"/>
                                            </p:txEl>
                                          </p:spTgt>
                                        </p:tgtEl>
                                        <p:attrNameLst>
                                          <p:attrName>ppt_w</p:attrName>
                                        </p:attrNameLst>
                                      </p:cBhvr>
                                      <p:tavLst>
                                        <p:tav tm="0">
                                          <p:val>
                                            <p:strVal val="ppt_w"/>
                                          </p:val>
                                        </p:tav>
                                        <p:tav tm="100000">
                                          <p:val>
                                            <p:fltVal val="0"/>
                                          </p:val>
                                        </p:tav>
                                      </p:tavLst>
                                    </p:anim>
                                    <p:anim calcmode="lin" valueType="num">
                                      <p:cBhvr>
                                        <p:cTn id="7" dur="500"/>
                                        <p:tgtEl>
                                          <p:spTgt spid="2">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2">
                                            <p:txEl>
                                              <p:pRg st="0" end="0"/>
                                            </p:txEl>
                                          </p:spTgt>
                                        </p:tgtEl>
                                      </p:cBhvr>
                                    </p:animEffect>
                                    <p:set>
                                      <p:cBhvr>
                                        <p:cTn id="9"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2">
                                            <p:txEl>
                                              <p:pRg st="1" end="1"/>
                                            </p:txEl>
                                          </p:spTgt>
                                        </p:tgtEl>
                                        <p:attrNameLst>
                                          <p:attrName>ppt_w</p:attrName>
                                        </p:attrNameLst>
                                      </p:cBhvr>
                                      <p:tavLst>
                                        <p:tav tm="0">
                                          <p:val>
                                            <p:strVal val="ppt_w"/>
                                          </p:val>
                                        </p:tav>
                                        <p:tav tm="100000">
                                          <p:val>
                                            <p:fltVal val="0"/>
                                          </p:val>
                                        </p:tav>
                                      </p:tavLst>
                                    </p:anim>
                                    <p:anim calcmode="lin" valueType="num">
                                      <p:cBhvr>
                                        <p:cTn id="14" dur="500"/>
                                        <p:tgtEl>
                                          <p:spTgt spid="2">
                                            <p:txEl>
                                              <p:pRg st="1" end="1"/>
                                            </p:txEl>
                                          </p:spTgt>
                                        </p:tgtEl>
                                        <p:attrNameLst>
                                          <p:attrName>ppt_h</p:attrName>
                                        </p:attrNameLst>
                                      </p:cBhvr>
                                      <p:tavLst>
                                        <p:tav tm="0">
                                          <p:val>
                                            <p:strVal val="ppt_h"/>
                                          </p:val>
                                        </p:tav>
                                        <p:tav tm="100000">
                                          <p:val>
                                            <p:fltVal val="0"/>
                                          </p:val>
                                        </p:tav>
                                      </p:tavLst>
                                    </p:anim>
                                    <p:animEffect transition="out" filter="fade">
                                      <p:cBhvr>
                                        <p:cTn id="15" dur="500"/>
                                        <p:tgtEl>
                                          <p:spTgt spid="2">
                                            <p:txEl>
                                              <p:pRg st="1" end="1"/>
                                            </p:txEl>
                                          </p:spTgt>
                                        </p:tgtEl>
                                      </p:cBhvr>
                                    </p:animEffect>
                                    <p:set>
                                      <p:cBhvr>
                                        <p:cTn id="16"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1"/>
          </a:solidFill>
        </p:spPr>
        <p:txBody>
          <a:bodyPr>
            <a:normAutofit/>
          </a:bodyPr>
          <a:lstStyle/>
          <a:p>
            <a:pPr marL="0" indent="0" algn="ctr">
              <a:buNone/>
            </a:pPr>
            <a:r>
              <a:rPr lang="en-US" sz="8000" dirty="0" smtClean="0"/>
              <a:t>Thank you </a:t>
            </a:r>
            <a:endParaRPr lang="ar-SA" sz="8000" dirty="0"/>
          </a:p>
        </p:txBody>
      </p:sp>
      <p:sp>
        <p:nvSpPr>
          <p:cNvPr id="3" name="Title 2"/>
          <p:cNvSpPr>
            <a:spLocks noGrp="1"/>
          </p:cNvSpPr>
          <p:nvPr>
            <p:ph type="title"/>
          </p:nvPr>
        </p:nvSpPr>
        <p:spPr/>
        <p:txBody>
          <a:bodyPr/>
          <a:lstStyle/>
          <a:p>
            <a:endParaRPr lang="ar-SA" dirty="0"/>
          </a:p>
        </p:txBody>
      </p:sp>
    </p:spTree>
    <p:extLst>
      <p:ext uri="{BB962C8B-B14F-4D97-AF65-F5344CB8AC3E}">
        <p14:creationId xmlns:p14="http://schemas.microsoft.com/office/powerpoint/2010/main" val="3124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bg/>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50" y="2492896"/>
            <a:ext cx="7408333" cy="3450696"/>
          </a:xfrm>
        </p:spPr>
        <p:txBody>
          <a:bodyPr>
            <a:noAutofit/>
          </a:bodyPr>
          <a:lstStyle/>
          <a:p>
            <a:pPr marL="0" indent="0" algn="l" rtl="0">
              <a:buNone/>
            </a:pPr>
            <a:r>
              <a:rPr lang="en-US" sz="3600" dirty="0"/>
              <a:t>All mycobacteria are intracellular, acid fast bacilli; they are in pairs or in small groups. Sometimes show branching filamentous forms. They are aerobic, non motile, non spore forming non capsulated slow growing forms.</a:t>
            </a:r>
          </a:p>
          <a:p>
            <a:pPr marL="0" indent="0" algn="l" rtl="0">
              <a:buNone/>
            </a:pPr>
            <a:endParaRPr lang="ar-SA" sz="3600" dirty="0"/>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293831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ar-SA" dirty="0">
                <a:solidFill>
                  <a:schemeClr val="tx1"/>
                </a:solidFill>
              </a:rPr>
              <a:t>The bacilli appear red in sharp contrast to the blue counter stained background.</a:t>
            </a:r>
            <a:br>
              <a:rPr lang="en-US" altLang="ar-SA" dirty="0">
                <a:solidFill>
                  <a:schemeClr val="tx1"/>
                </a:solidFill>
              </a:rPr>
            </a:br>
            <a:r>
              <a:rPr lang="en-US" altLang="en-US" dirty="0">
                <a:solidFill>
                  <a:schemeClr val="tx1"/>
                </a:solidFill>
              </a:rPr>
              <a:t/>
            </a:r>
            <a:br>
              <a:rPr lang="en-US" altLang="en-US" dirty="0">
                <a:solidFill>
                  <a:schemeClr val="tx1"/>
                </a:solidFill>
              </a:rPr>
            </a:br>
            <a:endParaRPr lang="en-US" dirty="0">
              <a:solidFill>
                <a:schemeClr val="tx1"/>
              </a:solidFill>
            </a:endParaRPr>
          </a:p>
        </p:txBody>
      </p:sp>
      <p:graphicFrame>
        <p:nvGraphicFramePr>
          <p:cNvPr id="4" name="Object 4"/>
          <p:cNvGraphicFramePr>
            <a:graphicFrameLocks noGrp="1" noChangeAspect="1"/>
          </p:cNvGraphicFramePr>
          <p:nvPr>
            <p:ph idx="1"/>
            <p:extLst>
              <p:ext uri="{D42A27DB-BD31-4B8C-83A1-F6EECF244321}">
                <p14:modId xmlns:p14="http://schemas.microsoft.com/office/powerpoint/2010/main" val="959033126"/>
              </p:ext>
            </p:extLst>
          </p:nvPr>
        </p:nvGraphicFramePr>
        <p:xfrm flipV="1">
          <a:off x="2472752" y="2240926"/>
          <a:ext cx="5022761" cy="3606083"/>
        </p:xfrm>
        <a:graphic>
          <a:graphicData uri="http://schemas.openxmlformats.org/presentationml/2006/ole">
            <mc:AlternateContent xmlns:mc="http://schemas.openxmlformats.org/markup-compatibility/2006">
              <mc:Choice xmlns:v="urn:schemas-microsoft-com:vml" Requires="v">
                <p:oleObj spid="_x0000_s1029" name="Photo Editor Photo" r:id="rId3" imgW="7276190" imgH="5563377" progId="MSPhotoEd.3">
                  <p:embed/>
                </p:oleObj>
              </mc:Choice>
              <mc:Fallback>
                <p:oleObj name="Photo Editor Photo" r:id="rId3" imgW="7276190" imgH="556337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472752" y="2240926"/>
                        <a:ext cx="5022761" cy="360608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92352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73" y="1700809"/>
            <a:ext cx="7408333" cy="4425355"/>
          </a:xfrm>
        </p:spPr>
        <p:txBody>
          <a:bodyPr>
            <a:normAutofit fontScale="92500" lnSpcReduction="20000"/>
          </a:bodyPr>
          <a:lstStyle/>
          <a:p>
            <a:pPr algn="l"/>
            <a:r>
              <a:rPr lang="en-US" sz="2600" b="1" dirty="0"/>
              <a:t>Mycobacterium tuberculosis:</a:t>
            </a:r>
            <a:endParaRPr lang="en-US" sz="2600" dirty="0"/>
          </a:p>
          <a:p>
            <a:pPr lvl="0" algn="l">
              <a:lnSpc>
                <a:spcPct val="150000"/>
              </a:lnSpc>
            </a:pPr>
            <a:r>
              <a:rPr lang="en-US" sz="2600" b="1" dirty="0">
                <a:solidFill>
                  <a:schemeClr val="tx1"/>
                </a:solidFill>
              </a:rPr>
              <a:t>They are slender, straight or slightly curved, 2-4 x 0.3-0.5m. in tissues they occur singly or in pairs or in small bundles of parallel bacilli( serpentine cords). While in culture, longer filamentous forms are sometimes seen with swollen or club- shaped forms which indicate the close relation of these organisms to the higher fungi hence they are called mycobacteria(fungus- like bacteria</a:t>
            </a:r>
            <a:r>
              <a:rPr lang="en-US" dirty="0"/>
              <a:t>)</a:t>
            </a:r>
          </a:p>
          <a:p>
            <a:pPr marL="0" indent="0" algn="l" rtl="0">
              <a:buNone/>
            </a:pPr>
            <a:endParaRPr lang="ar-SA" dirty="0"/>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372680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ar-SA" sz="2400" dirty="0">
                <a:solidFill>
                  <a:schemeClr val="tx1"/>
                </a:solidFill>
              </a:rPr>
              <a:t>if smear is prepared from culture the bacilli appear short, thick and tend to arranged in a sort of bundles (cord formation).</a:t>
            </a:r>
            <a:br>
              <a:rPr lang="en-US" altLang="ar-SA" sz="2400" dirty="0">
                <a:solidFill>
                  <a:schemeClr val="tx1"/>
                </a:solidFill>
              </a:rPr>
            </a:br>
            <a:endParaRPr lang="en-US" sz="2400" dirty="0">
              <a:solidFill>
                <a:schemeClr val="tx1"/>
              </a:solidFill>
            </a:endParaRPr>
          </a:p>
        </p:txBody>
      </p:sp>
      <p:graphicFrame>
        <p:nvGraphicFramePr>
          <p:cNvPr id="4" name="Object 4"/>
          <p:cNvGraphicFramePr>
            <a:graphicFrameLocks noGrp="1" noChangeAspect="1"/>
          </p:cNvGraphicFramePr>
          <p:nvPr>
            <p:ph idx="1"/>
            <p:extLst>
              <p:ext uri="{D42A27DB-BD31-4B8C-83A1-F6EECF244321}">
                <p14:modId xmlns:p14="http://schemas.microsoft.com/office/powerpoint/2010/main" val="376400998"/>
              </p:ext>
            </p:extLst>
          </p:nvPr>
        </p:nvGraphicFramePr>
        <p:xfrm>
          <a:off x="2443773" y="2133600"/>
          <a:ext cx="4952345" cy="3778250"/>
        </p:xfrm>
        <a:graphic>
          <a:graphicData uri="http://schemas.openxmlformats.org/presentationml/2006/ole">
            <mc:AlternateContent xmlns:mc="http://schemas.openxmlformats.org/markup-compatibility/2006">
              <mc:Choice xmlns:v="urn:schemas-microsoft-com:vml" Requires="v">
                <p:oleObj spid="_x0000_s2053" name="Photo Editor Photo" r:id="rId3" imgW="7478169" imgH="5020376" progId="MSPhotoEd.3">
                  <p:embed/>
                </p:oleObj>
              </mc:Choice>
              <mc:Fallback>
                <p:oleObj name="Photo Editor Photo" r:id="rId3" imgW="7478169" imgH="502037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773" y="2133600"/>
                        <a:ext cx="4952345" cy="37782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07079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lvl="0" indent="0" algn="justLow" rtl="0">
              <a:lnSpc>
                <a:spcPct val="150000"/>
              </a:lnSpc>
              <a:buNone/>
            </a:pPr>
            <a:r>
              <a:rPr lang="en-US" sz="2800" dirty="0">
                <a:solidFill>
                  <a:schemeClr val="tx1"/>
                </a:solidFill>
              </a:rPr>
              <a:t>Stained and recognized by acid fast stain with discoloration by 20-25% H</a:t>
            </a:r>
            <a:r>
              <a:rPr lang="en-US" sz="2800" baseline="-25000" dirty="0">
                <a:solidFill>
                  <a:schemeClr val="tx1"/>
                </a:solidFill>
              </a:rPr>
              <a:t>2</a:t>
            </a:r>
            <a:r>
              <a:rPr lang="en-US" sz="2800" dirty="0">
                <a:solidFill>
                  <a:schemeClr val="tx1"/>
                </a:solidFill>
              </a:rPr>
              <a:t>SO</a:t>
            </a:r>
            <a:r>
              <a:rPr lang="en-US" sz="2800" baseline="-25000" dirty="0">
                <a:solidFill>
                  <a:schemeClr val="tx1"/>
                </a:solidFill>
              </a:rPr>
              <a:t>4</a:t>
            </a:r>
            <a:r>
              <a:rPr lang="en-US" sz="2800" dirty="0">
                <a:solidFill>
                  <a:schemeClr val="tx1"/>
                </a:solidFill>
              </a:rPr>
              <a:t> , or 3% acid + 95%alcohol.</a:t>
            </a:r>
          </a:p>
          <a:p>
            <a:pPr marL="0" indent="0" algn="l">
              <a:lnSpc>
                <a:spcPct val="150000"/>
              </a:lnSpc>
              <a:buNone/>
            </a:pPr>
            <a:r>
              <a:rPr lang="en-US" sz="2800" dirty="0">
                <a:solidFill>
                  <a:schemeClr val="tx1"/>
                </a:solidFill>
              </a:rPr>
              <a:t>They are slow growing with generation time 12-16 hours, therefore 4-6 weeks required for good growth. They do not grow on ordinary media, </a:t>
            </a:r>
            <a:endParaRPr lang="ar-SA" sz="2800" dirty="0">
              <a:solidFill>
                <a:schemeClr val="tx1"/>
              </a:solidFill>
            </a:endParaRPr>
          </a:p>
        </p:txBody>
      </p:sp>
      <p:sp>
        <p:nvSpPr>
          <p:cNvPr id="3" name="Title 2"/>
          <p:cNvSpPr>
            <a:spLocks noGrp="1"/>
          </p:cNvSpPr>
          <p:nvPr>
            <p:ph type="title"/>
          </p:nvPr>
        </p:nvSpPr>
        <p:spPr/>
        <p:txBody>
          <a:bodyPr/>
          <a:lstStyle/>
          <a:p>
            <a:endParaRPr lang="ar-SA"/>
          </a:p>
        </p:txBody>
      </p:sp>
    </p:spTree>
    <p:extLst>
      <p:ext uri="{BB962C8B-B14F-4D97-AF65-F5344CB8AC3E}">
        <p14:creationId xmlns:p14="http://schemas.microsoft.com/office/powerpoint/2010/main" val="61207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lgn="l" rtl="0">
              <a:buNone/>
            </a:pPr>
            <a:r>
              <a:rPr lang="en-US" dirty="0"/>
              <a:t>they require special media for growth, such as:-</a:t>
            </a:r>
          </a:p>
          <a:p>
            <a:pPr lvl="0" algn="l" rtl="0"/>
            <a:r>
              <a:rPr lang="en-US" b="1" dirty="0"/>
              <a:t>Lowenstein- Jensen medium</a:t>
            </a:r>
            <a:r>
              <a:rPr lang="en-US" dirty="0"/>
              <a:t>: which contain egg yolk, glycerol and malachite green</a:t>
            </a:r>
            <a:r>
              <a:rPr lang="en-US" dirty="0" smtClean="0"/>
              <a:t>.</a:t>
            </a:r>
          </a:p>
          <a:p>
            <a:pPr lvl="0" algn="l" rtl="0"/>
            <a:endParaRPr lang="en-US" dirty="0"/>
          </a:p>
          <a:p>
            <a:pPr lvl="0" algn="l"/>
            <a:r>
              <a:rPr lang="en-US" b="1" dirty="0"/>
              <a:t>Glycerol broth</a:t>
            </a:r>
            <a:r>
              <a:rPr lang="en-US" dirty="0"/>
              <a:t>:  the organism forms a thick, wrinkled, creamy pellicle on top of the medium if undisturbed. Otherwise, will grow as floccules due to the lipid content of the cell wall.</a:t>
            </a:r>
          </a:p>
          <a:p>
            <a:pPr marL="0" indent="0" algn="l" rtl="0">
              <a:buNone/>
            </a:pPr>
            <a:endParaRPr lang="ar-SA" dirty="0"/>
          </a:p>
        </p:txBody>
      </p:sp>
      <p:sp>
        <p:nvSpPr>
          <p:cNvPr id="3" name="Title 2"/>
          <p:cNvSpPr>
            <a:spLocks noGrp="1"/>
          </p:cNvSpPr>
          <p:nvPr>
            <p:ph type="title"/>
          </p:nvPr>
        </p:nvSpPr>
        <p:spPr/>
        <p:txBody>
          <a:bodyPr/>
          <a:lstStyle/>
          <a:p>
            <a:endParaRPr lang="ar-SA" dirty="0"/>
          </a:p>
        </p:txBody>
      </p:sp>
    </p:spTree>
    <p:extLst>
      <p:ext uri="{BB962C8B-B14F-4D97-AF65-F5344CB8AC3E}">
        <p14:creationId xmlns:p14="http://schemas.microsoft.com/office/powerpoint/2010/main" val="161481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2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Waveform</Template>
  <TotalTime>180</TotalTime>
  <Words>1694</Words>
  <Application>Microsoft Office PowerPoint</Application>
  <PresentationFormat>On-screen Show (4:3)</PresentationFormat>
  <Paragraphs>92</Paragraphs>
  <Slides>36</Slides>
  <Notes>0</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49" baseType="lpstr">
      <vt:lpstr>Algerian</vt:lpstr>
      <vt:lpstr>Arial</vt:lpstr>
      <vt:lpstr>Arial Rounded MT Bold</vt:lpstr>
      <vt:lpstr>Candara</vt:lpstr>
      <vt:lpstr>Century Gothic</vt:lpstr>
      <vt:lpstr>Symbol</vt:lpstr>
      <vt:lpstr>Tahoma</vt:lpstr>
      <vt:lpstr>Wingdings 3</vt:lpstr>
      <vt:lpstr>Waveform</vt:lpstr>
      <vt:lpstr>Wisp</vt:lpstr>
      <vt:lpstr>1_Wisp</vt:lpstr>
      <vt:lpstr>2_Wisp</vt:lpstr>
      <vt:lpstr>Photo Editor Photo</vt:lpstr>
      <vt:lpstr>Mycobacterium </vt:lpstr>
      <vt:lpstr>PowerPoint Presentation</vt:lpstr>
      <vt:lpstr>PowerPoint Presentation</vt:lpstr>
      <vt:lpstr>PowerPoint Presentation</vt:lpstr>
      <vt:lpstr>The bacilli appear red in sharp contrast to the blue counter stained background.  </vt:lpstr>
      <vt:lpstr>PowerPoint Presentation</vt:lpstr>
      <vt:lpstr>if smear is prepared from culture the bacilli appear short, thick and tend to arranged in a sort of bundles (cord formation). </vt:lpstr>
      <vt:lpstr>PowerPoint Presentation</vt:lpstr>
      <vt:lpstr>PowerPoint Presentation</vt:lpstr>
      <vt:lpstr>L-J media</vt:lpstr>
      <vt:lpstr>PowerPoint Presentation</vt:lpstr>
      <vt:lpstr>Resistance and survive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 negative results: </vt:lpstr>
      <vt:lpstr>PowerPoint Presentation</vt:lpstr>
      <vt:lpstr>The laboratory tests may include: </vt:lpstr>
      <vt:lpstr>PowerPoint Presentation</vt:lpstr>
      <vt:lpstr>Treatment and resistance: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Mycobacterium</dc:title>
  <dc:creator>pavilion</dc:creator>
  <cp:lastModifiedBy>DR.Ahmed Saker 2O14</cp:lastModifiedBy>
  <cp:revision>14</cp:revision>
  <dcterms:created xsi:type="dcterms:W3CDTF">2015-11-30T17:52:03Z</dcterms:created>
  <dcterms:modified xsi:type="dcterms:W3CDTF">2019-01-08T17:01:11Z</dcterms:modified>
</cp:coreProperties>
</file>