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319" r:id="rId3"/>
    <p:sldId id="357" r:id="rId4"/>
    <p:sldId id="358" r:id="rId5"/>
    <p:sldId id="359" r:id="rId6"/>
    <p:sldId id="355" r:id="rId7"/>
    <p:sldId id="360" r:id="rId8"/>
    <p:sldId id="321" r:id="rId9"/>
    <p:sldId id="322" r:id="rId10"/>
    <p:sldId id="369" r:id="rId11"/>
    <p:sldId id="366" r:id="rId12"/>
    <p:sldId id="370" r:id="rId13"/>
    <p:sldId id="371" r:id="rId14"/>
    <p:sldId id="361" r:id="rId15"/>
    <p:sldId id="363" r:id="rId16"/>
    <p:sldId id="372" r:id="rId17"/>
    <p:sldId id="373" r:id="rId18"/>
    <p:sldId id="374" r:id="rId19"/>
    <p:sldId id="375" r:id="rId20"/>
    <p:sldId id="376" r:id="rId21"/>
    <p:sldId id="377" r:id="rId22"/>
    <p:sldId id="323" r:id="rId23"/>
    <p:sldId id="334" r:id="rId24"/>
    <p:sldId id="378" r:id="rId25"/>
    <p:sldId id="379" r:id="rId26"/>
    <p:sldId id="380" r:id="rId27"/>
    <p:sldId id="381" r:id="rId28"/>
    <p:sldId id="382" r:id="rId29"/>
    <p:sldId id="385" r:id="rId30"/>
    <p:sldId id="383" r:id="rId31"/>
    <p:sldId id="384" r:id="rId32"/>
    <p:sldId id="386" r:id="rId33"/>
    <p:sldId id="387" r:id="rId34"/>
    <p:sldId id="388" r:id="rId35"/>
    <p:sldId id="346" r:id="rId36"/>
    <p:sldId id="347" r:id="rId37"/>
    <p:sldId id="348" r:id="rId38"/>
    <p:sldId id="263" r:id="rId39"/>
    <p:sldId id="264" r:id="rId40"/>
    <p:sldId id="265" r:id="rId41"/>
    <p:sldId id="267" r:id="rId42"/>
    <p:sldId id="268" r:id="rId43"/>
    <p:sldId id="317" r:id="rId44"/>
    <p:sldId id="389" r:id="rId45"/>
    <p:sldId id="274" r:id="rId46"/>
    <p:sldId id="281" r:id="rId47"/>
    <p:sldId id="282" r:id="rId48"/>
    <p:sldId id="283" r:id="rId49"/>
    <p:sldId id="284" r:id="rId50"/>
    <p:sldId id="285" r:id="rId51"/>
    <p:sldId id="286" r:id="rId52"/>
    <p:sldId id="287" r:id="rId53"/>
    <p:sldId id="288" r:id="rId54"/>
    <p:sldId id="311" r:id="rId55"/>
    <p:sldId id="390" r:id="rId56"/>
    <p:sldId id="391" r:id="rId57"/>
    <p:sldId id="318" r:id="rId5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3" d="100"/>
          <a:sy n="53" d="100"/>
        </p:scale>
        <p:origin x="-9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390AED3-20D7-4781-8908-0CF9DC98E975}" type="datetimeFigureOut">
              <a:rPr lang="ar-IQ" smtClean="0"/>
              <a:pPr/>
              <a:t>28/01/1440</a:t>
            </a:fld>
            <a:endParaRPr lang="ar-IQ"/>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IQ"/>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537A1F-8853-4EE5-9A66-3C574D0E1B6C}"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90AED3-20D7-4781-8908-0CF9DC98E975}" type="datetimeFigureOut">
              <a:rPr lang="ar-IQ" smtClean="0"/>
              <a:pPr/>
              <a:t>28/01/1440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E537A1F-8853-4EE5-9A66-3C574D0E1B6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390AED3-20D7-4781-8908-0CF9DC98E975}" type="datetimeFigureOut">
              <a:rPr lang="ar-IQ" smtClean="0"/>
              <a:pPr/>
              <a:t>28/01/1440</a:t>
            </a:fld>
            <a:endParaRPr lang="ar-IQ"/>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IQ"/>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537A1F-8853-4EE5-9A66-3C574D0E1B6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90AED3-20D7-4781-8908-0CF9DC98E975}" type="datetimeFigureOut">
              <a:rPr lang="ar-IQ" smtClean="0"/>
              <a:pPr/>
              <a:t>28/01/1440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E537A1F-8853-4EE5-9A66-3C574D0E1B6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390AED3-20D7-4781-8908-0CF9DC98E975}" type="datetimeFigureOut">
              <a:rPr lang="ar-IQ" smtClean="0"/>
              <a:pPr/>
              <a:t>28/01/1440</a:t>
            </a:fld>
            <a:endParaRPr lang="ar-IQ"/>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IQ"/>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537A1F-8853-4EE5-9A66-3C574D0E1B6C}"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90AED3-20D7-4781-8908-0CF9DC98E975}" type="datetimeFigureOut">
              <a:rPr lang="ar-IQ" smtClean="0"/>
              <a:pPr/>
              <a:t>28/01/1440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3E537A1F-8853-4EE5-9A66-3C574D0E1B6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90AED3-20D7-4781-8908-0CF9DC98E975}" type="datetimeFigureOut">
              <a:rPr lang="ar-IQ" smtClean="0"/>
              <a:pPr/>
              <a:t>28/01/1440</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3E537A1F-8853-4EE5-9A66-3C574D0E1B6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90AED3-20D7-4781-8908-0CF9DC98E975}" type="datetimeFigureOut">
              <a:rPr lang="ar-IQ" smtClean="0"/>
              <a:pPr/>
              <a:t>28/01/1440</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3E537A1F-8853-4EE5-9A66-3C574D0E1B6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390AED3-20D7-4781-8908-0CF9DC98E975}" type="datetimeFigureOut">
              <a:rPr lang="ar-IQ" smtClean="0"/>
              <a:pPr/>
              <a:t>28/01/1440</a:t>
            </a:fld>
            <a:endParaRPr lang="ar-IQ"/>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IQ"/>
          </a:p>
        </p:txBody>
      </p:sp>
      <p:sp>
        <p:nvSpPr>
          <p:cNvPr id="4" name="Slide Number Placeholder 3"/>
          <p:cNvSpPr>
            <a:spLocks noGrp="1"/>
          </p:cNvSpPr>
          <p:nvPr>
            <p:ph type="sldNum" sz="quarter" idx="12"/>
          </p:nvPr>
        </p:nvSpPr>
        <p:spPr/>
        <p:txBody>
          <a:bodyPr/>
          <a:lstStyle>
            <a:extLst/>
          </a:lstStyle>
          <a:p>
            <a:fld id="{3E537A1F-8853-4EE5-9A66-3C574D0E1B6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90AED3-20D7-4781-8908-0CF9DC98E975}" type="datetimeFigureOut">
              <a:rPr lang="ar-IQ" smtClean="0"/>
              <a:pPr/>
              <a:t>28/01/1440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3E537A1F-8853-4EE5-9A66-3C574D0E1B6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390AED3-20D7-4781-8908-0CF9DC98E975}" type="datetimeFigureOut">
              <a:rPr lang="ar-IQ" smtClean="0"/>
              <a:pPr/>
              <a:t>28/01/1440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3E537A1F-8853-4EE5-9A66-3C574D0E1B6C}" type="slidenum">
              <a:rPr lang="ar-IQ" smtClean="0"/>
              <a:pPr/>
              <a:t>‹#›</a:t>
            </a:fld>
            <a:endParaRPr lang="ar-IQ"/>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390AED3-20D7-4781-8908-0CF9DC98E975}" type="datetimeFigureOut">
              <a:rPr lang="ar-IQ" smtClean="0"/>
              <a:pPr/>
              <a:t>28/01/1440</a:t>
            </a:fld>
            <a:endParaRPr lang="ar-IQ"/>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537A1F-8853-4EE5-9A66-3C574D0E1B6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Vaginal discharge</a:t>
            </a:r>
            <a:endParaRPr lang="ar-IQ" sz="6600" dirty="0"/>
          </a:p>
        </p:txBody>
      </p:sp>
      <p:sp>
        <p:nvSpPr>
          <p:cNvPr id="3" name="Subtitle 2"/>
          <p:cNvSpPr>
            <a:spLocks noGrp="1"/>
          </p:cNvSpPr>
          <p:nvPr>
            <p:ph type="subTitle" idx="1"/>
          </p:nvPr>
        </p:nvSpPr>
        <p:spPr/>
        <p:txBody>
          <a:bodyPr>
            <a:normAutofit fontScale="92500"/>
          </a:bodyPr>
          <a:lstStyle/>
          <a:p>
            <a:r>
              <a:rPr lang="en-US" sz="5400" b="1" dirty="0" smtClean="0">
                <a:solidFill>
                  <a:srgbClr val="FFFF00"/>
                </a:solidFill>
              </a:rPr>
              <a:t>Dr. </a:t>
            </a:r>
            <a:r>
              <a:rPr lang="en-US" sz="5400" b="1" dirty="0" err="1">
                <a:solidFill>
                  <a:srgbClr val="FFFF00"/>
                </a:solidFill>
              </a:rPr>
              <a:t>A</a:t>
            </a:r>
            <a:r>
              <a:rPr lang="en-US" sz="5400" b="1" dirty="0" err="1" smtClean="0">
                <a:solidFill>
                  <a:srgbClr val="FFFF00"/>
                </a:solidFill>
              </a:rPr>
              <a:t>laa</a:t>
            </a:r>
            <a:r>
              <a:rPr lang="en-US" sz="5400" b="1" dirty="0" smtClean="0">
                <a:solidFill>
                  <a:srgbClr val="FFFF00"/>
                </a:solidFill>
              </a:rPr>
              <a:t> Ibrahim</a:t>
            </a:r>
            <a:endParaRPr lang="ar-IQ" sz="5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r>
              <a:rPr lang="en-US" sz="4000" dirty="0">
                <a:solidFill>
                  <a:srgbClr val="C00000"/>
                </a:solidFill>
                <a:cs typeface="Traditional Arabic" pitchFamily="18" charset="-78"/>
              </a:rPr>
              <a:t>Cusco's bivalve speculum</a:t>
            </a:r>
            <a:endParaRPr lang="ar-IQ" dirty="0">
              <a:solidFill>
                <a:srgbClr val="C00000"/>
              </a:solidFill>
            </a:endParaRPr>
          </a:p>
        </p:txBody>
      </p:sp>
      <p:pic>
        <p:nvPicPr>
          <p:cNvPr id="1026" name="Picture 2" descr="C:\Users\alshariqa\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698477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1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buFont typeface="Wingdings" pitchFamily="2" charset="2"/>
              <a:buNone/>
            </a:pPr>
            <a:r>
              <a:rPr lang="en-US" dirty="0">
                <a:solidFill>
                  <a:srgbClr val="C00000"/>
                </a:solidFill>
                <a:cs typeface="Majalla UI"/>
              </a:rPr>
              <a:t>Bimanual digital examination </a:t>
            </a:r>
            <a:endParaRPr lang="en-US" dirty="0" smtClean="0">
              <a:solidFill>
                <a:srgbClr val="C00000"/>
              </a:solidFill>
              <a:cs typeface="Majalla UI"/>
            </a:endParaRPr>
          </a:p>
          <a:p>
            <a:pPr algn="l">
              <a:buFont typeface="Wingdings" pitchFamily="2" charset="2"/>
              <a:buNone/>
            </a:pPr>
            <a:r>
              <a:rPr lang="en-US" dirty="0" smtClean="0">
                <a:cs typeface="Majalla UI"/>
              </a:rPr>
              <a:t>using </a:t>
            </a:r>
            <a:r>
              <a:rPr lang="en-US" dirty="0">
                <a:cs typeface="Majalla UI"/>
              </a:rPr>
              <a:t>the fingers of the right hand in the </a:t>
            </a:r>
            <a:r>
              <a:rPr lang="en-US" dirty="0" smtClean="0">
                <a:cs typeface="Majalla UI"/>
              </a:rPr>
              <a:t>vagina steady and elevate the uterus to palpate the uterus by the  </a:t>
            </a:r>
            <a:r>
              <a:rPr lang="en-US" dirty="0">
                <a:cs typeface="Majalla UI"/>
              </a:rPr>
              <a:t>l</a:t>
            </a:r>
            <a:r>
              <a:rPr lang="en-US" dirty="0" smtClean="0">
                <a:cs typeface="Majalla UI"/>
              </a:rPr>
              <a:t>eft </a:t>
            </a:r>
            <a:r>
              <a:rPr lang="en-US" dirty="0">
                <a:cs typeface="Majalla UI"/>
              </a:rPr>
              <a:t>hand on the abdomen, the cervix is palpated for hardness or irregularity. The size, shape, position, mobility, and tenderness of the uterus. The </a:t>
            </a:r>
            <a:r>
              <a:rPr lang="en-US" dirty="0" err="1">
                <a:cs typeface="Majalla UI"/>
              </a:rPr>
              <a:t>adnexae</a:t>
            </a:r>
            <a:r>
              <a:rPr lang="en-US" dirty="0">
                <a:cs typeface="Majalla UI"/>
              </a:rPr>
              <a:t> are examined on each side for tenderness or mass</a:t>
            </a:r>
          </a:p>
          <a:p>
            <a:endParaRPr lang="ar-SA" dirty="0"/>
          </a:p>
          <a:p>
            <a:endParaRPr lang="ar-IQ" dirty="0"/>
          </a:p>
        </p:txBody>
      </p:sp>
    </p:spTree>
    <p:extLst>
      <p:ext uri="{BB962C8B-B14F-4D97-AF65-F5344CB8AC3E}">
        <p14:creationId xmlns:p14="http://schemas.microsoft.com/office/powerpoint/2010/main" val="197050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descr="C:\Users\alshariqa\Desktop\cardimage_5274363_1380879131359363135871-2-300x2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7488832"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90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descr="C:\Users\alshariqa\Desktop\Pelvic+examination+Bimanual+examin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9724"/>
            <a:ext cx="7956376"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90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lstStyle/>
          <a:p>
            <a:r>
              <a:rPr lang="en-US" dirty="0" smtClean="0">
                <a:solidFill>
                  <a:srgbClr val="C00000"/>
                </a:solidFill>
              </a:rPr>
              <a:t>Investigations:</a:t>
            </a:r>
            <a:endParaRPr lang="ar-IQ" dirty="0">
              <a:solidFill>
                <a:srgbClr val="C00000"/>
              </a:solidFill>
            </a:endParaRPr>
          </a:p>
        </p:txBody>
      </p:sp>
      <p:sp>
        <p:nvSpPr>
          <p:cNvPr id="3" name="Content Placeholder 2"/>
          <p:cNvSpPr>
            <a:spLocks noGrp="1"/>
          </p:cNvSpPr>
          <p:nvPr>
            <p:ph idx="1"/>
          </p:nvPr>
        </p:nvSpPr>
        <p:spPr>
          <a:xfrm>
            <a:off x="457200" y="1124744"/>
            <a:ext cx="7427168" cy="5330992"/>
          </a:xfrm>
        </p:spPr>
        <p:txBody>
          <a:bodyPr>
            <a:normAutofit fontScale="92500" lnSpcReduction="10000"/>
          </a:bodyPr>
          <a:lstStyle/>
          <a:p>
            <a:pPr algn="l">
              <a:buNone/>
            </a:pPr>
            <a:r>
              <a:rPr lang="en-US" sz="2100" dirty="0"/>
              <a:t>1.General urine exam.</a:t>
            </a:r>
          </a:p>
          <a:p>
            <a:pPr algn="l">
              <a:buNone/>
            </a:pPr>
            <a:r>
              <a:rPr lang="en-US" sz="2100" dirty="0" smtClean="0"/>
              <a:t>infection</a:t>
            </a:r>
            <a:endParaRPr lang="en-US" sz="2100" dirty="0"/>
          </a:p>
          <a:p>
            <a:pPr algn="l">
              <a:buNone/>
            </a:pPr>
            <a:r>
              <a:rPr lang="en-US" sz="2100" dirty="0"/>
              <a:t>3.Transvaginal sonography to exclude mass or abscess</a:t>
            </a:r>
          </a:p>
          <a:p>
            <a:pPr algn="l">
              <a:buNone/>
            </a:pPr>
            <a:r>
              <a:rPr lang="en-US" sz="2100" dirty="0"/>
              <a:t>4.Cervical, rectal and urethral swabs</a:t>
            </a:r>
          </a:p>
          <a:p>
            <a:pPr algn="l">
              <a:buNone/>
            </a:pPr>
            <a:r>
              <a:rPr lang="ar-IQ" sz="2100" dirty="0"/>
              <a:t> </a:t>
            </a:r>
            <a:r>
              <a:rPr lang="en-US" sz="2100" dirty="0"/>
              <a:t>5. Preparation and Evaluation of Specimen • Collection of specimen • Preparation of specimen slide • Examination of specimen slide – </a:t>
            </a:r>
            <a:r>
              <a:rPr lang="en-US" sz="2100" dirty="0" err="1"/>
              <a:t>NaCl</a:t>
            </a:r>
            <a:r>
              <a:rPr lang="en-US" sz="2100" dirty="0"/>
              <a:t> (wet mount) – KOH (wet mount) • Whiff test </a:t>
            </a:r>
            <a:endParaRPr lang="en-US" sz="2100" dirty="0" smtClean="0"/>
          </a:p>
          <a:p>
            <a:pPr algn="l">
              <a:buNone/>
            </a:pPr>
            <a:r>
              <a:rPr lang="en-US" sz="2100" dirty="0" smtClean="0">
                <a:latin typeface="Times New Roman" panose="02020603050405020304" pitchFamily="18" charset="0"/>
                <a:cs typeface="Times New Roman" panose="02020603050405020304" pitchFamily="18" charset="0"/>
              </a:rPr>
              <a:t>pH </a:t>
            </a:r>
            <a:r>
              <a:rPr lang="en-US" sz="2100" dirty="0">
                <a:latin typeface="Times New Roman" panose="02020603050405020304" pitchFamily="18" charset="0"/>
                <a:cs typeface="Times New Roman" panose="02020603050405020304" pitchFamily="18" charset="0"/>
              </a:rPr>
              <a:t>levels: Diagnostic Tools: </a:t>
            </a:r>
          </a:p>
          <a:p>
            <a:pPr marL="0" indent="0" algn="l">
              <a:buNone/>
            </a:pPr>
            <a:r>
              <a:rPr lang="en-US" sz="2100" dirty="0" smtClean="0">
                <a:latin typeface="Times New Roman" panose="02020603050405020304" pitchFamily="18" charset="0"/>
                <a:cs typeface="Times New Roman" panose="02020603050405020304" pitchFamily="18" charset="0"/>
              </a:rPr>
              <a:t>pH </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Nitrazine</a:t>
            </a:r>
            <a:r>
              <a:rPr lang="en-US" sz="2100" dirty="0">
                <a:latin typeface="Times New Roman" panose="02020603050405020304" pitchFamily="18" charset="0"/>
                <a:cs typeface="Times New Roman" panose="02020603050405020304" pitchFamily="18" charset="0"/>
              </a:rPr>
              <a:t> paper</a:t>
            </a:r>
          </a:p>
          <a:p>
            <a:pPr algn="l">
              <a:buNone/>
            </a:pPr>
            <a:r>
              <a:rPr lang="en-US" sz="2100" dirty="0">
                <a:latin typeface="Times New Roman" panose="02020603050405020304" pitchFamily="18" charset="0"/>
                <a:cs typeface="Times New Roman" panose="02020603050405020304" pitchFamily="18" charset="0"/>
              </a:rPr>
              <a:t> </a:t>
            </a:r>
            <a:r>
              <a:rPr lang="en-US" sz="2100" dirty="0" smtClean="0">
                <a:latin typeface="Times New Roman" pitchFamily="18" charset="0"/>
                <a:cs typeface="Times New Roman" pitchFamily="18" charset="0"/>
              </a:rPr>
              <a:t>Wet-mount </a:t>
            </a:r>
            <a:r>
              <a:rPr lang="en-US" sz="2100" dirty="0">
                <a:latin typeface="Times New Roman" pitchFamily="18" charset="0"/>
                <a:cs typeface="Times New Roman" pitchFamily="18" charset="0"/>
              </a:rPr>
              <a:t>preparation:</a:t>
            </a:r>
          </a:p>
          <a:p>
            <a:pPr algn="l">
              <a:buNone/>
            </a:pPr>
            <a:r>
              <a:rPr lang="en-US" sz="2100" dirty="0">
                <a:latin typeface="Times New Roman" pitchFamily="18" charset="0"/>
                <a:cs typeface="Times New Roman" pitchFamily="18" charset="0"/>
              </a:rPr>
              <a:t>Sample of vaginal secretions is suspended in 0.5 mL of normal saline in a glass tube, and assessed by microscopy.</a:t>
            </a:r>
          </a:p>
          <a:p>
            <a:pPr algn="l" rtl="0"/>
            <a:r>
              <a:rPr lang="en-US" sz="2100" u="sng" dirty="0">
                <a:latin typeface="Times New Roman" pitchFamily="18" charset="0"/>
                <a:cs typeface="Times New Roman" pitchFamily="18" charset="0"/>
              </a:rPr>
              <a:t>if any, clue cells</a:t>
            </a:r>
            <a:r>
              <a:rPr lang="en-US" sz="2100" dirty="0">
                <a:latin typeface="Times New Roman" pitchFamily="18" charset="0"/>
                <a:cs typeface="Times New Roman" pitchFamily="18" charset="0"/>
              </a:rPr>
              <a:t> which are superficial vaginal epithelial cells with adherent bacteria, usually occur in infection </a:t>
            </a:r>
            <a:r>
              <a:rPr lang="en-US" sz="2100" dirty="0" err="1">
                <a:latin typeface="Times New Roman" pitchFamily="18" charset="0"/>
                <a:cs typeface="Times New Roman" pitchFamily="18" charset="0"/>
              </a:rPr>
              <a:t>e.g</a:t>
            </a:r>
            <a:r>
              <a:rPr lang="en-US" sz="2100" i="1" dirty="0" err="1">
                <a:latin typeface="Times New Roman" pitchFamily="18" charset="0"/>
                <a:cs typeface="Times New Roman" pitchFamily="18" charset="0"/>
              </a:rPr>
              <a:t>Gardnerella</a:t>
            </a:r>
            <a:r>
              <a:rPr lang="en-US" sz="2100" i="1" dirty="0">
                <a:latin typeface="Times New Roman" pitchFamily="18" charset="0"/>
                <a:cs typeface="Times New Roman" pitchFamily="18" charset="0"/>
              </a:rPr>
              <a:t> vaginalis</a:t>
            </a:r>
            <a:r>
              <a:rPr lang="en-US" sz="2100" dirty="0">
                <a:solidFill>
                  <a:srgbClr val="3B3835"/>
                </a:solidFill>
                <a:latin typeface="Times New Roman" panose="02020603050405020304" pitchFamily="18" charset="0"/>
                <a:cs typeface="Times New Roman" panose="02020603050405020304" pitchFamily="18" charset="0"/>
              </a:rPr>
              <a:t> </a:t>
            </a:r>
          </a:p>
          <a:p>
            <a:pPr marL="0" indent="0" algn="l">
              <a:buNone/>
            </a:pPr>
            <a:r>
              <a:rPr lang="en-US" sz="2800" dirty="0">
                <a:latin typeface="Times New Roman" pitchFamily="18" charset="0"/>
                <a:cs typeface="Times New Roman" pitchFamily="18" charset="0"/>
              </a:rPr>
              <a:t> </a:t>
            </a:r>
            <a:endParaRPr lang="ar-IQ" dirty="0"/>
          </a:p>
        </p:txBody>
      </p:sp>
    </p:spTree>
    <p:extLst>
      <p:ext uri="{BB962C8B-B14F-4D97-AF65-F5344CB8AC3E}">
        <p14:creationId xmlns:p14="http://schemas.microsoft.com/office/powerpoint/2010/main" val="3820061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lnSpcReduction="10000"/>
          </a:bodyPr>
          <a:lstStyle/>
          <a:p>
            <a:pPr marL="0" indent="0" algn="l">
              <a:buNone/>
            </a:pPr>
            <a:r>
              <a:rPr lang="en-US" sz="2400" dirty="0">
                <a:latin typeface="Times New Roman" pitchFamily="18" charset="0"/>
                <a:cs typeface="Times New Roman" pitchFamily="18" charset="0"/>
              </a:rPr>
              <a:t>Addition of 10 % KOH to the vaginal secretions (</a:t>
            </a:r>
            <a:r>
              <a:rPr lang="en-US" sz="2400" b="1" dirty="0">
                <a:solidFill>
                  <a:srgbClr val="C00000"/>
                </a:solidFill>
                <a:latin typeface="Times New Roman" pitchFamily="18" charset="0"/>
                <a:cs typeface="Times New Roman" pitchFamily="18" charset="0"/>
              </a:rPr>
              <a:t>the “whiff” test) </a:t>
            </a:r>
            <a:r>
              <a:rPr lang="en-US" sz="2400" dirty="0">
                <a:latin typeface="Times New Roman" pitchFamily="18" charset="0"/>
                <a:cs typeface="Times New Roman" pitchFamily="18" charset="0"/>
              </a:rPr>
              <a:t>releases a volatile amines that have fishy like odor</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produced by anaerobic metabolism</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in bacterial </a:t>
            </a:r>
            <a:r>
              <a:rPr lang="en-US" sz="2400" dirty="0" smtClean="0">
                <a:latin typeface="Times New Roman" pitchFamily="18" charset="0"/>
                <a:cs typeface="Times New Roman" pitchFamily="18" charset="0"/>
              </a:rPr>
              <a:t>vaginosis</a:t>
            </a:r>
            <a:r>
              <a:rPr lang="en-US" sz="2400" dirty="0"/>
              <a:t>.</a:t>
            </a:r>
            <a:endParaRPr lang="en-US" sz="2400" b="1" dirty="0" smtClean="0">
              <a:latin typeface="Times New Roman" pitchFamily="18" charset="0"/>
              <a:cs typeface="Times New Roman" pitchFamily="18" charset="0"/>
            </a:endParaRPr>
          </a:p>
          <a:p>
            <a:pPr algn="l">
              <a:buNone/>
            </a:pPr>
            <a:r>
              <a:rPr lang="en-US" sz="2400" b="1" dirty="0" smtClean="0">
                <a:latin typeface="Times New Roman" pitchFamily="18" charset="0"/>
                <a:cs typeface="Times New Roman" pitchFamily="18" charset="0"/>
              </a:rPr>
              <a:t>Gram </a:t>
            </a:r>
            <a:r>
              <a:rPr lang="en-US" sz="2400" b="1" dirty="0">
                <a:latin typeface="Times New Roman" pitchFamily="18" charset="0"/>
                <a:cs typeface="Times New Roman" pitchFamily="18" charset="0"/>
              </a:rPr>
              <a:t>stain</a:t>
            </a:r>
            <a:r>
              <a:rPr lang="en-US" sz="2400" dirty="0">
                <a:latin typeface="Times New Roman" pitchFamily="18" charset="0"/>
                <a:cs typeface="Times New Roman" pitchFamily="18" charset="0"/>
              </a:rPr>
              <a:t> :</a:t>
            </a:r>
          </a:p>
          <a:p>
            <a:pPr algn="l" rtl="0">
              <a:buNone/>
            </a:pPr>
            <a:r>
              <a:rPr lang="en-US" sz="2400" dirty="0">
                <a:latin typeface="Times New Roman" pitchFamily="18" charset="0"/>
                <a:cs typeface="Times New Roman" pitchFamily="18" charset="0"/>
              </a:rPr>
              <a:t>reveals normal superficial epithelial cells and a predominance of gram-positive rods (lactobacilli).</a:t>
            </a:r>
          </a:p>
          <a:p>
            <a:pPr lvl="0" algn="l" rtl="0">
              <a:buNone/>
            </a:pPr>
            <a:r>
              <a:rPr lang="en-US" sz="2400" b="1" dirty="0">
                <a:latin typeface="Times New Roman" pitchFamily="18" charset="0"/>
                <a:cs typeface="Times New Roman" pitchFamily="18" charset="0"/>
              </a:rPr>
              <a:t>supplementary tests</a:t>
            </a:r>
            <a:r>
              <a:rPr lang="en-US" sz="2400" dirty="0">
                <a:latin typeface="Times New Roman" pitchFamily="18" charset="0"/>
                <a:cs typeface="Times New Roman" pitchFamily="18" charset="0"/>
              </a:rPr>
              <a:t> : vaginal culture, DNA amplification test for Chlamydia.</a:t>
            </a:r>
          </a:p>
          <a:p>
            <a:pPr algn="l">
              <a:buNone/>
            </a:pPr>
            <a:r>
              <a:rPr lang="en-US" sz="2400" dirty="0" smtClean="0"/>
              <a:t>6</a:t>
            </a:r>
            <a:r>
              <a:rPr lang="en-US" sz="2400" dirty="0"/>
              <a:t>. Laparoscopy if PID is suspected</a:t>
            </a:r>
          </a:p>
          <a:p>
            <a:pPr algn="l">
              <a:buNone/>
            </a:pPr>
            <a:r>
              <a:rPr lang="en-US" sz="2400" dirty="0"/>
              <a:t>7. Specific tests according to the case such as serology</a:t>
            </a:r>
          </a:p>
          <a:p>
            <a:endParaRPr lang="ar-IQ" dirty="0"/>
          </a:p>
        </p:txBody>
      </p:sp>
    </p:spTree>
    <p:extLst>
      <p:ext uri="{BB962C8B-B14F-4D97-AF65-F5344CB8AC3E}">
        <p14:creationId xmlns:p14="http://schemas.microsoft.com/office/powerpoint/2010/main" val="3929695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normAutofit/>
          </a:bodyPr>
          <a:lstStyle/>
          <a:p>
            <a:r>
              <a:rPr lang="ar-IQ" sz="2000" i="1" dirty="0"/>
              <a:t/>
            </a:r>
            <a:br>
              <a:rPr lang="ar-IQ" sz="2000" i="1" dirty="0"/>
            </a:br>
            <a:endParaRPr lang="ar-IQ" sz="2000" i="1" dirty="0"/>
          </a:p>
        </p:txBody>
      </p:sp>
      <p:pic>
        <p:nvPicPr>
          <p:cNvPr id="4" name="Content Placeholder 3" descr="nes95432_26_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764704"/>
            <a:ext cx="3816424"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512" y="2798058"/>
            <a:ext cx="3339244" cy="2923877"/>
          </a:xfrm>
          <a:prstGeom prst="rect">
            <a:avLst/>
          </a:prstGeom>
        </p:spPr>
        <p:txBody>
          <a:bodyPr wrap="square">
            <a:spAutoFit/>
          </a:bodyPr>
          <a:lstStyle/>
          <a:p>
            <a:pPr algn="l"/>
            <a:r>
              <a:rPr lang="en-US" sz="2000" i="1" dirty="0" smtClean="0"/>
              <a:t>A women </a:t>
            </a:r>
            <a:r>
              <a:rPr lang="en-US" sz="2000" i="1" dirty="0"/>
              <a:t>presents with vaginal discharge </a:t>
            </a:r>
            <a:r>
              <a:rPr lang="en-US" i="1" dirty="0"/>
              <a:t>specially after period and intercourse</a:t>
            </a:r>
            <a:r>
              <a:rPr lang="en-US" i="1" dirty="0" smtClean="0"/>
              <a:t>,</a:t>
            </a:r>
          </a:p>
          <a:p>
            <a:pPr algn="l"/>
            <a:r>
              <a:rPr lang="en-US" i="1" dirty="0" smtClean="0"/>
              <a:t>Vaginal swab wad done as </a:t>
            </a:r>
            <a:r>
              <a:rPr lang="en-US" dirty="0" smtClean="0"/>
              <a:t>microscopic </a:t>
            </a:r>
            <a:r>
              <a:rPr lang="en-US" dirty="0"/>
              <a:t>evaluation of a saline "wet </a:t>
            </a:r>
            <a:r>
              <a:rPr lang="en-US" dirty="0" smtClean="0"/>
              <a:t>prep" of vaginal secretions as shown </a:t>
            </a:r>
            <a:r>
              <a:rPr lang="en-US" i="1" dirty="0" smtClean="0"/>
              <a:t>?</a:t>
            </a:r>
          </a:p>
          <a:p>
            <a:pPr algn="l"/>
            <a:r>
              <a:rPr lang="en-US" i="1" dirty="0" smtClean="0"/>
              <a:t>what </a:t>
            </a:r>
            <a:r>
              <a:rPr lang="en-US" i="1" dirty="0"/>
              <a:t>is the likely </a:t>
            </a:r>
            <a:r>
              <a:rPr lang="en-US" i="1" dirty="0" smtClean="0"/>
              <a:t>diagnosis? </a:t>
            </a:r>
          </a:p>
          <a:p>
            <a:pPr algn="l"/>
            <a:r>
              <a:rPr lang="en-US" i="1" dirty="0" smtClean="0"/>
              <a:t>2.Symptoms and signs?</a:t>
            </a:r>
          </a:p>
          <a:p>
            <a:pPr algn="l"/>
            <a:r>
              <a:rPr lang="en-US" i="1" dirty="0"/>
              <a:t>3</a:t>
            </a:r>
            <a:r>
              <a:rPr lang="en-US" i="1" dirty="0" smtClean="0"/>
              <a:t>.How you treat her?</a:t>
            </a:r>
            <a:endParaRPr lang="ar-IQ" dirty="0"/>
          </a:p>
        </p:txBody>
      </p:sp>
    </p:spTree>
    <p:extLst>
      <p:ext uri="{BB962C8B-B14F-4D97-AF65-F5344CB8AC3E}">
        <p14:creationId xmlns:p14="http://schemas.microsoft.com/office/powerpoint/2010/main" val="261784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a:bodyPr>
          <a:lstStyle/>
          <a:p>
            <a:pPr marL="0" indent="0" algn="l">
              <a:buNone/>
            </a:pPr>
            <a:r>
              <a:rPr lang="en-US" dirty="0" smtClean="0">
                <a:latin typeface="+mj-lt"/>
              </a:rPr>
              <a:t>1.The diagnosis is bacterial vaginosis </a:t>
            </a:r>
          </a:p>
          <a:p>
            <a:pPr algn="l" rtl="0">
              <a:buNone/>
            </a:pPr>
            <a:r>
              <a:rPr lang="en-US" dirty="0" smtClean="0">
                <a:latin typeface="+mj-lt"/>
              </a:rPr>
              <a:t>2.two- </a:t>
            </a:r>
            <a:r>
              <a:rPr lang="en-US" dirty="0">
                <a:latin typeface="+mj-lt"/>
              </a:rPr>
              <a:t>thirds </a:t>
            </a:r>
            <a:r>
              <a:rPr lang="en-US" dirty="0" smtClean="0">
                <a:latin typeface="+mj-lt"/>
              </a:rPr>
              <a:t>are </a:t>
            </a:r>
            <a:r>
              <a:rPr lang="en-US" sz="2400" dirty="0" smtClean="0">
                <a:latin typeface="+mj-lt"/>
                <a:cs typeface="Times New Roman" pitchFamily="18" charset="0"/>
              </a:rPr>
              <a:t>asymptomatic </a:t>
            </a:r>
            <a:r>
              <a:rPr lang="en-US" sz="2400" dirty="0">
                <a:latin typeface="+mj-lt"/>
                <a:cs typeface="Times New Roman" pitchFamily="18" charset="0"/>
              </a:rPr>
              <a:t>carriers.</a:t>
            </a:r>
          </a:p>
          <a:p>
            <a:pPr algn="l" rtl="0">
              <a:buNone/>
            </a:pPr>
            <a:r>
              <a:rPr lang="en-US" dirty="0">
                <a:latin typeface="+mj-lt"/>
              </a:rPr>
              <a:t>-</a:t>
            </a:r>
            <a:r>
              <a:rPr lang="en-US" sz="2800" dirty="0" smtClean="0">
                <a:latin typeface="+mj-lt"/>
                <a:cs typeface="Times New Roman" pitchFamily="18" charset="0"/>
              </a:rPr>
              <a:t>A </a:t>
            </a:r>
            <a:r>
              <a:rPr lang="en-US" sz="2800" dirty="0">
                <a:latin typeface="+mj-lt"/>
                <a:cs typeface="Times New Roman" pitchFamily="18" charset="0"/>
              </a:rPr>
              <a:t>fishy vaginal </a:t>
            </a:r>
            <a:r>
              <a:rPr lang="en-US" sz="2800" dirty="0" err="1">
                <a:latin typeface="+mj-lt"/>
                <a:cs typeface="Times New Roman" pitchFamily="18" charset="0"/>
              </a:rPr>
              <a:t>odour</a:t>
            </a:r>
            <a:r>
              <a:rPr lang="en-US" sz="2800" dirty="0">
                <a:latin typeface="+mj-lt"/>
                <a:cs typeface="Times New Roman" pitchFamily="18" charset="0"/>
              </a:rPr>
              <a:t>, which is particularly noticeable following coitus, and menstruation.</a:t>
            </a:r>
          </a:p>
          <a:p>
            <a:pPr algn="l" rtl="0">
              <a:buNone/>
            </a:pPr>
            <a:r>
              <a:rPr lang="en-US" sz="2800" dirty="0">
                <a:latin typeface="+mj-lt"/>
                <a:cs typeface="Times New Roman" pitchFamily="18" charset="0"/>
              </a:rPr>
              <a:t>- Vaginal secretions are creamy or gray and thinly coat the vaginal walls.</a:t>
            </a:r>
          </a:p>
          <a:p>
            <a:pPr algn="l" rtl="0">
              <a:buNone/>
            </a:pPr>
            <a:r>
              <a:rPr lang="en-US" sz="2800" dirty="0">
                <a:latin typeface="+mj-lt"/>
                <a:cs typeface="Times New Roman" pitchFamily="18" charset="0"/>
              </a:rPr>
              <a:t> </a:t>
            </a:r>
            <a:r>
              <a:rPr lang="en-US" sz="2800" dirty="0" smtClean="0">
                <a:latin typeface="+mj-lt"/>
                <a:cs typeface="Times New Roman" pitchFamily="18" charset="0"/>
              </a:rPr>
              <a:t>-</a:t>
            </a:r>
            <a:r>
              <a:rPr lang="en-US" dirty="0" smtClean="0">
                <a:latin typeface="+mj-lt"/>
              </a:rPr>
              <a:t>Although </a:t>
            </a:r>
            <a:r>
              <a:rPr lang="en-US" dirty="0">
                <a:latin typeface="+mj-lt"/>
              </a:rPr>
              <a:t>there is an association with sexual activity, it is not a sexually transmitted </a:t>
            </a:r>
            <a:endParaRPr lang="en-US" dirty="0" smtClean="0">
              <a:latin typeface="+mj-lt"/>
            </a:endParaRPr>
          </a:p>
          <a:p>
            <a:pPr marL="0" indent="0" algn="l">
              <a:buNone/>
            </a:pPr>
            <a:endParaRPr lang="ar-IQ" dirty="0"/>
          </a:p>
        </p:txBody>
      </p:sp>
    </p:spTree>
    <p:extLst>
      <p:ext uri="{BB962C8B-B14F-4D97-AF65-F5344CB8AC3E}">
        <p14:creationId xmlns:p14="http://schemas.microsoft.com/office/powerpoint/2010/main" val="4016998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r>
              <a:rPr lang="en-US" dirty="0">
                <a:solidFill>
                  <a:srgbClr val="3B3835"/>
                </a:solidFill>
                <a:latin typeface="Helvetica Neue"/>
              </a:rPr>
              <a:t>DIAGNOSIS In clinical </a:t>
            </a:r>
            <a:r>
              <a:rPr lang="en-US" dirty="0" smtClean="0">
                <a:solidFill>
                  <a:srgbClr val="3B3835"/>
                </a:solidFill>
                <a:latin typeface="Helvetica Neue"/>
              </a:rPr>
              <a:t>practice by </a:t>
            </a:r>
            <a:r>
              <a:rPr lang="en-US" dirty="0">
                <a:solidFill>
                  <a:srgbClr val="3B3835"/>
                </a:solidFill>
                <a:latin typeface="Helvetica Neue"/>
              </a:rPr>
              <a:t>the presence of three out of four </a:t>
            </a:r>
            <a:r>
              <a:rPr lang="en-US" dirty="0" err="1">
                <a:solidFill>
                  <a:srgbClr val="3B3835"/>
                </a:solidFill>
                <a:latin typeface="Helvetica Neue"/>
              </a:rPr>
              <a:t>Amsel</a:t>
            </a:r>
            <a:r>
              <a:rPr lang="en-US" dirty="0">
                <a:solidFill>
                  <a:srgbClr val="3B3835"/>
                </a:solidFill>
                <a:latin typeface="Helvetica Neue"/>
              </a:rPr>
              <a:t> criteria: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 </a:t>
            </a:r>
            <a:r>
              <a:rPr lang="en-US" dirty="0">
                <a:solidFill>
                  <a:srgbClr val="3B3835"/>
                </a:solidFill>
                <a:latin typeface="Helvetica Neue"/>
              </a:rPr>
              <a:t>Thin, homogenous vaginal discharge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 </a:t>
            </a:r>
            <a:r>
              <a:rPr lang="en-US" dirty="0">
                <a:solidFill>
                  <a:srgbClr val="3B3835"/>
                </a:solidFill>
                <a:latin typeface="Helvetica Neue"/>
              </a:rPr>
              <a:t>Vaginal pH greater than </a:t>
            </a:r>
            <a:r>
              <a:rPr lang="en-US" dirty="0" smtClean="0">
                <a:solidFill>
                  <a:srgbClr val="3B3835"/>
                </a:solidFill>
                <a:latin typeface="Helvetica Neue"/>
              </a:rPr>
              <a:t>4.5</a:t>
            </a:r>
          </a:p>
          <a:p>
            <a:pPr marL="0" indent="0" algn="l">
              <a:buNone/>
            </a:pPr>
            <a:r>
              <a:rPr lang="en-US" dirty="0" smtClean="0">
                <a:solidFill>
                  <a:srgbClr val="3B3835"/>
                </a:solidFill>
                <a:latin typeface="Helvetica Neue"/>
              </a:rPr>
              <a:t> </a:t>
            </a:r>
            <a:r>
              <a:rPr lang="en-US" dirty="0">
                <a:solidFill>
                  <a:srgbClr val="3B3835"/>
                </a:solidFill>
                <a:latin typeface="Helvetica Neue"/>
              </a:rPr>
              <a:t>• Positive whiff test (fishy amine odor when 10 percent potassium hydroxide solution is added) • At least 20 percent clue cells (vaginal epithelial cells with borders obscured by adherent coccobacilli on wet-mount preparation or Gram stain</a:t>
            </a:r>
            <a:endParaRPr lang="ar-IQ" dirty="0"/>
          </a:p>
        </p:txBody>
      </p:sp>
    </p:spTree>
    <p:extLst>
      <p:ext uri="{BB962C8B-B14F-4D97-AF65-F5344CB8AC3E}">
        <p14:creationId xmlns:p14="http://schemas.microsoft.com/office/powerpoint/2010/main" val="387683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descr="C:\Users\HP\Desktop\د.الاء محاضرات صف خامس\GUT  infection pictures\pictures\b2.jpg"/>
          <p:cNvPicPr>
            <a:picLocks noGrp="1" noChangeAspect="1" noChangeArrowheads="1"/>
          </p:cNvPicPr>
          <p:nvPr>
            <p:ph idx="1"/>
          </p:nvPr>
        </p:nvPicPr>
        <p:blipFill>
          <a:blip r:embed="rId2"/>
          <a:stretch>
            <a:fillRect/>
          </a:stretch>
        </p:blipFill>
        <p:spPr bwMode="auto">
          <a:xfrm>
            <a:off x="539552" y="836712"/>
            <a:ext cx="7128792" cy="4961632"/>
          </a:xfrm>
          <a:prstGeom prst="rect">
            <a:avLst/>
          </a:prstGeom>
          <a:noFill/>
        </p:spPr>
      </p:pic>
    </p:spTree>
    <p:extLst>
      <p:ext uri="{BB962C8B-B14F-4D97-AF65-F5344CB8AC3E}">
        <p14:creationId xmlns:p14="http://schemas.microsoft.com/office/powerpoint/2010/main" val="2140801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3B3835"/>
                </a:solidFill>
                <a:latin typeface="Helvetica Neue"/>
              </a:rPr>
              <a:t>CAUSES FOR VAGINAL DISCHARGE</a:t>
            </a:r>
            <a:endParaRPr lang="ar-IQ" dirty="0"/>
          </a:p>
        </p:txBody>
      </p:sp>
      <p:sp>
        <p:nvSpPr>
          <p:cNvPr id="3" name="Content Placeholder 2"/>
          <p:cNvSpPr>
            <a:spLocks noGrp="1"/>
          </p:cNvSpPr>
          <p:nvPr>
            <p:ph idx="1"/>
          </p:nvPr>
        </p:nvSpPr>
        <p:spPr/>
        <p:txBody>
          <a:bodyPr>
            <a:normAutofit/>
          </a:bodyPr>
          <a:lstStyle/>
          <a:p>
            <a:pPr marL="0" indent="0" algn="l">
              <a:buNone/>
            </a:pPr>
            <a:r>
              <a:rPr lang="en-US" dirty="0" smtClean="0">
                <a:solidFill>
                  <a:srgbClr val="3B3835"/>
                </a:solidFill>
                <a:latin typeface="Helvetica Neue"/>
              </a:rPr>
              <a:t>• </a:t>
            </a:r>
            <a:r>
              <a:rPr lang="en-US" b="1" dirty="0">
                <a:solidFill>
                  <a:schemeClr val="accent1">
                    <a:lumMod val="75000"/>
                  </a:schemeClr>
                </a:solidFill>
                <a:latin typeface="Helvetica Neue"/>
              </a:rPr>
              <a:t>PHYSIOLOGICAL</a:t>
            </a:r>
            <a:r>
              <a:rPr lang="en-US" dirty="0">
                <a:solidFill>
                  <a:srgbClr val="3B3835"/>
                </a:solidFill>
                <a:latin typeface="Helvetica Neue"/>
              </a:rPr>
              <a:t> : AGE-DEPENDENT :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1.NEONATE </a:t>
            </a:r>
            <a:r>
              <a:rPr lang="en-US" dirty="0">
                <a:solidFill>
                  <a:srgbClr val="3B3835"/>
                </a:solidFill>
                <a:latin typeface="Helvetica Neue"/>
              </a:rPr>
              <a:t>AND </a:t>
            </a:r>
            <a:r>
              <a:rPr lang="en-US" dirty="0" smtClean="0">
                <a:solidFill>
                  <a:srgbClr val="3B3835"/>
                </a:solidFill>
                <a:latin typeface="Helvetica Neue"/>
              </a:rPr>
              <a:t>INFANT</a:t>
            </a:r>
          </a:p>
          <a:p>
            <a:pPr marL="0" indent="0" algn="l">
              <a:buNone/>
            </a:pPr>
            <a:r>
              <a:rPr lang="en-US" dirty="0" smtClean="0">
                <a:solidFill>
                  <a:srgbClr val="3B3835"/>
                </a:solidFill>
                <a:latin typeface="Helvetica Neue"/>
              </a:rPr>
              <a:t> </a:t>
            </a:r>
            <a:r>
              <a:rPr lang="en-US" dirty="0">
                <a:solidFill>
                  <a:srgbClr val="3B3835"/>
                </a:solidFill>
                <a:latin typeface="Helvetica Neue"/>
              </a:rPr>
              <a:t>2.PRE-PUBERTY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3.CHILD </a:t>
            </a:r>
            <a:r>
              <a:rPr lang="en-US" dirty="0">
                <a:solidFill>
                  <a:srgbClr val="3B3835"/>
                </a:solidFill>
                <a:latin typeface="Helvetica Neue"/>
              </a:rPr>
              <a:t>BEARING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4.POST MENOPAUSAL</a:t>
            </a:r>
          </a:p>
          <a:p>
            <a:pPr marL="0" indent="0" algn="l">
              <a:buNone/>
            </a:pPr>
            <a:endParaRPr lang="en-US" dirty="0">
              <a:solidFill>
                <a:srgbClr val="3B3835"/>
              </a:solidFill>
              <a:latin typeface="Helvetica Neue"/>
            </a:endParaRPr>
          </a:p>
          <a:p>
            <a:pPr marL="0" indent="0" algn="l">
              <a:buNone/>
            </a:pPr>
            <a:r>
              <a:rPr lang="en-US" dirty="0" smtClean="0">
                <a:solidFill>
                  <a:srgbClr val="3B3835"/>
                </a:solidFill>
                <a:latin typeface="Helvetica Neue"/>
              </a:rPr>
              <a:t>• </a:t>
            </a:r>
            <a:r>
              <a:rPr lang="en-US" dirty="0">
                <a:solidFill>
                  <a:srgbClr val="3B3835"/>
                </a:solidFill>
                <a:latin typeface="Helvetica Neue"/>
              </a:rPr>
              <a:t>EXCESSIVE SECRETION :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1.PREGNANCY</a:t>
            </a:r>
          </a:p>
          <a:p>
            <a:pPr marL="0" indent="0" algn="l">
              <a:buNone/>
            </a:pPr>
            <a:r>
              <a:rPr lang="en-US" dirty="0" smtClean="0">
                <a:solidFill>
                  <a:srgbClr val="3B3835"/>
                </a:solidFill>
                <a:latin typeface="Helvetica Neue"/>
              </a:rPr>
              <a:t> </a:t>
            </a:r>
            <a:r>
              <a:rPr lang="en-US" dirty="0">
                <a:solidFill>
                  <a:srgbClr val="3B3835"/>
                </a:solidFill>
                <a:latin typeface="Helvetica Neue"/>
              </a:rPr>
              <a:t>2.SEXUAL </a:t>
            </a:r>
            <a:r>
              <a:rPr lang="en-US" dirty="0" smtClean="0">
                <a:solidFill>
                  <a:srgbClr val="3B3835"/>
                </a:solidFill>
                <a:latin typeface="Helvetica Neue"/>
              </a:rPr>
              <a:t>AROUSA</a:t>
            </a:r>
            <a:endParaRPr lang="ar-IQ" dirty="0"/>
          </a:p>
        </p:txBody>
      </p:sp>
    </p:spTree>
    <p:extLst>
      <p:ext uri="{BB962C8B-B14F-4D97-AF65-F5344CB8AC3E}">
        <p14:creationId xmlns:p14="http://schemas.microsoft.com/office/powerpoint/2010/main" val="55971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descr="C:\Users\HP\Desktop\د.الاء محاضرات صف خامس\GUT  infection pictures\pictures\Clue cells, suggestive of bacterial vaginosis (10.5).jpg"/>
          <p:cNvPicPr>
            <a:picLocks noGrp="1" noChangeAspect="1" noChangeArrowheads="1"/>
          </p:cNvPicPr>
          <p:nvPr>
            <p:ph idx="1"/>
          </p:nvPr>
        </p:nvPicPr>
        <p:blipFill>
          <a:blip r:embed="rId2"/>
          <a:srcRect/>
          <a:stretch>
            <a:fillRect/>
          </a:stretch>
        </p:blipFill>
        <p:spPr bwMode="auto">
          <a:xfrm>
            <a:off x="323528" y="1412776"/>
            <a:ext cx="7632848" cy="4752528"/>
          </a:xfrm>
          <a:prstGeom prst="rect">
            <a:avLst/>
          </a:prstGeom>
          <a:noFill/>
        </p:spPr>
      </p:pic>
    </p:spTree>
    <p:extLst>
      <p:ext uri="{BB962C8B-B14F-4D97-AF65-F5344CB8AC3E}">
        <p14:creationId xmlns:p14="http://schemas.microsoft.com/office/powerpoint/2010/main" val="425094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179512" y="1609416"/>
            <a:ext cx="7848872" cy="4846320"/>
          </a:xfrm>
        </p:spPr>
        <p:txBody>
          <a:bodyPr>
            <a:normAutofit/>
          </a:bodyPr>
          <a:lstStyle/>
          <a:p>
            <a:pPr algn="l">
              <a:lnSpc>
                <a:spcPct val="90000"/>
              </a:lnSpc>
            </a:pPr>
            <a:r>
              <a:rPr lang="en-US" altLang="ar-IQ" sz="2800" dirty="0"/>
              <a:t>Causative Agent</a:t>
            </a:r>
          </a:p>
          <a:p>
            <a:pPr marL="530352" lvl="2" indent="0" algn="l">
              <a:lnSpc>
                <a:spcPct val="90000"/>
              </a:lnSpc>
              <a:buNone/>
            </a:pPr>
            <a:r>
              <a:rPr lang="en-US" altLang="ar-IQ" sz="2800" dirty="0" smtClean="0"/>
              <a:t>-Decrease </a:t>
            </a:r>
            <a:r>
              <a:rPr lang="en-US" altLang="ar-IQ" sz="2800" dirty="0"/>
              <a:t>in vaginal lactobacilli </a:t>
            </a:r>
            <a:r>
              <a:rPr lang="en-US" altLang="ar-IQ" sz="2800" dirty="0" smtClean="0"/>
              <a:t>is characteristic </a:t>
            </a:r>
            <a:r>
              <a:rPr lang="en-US" altLang="ar-IQ" sz="2800" dirty="0"/>
              <a:t>feature</a:t>
            </a:r>
          </a:p>
          <a:p>
            <a:pPr marL="292608" lvl="1" indent="0" algn="l">
              <a:lnSpc>
                <a:spcPct val="90000"/>
              </a:lnSpc>
              <a:buNone/>
            </a:pPr>
            <a:r>
              <a:rPr lang="en-US" altLang="ar-IQ" sz="2800" i="1" dirty="0" smtClean="0">
                <a:solidFill>
                  <a:schemeClr val="tx1"/>
                </a:solidFill>
              </a:rPr>
              <a:t>-</a:t>
            </a:r>
            <a:r>
              <a:rPr lang="en-US" altLang="ar-IQ" sz="2800" i="1" dirty="0" err="1" smtClean="0">
                <a:solidFill>
                  <a:schemeClr val="tx1"/>
                </a:solidFill>
              </a:rPr>
              <a:t>Gardnerella</a:t>
            </a:r>
            <a:r>
              <a:rPr lang="en-US" altLang="ar-IQ" sz="2800" i="1" dirty="0" smtClean="0">
                <a:solidFill>
                  <a:schemeClr val="tx1"/>
                </a:solidFill>
              </a:rPr>
              <a:t> </a:t>
            </a:r>
            <a:r>
              <a:rPr lang="en-US" altLang="ar-IQ" sz="2800" i="1" dirty="0">
                <a:solidFill>
                  <a:schemeClr val="tx1"/>
                </a:solidFill>
              </a:rPr>
              <a:t>vaginalis</a:t>
            </a:r>
            <a:r>
              <a:rPr lang="en-US" altLang="ar-IQ" sz="2800" dirty="0">
                <a:solidFill>
                  <a:schemeClr val="tx1"/>
                </a:solidFill>
              </a:rPr>
              <a:t> often present</a:t>
            </a:r>
          </a:p>
          <a:p>
            <a:pPr marL="530352" lvl="2" indent="0" algn="l">
              <a:lnSpc>
                <a:spcPct val="90000"/>
              </a:lnSpc>
              <a:buNone/>
            </a:pPr>
            <a:r>
              <a:rPr lang="en-US" altLang="ar-IQ" sz="2800" dirty="0" smtClean="0"/>
              <a:t>-As  </a:t>
            </a:r>
            <a:r>
              <a:rPr lang="en-US" altLang="ar-IQ" sz="2800" dirty="0"/>
              <a:t>well as numerous anaerobic bacteria</a:t>
            </a:r>
          </a:p>
          <a:p>
            <a:pPr marL="530352" lvl="2" indent="0" algn="l">
              <a:lnSpc>
                <a:spcPct val="90000"/>
              </a:lnSpc>
              <a:buNone/>
            </a:pPr>
            <a:r>
              <a:rPr lang="en-US" altLang="ar-IQ" sz="2800" dirty="0" smtClean="0"/>
              <a:t>-These </a:t>
            </a:r>
            <a:r>
              <a:rPr lang="en-US" altLang="ar-IQ" sz="2800" dirty="0"/>
              <a:t>bacteria can be present in normal vaginal discharge</a:t>
            </a:r>
          </a:p>
          <a:p>
            <a:endParaRPr lang="ar-IQ" sz="2800" dirty="0"/>
          </a:p>
        </p:txBody>
      </p:sp>
    </p:spTree>
    <p:extLst>
      <p:ext uri="{BB962C8B-B14F-4D97-AF65-F5344CB8AC3E}">
        <p14:creationId xmlns:p14="http://schemas.microsoft.com/office/powerpoint/2010/main" val="1268434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marL="0" indent="0" algn="l">
              <a:buNone/>
            </a:pPr>
            <a:r>
              <a:rPr lang="en-US" dirty="0" smtClean="0">
                <a:solidFill>
                  <a:srgbClr val="3B3835"/>
                </a:solidFill>
                <a:latin typeface="Helvetica Neue"/>
              </a:rPr>
              <a:t>Treatment: </a:t>
            </a:r>
          </a:p>
          <a:p>
            <a:pPr marL="0" indent="0" algn="l">
              <a:buNone/>
            </a:pPr>
            <a:r>
              <a:rPr lang="en-US" dirty="0" smtClean="0">
                <a:solidFill>
                  <a:srgbClr val="3B3835"/>
                </a:solidFill>
                <a:latin typeface="Helvetica Neue"/>
              </a:rPr>
              <a:t> 1.Oral</a:t>
            </a:r>
            <a:r>
              <a:rPr lang="en-US" dirty="0">
                <a:solidFill>
                  <a:srgbClr val="3B3835"/>
                </a:solidFill>
                <a:latin typeface="Helvetica Neue"/>
              </a:rPr>
              <a:t>: metronidazole 500mg bid for 7 days,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or </a:t>
            </a:r>
            <a:r>
              <a:rPr lang="en-US" dirty="0" err="1">
                <a:solidFill>
                  <a:srgbClr val="3B3835"/>
                </a:solidFill>
                <a:latin typeface="Helvetica Neue"/>
              </a:rPr>
              <a:t>clindamycine</a:t>
            </a:r>
            <a:r>
              <a:rPr lang="en-US" dirty="0">
                <a:solidFill>
                  <a:srgbClr val="3B3835"/>
                </a:solidFill>
                <a:latin typeface="Helvetica Neue"/>
              </a:rPr>
              <a:t> 300mg bid for 7 days.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2</a:t>
            </a:r>
            <a:r>
              <a:rPr lang="en-US" dirty="0">
                <a:solidFill>
                  <a:srgbClr val="3B3835"/>
                </a:solidFill>
                <a:latin typeface="Helvetica Neue"/>
              </a:rPr>
              <a:t>. Vaginal: metronidazole gel 0.75% bid for 5 days, or </a:t>
            </a:r>
            <a:r>
              <a:rPr lang="en-US" dirty="0" err="1">
                <a:solidFill>
                  <a:srgbClr val="3B3835"/>
                </a:solidFill>
                <a:latin typeface="Helvetica Neue"/>
              </a:rPr>
              <a:t>clindamycine</a:t>
            </a:r>
            <a:r>
              <a:rPr lang="en-US" dirty="0">
                <a:solidFill>
                  <a:srgbClr val="3B3835"/>
                </a:solidFill>
                <a:latin typeface="Helvetica Neue"/>
              </a:rPr>
              <a:t> cream 2% for 7 days. </a:t>
            </a:r>
            <a:endParaRPr lang="en-US" dirty="0" smtClean="0">
              <a:solidFill>
                <a:srgbClr val="3B3835"/>
              </a:solidFill>
              <a:latin typeface="Helvetica Neue"/>
            </a:endParaRPr>
          </a:p>
          <a:p>
            <a:pPr marL="0" indent="0" algn="l">
              <a:buNone/>
            </a:pPr>
            <a:endParaRPr lang="en-US" dirty="0">
              <a:solidFill>
                <a:srgbClr val="3B3835"/>
              </a:solidFill>
              <a:latin typeface="Helvetica Neue"/>
            </a:endParaRPr>
          </a:p>
          <a:p>
            <a:pPr marL="0" indent="0" algn="l">
              <a:buNone/>
            </a:pPr>
            <a:r>
              <a:rPr lang="en-US" dirty="0" smtClean="0">
                <a:solidFill>
                  <a:srgbClr val="3B3835"/>
                </a:solidFill>
                <a:latin typeface="Helvetica Neue"/>
              </a:rPr>
              <a:t>NO </a:t>
            </a:r>
            <a:r>
              <a:rPr lang="en-US" dirty="0">
                <a:solidFill>
                  <a:srgbClr val="3B3835"/>
                </a:solidFill>
                <a:latin typeface="Helvetica Neue"/>
              </a:rPr>
              <a:t>TREATMENT OF SEXUAL PARTNER IS </a:t>
            </a:r>
            <a:r>
              <a:rPr lang="en-US" dirty="0" smtClean="0">
                <a:solidFill>
                  <a:srgbClr val="3B3835"/>
                </a:solidFill>
                <a:latin typeface="Helvetica Neue"/>
              </a:rPr>
              <a:t>NEEDED because it is not sexually </a:t>
            </a:r>
            <a:r>
              <a:rPr lang="en-US" dirty="0" err="1" smtClean="0">
                <a:solidFill>
                  <a:srgbClr val="3B3835"/>
                </a:solidFill>
                <a:latin typeface="Helvetica Neue"/>
              </a:rPr>
              <a:t>transmited</a:t>
            </a:r>
            <a:r>
              <a:rPr lang="en-US" dirty="0" smtClean="0">
                <a:solidFill>
                  <a:srgbClr val="3B3835"/>
                </a:solidFill>
                <a:latin typeface="Helvetica Neue"/>
              </a:rPr>
              <a:t> </a:t>
            </a:r>
            <a:endParaRPr lang="ar-IQ" dirty="0"/>
          </a:p>
        </p:txBody>
      </p:sp>
    </p:spTree>
    <p:extLst>
      <p:ext uri="{BB962C8B-B14F-4D97-AF65-F5344CB8AC3E}">
        <p14:creationId xmlns:p14="http://schemas.microsoft.com/office/powerpoint/2010/main" val="3416579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 name="Picture 2" descr="C:\Users\HP\Desktop\د.الاء محاضرات صف خامس\GUT  infection pictures\pictures\trich-228.jpg"/>
          <p:cNvPicPr>
            <a:picLocks noGrp="1" noChangeAspect="1" noChangeArrowheads="1"/>
          </p:cNvPicPr>
          <p:nvPr>
            <p:ph idx="1"/>
          </p:nvPr>
        </p:nvPicPr>
        <p:blipFill>
          <a:blip r:embed="rId2"/>
          <a:srcRect/>
          <a:stretch>
            <a:fillRect/>
          </a:stretch>
        </p:blipFill>
        <p:spPr bwMode="auto">
          <a:xfrm>
            <a:off x="4283968" y="1340768"/>
            <a:ext cx="3456384" cy="4896544"/>
          </a:xfrm>
          <a:prstGeom prst="rect">
            <a:avLst/>
          </a:prstGeom>
          <a:noFill/>
        </p:spPr>
      </p:pic>
      <p:pic>
        <p:nvPicPr>
          <p:cNvPr id="4098" name="Picture 2" descr="C:\Users\alshariqa\Desktop\vulvovaginal-candidia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692696"/>
            <a:ext cx="4464496" cy="56166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520" y="2690336"/>
            <a:ext cx="3096344" cy="2031325"/>
          </a:xfrm>
          <a:prstGeom prst="rect">
            <a:avLst/>
          </a:prstGeom>
        </p:spPr>
        <p:txBody>
          <a:bodyPr wrap="square">
            <a:spAutoFit/>
          </a:bodyPr>
          <a:lstStyle/>
          <a:p>
            <a:pPr algn="l"/>
            <a:r>
              <a:rPr lang="en-US" dirty="0"/>
              <a:t>a 26-year-old female presents with thick white vaginal discharge with labial </a:t>
            </a:r>
            <a:r>
              <a:rPr lang="en-US" dirty="0" err="1"/>
              <a:t>eythema</a:t>
            </a:r>
            <a:r>
              <a:rPr lang="en-US" dirty="0"/>
              <a:t> and itching.</a:t>
            </a:r>
            <a:br>
              <a:rPr lang="en-US" dirty="0"/>
            </a:br>
            <a:r>
              <a:rPr lang="en-US" dirty="0"/>
              <a:t>Microscopic </a:t>
            </a:r>
            <a:r>
              <a:rPr lang="en-US" dirty="0" err="1"/>
              <a:t>veiw</a:t>
            </a:r>
            <a:r>
              <a:rPr lang="en-US" dirty="0"/>
              <a:t> of vaginal discharge revealed the following picture</a:t>
            </a:r>
            <a:endParaRPr lang="ar-IQ" dirty="0"/>
          </a:p>
        </p:txBody>
      </p:sp>
      <p:pic>
        <p:nvPicPr>
          <p:cNvPr id="12" name="Picture 2"/>
          <p:cNvPicPr>
            <a:picLocks noChangeAspect="1" noChangeArrowheads="1"/>
          </p:cNvPicPr>
          <p:nvPr/>
        </p:nvPicPr>
        <p:blipFill>
          <a:blip r:embed="rId4"/>
          <a:srcRect/>
          <a:stretch>
            <a:fillRect/>
          </a:stretch>
        </p:blipFill>
        <p:spPr bwMode="auto">
          <a:xfrm>
            <a:off x="683568" y="4721661"/>
            <a:ext cx="2880320" cy="1803683"/>
          </a:xfrm>
          <a:prstGeom prst="rect">
            <a:avLst/>
          </a:prstGeom>
          <a:noFill/>
          <a:ln w="9525">
            <a:noFill/>
            <a:miter lim="800000"/>
            <a:headEnd/>
            <a:tailEnd/>
          </a:ln>
          <a:effectLst/>
        </p:spPr>
      </p:pic>
    </p:spTree>
    <p:extLst>
      <p:ext uri="{BB962C8B-B14F-4D97-AF65-F5344CB8AC3E}">
        <p14:creationId xmlns:p14="http://schemas.microsoft.com/office/powerpoint/2010/main" val="2266241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r>
              <a:rPr lang="en-US" sz="3200" dirty="0" smtClean="0"/>
              <a:t>1.What is the diagnosis?</a:t>
            </a:r>
          </a:p>
          <a:p>
            <a:pPr marL="0" indent="0" algn="l">
              <a:buNone/>
            </a:pPr>
            <a:r>
              <a:rPr lang="en-US" sz="3200" dirty="0" smtClean="0"/>
              <a:t>2.What is the causative agent?</a:t>
            </a:r>
          </a:p>
          <a:p>
            <a:pPr marL="0" indent="0" algn="l">
              <a:buNone/>
            </a:pPr>
            <a:r>
              <a:rPr lang="en-US" sz="3200" dirty="0"/>
              <a:t>3</a:t>
            </a:r>
            <a:r>
              <a:rPr lang="en-US" sz="3200" dirty="0" smtClean="0"/>
              <a:t>.How you confirm the diagnosis?</a:t>
            </a:r>
          </a:p>
          <a:p>
            <a:pPr marL="0" indent="0" algn="l">
              <a:buNone/>
            </a:pPr>
            <a:r>
              <a:rPr lang="en-US" sz="3200" dirty="0"/>
              <a:t>4</a:t>
            </a:r>
            <a:r>
              <a:rPr lang="en-US" sz="3200" dirty="0" smtClean="0"/>
              <a:t>.How you treat recurrent  attaches ?</a:t>
            </a:r>
          </a:p>
          <a:p>
            <a:pPr marL="0" indent="0" algn="l">
              <a:buNone/>
            </a:pPr>
            <a:r>
              <a:rPr lang="en-US" dirty="0" smtClean="0"/>
              <a:t> </a:t>
            </a:r>
            <a:endParaRPr lang="ar-IQ" dirty="0"/>
          </a:p>
        </p:txBody>
      </p:sp>
    </p:spTree>
    <p:extLst>
      <p:ext uri="{BB962C8B-B14F-4D97-AF65-F5344CB8AC3E}">
        <p14:creationId xmlns:p14="http://schemas.microsoft.com/office/powerpoint/2010/main" val="1979551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76672"/>
            <a:ext cx="7571184" cy="5979064"/>
          </a:xfrm>
        </p:spPr>
        <p:txBody>
          <a:bodyPr>
            <a:normAutofit fontScale="92500" lnSpcReduction="10000"/>
          </a:bodyPr>
          <a:lstStyle/>
          <a:p>
            <a:pPr marL="0" indent="0" algn="l">
              <a:buNone/>
            </a:pPr>
            <a:r>
              <a:rPr lang="en-US" sz="2800" b="1" dirty="0" smtClean="0">
                <a:solidFill>
                  <a:srgbClr val="7030A0"/>
                </a:solidFill>
                <a:latin typeface="Times New Roman" pitchFamily="18" charset="0"/>
                <a:cs typeface="Times New Roman" pitchFamily="18" charset="0"/>
              </a:rPr>
              <a:t>1.Vulvovaginal candidiasis.</a:t>
            </a:r>
          </a:p>
          <a:p>
            <a:pPr lvl="1" algn="l"/>
            <a:r>
              <a:rPr lang="en-US" sz="2800" b="1" dirty="0" smtClean="0">
                <a:solidFill>
                  <a:srgbClr val="7030A0"/>
                </a:solidFill>
                <a:latin typeface="Times New Roman" pitchFamily="18" charset="0"/>
                <a:cs typeface="Times New Roman" pitchFamily="18" charset="0"/>
              </a:rPr>
              <a:t>2.</a:t>
            </a:r>
            <a:r>
              <a:rPr lang="en-US" altLang="ar-IQ" sz="2400" i="1" dirty="0"/>
              <a:t> Candida </a:t>
            </a:r>
            <a:r>
              <a:rPr lang="en-US" altLang="ar-IQ" sz="2400" i="1" dirty="0" err="1"/>
              <a:t>albicans</a:t>
            </a:r>
            <a:endParaRPr lang="en-US" altLang="ar-IQ" sz="2400" i="1" dirty="0"/>
          </a:p>
          <a:p>
            <a:pPr lvl="2" algn="l"/>
            <a:r>
              <a:rPr lang="en-US" sz="2800" b="1" dirty="0" smtClean="0">
                <a:latin typeface="Times New Roman" pitchFamily="18" charset="0"/>
                <a:cs typeface="Times New Roman" pitchFamily="18" charset="0"/>
              </a:rPr>
              <a:t>3.Dx:</a:t>
            </a:r>
          </a:p>
          <a:p>
            <a:pPr algn="l" rtl="0">
              <a:buNone/>
            </a:pPr>
            <a:r>
              <a:rPr lang="en-US" sz="2800" b="1" dirty="0">
                <a:latin typeface="Times New Roman" pitchFamily="18" charset="0"/>
                <a:cs typeface="Times New Roman" pitchFamily="18" charset="0"/>
              </a:rPr>
              <a:t>-</a:t>
            </a:r>
            <a:r>
              <a:rPr lang="en-US" sz="2800" b="1" dirty="0" smtClean="0">
                <a:latin typeface="Times New Roman" panose="02020603050405020304" pitchFamily="18" charset="0"/>
                <a:cs typeface="Times New Roman" pitchFamily="18" charset="0"/>
              </a:rPr>
              <a:t>The </a:t>
            </a:r>
            <a:r>
              <a:rPr lang="en-US" sz="2800" b="1" dirty="0">
                <a:latin typeface="Times New Roman" pitchFamily="18" charset="0"/>
                <a:cs typeface="Times New Roman" pitchFamily="18" charset="0"/>
              </a:rPr>
              <a:t>pH </a:t>
            </a:r>
            <a:r>
              <a:rPr lang="en-US" sz="2800" dirty="0">
                <a:latin typeface="Times New Roman" pitchFamily="18" charset="0"/>
                <a:cs typeface="Times New Roman" pitchFamily="18" charset="0"/>
              </a:rPr>
              <a:t>of the vagina is usually normal (&lt;4.5).</a:t>
            </a:r>
          </a:p>
          <a:p>
            <a:pPr algn="l">
              <a:buFont typeface="+mj-lt"/>
              <a:buAutoNum type="arabicPeriod"/>
            </a:pP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The results of </a:t>
            </a:r>
            <a:r>
              <a:rPr lang="en-US" sz="2800" b="1" dirty="0">
                <a:latin typeface="Times New Roman" pitchFamily="18" charset="0"/>
                <a:cs typeface="Times New Roman" pitchFamily="18" charset="0"/>
              </a:rPr>
              <a:t>saline preparation </a:t>
            </a:r>
            <a:r>
              <a:rPr lang="en-US" sz="2800" dirty="0">
                <a:latin typeface="Times New Roman" pitchFamily="18" charset="0"/>
                <a:cs typeface="Times New Roman" pitchFamily="18" charset="0"/>
              </a:rPr>
              <a:t>of the vaginal secretions usually are </a:t>
            </a:r>
            <a:r>
              <a:rPr lang="en-US" sz="2800" dirty="0" smtClean="0">
                <a:latin typeface="Times New Roman" pitchFamily="18" charset="0"/>
                <a:cs typeface="Times New Roman" pitchFamily="18" charset="0"/>
              </a:rPr>
              <a:t>normal,</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Fungal elements, </a:t>
            </a:r>
            <a:r>
              <a:rPr lang="en-US" sz="2800" dirty="0" err="1" smtClean="0">
                <a:latin typeface="Times New Roman" panose="02020603050405020304" pitchFamily="18" charset="0"/>
                <a:cs typeface="Times New Roman" panose="02020603050405020304" pitchFamily="18" charset="0"/>
              </a:rPr>
              <a:t>Pseudohyphae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or hyphae visible on microscopy</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itchFamily="18" charset="0"/>
              <a:cs typeface="Times New Roman" pitchFamily="18" charset="0"/>
            </a:endParaRPr>
          </a:p>
          <a:p>
            <a:pPr algn="l" rtl="0">
              <a:buNone/>
            </a:pPr>
            <a:r>
              <a:rPr lang="en-US" sz="2800" b="1" dirty="0">
                <a:latin typeface="Times New Roman" pitchFamily="18" charset="0"/>
                <a:cs typeface="Times New Roman" pitchFamily="18" charset="0"/>
              </a:rPr>
              <a:t>-The whiff test is negative.</a:t>
            </a:r>
            <a:endParaRPr lang="en-US" sz="2800" dirty="0">
              <a:latin typeface="Times New Roman" pitchFamily="18" charset="0"/>
              <a:cs typeface="Times New Roman" pitchFamily="18" charset="0"/>
            </a:endParaRPr>
          </a:p>
          <a:p>
            <a:pPr algn="l" rtl="0">
              <a:buNone/>
            </a:pPr>
            <a:r>
              <a:rPr lang="en-US" sz="2800" b="1" dirty="0">
                <a:latin typeface="Times New Roman" pitchFamily="18" charset="0"/>
                <a:cs typeface="Times New Roman" pitchFamily="18" charset="0"/>
              </a:rPr>
              <a:t>-A fungal culture </a:t>
            </a:r>
            <a:r>
              <a:rPr lang="en-US" sz="2800" dirty="0">
                <a:latin typeface="Times New Roman" pitchFamily="18" charset="0"/>
                <a:cs typeface="Times New Roman" pitchFamily="18" charset="0"/>
              </a:rPr>
              <a:t>is recommended to confirm the diagnosis</a:t>
            </a:r>
            <a:r>
              <a:rPr lang="en-US" sz="2800" b="1" dirty="0" smtClean="0">
                <a:latin typeface="Times New Roman" pitchFamily="18" charset="0"/>
                <a:cs typeface="Times New Roman" pitchFamily="18" charset="0"/>
              </a:rPr>
              <a:t>.</a:t>
            </a:r>
            <a:endParaRPr lang="en-US" sz="2800" b="1" dirty="0" smtClean="0">
              <a:solidFill>
                <a:srgbClr val="7030A0"/>
              </a:solidFill>
              <a:latin typeface="Times New Roman" pitchFamily="18" charset="0"/>
              <a:cs typeface="Times New Roman" pitchFamily="18" charset="0"/>
            </a:endParaRPr>
          </a:p>
          <a:p>
            <a:pPr marL="0" indent="0" algn="l">
              <a:buNone/>
            </a:pPr>
            <a:r>
              <a:rPr lang="en-US" sz="2800" b="1" dirty="0">
                <a:solidFill>
                  <a:srgbClr val="7030A0"/>
                </a:solidFill>
                <a:latin typeface="Times New Roman" pitchFamily="18" charset="0"/>
                <a:cs typeface="Times New Roman" pitchFamily="18" charset="0"/>
              </a:rPr>
              <a:t>4</a:t>
            </a:r>
            <a:r>
              <a:rPr lang="en-US" sz="2800" b="1" dirty="0" smtClean="0">
                <a:solidFill>
                  <a:srgbClr val="7030A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Treatment with fluconazole (150 mg every 3 days for 3 doses), then  maintained on a suppressive dose of fluconazole, 150 mg weekly for 6 months. 90% will remain in remission. </a:t>
            </a:r>
          </a:p>
          <a:p>
            <a:pPr marL="0" indent="0" algn="l">
              <a:buNone/>
            </a:pPr>
            <a:endParaRPr lang="ar-IQ" dirty="0"/>
          </a:p>
        </p:txBody>
      </p:sp>
    </p:spTree>
    <p:extLst>
      <p:ext uri="{BB962C8B-B14F-4D97-AF65-F5344CB8AC3E}">
        <p14:creationId xmlns:p14="http://schemas.microsoft.com/office/powerpoint/2010/main" val="4181794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0"/>
            <a:ext cx="7239000" cy="6455736"/>
          </a:xfrm>
        </p:spPr>
        <p:txBody>
          <a:bodyPr/>
          <a:lstStyle/>
          <a:p>
            <a:pPr algn="l" rtl="0">
              <a:buNone/>
            </a:pPr>
            <a:r>
              <a:rPr lang="en-US" dirty="0" smtClean="0"/>
              <a:t>A30 year old women presents with </a:t>
            </a:r>
            <a:r>
              <a:rPr lang="en-US" sz="2800" dirty="0">
                <a:latin typeface="Times New Roman" pitchFamily="18" charset="0"/>
                <a:cs typeface="Times New Roman" pitchFamily="18" charset="0"/>
              </a:rPr>
              <a:t>Foul smell vaginal discharge, some times frothy yellowish green in </a:t>
            </a:r>
            <a:r>
              <a:rPr lang="en-US" sz="2800" dirty="0" smtClean="0">
                <a:latin typeface="Times New Roman" pitchFamily="18" charset="0"/>
                <a:cs typeface="Times New Roman" pitchFamily="18" charset="0"/>
              </a:rPr>
              <a:t>nature,  Dysuria</a:t>
            </a:r>
            <a:r>
              <a:rPr lang="en-US" sz="2800" dirty="0">
                <a:latin typeface="Times New Roman" pitchFamily="18" charset="0"/>
                <a:cs typeface="Times New Roman" pitchFamily="18" charset="0"/>
              </a:rPr>
              <a:t>, and abdominal discomfort.</a:t>
            </a:r>
          </a:p>
          <a:p>
            <a:pPr algn="l" rtl="0">
              <a:buNone/>
            </a:pPr>
            <a:r>
              <a:rPr lang="en-US" sz="2800" dirty="0" smtClean="0">
                <a:latin typeface="Times New Roman" pitchFamily="18" charset="0"/>
                <a:cs typeface="Times New Roman" pitchFamily="18" charset="0"/>
              </a:rPr>
              <a:t>-speculum examination revealed  the appearance </a:t>
            </a:r>
            <a:r>
              <a:rPr lang="en-US" sz="2800" dirty="0">
                <a:latin typeface="Times New Roman" pitchFamily="18" charset="0"/>
                <a:cs typeface="Times New Roman" pitchFamily="18" charset="0"/>
              </a:rPr>
              <a:t>of strawberry cervix due to the presence of punctuate hemorrhages</a:t>
            </a:r>
            <a:r>
              <a:rPr lang="en-US" sz="2800" dirty="0" smtClean="0">
                <a:latin typeface="Times New Roman" pitchFamily="18" charset="0"/>
                <a:cs typeface="Times New Roman" pitchFamily="18" charset="0"/>
              </a:rPr>
              <a:t>.</a:t>
            </a:r>
          </a:p>
          <a:p>
            <a:pPr marL="514350" indent="-514350" algn="l" rtl="0">
              <a:buAutoNum type="arabicPeriod"/>
            </a:pPr>
            <a:r>
              <a:rPr lang="en-US" sz="2800" dirty="0" smtClean="0">
                <a:latin typeface="Times New Roman" pitchFamily="18" charset="0"/>
                <a:cs typeface="Times New Roman" pitchFamily="18" charset="0"/>
              </a:rPr>
              <a:t>What is the diagnosis ?</a:t>
            </a:r>
          </a:p>
          <a:p>
            <a:pPr marL="514350" indent="-514350" algn="l" rtl="0">
              <a:buAutoNum type="arabicPeriod"/>
            </a:pPr>
            <a:r>
              <a:rPr lang="en-US" sz="2800" dirty="0" smtClean="0">
                <a:latin typeface="Times New Roman" pitchFamily="18" charset="0"/>
                <a:cs typeface="Times New Roman" pitchFamily="18" charset="0"/>
              </a:rPr>
              <a:t>What dose  the wet </a:t>
            </a:r>
            <a:r>
              <a:rPr lang="en-US" sz="2800" dirty="0" err="1" smtClean="0">
                <a:latin typeface="Times New Roman" pitchFamily="18" charset="0"/>
                <a:cs typeface="Times New Roman" pitchFamily="18" charset="0"/>
              </a:rPr>
              <a:t>prepration</a:t>
            </a:r>
            <a:endParaRPr lang="en-US" sz="2800" dirty="0">
              <a:latin typeface="Times New Roman" pitchFamily="18" charset="0"/>
              <a:cs typeface="Times New Roman" pitchFamily="18" charset="0"/>
            </a:endParaRPr>
          </a:p>
          <a:p>
            <a:pPr marL="0" indent="0" algn="l" rtl="0">
              <a:buNone/>
            </a:pPr>
            <a:r>
              <a:rPr lang="en-US" sz="2800" dirty="0" smtClean="0">
                <a:latin typeface="Times New Roman" pitchFamily="18" charset="0"/>
                <a:cs typeface="Times New Roman" pitchFamily="18" charset="0"/>
              </a:rPr>
              <a:t>reveal? </a:t>
            </a:r>
            <a:endParaRPr lang="en-US" sz="2800" dirty="0">
              <a:latin typeface="Times New Roman" pitchFamily="18" charset="0"/>
              <a:cs typeface="Times New Roman" pitchFamily="18" charset="0"/>
            </a:endParaRPr>
          </a:p>
          <a:p>
            <a:pPr marL="0" indent="0">
              <a:buNone/>
            </a:pPr>
            <a:r>
              <a:rPr lang="en-US" dirty="0" smtClean="0"/>
              <a:t> </a:t>
            </a:r>
            <a:endParaRPr lang="ar-IQ" dirty="0"/>
          </a:p>
        </p:txBody>
      </p:sp>
      <p:pic>
        <p:nvPicPr>
          <p:cNvPr id="5122" name="Picture 2" descr="C:\Users\alshariqa\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996952"/>
            <a:ext cx="302433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05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04664"/>
            <a:ext cx="7239000" cy="6051072"/>
          </a:xfrm>
        </p:spPr>
        <p:txBody>
          <a:bodyPr/>
          <a:lstStyle/>
          <a:p>
            <a:pPr marL="0" indent="0" algn="l">
              <a:buNone/>
            </a:pPr>
            <a:r>
              <a:rPr lang="en-US" sz="2800" dirty="0" smtClean="0">
                <a:latin typeface="Times New Roman" pitchFamily="18" charset="0"/>
                <a:cs typeface="Times New Roman" pitchFamily="18" charset="0"/>
              </a:rPr>
              <a:t>1</a:t>
            </a:r>
            <a:r>
              <a:rPr lang="en-US" sz="2800" b="1" dirty="0" smtClean="0">
                <a:solidFill>
                  <a:srgbClr val="7030A0"/>
                </a:solidFill>
                <a:latin typeface="Times New Roman" pitchFamily="18" charset="0"/>
                <a:cs typeface="Times New Roman" pitchFamily="18" charset="0"/>
              </a:rPr>
              <a:t>.Trichomonas Vaginitis.</a:t>
            </a:r>
            <a:endParaRPr lang="en-US" sz="2800" dirty="0">
              <a:latin typeface="Times New Roman" pitchFamily="18" charset="0"/>
              <a:cs typeface="Times New Roman" pitchFamily="18" charset="0"/>
            </a:endParaRPr>
          </a:p>
          <a:p>
            <a:pPr marL="0" indent="0" algn="l">
              <a:buNone/>
            </a:pPr>
            <a:r>
              <a:rPr lang="en-US" sz="2800" dirty="0" smtClean="0">
                <a:latin typeface="Times New Roman" pitchFamily="18" charset="0"/>
                <a:cs typeface="Times New Roman" pitchFamily="18" charset="0"/>
              </a:rPr>
              <a:t>2.Wet </a:t>
            </a:r>
            <a:r>
              <a:rPr lang="en-US" sz="2800" dirty="0">
                <a:latin typeface="Times New Roman" pitchFamily="18" charset="0"/>
                <a:cs typeface="Times New Roman" pitchFamily="18" charset="0"/>
              </a:rPr>
              <a:t>mount test reveals motile </a:t>
            </a:r>
            <a:r>
              <a:rPr lang="en-US" sz="2800" dirty="0" err="1">
                <a:latin typeface="Times New Roman" pitchFamily="18" charset="0"/>
                <a:cs typeface="Times New Roman" pitchFamily="18" charset="0"/>
              </a:rPr>
              <a:t>trichomonads</a:t>
            </a:r>
            <a:r>
              <a:rPr lang="en-US" sz="2800" dirty="0">
                <a:latin typeface="Times New Roman" pitchFamily="18" charset="0"/>
                <a:cs typeface="Times New Roman" pitchFamily="18" charset="0"/>
              </a:rPr>
              <a:t>  with typical </a:t>
            </a:r>
            <a:r>
              <a:rPr lang="en-US" sz="2800" dirty="0" err="1">
                <a:latin typeface="Times New Roman" pitchFamily="18" charset="0"/>
                <a:cs typeface="Times New Roman" pitchFamily="18" charset="0"/>
              </a:rPr>
              <a:t>flagellae</a:t>
            </a:r>
            <a:r>
              <a:rPr lang="en-US" sz="2800" dirty="0">
                <a:latin typeface="Times New Roman" pitchFamily="18" charset="0"/>
                <a:cs typeface="Times New Roman" pitchFamily="18" charset="0"/>
              </a:rPr>
              <a:t>, and increased numbers of leukocytes. Clue cells may be present because of the common association with BV</a:t>
            </a:r>
            <a:r>
              <a:rPr lang="en-US" sz="2800" dirty="0" smtClean="0">
                <a:latin typeface="Times New Roman" pitchFamily="18" charset="0"/>
                <a:cs typeface="Times New Roman" pitchFamily="18" charset="0"/>
              </a:rPr>
              <a:t>.</a:t>
            </a:r>
          </a:p>
          <a:p>
            <a:pPr marL="0" indent="0" algn="l">
              <a:buNone/>
            </a:pPr>
            <a:endParaRPr lang="en-US" sz="2800" dirty="0">
              <a:latin typeface="Times New Roman" pitchFamily="18" charset="0"/>
              <a:cs typeface="Times New Roman" pitchFamily="18" charset="0"/>
            </a:endParaRPr>
          </a:p>
          <a:p>
            <a:endParaRPr lang="ar-IQ" dirty="0"/>
          </a:p>
        </p:txBody>
      </p:sp>
      <p:pic>
        <p:nvPicPr>
          <p:cNvPr id="4" name="Picture 2" descr="C:\Users\HP\Desktop\د.الاء محاضرات صف خامس\GUT  infection pictures\pictures\trich-228.jpg"/>
          <p:cNvPicPr>
            <a:picLocks noChangeAspect="1" noChangeArrowheads="1"/>
          </p:cNvPicPr>
          <p:nvPr/>
        </p:nvPicPr>
        <p:blipFill>
          <a:blip r:embed="rId2"/>
          <a:srcRect/>
          <a:stretch>
            <a:fillRect/>
          </a:stretch>
        </p:blipFill>
        <p:spPr bwMode="auto">
          <a:xfrm>
            <a:off x="357158" y="2852936"/>
            <a:ext cx="5582994" cy="2790642"/>
          </a:xfrm>
          <a:prstGeom prst="rect">
            <a:avLst/>
          </a:prstGeom>
          <a:noFill/>
        </p:spPr>
      </p:pic>
    </p:spTree>
    <p:extLst>
      <p:ext uri="{BB962C8B-B14F-4D97-AF65-F5344CB8AC3E}">
        <p14:creationId xmlns:p14="http://schemas.microsoft.com/office/powerpoint/2010/main" val="4257933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146" name="Picture 2" descr="C:\Users\alshariqa\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980728"/>
            <a:ext cx="4536504" cy="55446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72200" y="1412776"/>
            <a:ext cx="163448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Rectangle 6"/>
          <p:cNvSpPr/>
          <p:nvPr/>
        </p:nvSpPr>
        <p:spPr>
          <a:xfrm>
            <a:off x="179512" y="2967335"/>
            <a:ext cx="3528392" cy="2585323"/>
          </a:xfrm>
          <a:prstGeom prst="rect">
            <a:avLst/>
          </a:prstGeom>
        </p:spPr>
        <p:txBody>
          <a:bodyPr wrap="square">
            <a:spAutoFit/>
          </a:bodyPr>
          <a:lstStyle/>
          <a:p>
            <a:pPr algn="l"/>
            <a:r>
              <a:rPr lang="en-US" b="1" dirty="0" err="1" smtClean="0">
                <a:solidFill>
                  <a:srgbClr val="3B3835"/>
                </a:solidFill>
                <a:latin typeface="Helvetica Neue"/>
              </a:rPr>
              <a:t>Awomen</a:t>
            </a:r>
            <a:r>
              <a:rPr lang="en-US" b="1" dirty="0" smtClean="0">
                <a:solidFill>
                  <a:srgbClr val="3B3835"/>
                </a:solidFill>
                <a:latin typeface="Helvetica Neue"/>
              </a:rPr>
              <a:t> presents with  </a:t>
            </a:r>
            <a:r>
              <a:rPr lang="en-US" b="1" dirty="0">
                <a:solidFill>
                  <a:srgbClr val="3B3835"/>
                </a:solidFill>
                <a:latin typeface="Helvetica Neue"/>
              </a:rPr>
              <a:t>mucopurulent discharge associated with dysuria and lower abdominal </a:t>
            </a:r>
            <a:r>
              <a:rPr lang="en-US" b="1" dirty="0" smtClean="0">
                <a:solidFill>
                  <a:srgbClr val="3B3835"/>
                </a:solidFill>
                <a:latin typeface="Helvetica Neue"/>
              </a:rPr>
              <a:t>discomfort.</a:t>
            </a:r>
          </a:p>
          <a:p>
            <a:pPr algn="l"/>
            <a:r>
              <a:rPr lang="en-US" b="1" dirty="0" smtClean="0">
                <a:solidFill>
                  <a:srgbClr val="3B3835"/>
                </a:solidFill>
                <a:latin typeface="Helvetica Neue"/>
              </a:rPr>
              <a:t>1.What is the likely diagnosis from the culture?</a:t>
            </a:r>
          </a:p>
          <a:p>
            <a:pPr algn="l"/>
            <a:r>
              <a:rPr lang="en-US" b="1" dirty="0" smtClean="0">
                <a:solidFill>
                  <a:srgbClr val="3B3835"/>
                </a:solidFill>
                <a:latin typeface="Helvetica Neue"/>
              </a:rPr>
              <a:t>2.Which type of epithelial cell of genital tract , it affect?</a:t>
            </a:r>
            <a:r>
              <a:rPr lang="en-US" dirty="0" smtClean="0">
                <a:solidFill>
                  <a:srgbClr val="3B3835"/>
                </a:solidFill>
                <a:latin typeface="Helvetica Neue"/>
              </a:rPr>
              <a:t> </a:t>
            </a:r>
          </a:p>
          <a:p>
            <a:pPr algn="l"/>
            <a:r>
              <a:rPr lang="en-US" dirty="0" smtClean="0">
                <a:solidFill>
                  <a:srgbClr val="3B3835"/>
                </a:solidFill>
                <a:latin typeface="Helvetica Neue"/>
              </a:rPr>
              <a:t>3.complications?</a:t>
            </a:r>
            <a:endParaRPr lang="en-US" dirty="0">
              <a:solidFill>
                <a:srgbClr val="3B3835"/>
              </a:solidFill>
              <a:latin typeface="Helvetica Neue"/>
            </a:endParaRPr>
          </a:p>
        </p:txBody>
      </p:sp>
    </p:spTree>
    <p:extLst>
      <p:ext uri="{BB962C8B-B14F-4D97-AF65-F5344CB8AC3E}">
        <p14:creationId xmlns:p14="http://schemas.microsoft.com/office/powerpoint/2010/main" val="2589105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descr="C:\Users\alshariqa\Desktop\download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698477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0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7500" lnSpcReduction="20000"/>
          </a:bodyPr>
          <a:lstStyle/>
          <a:p>
            <a:pPr marL="0" indent="0" algn="l">
              <a:buNone/>
            </a:pPr>
            <a:r>
              <a:rPr lang="en-US" sz="2900" b="1" dirty="0" smtClean="0">
                <a:solidFill>
                  <a:schemeClr val="accent1">
                    <a:lumMod val="75000"/>
                  </a:schemeClr>
                </a:solidFill>
                <a:latin typeface="Helvetica Neue"/>
              </a:rPr>
              <a:t>PATHOLOGICAL </a:t>
            </a:r>
            <a:endParaRPr lang="en-US" sz="2900" b="1" dirty="0">
              <a:solidFill>
                <a:schemeClr val="accent1">
                  <a:lumMod val="75000"/>
                </a:schemeClr>
              </a:solidFill>
              <a:latin typeface="Helvetica Neue"/>
            </a:endParaRPr>
          </a:p>
          <a:p>
            <a:pPr marL="0" indent="0" algn="l">
              <a:buNone/>
            </a:pPr>
            <a:r>
              <a:rPr lang="en-US" sz="2900" b="1" dirty="0" smtClean="0">
                <a:solidFill>
                  <a:schemeClr val="accent1">
                    <a:lumMod val="75000"/>
                  </a:schemeClr>
                </a:solidFill>
                <a:latin typeface="Helvetica Neue"/>
              </a:rPr>
              <a:t>A) NON-INFECTIVE</a:t>
            </a:r>
            <a:endParaRPr lang="en-US" sz="2900" b="1" dirty="0">
              <a:solidFill>
                <a:schemeClr val="accent1">
                  <a:lumMod val="75000"/>
                </a:schemeClr>
              </a:solidFill>
              <a:latin typeface="Helvetica Neue"/>
            </a:endParaRPr>
          </a:p>
          <a:p>
            <a:pPr marL="0" indent="0" algn="l">
              <a:buNone/>
            </a:pPr>
            <a:r>
              <a:rPr lang="en-US" sz="2900" dirty="0">
                <a:solidFill>
                  <a:srgbClr val="3B3835"/>
                </a:solidFill>
                <a:latin typeface="Helvetica Neue"/>
              </a:rPr>
              <a:t> CHEMICAL IRRITATION </a:t>
            </a:r>
            <a:endParaRPr lang="en-US" sz="2900" dirty="0" smtClean="0">
              <a:solidFill>
                <a:srgbClr val="3B3835"/>
              </a:solidFill>
              <a:latin typeface="Helvetica Neue"/>
            </a:endParaRPr>
          </a:p>
          <a:p>
            <a:pPr marL="0" indent="0" algn="l">
              <a:buNone/>
            </a:pPr>
            <a:r>
              <a:rPr lang="en-US" sz="2900" dirty="0" smtClean="0">
                <a:solidFill>
                  <a:srgbClr val="3B3835"/>
                </a:solidFill>
                <a:latin typeface="Helvetica Neue"/>
              </a:rPr>
              <a:t>–Antiseptics</a:t>
            </a:r>
          </a:p>
          <a:p>
            <a:pPr marL="0" indent="0" algn="l">
              <a:buNone/>
            </a:pPr>
            <a:r>
              <a:rPr lang="en-US" sz="2900" dirty="0" smtClean="0">
                <a:solidFill>
                  <a:srgbClr val="3B3835"/>
                </a:solidFill>
                <a:latin typeface="Helvetica Neue"/>
              </a:rPr>
              <a:t>bath </a:t>
            </a:r>
            <a:r>
              <a:rPr lang="en-US" sz="2900" dirty="0">
                <a:solidFill>
                  <a:srgbClr val="3B3835"/>
                </a:solidFill>
                <a:latin typeface="Helvetica Neue"/>
              </a:rPr>
              <a:t>additives </a:t>
            </a:r>
            <a:endParaRPr lang="en-US" sz="2900" dirty="0" smtClean="0">
              <a:solidFill>
                <a:srgbClr val="3B3835"/>
              </a:solidFill>
              <a:latin typeface="Helvetica Neue"/>
            </a:endParaRPr>
          </a:p>
          <a:p>
            <a:pPr marL="0" indent="0" algn="l">
              <a:buNone/>
            </a:pPr>
            <a:r>
              <a:rPr lang="en-US" sz="2900" dirty="0" smtClean="0">
                <a:solidFill>
                  <a:srgbClr val="3B3835"/>
                </a:solidFill>
                <a:latin typeface="Helvetica Neue"/>
              </a:rPr>
              <a:t>deodorants,</a:t>
            </a:r>
          </a:p>
          <a:p>
            <a:pPr marL="0" indent="0" algn="l">
              <a:buNone/>
            </a:pPr>
            <a:r>
              <a:rPr lang="en-US" sz="2900" dirty="0" smtClean="0">
                <a:solidFill>
                  <a:srgbClr val="3B3835"/>
                </a:solidFill>
                <a:latin typeface="Helvetica Neue"/>
              </a:rPr>
              <a:t>detergent </a:t>
            </a:r>
          </a:p>
          <a:p>
            <a:pPr marL="0" indent="0" algn="l">
              <a:buNone/>
            </a:pPr>
            <a:r>
              <a:rPr lang="en-US" sz="2900" dirty="0" smtClean="0">
                <a:solidFill>
                  <a:srgbClr val="3B3835"/>
                </a:solidFill>
                <a:latin typeface="Helvetica Neue"/>
              </a:rPr>
              <a:t>spermicides,</a:t>
            </a:r>
          </a:p>
          <a:p>
            <a:pPr marL="0" indent="0" algn="l">
              <a:buNone/>
            </a:pPr>
            <a:r>
              <a:rPr lang="en-US" sz="2900" dirty="0" smtClean="0">
                <a:solidFill>
                  <a:srgbClr val="3B3835"/>
                </a:solidFill>
                <a:latin typeface="Helvetica Neue"/>
              </a:rPr>
              <a:t>douches</a:t>
            </a:r>
            <a:r>
              <a:rPr lang="en-US" sz="2900" dirty="0">
                <a:solidFill>
                  <a:srgbClr val="3B3835"/>
                </a:solidFill>
                <a:latin typeface="Helvetica Neue"/>
              </a:rPr>
              <a:t>, </a:t>
            </a:r>
            <a:endParaRPr lang="en-US" sz="2900" dirty="0" smtClean="0">
              <a:solidFill>
                <a:srgbClr val="3B3835"/>
              </a:solidFill>
              <a:latin typeface="Helvetica Neue"/>
            </a:endParaRPr>
          </a:p>
          <a:p>
            <a:pPr marL="0" indent="0" algn="l">
              <a:buNone/>
            </a:pPr>
            <a:r>
              <a:rPr lang="en-US" sz="2900" dirty="0" smtClean="0">
                <a:solidFill>
                  <a:srgbClr val="3B3835"/>
                </a:solidFill>
                <a:latin typeface="Helvetica Neue"/>
              </a:rPr>
              <a:t>perfumed </a:t>
            </a:r>
            <a:r>
              <a:rPr lang="en-US" sz="2900" dirty="0">
                <a:solidFill>
                  <a:srgbClr val="3B3835"/>
                </a:solidFill>
                <a:latin typeface="Helvetica Neue"/>
              </a:rPr>
              <a:t>soaps</a:t>
            </a:r>
            <a:r>
              <a:rPr lang="en-US" sz="2900" dirty="0" smtClean="0">
                <a:solidFill>
                  <a:srgbClr val="3B3835"/>
                </a:solidFill>
                <a:latin typeface="Helvetica Neue"/>
              </a:rPr>
              <a:t>. </a:t>
            </a:r>
            <a:endParaRPr lang="en-US" sz="2900" dirty="0">
              <a:solidFill>
                <a:srgbClr val="3B3835"/>
              </a:solidFill>
              <a:latin typeface="Helvetica Neue"/>
            </a:endParaRPr>
          </a:p>
          <a:p>
            <a:pPr marL="0" indent="0" algn="l">
              <a:buNone/>
            </a:pPr>
            <a:r>
              <a:rPr lang="en-US" sz="2900" b="1" dirty="0">
                <a:solidFill>
                  <a:schemeClr val="accent1">
                    <a:lumMod val="75000"/>
                  </a:schemeClr>
                </a:solidFill>
                <a:latin typeface="Helvetica Neue"/>
              </a:rPr>
              <a:t>B) FOREIGN </a:t>
            </a:r>
            <a:r>
              <a:rPr lang="en-US" sz="2900" b="1" dirty="0" smtClean="0">
                <a:solidFill>
                  <a:schemeClr val="accent1">
                    <a:lumMod val="75000"/>
                  </a:schemeClr>
                </a:solidFill>
                <a:latin typeface="Helvetica Neue"/>
              </a:rPr>
              <a:t>BODIES</a:t>
            </a:r>
          </a:p>
          <a:p>
            <a:pPr marL="0" indent="0" algn="l">
              <a:buNone/>
            </a:pPr>
            <a:r>
              <a:rPr lang="en-US" sz="2900" b="1" dirty="0" smtClean="0">
                <a:solidFill>
                  <a:schemeClr val="accent1">
                    <a:lumMod val="75000"/>
                  </a:schemeClr>
                </a:solidFill>
                <a:latin typeface="Helvetica Neue"/>
              </a:rPr>
              <a:t> </a:t>
            </a:r>
            <a:r>
              <a:rPr lang="en-US" sz="2900" dirty="0">
                <a:solidFill>
                  <a:srgbClr val="3B3835"/>
                </a:solidFill>
                <a:latin typeface="Helvetica Neue"/>
              </a:rPr>
              <a:t>IUCD,RETAINED MATERIALS,RETAINED </a:t>
            </a:r>
            <a:r>
              <a:rPr lang="en-US" sz="2900" dirty="0" smtClean="0">
                <a:solidFill>
                  <a:srgbClr val="3B3835"/>
                </a:solidFill>
                <a:latin typeface="Helvetica Neue"/>
              </a:rPr>
              <a:t>TAMPONS</a:t>
            </a:r>
            <a:endParaRPr lang="en-US" sz="2900" dirty="0">
              <a:solidFill>
                <a:srgbClr val="3B3835"/>
              </a:solidFill>
              <a:latin typeface="Helvetica Neue"/>
            </a:endParaRPr>
          </a:p>
          <a:p>
            <a:pPr marL="0" indent="0" algn="l">
              <a:buNone/>
            </a:pPr>
            <a:r>
              <a:rPr lang="en-US" b="1" dirty="0" smtClean="0">
                <a:solidFill>
                  <a:srgbClr val="3B3835"/>
                </a:solidFill>
                <a:latin typeface="Helvetica Neue"/>
              </a:rPr>
              <a:t> </a:t>
            </a:r>
          </a:p>
        </p:txBody>
      </p:sp>
    </p:spTree>
    <p:extLst>
      <p:ext uri="{BB962C8B-B14F-4D97-AF65-F5344CB8AC3E}">
        <p14:creationId xmlns:p14="http://schemas.microsoft.com/office/powerpoint/2010/main" val="1133986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r>
              <a:rPr lang="en-US" dirty="0" smtClean="0"/>
              <a:t>1.The diagnosis is </a:t>
            </a:r>
            <a:r>
              <a:rPr lang="en-US" dirty="0" smtClean="0">
                <a:solidFill>
                  <a:srgbClr val="3B3835"/>
                </a:solidFill>
                <a:latin typeface="Helvetica Neue"/>
              </a:rPr>
              <a:t>CHLAMYDIA.</a:t>
            </a:r>
          </a:p>
          <a:p>
            <a:pPr marL="0" indent="0" algn="l">
              <a:buNone/>
            </a:pPr>
            <a:r>
              <a:rPr lang="en-US" dirty="0" smtClean="0">
                <a:solidFill>
                  <a:srgbClr val="3B3835"/>
                </a:solidFill>
                <a:latin typeface="Helvetica Neue"/>
              </a:rPr>
              <a:t>2.The </a:t>
            </a:r>
            <a:r>
              <a:rPr lang="en-US" dirty="0" err="1" smtClean="0">
                <a:solidFill>
                  <a:srgbClr val="3B3835"/>
                </a:solidFill>
                <a:latin typeface="Helvetica Neue"/>
              </a:rPr>
              <a:t>columner</a:t>
            </a:r>
            <a:r>
              <a:rPr lang="en-US" dirty="0" smtClean="0">
                <a:solidFill>
                  <a:srgbClr val="3B3835"/>
                </a:solidFill>
                <a:latin typeface="Helvetica Neue"/>
              </a:rPr>
              <a:t> epithelial cells .</a:t>
            </a:r>
          </a:p>
          <a:p>
            <a:pPr lvl="0" algn="l" rtl="0">
              <a:buNone/>
            </a:pPr>
            <a:r>
              <a:rPr lang="en-US" dirty="0" smtClean="0">
                <a:solidFill>
                  <a:srgbClr val="3B3835"/>
                </a:solidFill>
                <a:latin typeface="Helvetica Neue"/>
              </a:rPr>
              <a:t>3.</a:t>
            </a:r>
            <a:r>
              <a:rPr lang="en-US" sz="2800" b="1" dirty="0">
                <a:latin typeface="Times New Roman" pitchFamily="18" charset="0"/>
                <a:cs typeface="Times New Roman" pitchFamily="18" charset="0"/>
              </a:rPr>
              <a:t> Complications:</a:t>
            </a:r>
            <a:endParaRPr lang="en-US" sz="2800"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-Pelvic inflammatory disease.</a:t>
            </a:r>
          </a:p>
          <a:p>
            <a:pPr algn="l" rtl="0">
              <a:buNone/>
            </a:pP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Perihepatitis</a:t>
            </a:r>
            <a:r>
              <a:rPr lang="en-US" dirty="0">
                <a:latin typeface="Times New Roman" pitchFamily="18" charset="0"/>
                <a:cs typeface="Times New Roman" pitchFamily="18" charset="0"/>
              </a:rPr>
              <a:t>: Fitz-Hugh _Curtis syndrome.</a:t>
            </a:r>
          </a:p>
          <a:p>
            <a:pPr algn="l" rtl="0">
              <a:buNone/>
            </a:pPr>
            <a:r>
              <a:rPr lang="en-US" dirty="0">
                <a:latin typeface="Times New Roman" pitchFamily="18" charset="0"/>
                <a:cs typeface="Times New Roman" pitchFamily="18" charset="0"/>
              </a:rPr>
              <a:t>Neonatal conjunctivitis, and pneumonia.</a:t>
            </a:r>
          </a:p>
          <a:p>
            <a:pPr algn="l" rtl="0">
              <a:buNone/>
            </a:pPr>
            <a:r>
              <a:rPr lang="en-US" dirty="0">
                <a:latin typeface="Times New Roman" pitchFamily="18" charset="0"/>
                <a:cs typeface="Times New Roman" pitchFamily="18" charset="0"/>
              </a:rPr>
              <a:t>-Reiter's syndrome, reactive arthritis</a:t>
            </a:r>
            <a:r>
              <a:rPr lang="en-US" dirty="0" smtClean="0"/>
              <a:t> </a:t>
            </a:r>
            <a:endParaRPr lang="ar-IQ" dirty="0"/>
          </a:p>
        </p:txBody>
      </p:sp>
    </p:spTree>
    <p:extLst>
      <p:ext uri="{BB962C8B-B14F-4D97-AF65-F5344CB8AC3E}">
        <p14:creationId xmlns:p14="http://schemas.microsoft.com/office/powerpoint/2010/main" val="2495861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8194" name="Picture 2" descr="C:\Users\alshariqa\Desktop\B8542586-49E1-4253-BAE39FA7249389A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700809"/>
            <a:ext cx="4680519" cy="42038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551837"/>
            <a:ext cx="2304256" cy="3416320"/>
          </a:xfrm>
          <a:prstGeom prst="rect">
            <a:avLst/>
          </a:prstGeom>
        </p:spPr>
        <p:txBody>
          <a:bodyPr wrap="square">
            <a:spAutoFit/>
          </a:bodyPr>
          <a:lstStyle/>
          <a:p>
            <a:pPr algn="l"/>
            <a:r>
              <a:rPr lang="en-US" dirty="0"/>
              <a:t>28-year-old female presents with lower abdominal pain and purulent cervical discharge, her partner reports history of </a:t>
            </a:r>
            <a:r>
              <a:rPr lang="ar-IQ" dirty="0"/>
              <a:t/>
            </a:r>
            <a:br>
              <a:rPr lang="ar-IQ" dirty="0"/>
            </a:br>
            <a:r>
              <a:rPr lang="en-US" dirty="0"/>
              <a:t>urethritis few days </a:t>
            </a:r>
            <a:r>
              <a:rPr lang="en-US" dirty="0" err="1"/>
              <a:t>ago.microscopic</a:t>
            </a:r>
            <a:r>
              <a:rPr lang="en-US" dirty="0"/>
              <a:t> exam. Of cervical swab showed</a:t>
            </a:r>
            <a:r>
              <a:rPr lang="en-US" sz="2400" dirty="0"/>
              <a:t/>
            </a:r>
            <a:br>
              <a:rPr lang="en-US" sz="2400" dirty="0"/>
            </a:br>
            <a:endParaRPr lang="ar-IQ" dirty="0"/>
          </a:p>
        </p:txBody>
      </p:sp>
    </p:spTree>
    <p:extLst>
      <p:ext uri="{BB962C8B-B14F-4D97-AF65-F5344CB8AC3E}">
        <p14:creationId xmlns:p14="http://schemas.microsoft.com/office/powerpoint/2010/main" val="2432815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r>
              <a:rPr lang="en-US" dirty="0" smtClean="0"/>
              <a:t>What is the diagnosis?</a:t>
            </a:r>
          </a:p>
          <a:p>
            <a:pPr marL="0" indent="0" algn="l">
              <a:buNone/>
            </a:pPr>
            <a:r>
              <a:rPr lang="en-US" dirty="0" smtClean="0"/>
              <a:t>The causative agent is?</a:t>
            </a:r>
          </a:p>
          <a:p>
            <a:pPr marL="0" indent="0" algn="l">
              <a:buNone/>
            </a:pPr>
            <a:r>
              <a:rPr lang="en-US" dirty="0" smtClean="0"/>
              <a:t>The diagnostic tests?</a:t>
            </a:r>
          </a:p>
          <a:p>
            <a:pPr marL="0" indent="0" algn="l">
              <a:buNone/>
            </a:pPr>
            <a:r>
              <a:rPr lang="en-US" sz="2400" b="1" dirty="0" err="1">
                <a:solidFill>
                  <a:srgbClr val="C00000"/>
                </a:solidFill>
                <a:latin typeface="Times New Roman" pitchFamily="18" charset="0"/>
                <a:cs typeface="Times New Roman" pitchFamily="18" charset="0"/>
              </a:rPr>
              <a:t>gonorrhoea</a:t>
            </a:r>
            <a:endParaRPr lang="en-US" dirty="0" smtClean="0"/>
          </a:p>
          <a:p>
            <a:pPr marL="0" indent="0" algn="l">
              <a:buNone/>
            </a:pPr>
            <a:r>
              <a:rPr lang="en-US" sz="2800" b="1" dirty="0">
                <a:solidFill>
                  <a:srgbClr val="C00000"/>
                </a:solidFill>
                <a:latin typeface="Times New Roman" pitchFamily="18" charset="0"/>
                <a:cs typeface="Times New Roman" pitchFamily="18" charset="0"/>
              </a:rPr>
              <a:t>Neisseria </a:t>
            </a:r>
            <a:r>
              <a:rPr lang="en-US" sz="2800" b="1" dirty="0" err="1">
                <a:solidFill>
                  <a:srgbClr val="C00000"/>
                </a:solidFill>
                <a:latin typeface="Times New Roman" pitchFamily="18" charset="0"/>
                <a:cs typeface="Times New Roman" pitchFamily="18" charset="0"/>
              </a:rPr>
              <a:t>gonorrhoea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endocervicitis</a:t>
            </a:r>
            <a:endParaRPr lang="en-US" dirty="0" smtClean="0"/>
          </a:p>
          <a:p>
            <a:pPr marL="0" indent="0" algn="l">
              <a:buNone/>
            </a:pPr>
            <a:r>
              <a:rPr lang="en-US" sz="2400" b="1" dirty="0">
                <a:latin typeface="Times New Roman" pitchFamily="18" charset="0"/>
                <a:cs typeface="Times New Roman" pitchFamily="18" charset="0"/>
              </a:rPr>
              <a:t>Gram staining-</a:t>
            </a:r>
            <a:r>
              <a:rPr lang="en-US" sz="2400" dirty="0">
                <a:latin typeface="Times New Roman" pitchFamily="18" charset="0"/>
                <a:cs typeface="Times New Roman" pitchFamily="18" charset="0"/>
              </a:rPr>
              <a:t>visualization of g-</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intracellular diplococcus( small cotton swab is placed into the </a:t>
            </a:r>
            <a:r>
              <a:rPr lang="en-US" sz="2400" dirty="0" err="1">
                <a:latin typeface="Times New Roman" pitchFamily="18" charset="0"/>
                <a:cs typeface="Times New Roman" pitchFamily="18" charset="0"/>
              </a:rPr>
              <a:t>endocervical</a:t>
            </a:r>
            <a:r>
              <a:rPr lang="en-US" sz="2400" dirty="0">
                <a:latin typeface="Times New Roman" pitchFamily="18" charset="0"/>
                <a:cs typeface="Times New Roman" pitchFamily="18" charset="0"/>
              </a:rPr>
              <a:t> canal ).</a:t>
            </a:r>
            <a:endParaRPr lang="en-US" dirty="0" smtClean="0"/>
          </a:p>
          <a:p>
            <a:pPr algn="l"/>
            <a:endParaRPr lang="ar-IQ" dirty="0"/>
          </a:p>
        </p:txBody>
      </p:sp>
    </p:spTree>
    <p:extLst>
      <p:ext uri="{BB962C8B-B14F-4D97-AF65-F5344CB8AC3E}">
        <p14:creationId xmlns:p14="http://schemas.microsoft.com/office/powerpoint/2010/main" val="1140439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r>
              <a:rPr lang="en-US" dirty="0" smtClean="0"/>
              <a:t>What is the neonatal complications?</a:t>
            </a:r>
          </a:p>
          <a:p>
            <a:pPr algn="l"/>
            <a:endParaRPr lang="ar-IQ" dirty="0"/>
          </a:p>
        </p:txBody>
      </p:sp>
    </p:spTree>
    <p:extLst>
      <p:ext uri="{BB962C8B-B14F-4D97-AF65-F5344CB8AC3E}">
        <p14:creationId xmlns:p14="http://schemas.microsoft.com/office/powerpoint/2010/main" val="156004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822960" lvl="1" algn="l">
              <a:lnSpc>
                <a:spcPct val="90000"/>
              </a:lnSpc>
              <a:buFont typeface="Verdana"/>
              <a:buChar char="›"/>
              <a:defRPr/>
            </a:pPr>
            <a:r>
              <a:rPr lang="en-US" sz="2400" dirty="0" err="1"/>
              <a:t>Opthalmia</a:t>
            </a:r>
            <a:r>
              <a:rPr lang="en-US" sz="2400" dirty="0"/>
              <a:t> </a:t>
            </a:r>
            <a:r>
              <a:rPr lang="en-US" sz="2400" dirty="0" err="1"/>
              <a:t>neonatorum</a:t>
            </a:r>
            <a:endParaRPr lang="en-US" sz="2400" dirty="0"/>
          </a:p>
          <a:p>
            <a:pPr marL="1106424" lvl="2" algn="l">
              <a:lnSpc>
                <a:spcPct val="90000"/>
              </a:lnSpc>
              <a:buFont typeface="Wingdings 2"/>
              <a:buChar char=""/>
              <a:defRPr/>
            </a:pPr>
            <a:r>
              <a:rPr lang="en-US" dirty="0"/>
              <a:t>Gonococcal conjunctivitis of the newborn</a:t>
            </a:r>
          </a:p>
          <a:p>
            <a:pPr marL="1106424" lvl="2" algn="l">
              <a:lnSpc>
                <a:spcPct val="90000"/>
              </a:lnSpc>
              <a:buFont typeface="Wingdings 2"/>
              <a:buChar char=""/>
              <a:defRPr/>
            </a:pPr>
            <a:r>
              <a:rPr lang="en-US" dirty="0"/>
              <a:t>Acquired from infected birth </a:t>
            </a:r>
            <a:r>
              <a:rPr lang="en-US" dirty="0" smtClean="0"/>
              <a:t>canal , Prevented </a:t>
            </a:r>
            <a:r>
              <a:rPr lang="en-US" dirty="0"/>
              <a:t>with silver nitrate or erythromycin withn1 hour of </a:t>
            </a:r>
            <a:r>
              <a:rPr lang="en-US" dirty="0" smtClean="0"/>
              <a:t>birth.</a:t>
            </a:r>
          </a:p>
          <a:p>
            <a:pPr marL="1106424" lvl="2" algn="l">
              <a:lnSpc>
                <a:spcPct val="90000"/>
              </a:lnSpc>
              <a:buFont typeface="Wingdings 2"/>
              <a:buChar char=""/>
              <a:defRPr/>
            </a:pPr>
            <a:endParaRPr lang="en-US" dirty="0"/>
          </a:p>
          <a:p>
            <a:endParaRPr lang="ar-IQ" dirty="0"/>
          </a:p>
        </p:txBody>
      </p:sp>
      <p:pic>
        <p:nvPicPr>
          <p:cNvPr id="9218" name="Picture 2" descr="C:\Users\alshariqa\Desktop\2_New_Born_Baby_with_Gonorrhoea_Eye_Inf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2" y="3140968"/>
            <a:ext cx="583431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60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f25-12_appearance_of_t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140" y="2149380"/>
            <a:ext cx="4389120" cy="376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390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609416"/>
            <a:ext cx="7571184" cy="4846320"/>
          </a:xfrm>
        </p:spPr>
        <p:txBody>
          <a:bodyPr/>
          <a:lstStyle/>
          <a:p>
            <a:pPr marL="0" indent="0" algn="l">
              <a:buNone/>
            </a:pPr>
            <a:r>
              <a:rPr lang="en-US" altLang="ar-IQ" sz="2800" dirty="0"/>
              <a:t>Causative Agent</a:t>
            </a:r>
          </a:p>
          <a:p>
            <a:pPr marL="292608" lvl="1" indent="0" algn="l">
              <a:buNone/>
            </a:pPr>
            <a:r>
              <a:rPr lang="en-US" altLang="ar-IQ" sz="2400" i="1" dirty="0"/>
              <a:t>Treponema pallidum</a:t>
            </a:r>
          </a:p>
          <a:p>
            <a:pPr marL="530352" lvl="2" indent="0" algn="l">
              <a:buNone/>
            </a:pPr>
            <a:r>
              <a:rPr lang="en-US" altLang="ar-IQ" dirty="0"/>
              <a:t>Motile spirochete</a:t>
            </a:r>
          </a:p>
          <a:p>
            <a:pPr marL="530352" lvl="2" indent="0" algn="l">
              <a:buNone/>
            </a:pPr>
            <a:r>
              <a:rPr lang="en-US" altLang="ar-IQ" dirty="0"/>
              <a:t>Cannot be cultivated in laboratory</a:t>
            </a:r>
          </a:p>
          <a:p>
            <a:pPr marL="777240" lvl="3" indent="0" algn="l">
              <a:buNone/>
            </a:pPr>
            <a:r>
              <a:rPr lang="en-US" altLang="ar-IQ" sz="1800" dirty="0" err="1"/>
              <a:t>Darkfield</a:t>
            </a:r>
            <a:r>
              <a:rPr lang="en-US" altLang="ar-IQ" sz="1800" dirty="0"/>
              <a:t> microscopy used for identification</a:t>
            </a:r>
          </a:p>
          <a:p>
            <a:pPr marL="65087" indent="0" algn="l">
              <a:lnSpc>
                <a:spcPct val="90000"/>
              </a:lnSpc>
              <a:spcBef>
                <a:spcPct val="20000"/>
              </a:spcBef>
              <a:buClr>
                <a:schemeClr val="accent1"/>
              </a:buClr>
              <a:buSzPct val="80000"/>
              <a:buNone/>
              <a:defRPr/>
            </a:pPr>
            <a:r>
              <a:rPr lang="en-US" sz="2400" dirty="0"/>
              <a:t>Symptoms</a:t>
            </a:r>
          </a:p>
          <a:p>
            <a:pPr marL="536575" lvl="1" indent="0" algn="l">
              <a:lnSpc>
                <a:spcPct val="90000"/>
              </a:lnSpc>
              <a:spcBef>
                <a:spcPct val="20000"/>
              </a:spcBef>
              <a:buClr>
                <a:schemeClr val="accent1"/>
              </a:buClr>
              <a:buSzPct val="95000"/>
              <a:buNone/>
              <a:defRPr/>
            </a:pPr>
            <a:r>
              <a:rPr lang="en-US" sz="2000" dirty="0"/>
              <a:t>Occurs in numerous forms</a:t>
            </a:r>
          </a:p>
          <a:p>
            <a:pPr marL="876300" lvl="2" indent="0" algn="l">
              <a:lnSpc>
                <a:spcPct val="90000"/>
              </a:lnSpc>
              <a:spcBef>
                <a:spcPct val="20000"/>
              </a:spcBef>
              <a:buClr>
                <a:schemeClr val="accent1"/>
              </a:buClr>
              <a:buNone/>
              <a:defRPr/>
            </a:pPr>
            <a:r>
              <a:rPr lang="en-US" dirty="0"/>
              <a:t>Easily confused with other diseases</a:t>
            </a:r>
          </a:p>
          <a:p>
            <a:pPr marL="536575" lvl="1" indent="0" algn="l">
              <a:lnSpc>
                <a:spcPct val="90000"/>
              </a:lnSpc>
              <a:spcBef>
                <a:spcPct val="20000"/>
              </a:spcBef>
              <a:buClr>
                <a:schemeClr val="accent1"/>
              </a:buClr>
              <a:buSzPct val="95000"/>
              <a:buNone/>
              <a:defRPr/>
            </a:pPr>
            <a:r>
              <a:rPr lang="en-US" sz="2000" dirty="0"/>
              <a:t>Manifestation occurs in three stages</a:t>
            </a:r>
          </a:p>
          <a:p>
            <a:pPr marL="876300" lvl="2" indent="0" algn="l">
              <a:lnSpc>
                <a:spcPct val="90000"/>
              </a:lnSpc>
              <a:spcBef>
                <a:spcPct val="20000"/>
              </a:spcBef>
              <a:buClr>
                <a:schemeClr val="accent1"/>
              </a:buClr>
              <a:buNone/>
              <a:defRPr/>
            </a:pPr>
            <a:r>
              <a:rPr lang="en-US" dirty="0"/>
              <a:t>Primary stage</a:t>
            </a:r>
          </a:p>
          <a:p>
            <a:pPr marL="876300" lvl="2" indent="0" algn="l">
              <a:lnSpc>
                <a:spcPct val="90000"/>
              </a:lnSpc>
              <a:spcBef>
                <a:spcPct val="20000"/>
              </a:spcBef>
              <a:buClr>
                <a:schemeClr val="accent1"/>
              </a:buClr>
              <a:buNone/>
              <a:defRPr/>
            </a:pPr>
            <a:r>
              <a:rPr lang="en-US" dirty="0"/>
              <a:t>Secondary stage</a:t>
            </a:r>
          </a:p>
          <a:p>
            <a:pPr marL="876300" lvl="2" indent="0" algn="l">
              <a:lnSpc>
                <a:spcPct val="90000"/>
              </a:lnSpc>
              <a:spcBef>
                <a:spcPct val="20000"/>
              </a:spcBef>
              <a:buClr>
                <a:schemeClr val="accent1"/>
              </a:buClr>
              <a:buNone/>
              <a:defRPr/>
            </a:pPr>
            <a:r>
              <a:rPr lang="en-US" dirty="0"/>
              <a:t>Tertiary stage</a:t>
            </a:r>
          </a:p>
          <a:p>
            <a:endParaRPr lang="ar-IQ" dirty="0"/>
          </a:p>
        </p:txBody>
      </p:sp>
    </p:spTree>
    <p:extLst>
      <p:ext uri="{BB962C8B-B14F-4D97-AF65-F5344CB8AC3E}">
        <p14:creationId xmlns:p14="http://schemas.microsoft.com/office/powerpoint/2010/main" val="593428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lnSpc>
                <a:spcPct val="90000"/>
              </a:lnSpc>
            </a:pPr>
            <a:r>
              <a:rPr lang="en-US" altLang="ar-IQ" sz="2400" dirty="0"/>
              <a:t>Primary stage</a:t>
            </a:r>
          </a:p>
          <a:p>
            <a:pPr marL="292608" lvl="1" indent="0" algn="l">
              <a:lnSpc>
                <a:spcPct val="90000"/>
              </a:lnSpc>
              <a:buNone/>
            </a:pPr>
            <a:r>
              <a:rPr lang="en-US" altLang="ar-IQ" dirty="0"/>
              <a:t>Occurs about 3 weeks post infection</a:t>
            </a:r>
          </a:p>
          <a:p>
            <a:pPr marL="292608" lvl="1" indent="0" algn="l">
              <a:lnSpc>
                <a:spcPct val="90000"/>
              </a:lnSpc>
              <a:buNone/>
            </a:pPr>
            <a:r>
              <a:rPr lang="en-US" altLang="ar-IQ" dirty="0"/>
              <a:t>Characterized by a painless red ulcer</a:t>
            </a:r>
          </a:p>
          <a:p>
            <a:pPr marL="530352" lvl="2" indent="0" algn="l">
              <a:lnSpc>
                <a:spcPct val="90000"/>
              </a:lnSpc>
              <a:buNone/>
            </a:pPr>
            <a:r>
              <a:rPr lang="en-US" altLang="ar-IQ" sz="2400" dirty="0"/>
              <a:t>Ulcer called a hard chancre</a:t>
            </a:r>
          </a:p>
          <a:p>
            <a:pPr marL="530352" lvl="2" indent="0" algn="l">
              <a:lnSpc>
                <a:spcPct val="90000"/>
              </a:lnSpc>
              <a:buNone/>
            </a:pPr>
            <a:r>
              <a:rPr lang="en-US" altLang="ar-IQ" sz="2400" dirty="0"/>
              <a:t>Chancre appears at the site of infection</a:t>
            </a:r>
          </a:p>
          <a:p>
            <a:pPr marL="777240" lvl="3" indent="0" algn="l">
              <a:lnSpc>
                <a:spcPct val="90000"/>
              </a:lnSpc>
              <a:buNone/>
            </a:pPr>
            <a:r>
              <a:rPr lang="en-US" altLang="ar-IQ" dirty="0"/>
              <a:t>Usually on the genitalia</a:t>
            </a:r>
          </a:p>
          <a:p>
            <a:pPr marL="292608" lvl="1" indent="0" algn="l">
              <a:lnSpc>
                <a:spcPct val="90000"/>
              </a:lnSpc>
              <a:buNone/>
            </a:pPr>
            <a:r>
              <a:rPr lang="en-US" altLang="ar-IQ" dirty="0"/>
              <a:t>Local lymph nodes become enlarged</a:t>
            </a:r>
          </a:p>
          <a:p>
            <a:pPr marL="292608" lvl="1" indent="0" algn="l">
              <a:lnSpc>
                <a:spcPct val="90000"/>
              </a:lnSpc>
              <a:buNone/>
            </a:pPr>
            <a:r>
              <a:rPr lang="en-US" altLang="ar-IQ" dirty="0"/>
              <a:t>Spontaneous healing of chancre</a:t>
            </a:r>
          </a:p>
          <a:p>
            <a:endParaRPr lang="ar-IQ" dirty="0"/>
          </a:p>
        </p:txBody>
      </p:sp>
    </p:spTree>
    <p:extLst>
      <p:ext uri="{BB962C8B-B14F-4D97-AF65-F5344CB8AC3E}">
        <p14:creationId xmlns:p14="http://schemas.microsoft.com/office/powerpoint/2010/main" val="1506657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428868"/>
            <a:ext cx="8229600" cy="1143000"/>
          </a:xfrm>
        </p:spPr>
        <p:txBody>
          <a:bodyPr>
            <a:noAutofit/>
          </a:bodyPr>
          <a:lstStyle/>
          <a:p>
            <a:r>
              <a:rPr lang="en-US" sz="2800" dirty="0" smtClean="0">
                <a:solidFill>
                  <a:schemeClr val="bg2">
                    <a:lumMod val="25000"/>
                  </a:schemeClr>
                </a:solidFill>
              </a:rPr>
              <a:t>Microscopic views of </a:t>
            </a:r>
            <a:r>
              <a:rPr lang="en-US" sz="2800" i="1" dirty="0" err="1" smtClean="0">
                <a:solidFill>
                  <a:schemeClr val="bg2">
                    <a:lumMod val="25000"/>
                  </a:schemeClr>
                </a:solidFill>
              </a:rPr>
              <a:t>Treponema</a:t>
            </a:r>
            <a:r>
              <a:rPr lang="en-US" sz="2800" i="1" dirty="0" smtClean="0">
                <a:solidFill>
                  <a:schemeClr val="bg2">
                    <a:lumMod val="25000"/>
                  </a:schemeClr>
                </a:solidFill>
              </a:rPr>
              <a:t> </a:t>
            </a:r>
            <a:r>
              <a:rPr lang="en-US" sz="2800" i="1" dirty="0" err="1" smtClean="0">
                <a:solidFill>
                  <a:schemeClr val="bg2">
                    <a:lumMod val="25000"/>
                  </a:schemeClr>
                </a:solidFill>
              </a:rPr>
              <a:t>pallidum</a:t>
            </a:r>
            <a:r>
              <a:rPr lang="en-US" sz="2800" i="1" dirty="0" smtClean="0">
                <a:solidFill>
                  <a:schemeClr val="bg2">
                    <a:lumMod val="25000"/>
                  </a:schemeClr>
                </a:solidFill>
              </a:rPr>
              <a:t>.</a:t>
            </a:r>
            <a:r>
              <a:rPr lang="en-US" sz="2800" dirty="0" smtClean="0">
                <a:solidFill>
                  <a:schemeClr val="bg2">
                    <a:lumMod val="25000"/>
                  </a:schemeClr>
                </a:solidFill>
              </a:rPr>
              <a:t> With dark-field microscopy, spirochetes appear as motile, bright corkscrews against a black background </a:t>
            </a:r>
            <a:endParaRPr lang="ar-IQ" sz="2800" dirty="0">
              <a:solidFill>
                <a:schemeClr val="bg2">
                  <a:lumMod val="2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500174"/>
            <a:ext cx="8183880" cy="1051560"/>
          </a:xfrm>
        </p:spPr>
        <p:txBody>
          <a:bodyPr>
            <a:noAutofit/>
          </a:bodyPr>
          <a:lstStyle/>
          <a:p>
            <a:endParaRPr lang="ar-IQ" sz="2800" dirty="0">
              <a:solidFill>
                <a:schemeClr val="bg2">
                  <a:lumMod val="25000"/>
                </a:schemeClr>
              </a:solidFill>
            </a:endParaRPr>
          </a:p>
        </p:txBody>
      </p:sp>
      <p:pic>
        <p:nvPicPr>
          <p:cNvPr id="4098" name="Picture 2"/>
          <p:cNvPicPr>
            <a:picLocks noGrp="1" noChangeAspect="1" noChangeArrowheads="1"/>
          </p:cNvPicPr>
          <p:nvPr>
            <p:ph idx="1"/>
          </p:nvPr>
        </p:nvPicPr>
        <p:blipFill>
          <a:blip r:embed="rId2"/>
          <a:stretch>
            <a:fillRect/>
          </a:stretch>
        </p:blipFill>
        <p:spPr bwMode="auto">
          <a:xfrm>
            <a:off x="4499992" y="1052737"/>
            <a:ext cx="3600400" cy="4070920"/>
          </a:xfrm>
          <a:prstGeom prst="rect">
            <a:avLst/>
          </a:prstGeom>
          <a:noFill/>
          <a:ln w="9525">
            <a:noFill/>
            <a:miter lim="800000"/>
            <a:headEnd/>
            <a:tailEnd/>
          </a:ln>
          <a:effectLst/>
        </p:spPr>
      </p:pic>
      <p:sp>
        <p:nvSpPr>
          <p:cNvPr id="3" name="Rectangle 2"/>
          <p:cNvSpPr/>
          <p:nvPr/>
        </p:nvSpPr>
        <p:spPr>
          <a:xfrm>
            <a:off x="179512" y="3105835"/>
            <a:ext cx="2448272" cy="2308324"/>
          </a:xfrm>
          <a:prstGeom prst="rect">
            <a:avLst/>
          </a:prstGeom>
        </p:spPr>
        <p:txBody>
          <a:bodyPr wrap="square">
            <a:spAutoFit/>
          </a:bodyPr>
          <a:lstStyle/>
          <a:p>
            <a:pPr algn="l"/>
            <a:r>
              <a:rPr lang="en-US" sz="2400" b="1" dirty="0">
                <a:solidFill>
                  <a:schemeClr val="bg2">
                    <a:lumMod val="25000"/>
                  </a:schemeClr>
                </a:solidFill>
              </a:rPr>
              <a:t>Vulvar syphilitic chancre, painless ulcer </a:t>
            </a:r>
            <a:br>
              <a:rPr lang="en-US" sz="2400" b="1" dirty="0">
                <a:solidFill>
                  <a:schemeClr val="bg2">
                    <a:lumMod val="25000"/>
                  </a:schemeClr>
                </a:solidFill>
              </a:rPr>
            </a:br>
            <a:r>
              <a:rPr lang="en-US" sz="2400" b="1" dirty="0">
                <a:solidFill>
                  <a:schemeClr val="bg2">
                    <a:lumMod val="25000"/>
                  </a:schemeClr>
                </a:solidFill>
              </a:rPr>
              <a:t>commonest site is the cervix</a:t>
            </a:r>
            <a:endParaRPr lang="ar-IQ" sz="2400" b="1" dirty="0">
              <a:solidFill>
                <a:schemeClr val="bg2">
                  <a:lumMod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r>
              <a:rPr lang="en-US" b="1" dirty="0">
                <a:solidFill>
                  <a:schemeClr val="accent1">
                    <a:lumMod val="75000"/>
                  </a:schemeClr>
                </a:solidFill>
                <a:latin typeface="Helvetica Neue"/>
              </a:rPr>
              <a:t>C) INFECTIVE CAUSES</a:t>
            </a:r>
          </a:p>
          <a:p>
            <a:pPr marL="0" indent="0" algn="l">
              <a:buNone/>
            </a:pPr>
            <a:endParaRPr lang="en-US" b="1" dirty="0" smtClean="0">
              <a:solidFill>
                <a:srgbClr val="C00000"/>
              </a:solidFill>
              <a:latin typeface="Helvetica Neue"/>
            </a:endParaRPr>
          </a:p>
          <a:p>
            <a:pPr marL="0" indent="0" algn="l">
              <a:buNone/>
            </a:pPr>
            <a:r>
              <a:rPr lang="en-US" b="1" dirty="0" smtClean="0">
                <a:solidFill>
                  <a:srgbClr val="C00000"/>
                </a:solidFill>
                <a:latin typeface="Helvetica Neue"/>
              </a:rPr>
              <a:t>CERVICITIS </a:t>
            </a:r>
          </a:p>
          <a:p>
            <a:pPr marL="0" indent="0" algn="l">
              <a:buNone/>
            </a:pPr>
            <a:r>
              <a:rPr lang="en-US" dirty="0" smtClean="0">
                <a:solidFill>
                  <a:srgbClr val="3B3835"/>
                </a:solidFill>
                <a:latin typeface="Helvetica Neue"/>
              </a:rPr>
              <a:t>1.HERPES </a:t>
            </a:r>
            <a:r>
              <a:rPr lang="en-US" dirty="0">
                <a:solidFill>
                  <a:srgbClr val="3B3835"/>
                </a:solidFill>
                <a:latin typeface="Helvetica Neue"/>
              </a:rPr>
              <a:t>GENITALIS </a:t>
            </a:r>
          </a:p>
          <a:p>
            <a:pPr marL="0" indent="0" algn="l">
              <a:buNone/>
            </a:pPr>
            <a:r>
              <a:rPr lang="en-US" dirty="0">
                <a:solidFill>
                  <a:srgbClr val="3B3835"/>
                </a:solidFill>
                <a:latin typeface="Helvetica Neue"/>
              </a:rPr>
              <a:t>2.MUCOPURULENT CERVICITIS— </a:t>
            </a:r>
          </a:p>
          <a:p>
            <a:pPr marL="0" indent="0" algn="l">
              <a:buNone/>
            </a:pPr>
            <a:r>
              <a:rPr lang="en-US" dirty="0">
                <a:solidFill>
                  <a:srgbClr val="3B3835"/>
                </a:solidFill>
                <a:latin typeface="Helvetica Neue"/>
              </a:rPr>
              <a:t>a) Gonococcal </a:t>
            </a:r>
          </a:p>
          <a:p>
            <a:pPr marL="0" indent="0" algn="l">
              <a:buNone/>
            </a:pPr>
            <a:r>
              <a:rPr lang="en-US" dirty="0">
                <a:solidFill>
                  <a:srgbClr val="3B3835"/>
                </a:solidFill>
                <a:latin typeface="Helvetica Neue"/>
              </a:rPr>
              <a:t>b) Non gonococcal- Chlamydia positive and Chlamydia negative </a:t>
            </a:r>
          </a:p>
          <a:p>
            <a:endParaRPr lang="ar-IQ" dirty="0"/>
          </a:p>
          <a:p>
            <a:endParaRPr lang="ar-IQ" dirty="0"/>
          </a:p>
        </p:txBody>
      </p:sp>
    </p:spTree>
    <p:extLst>
      <p:ext uri="{BB962C8B-B14F-4D97-AF65-F5344CB8AC3E}">
        <p14:creationId xmlns:p14="http://schemas.microsoft.com/office/powerpoint/2010/main" val="717158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20688"/>
            <a:ext cx="8229600" cy="1665296"/>
          </a:xfrm>
        </p:spPr>
        <p:txBody>
          <a:bodyPr>
            <a:noAutofit/>
          </a:bodyPr>
          <a:lstStyle/>
          <a:p>
            <a:endParaRPr lang="ar-IQ" sz="2000" dirty="0"/>
          </a:p>
        </p:txBody>
      </p:sp>
      <p:pic>
        <p:nvPicPr>
          <p:cNvPr id="5122" name="Picture 2"/>
          <p:cNvPicPr>
            <a:picLocks noGrp="1" noChangeAspect="1" noChangeArrowheads="1"/>
          </p:cNvPicPr>
          <p:nvPr>
            <p:ph idx="1"/>
          </p:nvPr>
        </p:nvPicPr>
        <p:blipFill>
          <a:blip r:embed="rId2"/>
          <a:stretch>
            <a:fillRect/>
          </a:stretch>
        </p:blipFill>
        <p:spPr bwMode="auto">
          <a:xfrm>
            <a:off x="4139952" y="476672"/>
            <a:ext cx="3744416" cy="5533598"/>
          </a:xfrm>
          <a:prstGeom prst="rect">
            <a:avLst/>
          </a:prstGeom>
          <a:noFill/>
          <a:ln w="9525">
            <a:noFill/>
            <a:miter lim="800000"/>
            <a:headEnd/>
            <a:tailEnd/>
          </a:ln>
          <a:effectLst/>
        </p:spPr>
      </p:pic>
      <p:sp>
        <p:nvSpPr>
          <p:cNvPr id="3" name="Rectangle 2"/>
          <p:cNvSpPr/>
          <p:nvPr/>
        </p:nvSpPr>
        <p:spPr>
          <a:xfrm>
            <a:off x="0" y="2674948"/>
            <a:ext cx="3779912" cy="3416320"/>
          </a:xfrm>
          <a:prstGeom prst="rect">
            <a:avLst/>
          </a:prstGeom>
        </p:spPr>
        <p:txBody>
          <a:bodyPr wrap="square">
            <a:spAutoFit/>
          </a:bodyPr>
          <a:lstStyle/>
          <a:p>
            <a:pPr algn="l"/>
            <a:r>
              <a:rPr lang="en-US" sz="2400" b="1" dirty="0">
                <a:solidFill>
                  <a:schemeClr val="bg2">
                    <a:lumMod val="25000"/>
                  </a:schemeClr>
                </a:solidFill>
              </a:rPr>
              <a:t>Photograph of a woman with multiple keratotic papules on her palms (arrows). With secondary syphilis, disseminated </a:t>
            </a:r>
            <a:r>
              <a:rPr lang="en-US" sz="2400" b="1" dirty="0" err="1">
                <a:solidFill>
                  <a:schemeClr val="bg2">
                    <a:lumMod val="25000"/>
                  </a:schemeClr>
                </a:solidFill>
              </a:rPr>
              <a:t>papulosquamous</a:t>
            </a:r>
            <a:r>
              <a:rPr lang="en-US" sz="2400" b="1" dirty="0">
                <a:solidFill>
                  <a:schemeClr val="bg2">
                    <a:lumMod val="25000"/>
                  </a:schemeClr>
                </a:solidFill>
              </a:rPr>
              <a:t> eruptions may be seen on the palms, soles, or trunk</a:t>
            </a:r>
            <a:endParaRPr lang="ar-IQ" sz="2400" b="1" dirty="0">
              <a:solidFill>
                <a:schemeClr val="bg2">
                  <a:lumMod val="2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52736"/>
            <a:ext cx="8183880" cy="1713312"/>
          </a:xfrm>
        </p:spPr>
        <p:txBody>
          <a:bodyPr>
            <a:noAutofit/>
          </a:bodyPr>
          <a:lstStyle/>
          <a:p>
            <a:endParaRPr lang="ar-IQ" sz="2800" dirty="0"/>
          </a:p>
        </p:txBody>
      </p:sp>
      <p:pic>
        <p:nvPicPr>
          <p:cNvPr id="7170" name="Picture 2"/>
          <p:cNvPicPr>
            <a:picLocks noGrp="1" noChangeAspect="1" noChangeArrowheads="1"/>
          </p:cNvPicPr>
          <p:nvPr>
            <p:ph idx="1"/>
          </p:nvPr>
        </p:nvPicPr>
        <p:blipFill>
          <a:blip r:embed="rId2"/>
          <a:stretch>
            <a:fillRect/>
          </a:stretch>
        </p:blipFill>
        <p:spPr bwMode="auto">
          <a:xfrm>
            <a:off x="4572000" y="2666206"/>
            <a:ext cx="3456384" cy="2733675"/>
          </a:xfrm>
          <a:prstGeom prst="rect">
            <a:avLst/>
          </a:prstGeom>
          <a:noFill/>
          <a:ln w="9525">
            <a:noFill/>
            <a:miter lim="800000"/>
            <a:headEnd/>
            <a:tailEnd/>
          </a:ln>
          <a:effectLst/>
        </p:spPr>
      </p:pic>
      <p:sp>
        <p:nvSpPr>
          <p:cNvPr id="3" name="Rectangle 2"/>
          <p:cNvSpPr/>
          <p:nvPr/>
        </p:nvSpPr>
        <p:spPr>
          <a:xfrm>
            <a:off x="251520" y="2967335"/>
            <a:ext cx="4248472" cy="2554545"/>
          </a:xfrm>
          <a:prstGeom prst="rect">
            <a:avLst/>
          </a:prstGeom>
        </p:spPr>
        <p:txBody>
          <a:bodyPr wrap="square">
            <a:spAutoFit/>
          </a:bodyPr>
          <a:lstStyle/>
          <a:p>
            <a:pPr algn="l"/>
            <a:r>
              <a:rPr lang="en-US" sz="3200" b="1" dirty="0">
                <a:solidFill>
                  <a:schemeClr val="bg2">
                    <a:lumMod val="25000"/>
                  </a:schemeClr>
                </a:solidFill>
              </a:rPr>
              <a:t>Granuloma </a:t>
            </a:r>
            <a:r>
              <a:rPr lang="en-US" sz="3200" b="1" dirty="0" err="1">
                <a:solidFill>
                  <a:schemeClr val="bg2">
                    <a:lumMod val="25000"/>
                  </a:schemeClr>
                </a:solidFill>
              </a:rPr>
              <a:t>inguinale</a:t>
            </a:r>
            <a:r>
              <a:rPr lang="en-US" sz="3200" b="1" dirty="0">
                <a:solidFill>
                  <a:schemeClr val="bg2">
                    <a:lumMod val="25000"/>
                  </a:schemeClr>
                </a:solidFill>
              </a:rPr>
              <a:t>, Photomicrograph of a mononuclear cell containing Donovan bodies</a:t>
            </a:r>
            <a:endParaRPr lang="ar-IQ" sz="3200" b="1" dirty="0">
              <a:solidFill>
                <a:schemeClr val="bg2">
                  <a:lumMod val="2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32656"/>
            <a:ext cx="8229600" cy="2024766"/>
          </a:xfrm>
        </p:spPr>
        <p:txBody>
          <a:bodyPr>
            <a:noAutofit/>
          </a:bodyPr>
          <a:lstStyle/>
          <a:p>
            <a:endParaRPr lang="ar-IQ" sz="2400" dirty="0"/>
          </a:p>
        </p:txBody>
      </p:sp>
      <p:pic>
        <p:nvPicPr>
          <p:cNvPr id="8194" name="Picture 2"/>
          <p:cNvPicPr>
            <a:picLocks noGrp="1" noChangeAspect="1" noChangeArrowheads="1"/>
          </p:cNvPicPr>
          <p:nvPr>
            <p:ph idx="1"/>
          </p:nvPr>
        </p:nvPicPr>
        <p:blipFill>
          <a:blip r:embed="rId2"/>
          <a:stretch>
            <a:fillRect/>
          </a:stretch>
        </p:blipFill>
        <p:spPr bwMode="auto">
          <a:xfrm>
            <a:off x="4139952" y="2108994"/>
            <a:ext cx="3960440" cy="3848100"/>
          </a:xfrm>
          <a:prstGeom prst="rect">
            <a:avLst/>
          </a:prstGeom>
          <a:noFill/>
          <a:ln w="9525">
            <a:noFill/>
            <a:miter lim="800000"/>
            <a:headEnd/>
            <a:tailEnd/>
          </a:ln>
          <a:effectLst/>
        </p:spPr>
      </p:pic>
      <p:sp>
        <p:nvSpPr>
          <p:cNvPr id="3" name="Rectangle 2"/>
          <p:cNvSpPr/>
          <p:nvPr/>
        </p:nvSpPr>
        <p:spPr>
          <a:xfrm>
            <a:off x="0" y="2690336"/>
            <a:ext cx="4139952" cy="3046988"/>
          </a:xfrm>
          <a:prstGeom prst="rect">
            <a:avLst/>
          </a:prstGeom>
        </p:spPr>
        <p:txBody>
          <a:bodyPr wrap="square">
            <a:spAutoFit/>
          </a:bodyPr>
          <a:lstStyle/>
          <a:p>
            <a:pPr algn="l"/>
            <a:r>
              <a:rPr lang="en-US" sz="2400" b="1" dirty="0">
                <a:solidFill>
                  <a:schemeClr val="bg2">
                    <a:lumMod val="25000"/>
                  </a:schemeClr>
                </a:solidFill>
              </a:rPr>
              <a:t>Photograph of the "groove sign" seen with lymphogranuloma </a:t>
            </a:r>
            <a:r>
              <a:rPr lang="en-US" sz="2400" b="1" dirty="0" err="1">
                <a:solidFill>
                  <a:schemeClr val="bg2">
                    <a:lumMod val="25000"/>
                  </a:schemeClr>
                </a:solidFill>
              </a:rPr>
              <a:t>venereum</a:t>
            </a:r>
            <a:r>
              <a:rPr lang="en-US" sz="2400" b="1" dirty="0">
                <a:solidFill>
                  <a:schemeClr val="bg2">
                    <a:lumMod val="25000"/>
                  </a:schemeClr>
                </a:solidFill>
              </a:rPr>
              <a:t>. Enlarged lymph nodes matted together on either side of the inguinal ligament create this characteristic groove</a:t>
            </a:r>
            <a:endParaRPr lang="ar-IQ" sz="2400" b="1" dirty="0">
              <a:solidFill>
                <a:schemeClr val="bg2">
                  <a:lumMod val="2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1023638" y="530225"/>
            <a:ext cx="6977386" cy="589906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r>
              <a:rPr lang="en-US" dirty="0" smtClean="0"/>
              <a:t>1.What is the </a:t>
            </a:r>
            <a:r>
              <a:rPr lang="en-US" dirty="0" err="1" smtClean="0"/>
              <a:t>daignosis</a:t>
            </a:r>
            <a:r>
              <a:rPr lang="en-US" dirty="0" smtClean="0"/>
              <a:t> ?</a:t>
            </a:r>
          </a:p>
          <a:p>
            <a:pPr marL="0" indent="0" algn="l">
              <a:buNone/>
            </a:pPr>
            <a:r>
              <a:rPr lang="en-US" dirty="0" smtClean="0"/>
              <a:t>2.What is the most common organism?</a:t>
            </a:r>
            <a:endParaRPr lang="ar-IQ" dirty="0"/>
          </a:p>
        </p:txBody>
      </p:sp>
    </p:spTree>
    <p:extLst>
      <p:ext uri="{BB962C8B-B14F-4D97-AF65-F5344CB8AC3E}">
        <p14:creationId xmlns:p14="http://schemas.microsoft.com/office/powerpoint/2010/main" val="719553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714488"/>
            <a:ext cx="8183880" cy="1051560"/>
          </a:xfrm>
        </p:spPr>
        <p:txBody>
          <a:bodyPr>
            <a:normAutofit fontScale="90000"/>
          </a:bodyPr>
          <a:lstStyle/>
          <a:p>
            <a:r>
              <a:rPr lang="en-US" sz="4000" dirty="0" smtClean="0"/>
              <a:t>Pathogens Causing </a:t>
            </a:r>
            <a:r>
              <a:rPr lang="en-US" sz="4000" dirty="0" err="1" smtClean="0"/>
              <a:t>Suppurative</a:t>
            </a:r>
            <a:r>
              <a:rPr lang="en-US" sz="4000" dirty="0" smtClean="0"/>
              <a:t> </a:t>
            </a:r>
            <a:r>
              <a:rPr lang="en-US" sz="4000" dirty="0" err="1" smtClean="0"/>
              <a:t>Cervicitis</a:t>
            </a:r>
            <a:r>
              <a:rPr lang="en-US" sz="4000" dirty="0" smtClean="0"/>
              <a:t> </a:t>
            </a:r>
            <a:br>
              <a:rPr lang="en-US" sz="4000" dirty="0" smtClean="0"/>
            </a:br>
            <a:r>
              <a:rPr lang="en-US" dirty="0" smtClean="0"/>
              <a:t/>
            </a:r>
            <a:br>
              <a:rPr lang="en-US" dirty="0" smtClean="0"/>
            </a:br>
            <a:endParaRPr lang="ar-IQ" dirty="0"/>
          </a:p>
        </p:txBody>
      </p:sp>
      <p:sp>
        <p:nvSpPr>
          <p:cNvPr id="3" name="Content Placeholder 2"/>
          <p:cNvSpPr>
            <a:spLocks noGrp="1"/>
          </p:cNvSpPr>
          <p:nvPr>
            <p:ph idx="1"/>
          </p:nvPr>
        </p:nvSpPr>
        <p:spPr>
          <a:xfrm>
            <a:off x="428596" y="2786058"/>
            <a:ext cx="8398194" cy="1214446"/>
          </a:xfrm>
        </p:spPr>
        <p:txBody>
          <a:bodyPr/>
          <a:lstStyle/>
          <a:p>
            <a:pPr algn="l">
              <a:buNone/>
            </a:pPr>
            <a:r>
              <a:rPr lang="en-US" i="1" dirty="0" err="1" smtClean="0"/>
              <a:t>Neisseria</a:t>
            </a:r>
            <a:r>
              <a:rPr lang="en-US" i="1" dirty="0" smtClean="0"/>
              <a:t> </a:t>
            </a:r>
            <a:r>
              <a:rPr lang="en-US" i="1" dirty="0" err="1" smtClean="0"/>
              <a:t>gonorrhoeae</a:t>
            </a:r>
            <a:endParaRPr lang="en-US" i="1" dirty="0" smtClean="0"/>
          </a:p>
          <a:p>
            <a:pPr algn="l">
              <a:buNone/>
            </a:pPr>
            <a:r>
              <a:rPr lang="en-US" i="1" dirty="0" smtClean="0"/>
              <a:t>Chlamydia </a:t>
            </a:r>
            <a:r>
              <a:rPr lang="en-US" i="1" dirty="0" err="1" smtClean="0"/>
              <a:t>trachomatis</a:t>
            </a:r>
            <a:endParaRPr lang="ar-IQ"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183880" cy="4187952"/>
          </a:xfrm>
        </p:spPr>
        <p:txBody>
          <a:bodyPr>
            <a:normAutofit/>
          </a:bodyPr>
          <a:lstStyle/>
          <a:p>
            <a:pPr algn="l">
              <a:buNone/>
            </a:pPr>
            <a:r>
              <a:rPr lang="en-US" dirty="0" smtClean="0"/>
              <a:t>The diagnosis should be PID if they have uterine tenderness, adnexal tenderness, or cervical motion tenderness. One or more of the following enhances diagnostic specificity: (1) oral temperature &gt;38.3°C (101.6°F), (2) </a:t>
            </a:r>
            <a:r>
              <a:rPr lang="en-US" dirty="0" err="1" smtClean="0"/>
              <a:t>mucopurulent</a:t>
            </a:r>
            <a:r>
              <a:rPr lang="en-US" dirty="0" smtClean="0"/>
              <a:t> cervical or vaginal discharge, (3) abundant WBCs on saline microscopy of cervical secretions, (4) elevated erythrocyte sedimentation rate (ESR) or C-reactive protein (CRP), and (5) presence of cervical </a:t>
            </a:r>
            <a:r>
              <a:rPr lang="en-US" i="1" dirty="0" smtClean="0"/>
              <a:t>N </a:t>
            </a:r>
            <a:r>
              <a:rPr lang="en-US" i="1" dirty="0" err="1" smtClean="0"/>
              <a:t>gonorrhoeae</a:t>
            </a:r>
            <a:r>
              <a:rPr lang="en-US" dirty="0" smtClean="0"/>
              <a:t> or </a:t>
            </a:r>
            <a:r>
              <a:rPr lang="en-US" i="1" dirty="0" smtClean="0"/>
              <a:t>C </a:t>
            </a:r>
            <a:r>
              <a:rPr lang="en-US" i="1" dirty="0" err="1" smtClean="0"/>
              <a:t>trachomatis</a:t>
            </a: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183880" cy="4187952"/>
          </a:xfrm>
        </p:spPr>
        <p:txBody>
          <a:bodyPr>
            <a:normAutofit/>
          </a:bodyPr>
          <a:lstStyle/>
          <a:p>
            <a:pPr algn="l">
              <a:buNone/>
            </a:pPr>
            <a:r>
              <a:rPr lang="en-US" sz="2400" dirty="0" smtClean="0"/>
              <a:t>Presenting symptoms may include lower abdominal and/or pelvic pain, yellow vaginal discharge, </a:t>
            </a:r>
            <a:r>
              <a:rPr lang="en-US" sz="2400" dirty="0" err="1" smtClean="0"/>
              <a:t>menorrhagia</a:t>
            </a:r>
            <a:r>
              <a:rPr lang="en-US" sz="2400" dirty="0" smtClean="0"/>
              <a:t>, fever, chills, anorexia, nausea, vomiting, diarrhea, </a:t>
            </a:r>
            <a:r>
              <a:rPr lang="en-US" sz="2400" dirty="0" err="1" smtClean="0"/>
              <a:t>dysmenorrhea</a:t>
            </a:r>
            <a:r>
              <a:rPr lang="en-US" sz="2400" dirty="0" smtClean="0"/>
              <a:t>, and </a:t>
            </a:r>
            <a:r>
              <a:rPr lang="en-US" sz="2400" dirty="0" err="1" smtClean="0"/>
              <a:t>dyspareunia</a:t>
            </a:r>
            <a:r>
              <a:rPr lang="en-US" sz="2400" dirty="0" smtClean="0"/>
              <a:t>. Patients also may have infective urinary symptoms. Unfortunately, there is no single symptom or symptom associated with a physical finding that is specific for this diagnosis. Accordingly, other possible sources of acute pelvic pain should be considered </a:t>
            </a:r>
            <a:endParaRPr lang="ar-IQ"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183880" cy="4187952"/>
          </a:xfrm>
        </p:spPr>
        <p:txBody>
          <a:bodyPr>
            <a:normAutofit/>
          </a:bodyPr>
          <a:lstStyle/>
          <a:p>
            <a:pPr algn="l">
              <a:buNone/>
            </a:pPr>
            <a:r>
              <a:rPr lang="en-US" sz="2400" dirty="0" smtClean="0"/>
              <a:t>In women with acute PID, </a:t>
            </a:r>
            <a:r>
              <a:rPr lang="en-US" sz="2400" dirty="0" err="1" smtClean="0"/>
              <a:t>leukorrhea</a:t>
            </a:r>
            <a:r>
              <a:rPr lang="en-US" sz="2400" dirty="0" smtClean="0"/>
              <a:t> or </a:t>
            </a:r>
            <a:r>
              <a:rPr lang="en-US" sz="2400" dirty="0" err="1" smtClean="0"/>
              <a:t>mucopurulent</a:t>
            </a:r>
            <a:r>
              <a:rPr lang="en-US" sz="2400" dirty="0" smtClean="0"/>
              <a:t> </a:t>
            </a:r>
            <a:r>
              <a:rPr lang="en-US" sz="2400" dirty="0" err="1" smtClean="0"/>
              <a:t>endocervicitis</a:t>
            </a:r>
            <a:r>
              <a:rPr lang="en-US" sz="2400" dirty="0" smtClean="0"/>
              <a:t> is common and is diagnosed microscopically. In women suspected of having acute PID, </a:t>
            </a:r>
            <a:r>
              <a:rPr lang="en-US" sz="2400" dirty="0" err="1" smtClean="0"/>
              <a:t>endocervical</a:t>
            </a:r>
            <a:r>
              <a:rPr lang="en-US" sz="2400" dirty="0" smtClean="0"/>
              <a:t> testing for both </a:t>
            </a:r>
            <a:r>
              <a:rPr lang="en-US" sz="2400" i="1" dirty="0" smtClean="0"/>
              <a:t>N </a:t>
            </a:r>
            <a:r>
              <a:rPr lang="en-US" sz="2400" i="1" dirty="0" err="1" smtClean="0"/>
              <a:t>gonorrhoeae</a:t>
            </a:r>
            <a:r>
              <a:rPr lang="en-US" sz="2400" dirty="0" smtClean="0"/>
              <a:t> and </a:t>
            </a:r>
            <a:r>
              <a:rPr lang="en-US" sz="2400" i="1" dirty="0" smtClean="0"/>
              <a:t>C </a:t>
            </a:r>
            <a:r>
              <a:rPr lang="en-US" sz="2400" i="1" dirty="0" err="1" smtClean="0"/>
              <a:t>trachomatis</a:t>
            </a:r>
            <a:r>
              <a:rPr lang="en-US" sz="2400" dirty="0" smtClean="0"/>
              <a:t> should be performed</a:t>
            </a:r>
            <a:endParaRPr lang="ar-IQ"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142984"/>
            <a:ext cx="8183880" cy="4187952"/>
          </a:xfrm>
        </p:spPr>
        <p:txBody>
          <a:bodyPr>
            <a:normAutofit fontScale="92500" lnSpcReduction="10000"/>
          </a:bodyPr>
          <a:lstStyle/>
          <a:p>
            <a:pPr algn="l">
              <a:buNone/>
            </a:pPr>
            <a:r>
              <a:rPr lang="en-US" dirty="0" smtClean="0"/>
              <a:t>During bimanual pelvic examination, women with acute pelvic inflammatory disease will usually have pelvic organ tenderness. Cervical motion tenderness (CMT) is typically elicited by quickly displacing the cervix laterally with examining vaginal fingers. If a woman has pelvic peritonitis secondary to bacteria and purulent debris that has exuded from the fallopian tubes, this rapid peritoneal movement usually causes a marked pain response. Tapping the cul-de-sac with examining finger(s) will give the examiner similar information. This maneuver usually causes a patient significantly less pain because less inflamed peritoneum is involved.</a:t>
            </a:r>
          </a:p>
          <a:p>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l">
              <a:buNone/>
            </a:pPr>
            <a:endParaRPr lang="ar-IQ" dirty="0" smtClean="0">
              <a:solidFill>
                <a:srgbClr val="FF0000"/>
              </a:solidFill>
              <a:latin typeface="Helvetica Neue"/>
            </a:endParaRPr>
          </a:p>
          <a:p>
            <a:pPr marL="0" indent="0" algn="l">
              <a:buNone/>
            </a:pPr>
            <a:r>
              <a:rPr lang="en-US" dirty="0" smtClean="0">
                <a:solidFill>
                  <a:srgbClr val="FF0000"/>
                </a:solidFill>
                <a:latin typeface="Helvetica Neue"/>
              </a:rPr>
              <a:t>VAGINITIS</a:t>
            </a:r>
            <a:r>
              <a:rPr lang="en-US" dirty="0" smtClean="0">
                <a:solidFill>
                  <a:srgbClr val="3B3835"/>
                </a:solidFill>
                <a:latin typeface="Helvetica Neue"/>
              </a:rPr>
              <a:t> </a:t>
            </a:r>
          </a:p>
          <a:p>
            <a:pPr marL="0" indent="0" algn="l">
              <a:buNone/>
            </a:pPr>
            <a:r>
              <a:rPr lang="en-US" dirty="0" smtClean="0">
                <a:solidFill>
                  <a:srgbClr val="3B3835"/>
                </a:solidFill>
                <a:latin typeface="Helvetica Neue"/>
              </a:rPr>
              <a:t>1.BACTERIAL </a:t>
            </a:r>
            <a:r>
              <a:rPr lang="en-US" dirty="0">
                <a:solidFill>
                  <a:srgbClr val="3B3835"/>
                </a:solidFill>
                <a:latin typeface="Helvetica Neue"/>
              </a:rPr>
              <a:t>VAGINOSIS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2.VAGINAL CANDIDIASIS</a:t>
            </a:r>
          </a:p>
          <a:p>
            <a:pPr marL="0" indent="0" algn="l">
              <a:buNone/>
            </a:pPr>
            <a:r>
              <a:rPr lang="en-US" dirty="0" smtClean="0">
                <a:solidFill>
                  <a:srgbClr val="3B3835"/>
                </a:solidFill>
                <a:latin typeface="Helvetica Neue"/>
              </a:rPr>
              <a:t> </a:t>
            </a:r>
            <a:r>
              <a:rPr lang="en-US" dirty="0">
                <a:solidFill>
                  <a:srgbClr val="3B3835"/>
                </a:solidFill>
                <a:latin typeface="Helvetica Neue"/>
              </a:rPr>
              <a:t>3.VAGINAL TRICHOMONIASIS</a:t>
            </a:r>
          </a:p>
          <a:p>
            <a:endParaRPr lang="ar-IQ" dirty="0"/>
          </a:p>
        </p:txBody>
      </p:sp>
    </p:spTree>
    <p:extLst>
      <p:ext uri="{BB962C8B-B14F-4D97-AF65-F5344CB8AC3E}">
        <p14:creationId xmlns:p14="http://schemas.microsoft.com/office/powerpoint/2010/main" val="2569299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a:buNone/>
            </a:pPr>
            <a:r>
              <a:rPr lang="en-US" dirty="0" smtClean="0"/>
              <a:t>Abdominal peritonitis may be identified by deep probing and quick release of a hand placed on the abdomen. Alternatively, an examining hand may be positioned with a palm against a woman's mid-abdomen and gently and quickly moved back and forth (shake). This will identify abdominal peritonitis, often with less patient discomfort. In women with PID and peritonitis, usually only the lower abdomen is involved. If all quadrants are involved, suspicion of a ruptured </a:t>
            </a:r>
            <a:r>
              <a:rPr lang="en-US" dirty="0" err="1" smtClean="0"/>
              <a:t>tubo</a:t>
            </a:r>
            <a:r>
              <a:rPr lang="en-US" dirty="0" smtClean="0"/>
              <a:t>-ovarian abscess should be heightened</a:t>
            </a:r>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buNone/>
            </a:pPr>
            <a:r>
              <a:rPr lang="en-US" dirty="0" smtClean="0"/>
              <a:t>Laparoscopy </a:t>
            </a:r>
          </a:p>
          <a:p>
            <a:pPr algn="l">
              <a:buNone/>
            </a:pPr>
            <a:r>
              <a:rPr lang="en-US" dirty="0" smtClean="0"/>
              <a:t> Tubal </a:t>
            </a:r>
            <a:r>
              <a:rPr lang="en-US" dirty="0" err="1" smtClean="0"/>
              <a:t>serosal</a:t>
            </a:r>
            <a:r>
              <a:rPr lang="en-US" dirty="0" smtClean="0"/>
              <a:t> hyperemia, tubal wall edema, and purulent </a:t>
            </a:r>
            <a:r>
              <a:rPr lang="en-US" dirty="0" err="1" smtClean="0"/>
              <a:t>exudate</a:t>
            </a:r>
            <a:r>
              <a:rPr lang="en-US" dirty="0" smtClean="0"/>
              <a:t> issuing from the </a:t>
            </a:r>
            <a:r>
              <a:rPr lang="en-US" dirty="0" err="1" smtClean="0"/>
              <a:t>fimbriated</a:t>
            </a:r>
            <a:r>
              <a:rPr lang="en-US" dirty="0" smtClean="0"/>
              <a:t> ends of the fallopian tubes and pooling in the cul-de-sac confirm this diagnosis</a:t>
            </a:r>
          </a:p>
          <a:p>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buNone/>
            </a:pPr>
            <a:r>
              <a:rPr lang="en-US" dirty="0" smtClean="0"/>
              <a:t>vaginal </a:t>
            </a:r>
            <a:r>
              <a:rPr lang="en-US" dirty="0" err="1" smtClean="0"/>
              <a:t>sonography</a:t>
            </a:r>
            <a:r>
              <a:rPr lang="en-US" dirty="0" smtClean="0"/>
              <a:t> may be used to identify </a:t>
            </a:r>
            <a:r>
              <a:rPr lang="en-US" dirty="0" err="1" smtClean="0"/>
              <a:t>tubo</a:t>
            </a:r>
            <a:r>
              <a:rPr lang="en-US" dirty="0" smtClean="0"/>
              <a:t>-ovarian abscess or exclude other pathology as the pain source. If </a:t>
            </a:r>
            <a:r>
              <a:rPr lang="en-US" dirty="0" err="1" smtClean="0"/>
              <a:t>sonography</a:t>
            </a:r>
            <a:r>
              <a:rPr lang="en-US" dirty="0" smtClean="0"/>
              <a:t> does not lead to a clear diagnosis, computed-tomography (CT) scanning may be indicate</a:t>
            </a:r>
            <a:endParaRPr lang="ar-IQ"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buNone/>
            </a:pPr>
            <a:r>
              <a:rPr lang="en-US" dirty="0" err="1" smtClean="0"/>
              <a:t>Polymorphonuclear</a:t>
            </a:r>
            <a:r>
              <a:rPr lang="en-US" dirty="0" smtClean="0"/>
              <a:t> leukocytes on the endometrial surface correlate with acute </a:t>
            </a:r>
            <a:r>
              <a:rPr lang="en-US" dirty="0" err="1" smtClean="0"/>
              <a:t>endometritis</a:t>
            </a:r>
            <a:r>
              <a:rPr lang="en-US" dirty="0" smtClean="0"/>
              <a:t>, whereas plasma cells in the </a:t>
            </a:r>
            <a:r>
              <a:rPr lang="en-US" dirty="0" err="1" smtClean="0"/>
              <a:t>endometrium</a:t>
            </a:r>
            <a:r>
              <a:rPr lang="en-US" dirty="0" smtClean="0"/>
              <a:t> are found with chronic </a:t>
            </a:r>
            <a:r>
              <a:rPr lang="en-US" dirty="0" err="1" smtClean="0"/>
              <a:t>endometritis</a:t>
            </a:r>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1433512" y="1851819"/>
            <a:ext cx="5286375" cy="436245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42" name="Picture 2" descr="C:\Users\alshariqa\Desktop\images (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69674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59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descr="C:\Users\alshariqa\Desktop\images (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41682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19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 you                               </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lnSpcReduction="10000"/>
          </a:bodyPr>
          <a:lstStyle/>
          <a:p>
            <a:pPr marL="0" indent="0" algn="l">
              <a:buNone/>
            </a:pPr>
            <a:r>
              <a:rPr lang="en-US" dirty="0">
                <a:solidFill>
                  <a:srgbClr val="3B3835"/>
                </a:solidFill>
                <a:latin typeface="Helvetica Neue"/>
              </a:rPr>
              <a:t>• </a:t>
            </a:r>
            <a:r>
              <a:rPr lang="en-US" b="1" dirty="0">
                <a:solidFill>
                  <a:schemeClr val="bg2">
                    <a:lumMod val="25000"/>
                  </a:schemeClr>
                </a:solidFill>
                <a:latin typeface="Helvetica Neue"/>
              </a:rPr>
              <a:t>CHILD BEARING AGE </a:t>
            </a:r>
            <a:r>
              <a:rPr lang="en-US" dirty="0" smtClean="0">
                <a:solidFill>
                  <a:srgbClr val="3B3835"/>
                </a:solidFill>
                <a:latin typeface="Helvetica Neue"/>
              </a:rPr>
              <a:t>:</a:t>
            </a:r>
          </a:p>
          <a:p>
            <a:pPr marL="0" indent="0" algn="l">
              <a:buNone/>
            </a:pPr>
            <a:r>
              <a:rPr lang="en-US" dirty="0" smtClean="0">
                <a:solidFill>
                  <a:srgbClr val="3B3835"/>
                </a:solidFill>
                <a:latin typeface="Helvetica Neue"/>
              </a:rPr>
              <a:t>1.Mid </a:t>
            </a:r>
            <a:r>
              <a:rPr lang="en-US" dirty="0">
                <a:solidFill>
                  <a:srgbClr val="3B3835"/>
                </a:solidFill>
                <a:latin typeface="Helvetica Neue"/>
              </a:rPr>
              <a:t>cycle stimulation of endo cervical glands by </a:t>
            </a:r>
            <a:r>
              <a:rPr lang="en-US" dirty="0" err="1">
                <a:solidFill>
                  <a:srgbClr val="3B3835"/>
                </a:solidFill>
                <a:latin typeface="Helvetica Neue"/>
              </a:rPr>
              <a:t>oestrogen</a:t>
            </a:r>
            <a:r>
              <a:rPr lang="en-US" dirty="0">
                <a:solidFill>
                  <a:srgbClr val="3B3835"/>
                </a:solidFill>
                <a:latin typeface="Helvetica Neue"/>
              </a:rPr>
              <a:t>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2</a:t>
            </a:r>
            <a:r>
              <a:rPr lang="en-US" dirty="0">
                <a:solidFill>
                  <a:srgbClr val="3B3835"/>
                </a:solidFill>
                <a:latin typeface="Helvetica Neue"/>
              </a:rPr>
              <a:t>. EXOGENOUS-Semen of recent ejaculation 3. Mid cycle discharge is sufficient to keep the vagina moist and usually does not stain the under </a:t>
            </a:r>
            <a:r>
              <a:rPr lang="en-US" dirty="0" err="1">
                <a:solidFill>
                  <a:srgbClr val="3B3835"/>
                </a:solidFill>
                <a:latin typeface="Helvetica Neue"/>
              </a:rPr>
              <a:t>garments.It</a:t>
            </a:r>
            <a:r>
              <a:rPr lang="en-US" dirty="0">
                <a:solidFill>
                  <a:srgbClr val="3B3835"/>
                </a:solidFill>
                <a:latin typeface="Helvetica Neue"/>
              </a:rPr>
              <a:t> may be associated with </a:t>
            </a:r>
            <a:r>
              <a:rPr lang="en-US" dirty="0" err="1">
                <a:solidFill>
                  <a:srgbClr val="3B3835"/>
                </a:solidFill>
                <a:latin typeface="Helvetica Neue"/>
              </a:rPr>
              <a:t>Mittelshmerz</a:t>
            </a:r>
            <a:r>
              <a:rPr lang="en-US" dirty="0">
                <a:solidFill>
                  <a:srgbClr val="3B3835"/>
                </a:solidFill>
                <a:latin typeface="Helvetica Neue"/>
              </a:rPr>
              <a:t> or mid cycle unilateral pelvic discomfort.</a:t>
            </a:r>
          </a:p>
          <a:p>
            <a:pPr marL="0" indent="0" algn="l">
              <a:buNone/>
            </a:pPr>
            <a:r>
              <a:rPr lang="en-US" dirty="0" smtClean="0">
                <a:solidFill>
                  <a:srgbClr val="3B3835"/>
                </a:solidFill>
                <a:latin typeface="Helvetica Neue"/>
              </a:rPr>
              <a:t>• </a:t>
            </a:r>
            <a:r>
              <a:rPr lang="en-US" b="1" dirty="0">
                <a:solidFill>
                  <a:schemeClr val="bg2">
                    <a:lumMod val="25000"/>
                  </a:schemeClr>
                </a:solidFill>
                <a:latin typeface="Helvetica Neue"/>
              </a:rPr>
              <a:t>POST MENOPAUSAL </a:t>
            </a:r>
            <a:r>
              <a:rPr lang="en-US" dirty="0">
                <a:solidFill>
                  <a:srgbClr val="3B3835"/>
                </a:solidFill>
                <a:latin typeface="Helvetica Neue"/>
              </a:rPr>
              <a:t>PERIOD </a:t>
            </a:r>
            <a:r>
              <a:rPr lang="en-US" dirty="0" smtClean="0">
                <a:solidFill>
                  <a:srgbClr val="3B3835"/>
                </a:solidFill>
                <a:latin typeface="Helvetica Neue"/>
              </a:rPr>
              <a:t>.</a:t>
            </a:r>
            <a:r>
              <a:rPr lang="en-US" dirty="0">
                <a:solidFill>
                  <a:srgbClr val="3B3835"/>
                </a:solidFill>
                <a:latin typeface="Helvetica Neue"/>
              </a:rPr>
              <a:t>Most common cause of Abnormal Vaginal discharge is </a:t>
            </a:r>
            <a:r>
              <a:rPr lang="en-US" dirty="0" err="1">
                <a:solidFill>
                  <a:srgbClr val="3B3835"/>
                </a:solidFill>
                <a:latin typeface="Helvetica Neue"/>
              </a:rPr>
              <a:t>Atropic</a:t>
            </a:r>
            <a:r>
              <a:rPr lang="en-US" dirty="0">
                <a:solidFill>
                  <a:srgbClr val="3B3835"/>
                </a:solidFill>
                <a:latin typeface="Helvetica Neue"/>
              </a:rPr>
              <a:t> </a:t>
            </a:r>
            <a:r>
              <a:rPr lang="en-US" dirty="0" err="1">
                <a:solidFill>
                  <a:srgbClr val="3B3835"/>
                </a:solidFill>
                <a:latin typeface="Helvetica Neue"/>
              </a:rPr>
              <a:t>vulvovaginitis</a:t>
            </a:r>
            <a:r>
              <a:rPr lang="en-US" dirty="0">
                <a:solidFill>
                  <a:srgbClr val="3B3835"/>
                </a:solidFill>
                <a:latin typeface="Helvetica Neue"/>
              </a:rPr>
              <a:t>.</a:t>
            </a:r>
          </a:p>
          <a:p>
            <a:endParaRPr lang="ar-IQ" dirty="0"/>
          </a:p>
          <a:p>
            <a:endParaRPr lang="ar-IQ" dirty="0"/>
          </a:p>
        </p:txBody>
      </p:sp>
    </p:spTree>
    <p:extLst>
      <p:ext uri="{BB962C8B-B14F-4D97-AF65-F5344CB8AC3E}">
        <p14:creationId xmlns:p14="http://schemas.microsoft.com/office/powerpoint/2010/main" val="2108159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IQ" dirty="0"/>
          </a:p>
        </p:txBody>
      </p:sp>
      <p:sp>
        <p:nvSpPr>
          <p:cNvPr id="3" name="Content Placeholder 2"/>
          <p:cNvSpPr>
            <a:spLocks noGrp="1"/>
          </p:cNvSpPr>
          <p:nvPr>
            <p:ph idx="1"/>
          </p:nvPr>
        </p:nvSpPr>
        <p:spPr/>
        <p:txBody>
          <a:bodyPr>
            <a:normAutofit/>
          </a:bodyPr>
          <a:lstStyle/>
          <a:p>
            <a:pPr marL="0" indent="0" algn="ctr">
              <a:buNone/>
            </a:pPr>
            <a:r>
              <a:rPr lang="en-US" sz="4400" b="1" dirty="0">
                <a:solidFill>
                  <a:schemeClr val="bg2">
                    <a:lumMod val="25000"/>
                  </a:schemeClr>
                </a:solidFill>
              </a:rPr>
              <a:t>How you </a:t>
            </a:r>
            <a:r>
              <a:rPr lang="en-US" sz="4400" b="1" dirty="0" smtClean="0">
                <a:solidFill>
                  <a:schemeClr val="bg2">
                    <a:lumMod val="25000"/>
                  </a:schemeClr>
                </a:solidFill>
              </a:rPr>
              <a:t>approach </a:t>
            </a:r>
            <a:r>
              <a:rPr lang="en-US" sz="4400" b="1" dirty="0">
                <a:solidFill>
                  <a:schemeClr val="bg2">
                    <a:lumMod val="25000"/>
                  </a:schemeClr>
                </a:solidFill>
              </a:rPr>
              <a:t>to </a:t>
            </a:r>
            <a:r>
              <a:rPr lang="en-US" sz="4400" b="1" dirty="0" smtClean="0">
                <a:solidFill>
                  <a:schemeClr val="bg2">
                    <a:lumMod val="25000"/>
                  </a:schemeClr>
                </a:solidFill>
              </a:rPr>
              <a:t>a diagnosis in patient with </a:t>
            </a:r>
            <a:r>
              <a:rPr lang="en-US" sz="4400" b="1" dirty="0">
                <a:solidFill>
                  <a:schemeClr val="bg2">
                    <a:lumMod val="25000"/>
                  </a:schemeClr>
                </a:solidFill>
              </a:rPr>
              <a:t>a vaginal </a:t>
            </a:r>
            <a:r>
              <a:rPr lang="en-US" sz="4400" b="1" dirty="0" smtClean="0">
                <a:solidFill>
                  <a:schemeClr val="bg2">
                    <a:lumMod val="25000"/>
                  </a:schemeClr>
                </a:solidFill>
              </a:rPr>
              <a:t>discharge?</a:t>
            </a:r>
            <a:r>
              <a:rPr lang="en-US" sz="4400" b="1" dirty="0">
                <a:solidFill>
                  <a:schemeClr val="bg2">
                    <a:lumMod val="25000"/>
                  </a:schemeClr>
                </a:solidFill>
              </a:rPr>
              <a:t/>
            </a:r>
            <a:br>
              <a:rPr lang="en-US" sz="4400" b="1" dirty="0">
                <a:solidFill>
                  <a:schemeClr val="bg2">
                    <a:lumMod val="25000"/>
                  </a:schemeClr>
                </a:solidFill>
              </a:rPr>
            </a:br>
            <a:endParaRPr lang="ar-IQ" sz="4400" b="1" dirty="0">
              <a:solidFill>
                <a:schemeClr val="bg2">
                  <a:lumMod val="25000"/>
                </a:schemeClr>
              </a:solidFill>
            </a:endParaRPr>
          </a:p>
        </p:txBody>
      </p:sp>
    </p:spTree>
    <p:extLst>
      <p:ext uri="{BB962C8B-B14F-4D97-AF65-F5344CB8AC3E}">
        <p14:creationId xmlns:p14="http://schemas.microsoft.com/office/powerpoint/2010/main" val="1398084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260648"/>
            <a:ext cx="7239000" cy="6195088"/>
          </a:xfrm>
        </p:spPr>
        <p:txBody>
          <a:bodyPr>
            <a:normAutofit fontScale="85000" lnSpcReduction="10000"/>
          </a:bodyPr>
          <a:lstStyle/>
          <a:p>
            <a:pPr marL="0" indent="0" algn="l">
              <a:buNone/>
            </a:pPr>
            <a:r>
              <a:rPr lang="en-US" sz="3800" b="1" u="sng" dirty="0">
                <a:solidFill>
                  <a:srgbClr val="C00000"/>
                </a:solidFill>
                <a:latin typeface="Helvetica Neue"/>
              </a:rPr>
              <a:t>HISTORY:</a:t>
            </a:r>
            <a:r>
              <a:rPr lang="en-US" dirty="0">
                <a:solidFill>
                  <a:srgbClr val="3B3835"/>
                </a:solidFill>
                <a:latin typeface="Helvetica Neue"/>
              </a:rPr>
              <a:t> </a:t>
            </a:r>
            <a:endParaRPr lang="en-US" dirty="0" smtClean="0">
              <a:solidFill>
                <a:srgbClr val="3B3835"/>
              </a:solidFill>
              <a:latin typeface="Helvetica Neue"/>
            </a:endParaRPr>
          </a:p>
          <a:p>
            <a:pPr marL="0" indent="0" algn="l">
              <a:buNone/>
            </a:pPr>
            <a:r>
              <a:rPr lang="en-US" b="1" dirty="0" smtClean="0">
                <a:solidFill>
                  <a:schemeClr val="bg2">
                    <a:lumMod val="25000"/>
                  </a:schemeClr>
                </a:solidFill>
                <a:latin typeface="Helvetica Neue"/>
              </a:rPr>
              <a:t>Source </a:t>
            </a:r>
            <a:r>
              <a:rPr lang="en-US" b="1" dirty="0">
                <a:solidFill>
                  <a:schemeClr val="bg2">
                    <a:lumMod val="25000"/>
                  </a:schemeClr>
                </a:solidFill>
                <a:latin typeface="Helvetica Neue"/>
              </a:rPr>
              <a:t>of discharge </a:t>
            </a:r>
            <a:r>
              <a:rPr lang="en-US" dirty="0" smtClean="0">
                <a:solidFill>
                  <a:srgbClr val="3B3835"/>
                </a:solidFill>
                <a:latin typeface="Helvetica Neue"/>
              </a:rPr>
              <a:t>. </a:t>
            </a:r>
            <a:r>
              <a:rPr lang="en-US" dirty="0">
                <a:solidFill>
                  <a:srgbClr val="3B3835"/>
                </a:solidFill>
                <a:latin typeface="Helvetica Neue"/>
              </a:rPr>
              <a:t>Perineal discharge could originate from vagina, cervix, urinary tract and </a:t>
            </a:r>
            <a:r>
              <a:rPr lang="en-US" dirty="0" smtClean="0">
                <a:solidFill>
                  <a:srgbClr val="3B3835"/>
                </a:solidFill>
                <a:latin typeface="Helvetica Neue"/>
              </a:rPr>
              <a:t>rectum</a:t>
            </a:r>
          </a:p>
          <a:p>
            <a:pPr marL="0" indent="0" algn="l">
              <a:buNone/>
            </a:pPr>
            <a:r>
              <a:rPr lang="en-US" dirty="0" smtClean="0">
                <a:solidFill>
                  <a:srgbClr val="3B3835"/>
                </a:solidFill>
                <a:latin typeface="Helvetica Neue"/>
              </a:rPr>
              <a:t> </a:t>
            </a:r>
            <a:r>
              <a:rPr lang="en-US" dirty="0">
                <a:solidFill>
                  <a:srgbClr val="3B3835"/>
                </a:solidFill>
                <a:latin typeface="Helvetica Neue"/>
              </a:rPr>
              <a:t>quantity, duration, </a:t>
            </a:r>
            <a:r>
              <a:rPr lang="en-US" dirty="0" err="1">
                <a:solidFill>
                  <a:srgbClr val="3B3835"/>
                </a:solidFill>
                <a:latin typeface="Helvetica Neue"/>
              </a:rPr>
              <a:t>colour</a:t>
            </a:r>
            <a:r>
              <a:rPr lang="en-US" dirty="0">
                <a:solidFill>
                  <a:srgbClr val="3B3835"/>
                </a:solidFill>
                <a:latin typeface="Helvetica Neue"/>
              </a:rPr>
              <a:t>, consistency and </a:t>
            </a:r>
            <a:r>
              <a:rPr lang="en-US" dirty="0" err="1">
                <a:solidFill>
                  <a:srgbClr val="3B3835"/>
                </a:solidFill>
                <a:latin typeface="Helvetica Neue"/>
              </a:rPr>
              <a:t>odour</a:t>
            </a:r>
            <a:r>
              <a:rPr lang="en-US" dirty="0">
                <a:solidFill>
                  <a:srgbClr val="3B3835"/>
                </a:solidFill>
                <a:latin typeface="Helvetica Neue"/>
              </a:rPr>
              <a:t>. </a:t>
            </a:r>
            <a:endParaRPr lang="en-US" dirty="0" smtClean="0">
              <a:solidFill>
                <a:srgbClr val="3B3835"/>
              </a:solidFill>
              <a:latin typeface="Helvetica Neue"/>
            </a:endParaRPr>
          </a:p>
          <a:p>
            <a:pPr marL="0" indent="0" algn="l">
              <a:buNone/>
            </a:pPr>
            <a:r>
              <a:rPr lang="en-US" b="1" dirty="0" smtClean="0">
                <a:solidFill>
                  <a:schemeClr val="bg2">
                    <a:lumMod val="25000"/>
                  </a:schemeClr>
                </a:solidFill>
                <a:latin typeface="Helvetica Neue"/>
              </a:rPr>
              <a:t>Symptoms </a:t>
            </a:r>
            <a:r>
              <a:rPr lang="en-US" b="1" dirty="0">
                <a:solidFill>
                  <a:schemeClr val="bg2">
                    <a:lumMod val="25000"/>
                  </a:schemeClr>
                </a:solidFill>
                <a:latin typeface="Helvetica Neue"/>
              </a:rPr>
              <a:t>include </a:t>
            </a:r>
            <a:r>
              <a:rPr lang="en-US" dirty="0">
                <a:solidFill>
                  <a:srgbClr val="3B3835"/>
                </a:solidFill>
                <a:latin typeface="Helvetica Neue"/>
              </a:rPr>
              <a:t>: </a:t>
            </a:r>
            <a:endParaRPr lang="en-US" dirty="0" smtClean="0">
              <a:solidFill>
                <a:srgbClr val="3B3835"/>
              </a:solidFill>
              <a:latin typeface="Helvetica Neue"/>
            </a:endParaRPr>
          </a:p>
          <a:p>
            <a:pPr marL="0" indent="0" algn="l">
              <a:buNone/>
            </a:pPr>
            <a:r>
              <a:rPr lang="en-US" dirty="0" smtClean="0">
                <a:solidFill>
                  <a:srgbClr val="3B3835"/>
                </a:solidFill>
                <a:latin typeface="Helvetica Neue"/>
              </a:rPr>
              <a:t>itching </a:t>
            </a:r>
            <a:r>
              <a:rPr lang="en-US" dirty="0">
                <a:solidFill>
                  <a:srgbClr val="3B3835"/>
                </a:solidFill>
                <a:latin typeface="Helvetica Neue"/>
              </a:rPr>
              <a:t>or burning . External Dysuria, Dyspareunia Obtain history of the following: • Prior similar episodes </a:t>
            </a:r>
            <a:endParaRPr lang="en-US" dirty="0" smtClean="0">
              <a:solidFill>
                <a:srgbClr val="3B3835"/>
              </a:solidFill>
              <a:latin typeface="Helvetica Neue"/>
            </a:endParaRPr>
          </a:p>
          <a:p>
            <a:pPr marL="0" indent="0" algn="l">
              <a:buNone/>
            </a:pPr>
            <a:r>
              <a:rPr lang="en-US" b="1" dirty="0" smtClean="0">
                <a:solidFill>
                  <a:schemeClr val="bg2">
                    <a:lumMod val="25000"/>
                  </a:schemeClr>
                </a:solidFill>
                <a:latin typeface="Helvetica Neue"/>
              </a:rPr>
              <a:t>Sexually </a:t>
            </a:r>
            <a:r>
              <a:rPr lang="en-US" b="1" dirty="0">
                <a:solidFill>
                  <a:schemeClr val="bg2">
                    <a:lumMod val="25000"/>
                  </a:schemeClr>
                </a:solidFill>
                <a:latin typeface="Helvetica Neue"/>
              </a:rPr>
              <a:t>transmitted </a:t>
            </a:r>
            <a:r>
              <a:rPr lang="en-US" b="1" dirty="0" smtClean="0">
                <a:solidFill>
                  <a:schemeClr val="bg2">
                    <a:lumMod val="25000"/>
                  </a:schemeClr>
                </a:solidFill>
                <a:latin typeface="Helvetica Neue"/>
              </a:rPr>
              <a:t>infection</a:t>
            </a:r>
          </a:p>
          <a:p>
            <a:pPr marL="0" indent="0" algn="l">
              <a:buNone/>
            </a:pPr>
            <a:r>
              <a:rPr lang="en-US" b="1" dirty="0" smtClean="0">
                <a:solidFill>
                  <a:schemeClr val="bg2">
                    <a:lumMod val="25000"/>
                  </a:schemeClr>
                </a:solidFill>
                <a:latin typeface="Helvetica Neue"/>
              </a:rPr>
              <a:t>Sexual </a:t>
            </a:r>
            <a:r>
              <a:rPr lang="en-US" b="1" dirty="0">
                <a:solidFill>
                  <a:schemeClr val="bg2">
                    <a:lumMod val="25000"/>
                  </a:schemeClr>
                </a:solidFill>
                <a:latin typeface="Helvetica Neue"/>
              </a:rPr>
              <a:t>activities </a:t>
            </a:r>
            <a:endParaRPr lang="en-US" b="1" dirty="0" smtClean="0">
              <a:solidFill>
                <a:schemeClr val="bg2">
                  <a:lumMod val="25000"/>
                </a:schemeClr>
              </a:solidFill>
              <a:latin typeface="Helvetica Neue"/>
            </a:endParaRPr>
          </a:p>
          <a:p>
            <a:pPr marL="0" indent="0" algn="l">
              <a:buNone/>
            </a:pPr>
            <a:r>
              <a:rPr lang="en-US" dirty="0" smtClean="0">
                <a:solidFill>
                  <a:srgbClr val="3B3835"/>
                </a:solidFill>
                <a:latin typeface="Helvetica Neue"/>
              </a:rPr>
              <a:t>Birth </a:t>
            </a:r>
            <a:r>
              <a:rPr lang="en-US" dirty="0">
                <a:solidFill>
                  <a:srgbClr val="3B3835"/>
                </a:solidFill>
                <a:latin typeface="Helvetica Neue"/>
              </a:rPr>
              <a:t>control method </a:t>
            </a:r>
          </a:p>
          <a:p>
            <a:pPr marL="0" indent="0" algn="l">
              <a:buNone/>
            </a:pPr>
            <a:r>
              <a:rPr lang="en-US" dirty="0" smtClean="0">
                <a:solidFill>
                  <a:srgbClr val="3B3835"/>
                </a:solidFill>
                <a:latin typeface="Helvetica Neue"/>
              </a:rPr>
              <a:t>Last </a:t>
            </a:r>
            <a:r>
              <a:rPr lang="en-US" dirty="0">
                <a:solidFill>
                  <a:srgbClr val="3B3835"/>
                </a:solidFill>
                <a:latin typeface="Helvetica Neue"/>
              </a:rPr>
              <a:t>menstrual period </a:t>
            </a:r>
          </a:p>
          <a:p>
            <a:pPr marL="0" indent="0" algn="l">
              <a:buNone/>
            </a:pPr>
            <a:r>
              <a:rPr lang="en-US" dirty="0" smtClean="0">
                <a:solidFill>
                  <a:srgbClr val="3B3835"/>
                </a:solidFill>
                <a:latin typeface="Helvetica Neue"/>
              </a:rPr>
              <a:t>Douching </a:t>
            </a:r>
            <a:r>
              <a:rPr lang="en-US" dirty="0">
                <a:solidFill>
                  <a:srgbClr val="3B3835"/>
                </a:solidFill>
                <a:latin typeface="Helvetica Neue"/>
              </a:rPr>
              <a:t>practice </a:t>
            </a:r>
          </a:p>
          <a:p>
            <a:pPr marL="0" indent="0" algn="l">
              <a:buNone/>
            </a:pPr>
            <a:r>
              <a:rPr lang="en-US" dirty="0" smtClean="0">
                <a:solidFill>
                  <a:srgbClr val="3B3835"/>
                </a:solidFill>
                <a:latin typeface="Helvetica Neue"/>
              </a:rPr>
              <a:t>Antibiotic </a:t>
            </a:r>
            <a:r>
              <a:rPr lang="en-US" dirty="0">
                <a:solidFill>
                  <a:srgbClr val="3B3835"/>
                </a:solidFill>
                <a:latin typeface="Helvetica Neue"/>
              </a:rPr>
              <a:t>use </a:t>
            </a:r>
          </a:p>
          <a:p>
            <a:pPr marL="0" indent="0" algn="l">
              <a:buNone/>
            </a:pPr>
            <a:r>
              <a:rPr lang="en-US" b="1" dirty="0" smtClean="0">
                <a:solidFill>
                  <a:schemeClr val="bg2">
                    <a:lumMod val="25000"/>
                  </a:schemeClr>
                </a:solidFill>
                <a:latin typeface="Helvetica Neue"/>
              </a:rPr>
              <a:t>General </a:t>
            </a:r>
            <a:r>
              <a:rPr lang="en-US" b="1" dirty="0">
                <a:solidFill>
                  <a:schemeClr val="bg2">
                    <a:lumMod val="25000"/>
                  </a:schemeClr>
                </a:solidFill>
                <a:latin typeface="Helvetica Neue"/>
              </a:rPr>
              <a:t>medical history </a:t>
            </a:r>
            <a:endParaRPr lang="en-US" dirty="0">
              <a:solidFill>
                <a:srgbClr val="3B3835"/>
              </a:solidFill>
              <a:latin typeface="Helvetica Neue"/>
            </a:endParaRPr>
          </a:p>
          <a:p>
            <a:pPr marL="0" indent="0" algn="l">
              <a:buNone/>
            </a:pPr>
            <a:r>
              <a:rPr lang="en-US" dirty="0" smtClean="0">
                <a:solidFill>
                  <a:srgbClr val="3B3835"/>
                </a:solidFill>
                <a:latin typeface="Helvetica Neue"/>
              </a:rPr>
              <a:t>Systemic </a:t>
            </a:r>
            <a:r>
              <a:rPr lang="en-US" dirty="0">
                <a:solidFill>
                  <a:srgbClr val="3B3835"/>
                </a:solidFill>
                <a:latin typeface="Helvetica Neue"/>
              </a:rPr>
              <a:t>symptoms such as lower abdominal pain, fever, chills, nausea, and vomiting</a:t>
            </a:r>
            <a:endParaRPr lang="ar-IQ" dirty="0"/>
          </a:p>
        </p:txBody>
      </p:sp>
    </p:spTree>
    <p:extLst>
      <p:ext uri="{BB962C8B-B14F-4D97-AF65-F5344CB8AC3E}">
        <p14:creationId xmlns:p14="http://schemas.microsoft.com/office/powerpoint/2010/main" val="44031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C00000"/>
                </a:solidFill>
                <a:latin typeface="Helvetica Neue"/>
              </a:rPr>
              <a:t>PHYSICAL EXAMINATION</a:t>
            </a:r>
            <a:br>
              <a:rPr lang="en-US" u="sng" dirty="0">
                <a:solidFill>
                  <a:srgbClr val="C00000"/>
                </a:solidFill>
                <a:latin typeface="Helvetica Neue"/>
              </a:rPr>
            </a:br>
            <a:endParaRPr lang="ar-IQ" dirty="0"/>
          </a:p>
        </p:txBody>
      </p:sp>
      <p:sp>
        <p:nvSpPr>
          <p:cNvPr id="3" name="Content Placeholder 2"/>
          <p:cNvSpPr>
            <a:spLocks noGrp="1"/>
          </p:cNvSpPr>
          <p:nvPr>
            <p:ph idx="1"/>
          </p:nvPr>
        </p:nvSpPr>
        <p:spPr>
          <a:xfrm>
            <a:off x="457200" y="908720"/>
            <a:ext cx="7787208" cy="5547016"/>
          </a:xfrm>
        </p:spPr>
        <p:txBody>
          <a:bodyPr>
            <a:normAutofit lnSpcReduction="10000"/>
          </a:bodyPr>
          <a:lstStyle/>
          <a:p>
            <a:pPr marL="0" indent="0" algn="l">
              <a:buNone/>
            </a:pPr>
            <a:endParaRPr lang="ar-IQ" b="1" u="sng" dirty="0" smtClean="0">
              <a:solidFill>
                <a:srgbClr val="C00000"/>
              </a:solidFill>
              <a:latin typeface="Helvetica Neue"/>
            </a:endParaRPr>
          </a:p>
          <a:p>
            <a:pPr algn="l">
              <a:buNone/>
            </a:pPr>
            <a:r>
              <a:rPr lang="en-US" sz="2800" dirty="0" smtClean="0"/>
              <a:t>1.General </a:t>
            </a:r>
            <a:r>
              <a:rPr lang="en-US" sz="2800" dirty="0"/>
              <a:t>examination:</a:t>
            </a:r>
          </a:p>
          <a:p>
            <a:pPr algn="l">
              <a:buNone/>
            </a:pPr>
            <a:r>
              <a:rPr lang="en-US" sz="2800" dirty="0"/>
              <a:t>2.Vital signs: temp. , pulse and blood pressure</a:t>
            </a:r>
          </a:p>
          <a:p>
            <a:pPr algn="l">
              <a:buNone/>
            </a:pPr>
            <a:r>
              <a:rPr lang="en-US" sz="2800" dirty="0"/>
              <a:t>3.Abdominal exam.: tenderness site, rebound tenderness, </a:t>
            </a:r>
            <a:r>
              <a:rPr lang="en-US" sz="2800" dirty="0" err="1"/>
              <a:t>guardening</a:t>
            </a:r>
            <a:r>
              <a:rPr lang="en-US" sz="2800" dirty="0"/>
              <a:t>, palpable mass and auscultate for bowel sounds.</a:t>
            </a:r>
          </a:p>
          <a:p>
            <a:pPr algn="l">
              <a:buNone/>
            </a:pPr>
            <a:r>
              <a:rPr lang="en-US" sz="2800" dirty="0"/>
              <a:t>4.Perineal examination</a:t>
            </a:r>
            <a:r>
              <a:rPr lang="en-US" sz="2800" dirty="0" smtClean="0"/>
              <a:t>:</a:t>
            </a:r>
            <a:endParaRPr lang="en-US" dirty="0">
              <a:solidFill>
                <a:srgbClr val="3B3835"/>
              </a:solidFill>
              <a:latin typeface="Helvetica Neue"/>
            </a:endParaRPr>
          </a:p>
          <a:p>
            <a:pPr marL="0" indent="0" algn="l">
              <a:buNone/>
            </a:pPr>
            <a:r>
              <a:rPr lang="en-US" dirty="0" smtClean="0">
                <a:solidFill>
                  <a:srgbClr val="3B3835"/>
                </a:solidFill>
                <a:latin typeface="Helvetica Neue"/>
              </a:rPr>
              <a:t> 1.</a:t>
            </a:r>
            <a:r>
              <a:rPr lang="en-US" dirty="0" smtClean="0">
                <a:latin typeface="Times New Roman" panose="02020603050405020304" pitchFamily="18" charset="0"/>
                <a:cs typeface="Times New Roman" panose="02020603050405020304" pitchFamily="18" charset="0"/>
              </a:rPr>
              <a:t>Appearance </a:t>
            </a:r>
            <a:r>
              <a:rPr lang="en-US" dirty="0">
                <a:latin typeface="Times New Roman" panose="02020603050405020304" pitchFamily="18" charset="0"/>
                <a:cs typeface="Times New Roman" panose="02020603050405020304" pitchFamily="18" charset="0"/>
              </a:rPr>
              <a:t>of discharge</a:t>
            </a:r>
            <a:r>
              <a:rPr lang="en-US" dirty="0" smtClean="0">
                <a:latin typeface="Times New Roman" panose="02020603050405020304" pitchFamily="18" charset="0"/>
                <a:cs typeface="Times New Roman" panose="02020603050405020304" pitchFamily="18" charset="0"/>
              </a:rPr>
              <a:t>.</a:t>
            </a:r>
          </a:p>
          <a:p>
            <a:pPr marL="0" indent="0" algn="l">
              <a:buNone/>
            </a:pPr>
            <a:r>
              <a:rPr lang="en-US" dirty="0" smtClean="0">
                <a:latin typeface="Times New Roman" panose="02020603050405020304" pitchFamily="18" charset="0"/>
                <a:cs typeface="Times New Roman" panose="02020603050405020304" pitchFamily="18" charset="0"/>
              </a:rPr>
              <a:t> 2.Erythema and edema of vaginal mucosa, abnormal mass.</a:t>
            </a:r>
          </a:p>
          <a:p>
            <a:pPr marL="0" indent="0" algn="l">
              <a:buNone/>
            </a:pPr>
            <a:r>
              <a:rPr lang="en-US" dirty="0" smtClean="0">
                <a:latin typeface="Times New Roman" panose="02020603050405020304" pitchFamily="18" charset="0"/>
                <a:cs typeface="Times New Roman" panose="02020603050405020304" pitchFamily="18" charset="0"/>
              </a:rPr>
              <a:t>3.Speculum examination:</a:t>
            </a:r>
          </a:p>
          <a:p>
            <a:pPr marL="0" indent="0" algn="l">
              <a:buNone/>
            </a:pPr>
            <a:r>
              <a:rPr lang="en-US" dirty="0" smtClean="0">
                <a:latin typeface="Times New Roman" panose="02020603050405020304" pitchFamily="18" charset="0"/>
                <a:cs typeface="Times New Roman" panose="02020603050405020304" pitchFamily="18" charset="0"/>
              </a:rPr>
              <a:t> </a:t>
            </a:r>
            <a:r>
              <a:rPr lang="en-US" dirty="0" smtClean="0">
                <a:solidFill>
                  <a:srgbClr val="3B3835"/>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74059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2341</TotalTime>
  <Words>1892</Words>
  <Application>Microsoft Office PowerPoint</Application>
  <PresentationFormat>On-screen Show (4:3)</PresentationFormat>
  <Paragraphs>196</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Opulent</vt:lpstr>
      <vt:lpstr>Vaginal discharge</vt:lpstr>
      <vt:lpstr>CAUSES FOR VAGINAL DISCHARGE</vt:lpstr>
      <vt:lpstr>PowerPoint Presentation</vt:lpstr>
      <vt:lpstr>PowerPoint Presentation</vt:lpstr>
      <vt:lpstr>PowerPoint Presentation</vt:lpstr>
      <vt:lpstr>PowerPoint Presentation</vt:lpstr>
      <vt:lpstr>PowerPoint Presentation</vt:lpstr>
      <vt:lpstr>PowerPoint Presentation</vt:lpstr>
      <vt:lpstr>PHYSICAL EXAMINATION </vt:lpstr>
      <vt:lpstr>Cusco's bivalve speculum</vt:lpstr>
      <vt:lpstr>PowerPoint Presentation</vt:lpstr>
      <vt:lpstr>PowerPoint Presentation</vt:lpstr>
      <vt:lpstr>PowerPoint Presentation</vt:lpstr>
      <vt:lpstr>Investigations: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Microscopic views of Treponema pallidum. With dark-field microscopy, spirochetes appear as motile, bright corkscrews against a black background </vt:lpstr>
      <vt:lpstr>PowerPoint Presentation</vt:lpstr>
      <vt:lpstr>PowerPoint Presentation</vt:lpstr>
      <vt:lpstr>PowerPoint Presentation</vt:lpstr>
      <vt:lpstr>PowerPoint Presentation</vt:lpstr>
      <vt:lpstr>PowerPoint Presentation</vt:lpstr>
      <vt:lpstr>PowerPoint Presentation</vt:lpstr>
      <vt:lpstr>Pathogens Causing Suppurative Cervicitis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Vaginal discharge</dc:title>
  <dc:creator>hp</dc:creator>
  <cp:lastModifiedBy>alshariqa</cp:lastModifiedBy>
  <cp:revision>92</cp:revision>
  <dcterms:created xsi:type="dcterms:W3CDTF">2014-12-10T14:55:59Z</dcterms:created>
  <dcterms:modified xsi:type="dcterms:W3CDTF">2018-10-08T10:50:49Z</dcterms:modified>
</cp:coreProperties>
</file>