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3" r:id="rId5"/>
    <p:sldId id="274" r:id="rId6"/>
    <p:sldId id="275" r:id="rId7"/>
    <p:sldId id="276" r:id="rId8"/>
    <p:sldId id="277" r:id="rId9"/>
    <p:sldId id="260" r:id="rId10"/>
    <p:sldId id="261" r:id="rId11"/>
    <p:sldId id="262" r:id="rId12"/>
    <p:sldId id="278" r:id="rId13"/>
    <p:sldId id="263" r:id="rId14"/>
    <p:sldId id="269" r:id="rId15"/>
    <p:sldId id="264" r:id="rId16"/>
    <p:sldId id="270" r:id="rId17"/>
    <p:sldId id="271" r:id="rId18"/>
    <p:sldId id="272" r:id="rId19"/>
    <p:sldId id="265" r:id="rId20"/>
    <p:sldId id="266" r:id="rId21"/>
    <p:sldId id="267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>
            <a:lvl1pPr algn="l" rtl="0">
              <a:defRPr/>
            </a:lvl1pPr>
            <a:lvl2pPr marL="514350" indent="0" algn="l" rtl="0">
              <a:buNone/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class  general surgery lecture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,its products and transfusion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Dr.Mustafa</a:t>
            </a:r>
            <a:r>
              <a:rPr lang="en-US" dirty="0" smtClean="0"/>
              <a:t> Usama </a:t>
            </a:r>
          </a:p>
          <a:p>
            <a:r>
              <a:rPr lang="en-US" dirty="0" smtClean="0"/>
              <a:t>General and laparoscopic, endoscopic  surgeon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0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Perioperative transfusion criteria </a:t>
            </a:r>
            <a:endParaRPr lang="ar-IQ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91858"/>
              </p:ext>
            </p:extLst>
          </p:nvPr>
        </p:nvGraphicFramePr>
        <p:xfrm>
          <a:off x="1066800" y="2362201"/>
          <a:ext cx="6629400" cy="377310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19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Indication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Hemoglobin level g/dl 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1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Probably </a:t>
                      </a:r>
                      <a:r>
                        <a:rPr lang="en-US" dirty="0" smtClean="0"/>
                        <a:t>will benefit from transfusion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&lt;6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696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Transfusion unlikely to be of benefit in</a:t>
                      </a:r>
                    </a:p>
                    <a:p>
                      <a:pPr algn="l" rtl="0"/>
                      <a:r>
                        <a:rPr lang="en-US" dirty="0" smtClean="0"/>
                        <a:t>the absence of bleeding or impending</a:t>
                      </a:r>
                    </a:p>
                    <a:p>
                      <a:pPr algn="l" rtl="0"/>
                      <a:r>
                        <a:rPr lang="en-US" dirty="0" smtClean="0"/>
                        <a:t>surgery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6-8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9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 indication for transfusion in the</a:t>
                      </a:r>
                    </a:p>
                    <a:p>
                      <a:pPr algn="l" rtl="0"/>
                      <a:r>
                        <a:rPr lang="en-US" dirty="0" smtClean="0"/>
                        <a:t>absence of other risk factors.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&gt;8</a:t>
                      </a:r>
                      <a:r>
                        <a:rPr lang="en-US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Blood group and cross matching </a:t>
            </a:r>
            <a:endParaRPr lang="ar-IQ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 system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99332"/>
              </p:ext>
            </p:extLst>
          </p:nvPr>
        </p:nvGraphicFramePr>
        <p:xfrm>
          <a:off x="1828800" y="2209800"/>
          <a:ext cx="6400800" cy="31800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28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Frequency (%)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Antibodies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Antigens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Genotype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Phenotype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AntiA,anti</a:t>
                      </a:r>
                      <a:r>
                        <a:rPr lang="en-US" dirty="0" smtClean="0"/>
                        <a:t> 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OO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Anti 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AA or AO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Anti 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BB or BO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None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AB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Rhesus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</a:p>
          <a:p>
            <a:r>
              <a:rPr lang="en-US" b="1" dirty="0" smtClean="0"/>
              <a:t>85% RH +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15% RH –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Aquired</a:t>
            </a:r>
            <a:r>
              <a:rPr lang="en-US" b="1" dirty="0" smtClean="0"/>
              <a:t> during delivery RH-</a:t>
            </a:r>
            <a:r>
              <a:rPr lang="en-US" b="1" dirty="0" err="1" smtClean="0"/>
              <a:t>ve</a:t>
            </a:r>
            <a:r>
              <a:rPr lang="en-US" b="1" dirty="0" smtClean="0"/>
              <a:t>  mother</a:t>
            </a:r>
          </a:p>
          <a:p>
            <a:r>
              <a:rPr lang="en-US" b="1" dirty="0" smtClean="0"/>
              <a:t>Next </a:t>
            </a:r>
            <a:r>
              <a:rPr lang="en-US" b="1" dirty="0" err="1" smtClean="0"/>
              <a:t>prenancy</a:t>
            </a:r>
            <a:r>
              <a:rPr lang="en-US" b="1" dirty="0" smtClean="0"/>
              <a:t> antibodies cross placenta and cause </a:t>
            </a:r>
            <a:r>
              <a:rPr lang="en-US" b="1" dirty="0" err="1" smtClean="0"/>
              <a:t>haemolytic</a:t>
            </a:r>
            <a:r>
              <a:rPr lang="en-US" b="1" dirty="0" smtClean="0"/>
              <a:t> </a:t>
            </a:r>
            <a:r>
              <a:rPr lang="en-US" b="1" dirty="0" err="1" smtClean="0"/>
              <a:t>aneamia</a:t>
            </a:r>
            <a:r>
              <a:rPr lang="en-US" b="1" dirty="0" smtClean="0"/>
              <a:t> and </a:t>
            </a:r>
            <a:r>
              <a:rPr lang="en-US" b="1" dirty="0" err="1" smtClean="0"/>
              <a:t>hydrop</a:t>
            </a:r>
            <a:r>
              <a:rPr lang="en-US" b="1" dirty="0" smtClean="0"/>
              <a:t> </a:t>
            </a:r>
            <a:r>
              <a:rPr lang="en-US" b="1" dirty="0" err="1" smtClean="0"/>
              <a:t>fetalis</a:t>
            </a:r>
            <a:r>
              <a:rPr lang="en-US" b="1" dirty="0" smtClean="0"/>
              <a:t> 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90815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 of blood transfusion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7056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Complications from a single transfusion include:</a:t>
            </a:r>
          </a:p>
          <a:p>
            <a:r>
              <a:rPr lang="en-US" b="1" dirty="0"/>
              <a:t>• incompatibility </a:t>
            </a:r>
            <a:r>
              <a:rPr lang="en-US" b="1" dirty="0" err="1"/>
              <a:t>haemolytic</a:t>
            </a:r>
            <a:r>
              <a:rPr lang="en-US" b="1" dirty="0"/>
              <a:t> transfusion reaction</a:t>
            </a:r>
          </a:p>
          <a:p>
            <a:r>
              <a:rPr lang="en-US" b="1" dirty="0"/>
              <a:t>• febrile transfusion </a:t>
            </a:r>
            <a:r>
              <a:rPr lang="en-US" b="1" dirty="0" smtClean="0"/>
              <a:t>reaction(non-</a:t>
            </a:r>
            <a:r>
              <a:rPr lang="en-US" b="1" dirty="0" err="1" smtClean="0"/>
              <a:t>haemolytic</a:t>
            </a:r>
            <a:r>
              <a:rPr lang="en-US" b="1" dirty="0" smtClean="0"/>
              <a:t> ,leukocyte induce)</a:t>
            </a:r>
            <a:endParaRPr lang="en-US" b="1" dirty="0"/>
          </a:p>
          <a:p>
            <a:r>
              <a:rPr lang="en-US" b="1" dirty="0"/>
              <a:t>• allergic reaction</a:t>
            </a:r>
          </a:p>
          <a:p>
            <a:r>
              <a:rPr lang="en-US" b="1" dirty="0"/>
              <a:t>• </a:t>
            </a:r>
            <a:r>
              <a:rPr lang="en-US" b="1" dirty="0" smtClean="0"/>
              <a:t>infection : </a:t>
            </a:r>
            <a:r>
              <a:rPr lang="en-US" b="1" dirty="0"/>
              <a:t>bacterial infection (usually due to faulty </a:t>
            </a:r>
            <a:r>
              <a:rPr lang="en-US" b="1" dirty="0" smtClean="0"/>
              <a:t>storage),hepatitis HIV, malaria.</a:t>
            </a:r>
            <a:endParaRPr lang="en-US" b="1" dirty="0"/>
          </a:p>
          <a:p>
            <a:r>
              <a:rPr lang="en-US" b="1" dirty="0"/>
              <a:t>• air embolism</a:t>
            </a:r>
          </a:p>
          <a:p>
            <a:r>
              <a:rPr lang="en-US" b="1" dirty="0"/>
              <a:t>• thrombophlebitis</a:t>
            </a:r>
          </a:p>
          <a:p>
            <a:r>
              <a:rPr lang="en-US" b="1" dirty="0"/>
              <a:t>• transfusion-related acute lung injury (usually from FFP</a:t>
            </a:r>
            <a:r>
              <a:rPr lang="en-US" b="1" dirty="0" smtClean="0"/>
              <a:t>).(TRALI).IT is syndrome of transfusion of plasma part of blood .non cardiogenic pulmonary </a:t>
            </a:r>
            <a:r>
              <a:rPr lang="en-US" b="1" dirty="0" err="1" smtClean="0"/>
              <a:t>oedema</a:t>
            </a:r>
            <a:r>
              <a:rPr lang="en-US" b="1" dirty="0" smtClean="0"/>
              <a:t> .</a:t>
            </a:r>
          </a:p>
          <a:p>
            <a:pPr indent="0">
              <a:buNone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3218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Transfusion –associated circulatory </a:t>
            </a:r>
            <a:r>
              <a:rPr lang="en-US" dirty="0"/>
              <a:t>overload :(TACO</a:t>
            </a:r>
            <a:r>
              <a:rPr lang="en-US" dirty="0" smtClean="0"/>
              <a:t>)</a:t>
            </a:r>
          </a:p>
          <a:p>
            <a:r>
              <a:rPr lang="en-US" dirty="0"/>
              <a:t>It can occur </a:t>
            </a:r>
            <a:r>
              <a:rPr lang="en-US" dirty="0" smtClean="0"/>
              <a:t>with rapid </a:t>
            </a:r>
            <a:r>
              <a:rPr lang="en-US" dirty="0"/>
              <a:t>infusion of blood, plasma expanders, and crystalloids, </a:t>
            </a:r>
            <a:r>
              <a:rPr lang="en-US" dirty="0" smtClean="0"/>
              <a:t>particularly in </a:t>
            </a:r>
            <a:r>
              <a:rPr lang="en-US" dirty="0"/>
              <a:t>older patients with underlying heart disease. </a:t>
            </a:r>
            <a:r>
              <a:rPr lang="en-US" dirty="0" smtClean="0"/>
              <a:t>Central venous </a:t>
            </a:r>
            <a:r>
              <a:rPr lang="en-US" dirty="0"/>
              <a:t>pressure monitoring should be </a:t>
            </a:r>
            <a:r>
              <a:rPr lang="en-US" dirty="0" smtClean="0"/>
              <a:t>considered.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Complications from massive transfusion</a:t>
            </a:r>
          </a:p>
          <a:p>
            <a:r>
              <a:rPr lang="en-US" b="1" dirty="0" smtClean="0"/>
              <a:t>• </a:t>
            </a:r>
            <a:r>
              <a:rPr lang="en-US" b="1" dirty="0"/>
              <a:t>coagulopathy</a:t>
            </a:r>
          </a:p>
          <a:p>
            <a:r>
              <a:rPr lang="en-US" b="1" dirty="0"/>
              <a:t>• hypocalcaemia</a:t>
            </a:r>
          </a:p>
          <a:p>
            <a:r>
              <a:rPr lang="en-US" b="1" dirty="0"/>
              <a:t>• </a:t>
            </a:r>
            <a:r>
              <a:rPr lang="en-US" b="1" dirty="0" err="1"/>
              <a:t>hyperkalaemia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hypokalaemia</a:t>
            </a:r>
            <a:endParaRPr lang="en-US" b="1" dirty="0"/>
          </a:p>
          <a:p>
            <a:r>
              <a:rPr lang="en-US" b="1" dirty="0"/>
              <a:t>• hypothermia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0792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0242"/>
            <a:ext cx="7391400" cy="6117758"/>
          </a:xfrm>
        </p:spPr>
      </p:pic>
    </p:spTree>
    <p:extLst>
      <p:ext uri="{BB962C8B-B14F-4D97-AF65-F5344CB8AC3E}">
        <p14:creationId xmlns:p14="http://schemas.microsoft.com/office/powerpoint/2010/main" val="41761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modern practice of ‘safe’ massive blood </a:t>
            </a:r>
            <a:r>
              <a:rPr lang="en-US" dirty="0" smtClean="0"/>
              <a:t>transfusion consists </a:t>
            </a:r>
            <a:r>
              <a:rPr lang="en-US" dirty="0"/>
              <a:t>of:</a:t>
            </a:r>
          </a:p>
          <a:p>
            <a:r>
              <a:rPr lang="en-US" dirty="0"/>
              <a:t>• replacing and maintaining blood volume by RBC packs: use </a:t>
            </a:r>
            <a:r>
              <a:rPr lang="en-US" dirty="0" smtClean="0"/>
              <a:t>stored blood </a:t>
            </a:r>
            <a:r>
              <a:rPr lang="en-US" dirty="0"/>
              <a:t>less than 14 days old</a:t>
            </a:r>
          </a:p>
          <a:p>
            <a:r>
              <a:rPr lang="en-US" dirty="0"/>
              <a:t>• </a:t>
            </a:r>
            <a:r>
              <a:rPr lang="en-US" dirty="0" err="1"/>
              <a:t>haemostatic</a:t>
            </a:r>
            <a:r>
              <a:rPr lang="en-US" dirty="0"/>
              <a:t> resuscitation by administering a 1:1:1 ratio (equal </a:t>
            </a:r>
            <a:r>
              <a:rPr lang="en-US" dirty="0" smtClean="0"/>
              <a:t>parts PRBCs</a:t>
            </a:r>
            <a:r>
              <a:rPr lang="en-US" dirty="0"/>
              <a:t>, FFP and platelets); </a:t>
            </a:r>
            <a:r>
              <a:rPr lang="en-US" dirty="0" smtClean="0"/>
              <a:t>replaced  volume maintaining hemostasis  based </a:t>
            </a:r>
            <a:r>
              <a:rPr lang="en-US" dirty="0"/>
              <a:t>on the coagulation screen (platelet count, thrombin time and</a:t>
            </a:r>
          </a:p>
          <a:p>
            <a:pPr indent="0">
              <a:buNone/>
            </a:pPr>
            <a:r>
              <a:rPr lang="en-US" dirty="0" err="1"/>
              <a:t>prothrombin</a:t>
            </a:r>
            <a:r>
              <a:rPr lang="en-US" dirty="0"/>
              <a:t> time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• </a:t>
            </a:r>
            <a:r>
              <a:rPr lang="en-US" dirty="0"/>
              <a:t>maintaining oxygen-carrying capacity: ensure PCV &gt;20 or </a:t>
            </a:r>
            <a:r>
              <a:rPr lang="en-US" dirty="0" err="1"/>
              <a:t>Hb</a:t>
            </a:r>
            <a:r>
              <a:rPr lang="en-US" dirty="0"/>
              <a:t> &gt;</a:t>
            </a:r>
            <a:r>
              <a:rPr lang="en-US" dirty="0" smtClean="0"/>
              <a:t>80›g/L (repeat hematological </a:t>
            </a:r>
            <a:r>
              <a:rPr lang="en-US" dirty="0"/>
              <a:t>testing)</a:t>
            </a:r>
          </a:p>
          <a:p>
            <a:r>
              <a:rPr lang="en-US" dirty="0"/>
              <a:t>• keeping the patient warm: heating coils on the blood circuit, </a:t>
            </a:r>
            <a:r>
              <a:rPr lang="en-US" dirty="0" smtClean="0"/>
              <a:t>heated blanket</a:t>
            </a:r>
            <a:r>
              <a:rPr lang="en-US" dirty="0"/>
              <a:t>, etc.</a:t>
            </a:r>
          </a:p>
          <a:p>
            <a:r>
              <a:rPr lang="en-US" dirty="0"/>
              <a:t>• correcting or avoiding metabolic complications</a:t>
            </a:r>
          </a:p>
          <a:p>
            <a:r>
              <a:rPr lang="en-US" dirty="0"/>
              <a:t>• maintaining a normal plasma protein concentration: </a:t>
            </a:r>
            <a:r>
              <a:rPr lang="en-US" dirty="0" smtClean="0"/>
              <a:t>avoid excessive</a:t>
            </a:r>
            <a:endParaRPr lang="en-US" dirty="0"/>
          </a:p>
          <a:p>
            <a:pPr indent="0">
              <a:buNone/>
            </a:pPr>
            <a:r>
              <a:rPr lang="en-US" dirty="0"/>
              <a:t>crystalloid infusions and monitor the plasma albumin level.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596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coagulopathy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• FFP if </a:t>
            </a:r>
            <a:r>
              <a:rPr lang="en-US" b="1" dirty="0" err="1"/>
              <a:t>prothrombin</a:t>
            </a:r>
            <a:r>
              <a:rPr lang="en-US" b="1" dirty="0"/>
              <a:t> time (PT) or partial </a:t>
            </a:r>
            <a:r>
              <a:rPr lang="en-US" b="1" dirty="0" err="1"/>
              <a:t>thromboplastin</a:t>
            </a:r>
            <a:r>
              <a:rPr lang="en-US" b="1" dirty="0"/>
              <a:t> </a:t>
            </a:r>
            <a:r>
              <a:rPr lang="en-US" b="1" dirty="0" smtClean="0"/>
              <a:t>time (PTT) &gt;1.5 times normal.</a:t>
            </a:r>
          </a:p>
          <a:p>
            <a:r>
              <a:rPr lang="en-US" b="1" dirty="0" smtClean="0"/>
              <a:t>• </a:t>
            </a:r>
            <a:r>
              <a:rPr lang="en-US" b="1" dirty="0"/>
              <a:t>cryoprecipitate if fibrinogen &lt;0.8 g/L</a:t>
            </a:r>
          </a:p>
          <a:p>
            <a:r>
              <a:rPr lang="en-US" b="1" dirty="0"/>
              <a:t>• platelets if platelet count &lt;50 × 109/</a:t>
            </a:r>
            <a:r>
              <a:rPr lang="en-US" b="1" dirty="0" err="1"/>
              <a:t>mL.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6778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Learning objects :</a:t>
            </a:r>
          </a:p>
          <a:p>
            <a:r>
              <a:rPr lang="en-US" dirty="0" smtClean="0"/>
              <a:t>To understand blood and its products .</a:t>
            </a:r>
          </a:p>
          <a:p>
            <a:r>
              <a:rPr lang="en-US" dirty="0" smtClean="0"/>
              <a:t>Indication of blood </a:t>
            </a:r>
            <a:r>
              <a:rPr lang="en-US" dirty="0" err="1" smtClean="0"/>
              <a:t>transfusion.with</a:t>
            </a:r>
            <a:r>
              <a:rPr lang="en-US" dirty="0" smtClean="0"/>
              <a:t> guide line for massive transfusion. </a:t>
            </a:r>
          </a:p>
          <a:p>
            <a:r>
              <a:rPr lang="en-US" dirty="0" smtClean="0"/>
              <a:t>Blood group and cross matching .ABO and </a:t>
            </a:r>
            <a:r>
              <a:rPr lang="en-US" dirty="0" err="1" smtClean="0"/>
              <a:t>Rheuses</a:t>
            </a:r>
            <a:r>
              <a:rPr lang="en-US" dirty="0" smtClean="0"/>
              <a:t> system .</a:t>
            </a:r>
          </a:p>
          <a:p>
            <a:r>
              <a:rPr lang="en-US" dirty="0" smtClean="0"/>
              <a:t>Complications of blood transfusion. </a:t>
            </a:r>
          </a:p>
          <a:p>
            <a:r>
              <a:rPr lang="en-US" dirty="0" smtClean="0"/>
              <a:t>Management of coagulopathy . DIC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DIC is</a:t>
            </a:r>
          </a:p>
          <a:p>
            <a:r>
              <a:rPr lang="en-US" sz="1600" dirty="0"/>
              <a:t>an acquired syndrome characterized by systemic activation of</a:t>
            </a:r>
          </a:p>
          <a:p>
            <a:pPr indent="0">
              <a:buNone/>
            </a:pPr>
            <a:r>
              <a:rPr lang="en-US" sz="1600" dirty="0"/>
              <a:t>coagulation pathways that result in excessive thrombin generation</a:t>
            </a:r>
          </a:p>
          <a:p>
            <a:pPr indent="0">
              <a:buNone/>
            </a:pPr>
            <a:r>
              <a:rPr lang="en-US" sz="1600" dirty="0"/>
              <a:t>and the diffuse formation of </a:t>
            </a:r>
            <a:r>
              <a:rPr lang="en-US" sz="1600" dirty="0" err="1"/>
              <a:t>microthrombi</a:t>
            </a:r>
            <a:r>
              <a:rPr lang="en-US" sz="1600" dirty="0"/>
              <a:t>. </a:t>
            </a:r>
          </a:p>
          <a:p>
            <a:pPr indent="0">
              <a:buNone/>
            </a:pPr>
            <a:r>
              <a:rPr lang="en-US" sz="1600" dirty="0"/>
              <a:t>This </a:t>
            </a:r>
            <a:r>
              <a:rPr lang="en-US" sz="1600" dirty="0" smtClean="0"/>
              <a:t>disturbance ultimately </a:t>
            </a:r>
            <a:r>
              <a:rPr lang="en-US" sz="1600" dirty="0"/>
              <a:t>leads to consumption and depletion of platelets </a:t>
            </a:r>
            <a:r>
              <a:rPr lang="en-US" sz="1600" dirty="0" smtClean="0"/>
              <a:t>and coagulation </a:t>
            </a:r>
            <a:r>
              <a:rPr lang="en-US" sz="1600" dirty="0"/>
              <a:t>factors with the resultant classic picture of diffuse</a:t>
            </a:r>
          </a:p>
          <a:p>
            <a:pPr indent="0">
              <a:buNone/>
            </a:pPr>
            <a:r>
              <a:rPr lang="en-US" sz="1600" dirty="0" smtClean="0"/>
              <a:t>Bleeding..</a:t>
            </a:r>
          </a:p>
          <a:p>
            <a:pPr indent="0">
              <a:buNone/>
            </a:pP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20363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injuries resulting </a:t>
            </a:r>
            <a:r>
              <a:rPr lang="en-US" dirty="0" smtClean="0"/>
              <a:t>in embolization </a:t>
            </a:r>
            <a:r>
              <a:rPr lang="en-US" dirty="0"/>
              <a:t>of materials such as brain matter, bone marrow, </a:t>
            </a:r>
            <a:r>
              <a:rPr lang="en-US" dirty="0" smtClean="0"/>
              <a:t>or amniotic </a:t>
            </a:r>
            <a:r>
              <a:rPr lang="en-US" dirty="0"/>
              <a:t>fluid can act as potent </a:t>
            </a:r>
            <a:r>
              <a:rPr lang="en-US" dirty="0" err="1" smtClean="0"/>
              <a:t>thromboplastins</a:t>
            </a:r>
            <a:r>
              <a:rPr lang="en-US" dirty="0" smtClean="0"/>
              <a:t> </a:t>
            </a:r>
            <a:r>
              <a:rPr lang="en-US" dirty="0"/>
              <a:t>that activate </a:t>
            </a:r>
            <a:r>
              <a:rPr lang="en-US" dirty="0" smtClean="0"/>
              <a:t>the DIC .</a:t>
            </a:r>
          </a:p>
          <a:p>
            <a:r>
              <a:rPr lang="en-US" dirty="0" smtClean="0"/>
              <a:t> </a:t>
            </a:r>
            <a:r>
              <a:rPr lang="en-US" dirty="0"/>
              <a:t>Additional etiologies include malignancy, </a:t>
            </a:r>
            <a:r>
              <a:rPr lang="en-US" dirty="0" smtClean="0"/>
              <a:t>organ injury </a:t>
            </a:r>
            <a:r>
              <a:rPr lang="en-US" dirty="0"/>
              <a:t>(such as severe pancreatitis), liver failure, certain </a:t>
            </a:r>
            <a:r>
              <a:rPr lang="en-US" dirty="0" smtClean="0"/>
              <a:t>vascular abnormalities </a:t>
            </a:r>
            <a:r>
              <a:rPr lang="en-US" dirty="0"/>
              <a:t>(such as large aneurysms), snake bites, </a:t>
            </a:r>
            <a:r>
              <a:rPr lang="en-US" dirty="0" smtClean="0"/>
              <a:t>illicit drugs</a:t>
            </a:r>
            <a:r>
              <a:rPr lang="en-US" dirty="0"/>
              <a:t>, transfusion reactions, transplant rejection, and </a:t>
            </a:r>
            <a:r>
              <a:rPr lang="en-US" dirty="0" smtClean="0"/>
              <a:t>sepsis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672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Diagnosis :</a:t>
            </a:r>
          </a:p>
          <a:p>
            <a:r>
              <a:rPr lang="en-US" dirty="0" smtClean="0"/>
              <a:t>Depend on inciting etiology </a:t>
            </a:r>
            <a:r>
              <a:rPr lang="en-US" dirty="0"/>
              <a:t>with associated thrombocytopenia,</a:t>
            </a:r>
          </a:p>
          <a:p>
            <a:r>
              <a:rPr lang="en-US" dirty="0"/>
              <a:t>prolongation of the </a:t>
            </a:r>
            <a:r>
              <a:rPr lang="en-US" dirty="0" err="1"/>
              <a:t>prothrombin</a:t>
            </a:r>
            <a:r>
              <a:rPr lang="en-US" dirty="0"/>
              <a:t> time, a low fibrinogen level, and</a:t>
            </a:r>
          </a:p>
          <a:p>
            <a:r>
              <a:rPr lang="en-US" dirty="0"/>
              <a:t>elevated fibrin markers (FDPs, D-dimer, soluble fibrin monomers</a:t>
            </a:r>
            <a:r>
              <a:rPr lang="en-US" dirty="0" smtClean="0"/>
              <a:t>).</a:t>
            </a:r>
          </a:p>
          <a:p>
            <a:r>
              <a:rPr lang="en-US" b="1" dirty="0"/>
              <a:t>Treatment</a:t>
            </a:r>
            <a:r>
              <a:rPr lang="en-US" dirty="0"/>
              <a:t> :If there is active </a:t>
            </a:r>
            <a:r>
              <a:rPr lang="en-US" dirty="0" smtClean="0"/>
              <a:t>bleeding, hemostatic </a:t>
            </a:r>
            <a:r>
              <a:rPr lang="en-US" dirty="0"/>
              <a:t>factors should be replaced with FFP, which is </a:t>
            </a:r>
            <a:r>
              <a:rPr lang="en-US" dirty="0" err="1" smtClean="0"/>
              <a:t>usuall</a:t>
            </a:r>
            <a:r>
              <a:rPr lang="en-US" dirty="0" smtClean="0"/>
              <a:t> </a:t>
            </a:r>
            <a:r>
              <a:rPr lang="en-US" dirty="0" err="1" smtClean="0"/>
              <a:t>ysufficient</a:t>
            </a:r>
            <a:r>
              <a:rPr lang="en-US" dirty="0" smtClean="0"/>
              <a:t> </a:t>
            </a:r>
            <a:r>
              <a:rPr lang="en-US" dirty="0"/>
              <a:t>to correct the </a:t>
            </a:r>
            <a:r>
              <a:rPr lang="en-US" dirty="0" err="1"/>
              <a:t>hypofibrinogenemia</a:t>
            </a:r>
            <a:r>
              <a:rPr lang="en-US" dirty="0"/>
              <a:t>, although</a:t>
            </a:r>
          </a:p>
          <a:p>
            <a:pPr indent="0">
              <a:buNone/>
            </a:pPr>
            <a:r>
              <a:rPr lang="en-US" dirty="0"/>
              <a:t>cryoprecipitate, fibrinogen concentrates, or platelet </a:t>
            </a:r>
            <a:r>
              <a:rPr lang="en-US" dirty="0" smtClean="0"/>
              <a:t>concentrates may </a:t>
            </a:r>
            <a:r>
              <a:rPr lang="en-US" dirty="0"/>
              <a:t>also be needed.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34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21039" y="2967335"/>
            <a:ext cx="84895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for your lessening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7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Blood and blood products.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 whole blood </a:t>
            </a:r>
            <a:r>
              <a:rPr lang="en-US" dirty="0"/>
              <a:t>:Whole blood is now rarely available in civilian practice as it </a:t>
            </a:r>
            <a:r>
              <a:rPr lang="en-US" dirty="0" smtClean="0"/>
              <a:t>is an </a:t>
            </a:r>
            <a:r>
              <a:rPr lang="en-US" dirty="0"/>
              <a:t>inefficient use of the limited resource. However, whole </a:t>
            </a:r>
            <a:r>
              <a:rPr lang="en-US" dirty="0" smtClean="0"/>
              <a:t>blood  transfusion </a:t>
            </a:r>
            <a:r>
              <a:rPr lang="en-US" dirty="0"/>
              <a:t>has significant advantages over packed cells as it </a:t>
            </a:r>
            <a:r>
              <a:rPr lang="en-US" dirty="0" smtClean="0"/>
              <a:t>is coagulation </a:t>
            </a:r>
            <a:r>
              <a:rPr lang="en-US" dirty="0"/>
              <a:t>factor rich and, if fresh, more metabolically </a:t>
            </a:r>
            <a:r>
              <a:rPr lang="en-US" dirty="0" smtClean="0"/>
              <a:t>active than </a:t>
            </a:r>
            <a:r>
              <a:rPr lang="en-US" dirty="0"/>
              <a:t>stored blood.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Packed red cells </a:t>
            </a:r>
          </a:p>
          <a:p>
            <a:pPr indent="0">
              <a:buNone/>
            </a:pPr>
            <a:r>
              <a:rPr lang="en-US" dirty="0" smtClean="0"/>
              <a:t>Each </a:t>
            </a:r>
            <a:r>
              <a:rPr lang="en-US" dirty="0"/>
              <a:t>unit is approximately 330 mL </a:t>
            </a:r>
            <a:r>
              <a:rPr lang="en-US" dirty="0" smtClean="0"/>
              <a:t>and has </a:t>
            </a:r>
            <a:r>
              <a:rPr lang="en-US" dirty="0"/>
              <a:t>a </a:t>
            </a:r>
            <a:r>
              <a:rPr lang="en-US" dirty="0" err="1"/>
              <a:t>haematocrit</a:t>
            </a:r>
            <a:r>
              <a:rPr lang="en-US" dirty="0"/>
              <a:t> of 50–70 per cent. Packed cells are </a:t>
            </a:r>
            <a:r>
              <a:rPr lang="en-US" dirty="0" smtClean="0"/>
              <a:t>stored in </a:t>
            </a:r>
            <a:r>
              <a:rPr lang="en-US" dirty="0"/>
              <a:t>a SAG-M solution (saline–adenine–glucose–</a:t>
            </a:r>
            <a:r>
              <a:rPr lang="en-US" dirty="0" err="1"/>
              <a:t>mannitol</a:t>
            </a:r>
            <a:r>
              <a:rPr lang="en-US" dirty="0"/>
              <a:t>) </a:t>
            </a:r>
            <a:r>
              <a:rPr lang="en-US" dirty="0" smtClean="0"/>
              <a:t>to increase </a:t>
            </a:r>
            <a:r>
              <a:rPr lang="en-US" dirty="0"/>
              <a:t>shelf life to 5 weeks at 2–6°C.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Fresh-frozen plasma (FFP) </a:t>
            </a:r>
            <a:r>
              <a:rPr lang="en-US" dirty="0"/>
              <a:t>is rich in coagulation factors and is</a:t>
            </a:r>
          </a:p>
          <a:p>
            <a:pPr indent="0">
              <a:buNone/>
            </a:pPr>
            <a:r>
              <a:rPr lang="en-US" dirty="0"/>
              <a:t>removed from fresh blood and stored at −40 to −50°C with </a:t>
            </a:r>
            <a:r>
              <a:rPr lang="en-US" dirty="0" smtClean="0"/>
              <a:t>a two-year </a:t>
            </a:r>
            <a:r>
              <a:rPr lang="en-US" dirty="0"/>
              <a:t>shelf life. It is the first-line therapy in the treatment </a:t>
            </a:r>
            <a:r>
              <a:rPr lang="en-US" dirty="0" smtClean="0"/>
              <a:t>of </a:t>
            </a:r>
            <a:r>
              <a:rPr lang="en-US" dirty="0" err="1" smtClean="0"/>
              <a:t>coagulopathic</a:t>
            </a:r>
            <a:r>
              <a:rPr lang="en-US" dirty="0" smtClean="0"/>
              <a:t> </a:t>
            </a:r>
            <a:r>
              <a:rPr lang="en-US" dirty="0" err="1"/>
              <a:t>haemorrhage</a:t>
            </a:r>
            <a:r>
              <a:rPr lang="en-US" dirty="0"/>
              <a:t> (see below under Management </a:t>
            </a:r>
            <a:r>
              <a:rPr lang="en-US" dirty="0" smtClean="0"/>
              <a:t>of</a:t>
            </a:r>
          </a:p>
          <a:p>
            <a:pPr indent="0">
              <a:buNone/>
            </a:pPr>
            <a:r>
              <a:rPr lang="en-US" dirty="0" smtClean="0"/>
              <a:t>coagulopathy). Rhesus D-positive FFP may be given to a rhesus</a:t>
            </a:r>
          </a:p>
          <a:p>
            <a:pPr indent="0">
              <a:buNone/>
            </a:pPr>
            <a:r>
              <a:rPr lang="en-US" dirty="0" smtClean="0"/>
              <a:t>D-negative woman.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656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Cryoprecipitate </a:t>
            </a:r>
          </a:p>
          <a:p>
            <a:pPr indent="0">
              <a:buNone/>
            </a:pPr>
            <a:r>
              <a:rPr lang="en-US" dirty="0" smtClean="0"/>
              <a:t>Cryoprecipitate </a:t>
            </a:r>
            <a:r>
              <a:rPr lang="en-US" dirty="0"/>
              <a:t>is a supernatant precipitate of FFP and is </a:t>
            </a:r>
            <a:r>
              <a:rPr lang="en-US" dirty="0" smtClean="0"/>
              <a:t>rich in </a:t>
            </a:r>
            <a:r>
              <a:rPr lang="en-US" dirty="0"/>
              <a:t>factor VIII and fibrinogen. It is stored at −30°C with a </a:t>
            </a:r>
            <a:r>
              <a:rPr lang="en-US" dirty="0" smtClean="0"/>
              <a:t>two year</a:t>
            </a:r>
            <a:endParaRPr lang="en-US" dirty="0"/>
          </a:p>
          <a:p>
            <a:pPr indent="0">
              <a:buNone/>
            </a:pPr>
            <a:r>
              <a:rPr lang="en-US" dirty="0"/>
              <a:t>shelf life. It is given in low fibrinogen states or factor </a:t>
            </a:r>
            <a:r>
              <a:rPr lang="en-US" dirty="0" smtClean="0"/>
              <a:t>VIII deficiency.</a:t>
            </a:r>
          </a:p>
          <a:p>
            <a:pPr indent="0">
              <a:buNone/>
            </a:pPr>
            <a:r>
              <a:rPr lang="en-US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529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Platelets :</a:t>
            </a:r>
          </a:p>
          <a:p>
            <a:pPr indent="0">
              <a:buNone/>
            </a:pPr>
            <a:r>
              <a:rPr lang="en-US" dirty="0"/>
              <a:t>Platelets are supplied as a pooled platelet concentrate and contain about 250 × 109/L. Platelets are stored on a special agitator at 20–24°C and have a shelf life of only 5 days. Platelet transfusions are given to patients with thrombocytopenia or with </a:t>
            </a:r>
            <a:r>
              <a:rPr lang="en-US" dirty="0" smtClean="0"/>
              <a:t>platelet dysfunction </a:t>
            </a:r>
            <a:r>
              <a:rPr lang="en-US" dirty="0"/>
              <a:t>who are bleeding or undergoing </a:t>
            </a:r>
            <a:r>
              <a:rPr lang="en-US" dirty="0" smtClean="0"/>
              <a:t>surgery.</a:t>
            </a:r>
          </a:p>
          <a:p>
            <a:pPr indent="0">
              <a:buNone/>
            </a:pPr>
            <a:r>
              <a:rPr lang="en-US" dirty="0" err="1" smtClean="0"/>
              <a:t>Asprin</a:t>
            </a:r>
            <a:r>
              <a:rPr lang="en-US" dirty="0" smtClean="0"/>
              <a:t> .</a:t>
            </a:r>
            <a:r>
              <a:rPr lang="en-US" dirty="0" err="1" smtClean="0"/>
              <a:t>clpodigril</a:t>
            </a:r>
            <a:r>
              <a:rPr lang="en-US" dirty="0" smtClean="0"/>
              <a:t> ??vasopressin with continuous platelets  infusion.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707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Prothrombin</a:t>
            </a:r>
            <a:r>
              <a:rPr lang="en-US" b="1" dirty="0">
                <a:solidFill>
                  <a:srgbClr val="FF0000"/>
                </a:solidFill>
              </a:rPr>
              <a:t> complex concentrates</a:t>
            </a:r>
          </a:p>
          <a:p>
            <a:pPr indent="0">
              <a:buNone/>
            </a:pPr>
            <a:r>
              <a:rPr lang="en-US" dirty="0" err="1"/>
              <a:t>Prothrombin</a:t>
            </a:r>
            <a:r>
              <a:rPr lang="en-US" dirty="0"/>
              <a:t> complex concentrates (PCC) are highly purified</a:t>
            </a:r>
          </a:p>
          <a:p>
            <a:pPr indent="0">
              <a:buNone/>
            </a:pPr>
            <a:r>
              <a:rPr lang="en-US" dirty="0"/>
              <a:t>concentrates prepared from pooled plasma. They contain </a:t>
            </a:r>
            <a:r>
              <a:rPr lang="en-US" dirty="0" err="1" smtClean="0"/>
              <a:t>factorsII</a:t>
            </a:r>
            <a:r>
              <a:rPr lang="en-US" dirty="0"/>
              <a:t>, IX and X. Factor VII may be included or produced </a:t>
            </a:r>
            <a:r>
              <a:rPr lang="en-US" dirty="0" err="1" smtClean="0"/>
              <a:t>separately.It</a:t>
            </a:r>
            <a:r>
              <a:rPr lang="en-US" dirty="0" smtClean="0"/>
              <a:t> </a:t>
            </a:r>
            <a:r>
              <a:rPr lang="en-US" dirty="0"/>
              <a:t>is indicated for the emergency reversal of anticoagulant (</a:t>
            </a:r>
            <a:r>
              <a:rPr lang="en-US" dirty="0" smtClean="0"/>
              <a:t>warfarin)therapy </a:t>
            </a:r>
            <a:r>
              <a:rPr lang="en-US" dirty="0"/>
              <a:t>in uncontrolled </a:t>
            </a:r>
            <a:r>
              <a:rPr lang="en-US" dirty="0" err="1"/>
              <a:t>haemorrhage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99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Autologous </a:t>
            </a:r>
            <a:r>
              <a:rPr lang="en-US" b="1" dirty="0" smtClean="0">
                <a:solidFill>
                  <a:srgbClr val="FF0000"/>
                </a:solidFill>
              </a:rPr>
              <a:t>blood:</a:t>
            </a:r>
          </a:p>
          <a:p>
            <a:r>
              <a:rPr lang="en-US" dirty="0" smtClean="0"/>
              <a:t>Collection up to 3 weeks </a:t>
            </a:r>
          </a:p>
          <a:p>
            <a:r>
              <a:rPr lang="en-US" dirty="0" smtClean="0"/>
              <a:t>During same surgery , they collect blood and washed and then </a:t>
            </a:r>
            <a:r>
              <a:rPr lang="en-US" dirty="0" smtClean="0"/>
              <a:t>re transfuse</a:t>
            </a:r>
            <a:r>
              <a:rPr lang="en-US" dirty="0" smtClean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2353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dirty="0" smtClean="0"/>
              <a:t>Indication of blood transfusion </a:t>
            </a:r>
          </a:p>
          <a:p>
            <a:r>
              <a:rPr lang="en-US" dirty="0"/>
              <a:t>acute blood loss, to replace circulating volume and </a:t>
            </a:r>
            <a:r>
              <a:rPr lang="en-US" dirty="0" smtClean="0"/>
              <a:t>maintain oxygen delivery.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perioperative </a:t>
            </a:r>
            <a:r>
              <a:rPr lang="en-US" dirty="0" err="1"/>
              <a:t>anaemia</a:t>
            </a:r>
            <a:r>
              <a:rPr lang="en-US" dirty="0"/>
              <a:t>, to ensure adequate oxygen </a:t>
            </a:r>
            <a:r>
              <a:rPr lang="en-US" dirty="0" smtClean="0"/>
              <a:t>delivery during </a:t>
            </a:r>
            <a:r>
              <a:rPr lang="en-US" dirty="0"/>
              <a:t>the perioperative </a:t>
            </a:r>
            <a:r>
              <a:rPr lang="en-US" dirty="0" smtClean="0"/>
              <a:t>phase.</a:t>
            </a:r>
            <a:endParaRPr lang="en-US" dirty="0"/>
          </a:p>
          <a:p>
            <a:r>
              <a:rPr lang="en-US" dirty="0"/>
              <a:t>• symptomatic chronic </a:t>
            </a:r>
            <a:r>
              <a:rPr lang="en-US" dirty="0" err="1"/>
              <a:t>anaemia</a:t>
            </a:r>
            <a:r>
              <a:rPr lang="en-US" dirty="0"/>
              <a:t>, without </a:t>
            </a:r>
            <a:r>
              <a:rPr lang="en-US" dirty="0" err="1"/>
              <a:t>haemorrhage</a:t>
            </a:r>
            <a:r>
              <a:rPr lang="en-US" dirty="0"/>
              <a:t> </a:t>
            </a:r>
            <a:r>
              <a:rPr lang="en-US" dirty="0" smtClean="0"/>
              <a:t>or impending </a:t>
            </a:r>
            <a:r>
              <a:rPr lang="en-US" dirty="0"/>
              <a:t>surgery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10926</TotalTime>
  <Words>1039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Couture</vt:lpstr>
      <vt:lpstr>Blood ,its products and transfusion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Perioperative transfusion criteria </vt:lpstr>
      <vt:lpstr>Blood group and cross matching </vt:lpstr>
      <vt:lpstr>PowerPoint Presentation</vt:lpstr>
      <vt:lpstr>Complication of blood transfusion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coagulopathy </vt:lpstr>
      <vt:lpstr>DIC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</dc:creator>
  <cp:lastModifiedBy>FUTURE1</cp:lastModifiedBy>
  <cp:revision>40</cp:revision>
  <dcterms:created xsi:type="dcterms:W3CDTF">2006-08-16T00:00:00Z</dcterms:created>
  <dcterms:modified xsi:type="dcterms:W3CDTF">2018-10-22T04:38:59Z</dcterms:modified>
</cp:coreProperties>
</file>