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9" r:id="rId26"/>
    <p:sldId id="281" r:id="rId27"/>
    <p:sldId id="282" r:id="rId28"/>
    <p:sldId id="285" r:id="rId29"/>
    <p:sldId id="286" r:id="rId30"/>
    <p:sldId id="287" r:id="rId31"/>
    <p:sldId id="288" r:id="rId32"/>
    <p:sldId id="293" r:id="rId33"/>
    <p:sldId id="294" r:id="rId34"/>
    <p:sldId id="291" r:id="rId35"/>
    <p:sldId id="284" r:id="rId36"/>
    <p:sldId id="292" r:id="rId37"/>
    <p:sldId id="290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April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Dr.mustafa usama 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8E7AC5-2601-4A3B-AD91-158CB1A10085}" type="slidenum">
              <a:rPr lang="en-US" smtClean="0"/>
              <a:t>‹#›</a:t>
            </a:fld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MUSTAFA USAMA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5830058-9449-4471-8123-80D4DB78C65B}" type="datetime3">
              <a:rPr lang="en-US" smtClean="0"/>
              <a:t>17 December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Dr.MUSTAFA USAMAM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3DFA3D4-92A1-45EB-BCF8-CE5728F03C9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9025" y="4648200"/>
            <a:ext cx="1645796" cy="16430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11480" indent="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None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MUSTAFA USAMA </a:t>
            </a:r>
          </a:p>
          <a:p>
            <a:r>
              <a:rPr lang="en-US" dirty="0" smtClean="0"/>
              <a:t>GENERAL LAPARASCOPIC ENDOSCOPIC SURGGEON .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Laparoscopic ,robotic ,minimal invasive surgery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064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algn="l" rtl="0"/>
            <a:r>
              <a:rPr lang="en-US" dirty="0"/>
              <a:t>Indications</a:t>
            </a:r>
          </a:p>
          <a:p>
            <a:pPr algn="l" rtl="0"/>
            <a:r>
              <a:rPr lang="en-US" dirty="0"/>
              <a:t>• Suspected inflammatory bowel disease</a:t>
            </a:r>
          </a:p>
          <a:p>
            <a:pPr algn="l" rtl="0"/>
            <a:r>
              <a:rPr lang="en-US" dirty="0"/>
              <a:t>• Chronic </a:t>
            </a:r>
            <a:r>
              <a:rPr lang="en-US" dirty="0" err="1"/>
              <a:t>diarrhoea</a:t>
            </a:r>
            <a:endParaRPr lang="en-US" dirty="0"/>
          </a:p>
          <a:p>
            <a:pPr algn="l" rtl="0"/>
            <a:r>
              <a:rPr lang="en-US" dirty="0"/>
              <a:t>• Altered bowel habit</a:t>
            </a:r>
          </a:p>
          <a:p>
            <a:pPr algn="l" rtl="0"/>
            <a:r>
              <a:rPr lang="en-US" dirty="0"/>
              <a:t>• Rectal bleeding or iron deficiency </a:t>
            </a:r>
            <a:r>
              <a:rPr lang="en-US" dirty="0" err="1"/>
              <a:t>anaemia</a:t>
            </a:r>
            <a:endParaRPr lang="en-US" dirty="0"/>
          </a:p>
          <a:p>
            <a:pPr algn="l" rtl="0"/>
            <a:r>
              <a:rPr lang="en-US" dirty="0"/>
              <a:t>• Assessment of abnormal CT </a:t>
            </a:r>
            <a:r>
              <a:rPr lang="en-US" dirty="0" err="1"/>
              <a:t>colonogram</a:t>
            </a:r>
            <a:r>
              <a:rPr lang="en-US" dirty="0"/>
              <a:t> or barium enema</a:t>
            </a:r>
          </a:p>
          <a:p>
            <a:pPr algn="l" rtl="0"/>
            <a:r>
              <a:rPr lang="en-US" dirty="0"/>
              <a:t>• Colorectal cancer screening</a:t>
            </a:r>
          </a:p>
          <a:p>
            <a:pPr algn="l" rtl="0"/>
            <a:r>
              <a:rPr lang="en-US" dirty="0"/>
              <a:t>• Colorectal adenoma and carcinoma follow-up</a:t>
            </a:r>
          </a:p>
          <a:p>
            <a:pPr algn="l" rtl="0"/>
            <a:r>
              <a:rPr lang="en-US" dirty="0"/>
              <a:t>• Therapeutic procedures, including endoscopic resection,</a:t>
            </a:r>
          </a:p>
          <a:p>
            <a:pPr algn="l" rtl="0"/>
            <a:r>
              <a:rPr lang="en-US" dirty="0"/>
              <a:t>dilatation of strictures, laser, stent insertion and argon</a:t>
            </a:r>
          </a:p>
          <a:p>
            <a:pPr algn="l" rtl="0"/>
            <a:r>
              <a:rPr lang="en-US" dirty="0"/>
              <a:t>plasma coagulation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12" y="2998788"/>
            <a:ext cx="2466975" cy="1847850"/>
          </a:xfrm>
        </p:spPr>
      </p:pic>
    </p:spTree>
    <p:extLst>
      <p:ext uri="{BB962C8B-B14F-4D97-AF65-F5344CB8AC3E}">
        <p14:creationId xmlns:p14="http://schemas.microsoft.com/office/powerpoint/2010/main" val="22253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Hysteroscopy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/>
              <a:t> indication Dx &amp; TX</a:t>
            </a:r>
          </a:p>
          <a:p>
            <a:pPr algn="l" rtl="0"/>
            <a:r>
              <a:rPr lang="en-US" dirty="0" err="1" smtClean="0"/>
              <a:t>Asherman's</a:t>
            </a:r>
            <a:r>
              <a:rPr lang="en-US" dirty="0" smtClean="0"/>
              <a:t> </a:t>
            </a:r>
            <a:r>
              <a:rPr lang="en-US" dirty="0"/>
              <a:t>syndrome</a:t>
            </a:r>
          </a:p>
          <a:p>
            <a:pPr algn="l" rtl="0"/>
            <a:r>
              <a:rPr lang="en-US" dirty="0"/>
              <a:t>Endometrial polyp. </a:t>
            </a:r>
            <a:r>
              <a:rPr lang="en-US" dirty="0" err="1"/>
              <a:t>Polypectomy</a:t>
            </a:r>
            <a:endParaRPr lang="en-US" dirty="0"/>
          </a:p>
          <a:p>
            <a:pPr algn="l" rtl="0"/>
            <a:r>
              <a:rPr lang="en-US" dirty="0"/>
              <a:t>Abnormal uterine bleeding</a:t>
            </a:r>
          </a:p>
          <a:p>
            <a:pPr algn="l" rtl="0"/>
            <a:r>
              <a:rPr lang="en-US" dirty="0" err="1"/>
              <a:t>Adenomyosis</a:t>
            </a:r>
            <a:endParaRPr lang="en-US" dirty="0"/>
          </a:p>
          <a:p>
            <a:pPr algn="l" rtl="0"/>
            <a:r>
              <a:rPr lang="en-US" dirty="0"/>
              <a:t>Endometrial ablation</a:t>
            </a:r>
          </a:p>
          <a:p>
            <a:pPr algn="l" rtl="0"/>
            <a:r>
              <a:rPr lang="en-US" dirty="0"/>
              <a:t>Myomectomy for uterine fibroids</a:t>
            </a:r>
          </a:p>
          <a:p>
            <a:pPr algn="l" rtl="0"/>
            <a:r>
              <a:rPr lang="en-US" dirty="0" err="1"/>
              <a:t>Mullerian</a:t>
            </a:r>
            <a:r>
              <a:rPr lang="en-US" dirty="0"/>
              <a:t> malformations</a:t>
            </a:r>
          </a:p>
          <a:p>
            <a:pPr algn="l" rtl="0"/>
            <a:r>
              <a:rPr lang="en-US" dirty="0"/>
              <a:t>Evacuation of retained products of conception</a:t>
            </a:r>
          </a:p>
          <a:p>
            <a:pPr algn="l" rtl="0"/>
            <a:r>
              <a:rPr lang="en-US" dirty="0"/>
              <a:t> IUDs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5" y="3008313"/>
            <a:ext cx="2495550" cy="1828800"/>
          </a:xfrm>
        </p:spPr>
      </p:pic>
    </p:spTree>
    <p:extLst>
      <p:ext uri="{BB962C8B-B14F-4D97-AF65-F5344CB8AC3E}">
        <p14:creationId xmlns:p14="http://schemas.microsoft.com/office/powerpoint/2010/main" val="37720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Hysteroscopy 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37" y="2874962"/>
            <a:ext cx="3194172" cy="30686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1200"/>
            <a:ext cx="2371725" cy="4267200"/>
          </a:xfrm>
        </p:spPr>
      </p:pic>
    </p:spTree>
    <p:extLst>
      <p:ext uri="{BB962C8B-B14F-4D97-AF65-F5344CB8AC3E}">
        <p14:creationId xmlns:p14="http://schemas.microsoft.com/office/powerpoint/2010/main" val="16766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Arthroscopy 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87" y="2851150"/>
            <a:ext cx="2143125" cy="21431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2" y="3051175"/>
            <a:ext cx="2619375" cy="1743075"/>
          </a:xfrm>
        </p:spPr>
      </p:pic>
    </p:spTree>
    <p:extLst>
      <p:ext uri="{BB962C8B-B14F-4D97-AF65-F5344CB8AC3E}">
        <p14:creationId xmlns:p14="http://schemas.microsoft.com/office/powerpoint/2010/main" val="21475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62" y="3051175"/>
            <a:ext cx="2619375" cy="174307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12" y="2998788"/>
            <a:ext cx="2466975" cy="1847850"/>
          </a:xfrm>
        </p:spPr>
      </p:pic>
    </p:spTree>
    <p:extLst>
      <p:ext uri="{BB962C8B-B14F-4D97-AF65-F5344CB8AC3E}">
        <p14:creationId xmlns:p14="http://schemas.microsoft.com/office/powerpoint/2010/main" val="22421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is a cystoscopy </a:t>
            </a:r>
            <a:r>
              <a:rPr lang="en-US" dirty="0" smtClean="0"/>
              <a:t>needed? Endo-urology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600" dirty="0"/>
              <a:t>Frequent urinary tract infections (UTIs)</a:t>
            </a:r>
          </a:p>
          <a:p>
            <a:pPr algn="l" rtl="0"/>
            <a:r>
              <a:rPr lang="en-US" sz="1600" dirty="0"/>
              <a:t>Hematuria, or blood in the urine</a:t>
            </a:r>
          </a:p>
          <a:p>
            <a:pPr algn="l" rtl="0"/>
            <a:r>
              <a:rPr lang="en-US" sz="1600" dirty="0"/>
              <a:t>Urinary frequency, or urinating more than 8 times a day</a:t>
            </a:r>
          </a:p>
          <a:p>
            <a:pPr algn="l" rtl="0"/>
            <a:r>
              <a:rPr lang="en-US" sz="1600" dirty="0"/>
              <a:t>Urinary urgency, or the sudden, strong urge to urinate</a:t>
            </a:r>
          </a:p>
          <a:p>
            <a:pPr algn="l" rtl="0"/>
            <a:r>
              <a:rPr lang="en-US" sz="1600" dirty="0"/>
              <a:t>Urinary retention, or when the bladder does not empty completely</a:t>
            </a:r>
          </a:p>
          <a:p>
            <a:pPr algn="l" rtl="0"/>
            <a:r>
              <a:rPr lang="en-US" sz="1600" dirty="0"/>
              <a:t>Urinary incontinence, or urine leakage</a:t>
            </a:r>
          </a:p>
          <a:p>
            <a:pPr algn="l" rtl="0"/>
            <a:r>
              <a:rPr lang="en-US" sz="1600" dirty="0"/>
              <a:t>Pain or burning before, during, or after urination</a:t>
            </a:r>
          </a:p>
          <a:p>
            <a:pPr algn="l" rtl="0"/>
            <a:r>
              <a:rPr lang="en-US" sz="1600" dirty="0"/>
              <a:t>Abnormal cells found in a urine sample</a:t>
            </a:r>
          </a:p>
          <a:p>
            <a:pPr algn="l" rtl="0"/>
            <a:endParaRPr lang="ar-IQ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8800"/>
            <a:ext cx="2438400" cy="18764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495800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Laparoscopic urology 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886200" cy="4724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922588"/>
            <a:ext cx="2286000" cy="2000250"/>
          </a:xfrm>
        </p:spPr>
      </p:pic>
    </p:spTree>
    <p:extLst>
      <p:ext uri="{BB962C8B-B14F-4D97-AF65-F5344CB8AC3E}">
        <p14:creationId xmlns:p14="http://schemas.microsoft.com/office/powerpoint/2010/main" val="6513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3600"/>
            <a:ext cx="2143125" cy="21431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12" y="2998788"/>
            <a:ext cx="2466975" cy="184785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19600"/>
            <a:ext cx="27908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Rigid and fibro optic bronchoscopy 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2847975" cy="1600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09800"/>
            <a:ext cx="2628900" cy="17430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36" y="4495800"/>
            <a:ext cx="28575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VATS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2406655"/>
            <a:ext cx="4038600" cy="303211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28800"/>
            <a:ext cx="2076450" cy="22098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434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l" rtl="0">
              <a:buNone/>
            </a:pPr>
            <a:r>
              <a:rPr lang="en-US" dirty="0" smtClean="0"/>
              <a:t>A-To understand the principal of minimal invasive surgery in different surgical specialties(Advantages and disadvantages). </a:t>
            </a:r>
          </a:p>
          <a:p>
            <a:pPr marL="114300" indent="0" algn="l" rtl="0">
              <a:buNone/>
            </a:pPr>
            <a:r>
              <a:rPr lang="en-US" dirty="0" smtClean="0"/>
              <a:t>C- to list the application of MIS in different  specialties.</a:t>
            </a:r>
          </a:p>
          <a:p>
            <a:pPr marL="114300" indent="0" algn="l" rtl="0">
              <a:buNone/>
            </a:pPr>
            <a:r>
              <a:rPr lang="en-US" dirty="0" smtClean="0"/>
              <a:t>D-</a:t>
            </a:r>
            <a:r>
              <a:rPr lang="en-US" dirty="0" err="1" smtClean="0"/>
              <a:t>Laparascopy</a:t>
            </a:r>
            <a:r>
              <a:rPr lang="en-US" dirty="0" smtClean="0"/>
              <a:t>  regarding general </a:t>
            </a:r>
            <a:r>
              <a:rPr lang="en-US" dirty="0" err="1" smtClean="0"/>
              <a:t>surgery.application,advantages,disadvantages.contraindication</a:t>
            </a:r>
            <a:r>
              <a:rPr lang="en-US" dirty="0" smtClean="0"/>
              <a:t>.</a:t>
            </a:r>
          </a:p>
          <a:p>
            <a:pPr marL="114300" indent="0" algn="l" rtl="0">
              <a:buNone/>
            </a:pPr>
            <a:r>
              <a:rPr lang="en-US" dirty="0" smtClean="0"/>
              <a:t>D-Principal of robotic surgery .</a:t>
            </a:r>
          </a:p>
          <a:p>
            <a:pPr marL="114300" indent="0" algn="l" rtl="0">
              <a:buNone/>
            </a:pPr>
            <a:endParaRPr lang="en-US" dirty="0" smtClean="0"/>
          </a:p>
          <a:p>
            <a:pPr marL="114300" indent="0" algn="l" rtl="0">
              <a:buNone/>
            </a:pPr>
            <a:endParaRPr lang="en-US" dirty="0" smtClean="0"/>
          </a:p>
          <a:p>
            <a:pPr marL="11430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283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VATS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52" y="1719263"/>
            <a:ext cx="2881995" cy="44069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2600"/>
            <a:ext cx="1800225" cy="25431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5720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</a:t>
            </a:r>
            <a:br>
              <a:rPr lang="en-US" dirty="0" smtClean="0"/>
            </a:br>
            <a:r>
              <a:rPr lang="en-US" dirty="0" smtClean="0"/>
              <a:t>FESS. Indirect laryngoscopy  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903" y="1719263"/>
            <a:ext cx="3917693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2381250" cy="16668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52800"/>
            <a:ext cx="2476500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5105400"/>
            <a:ext cx="22479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38" y="1752986"/>
            <a:ext cx="4036024" cy="433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76400"/>
            <a:ext cx="2143125" cy="21431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4958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Endoscopic </a:t>
            </a:r>
            <a:r>
              <a:rPr lang="en-US" dirty="0" err="1" smtClean="0"/>
              <a:t>laminectomy.Enodocopic</a:t>
            </a:r>
            <a:r>
              <a:rPr lang="en-US" dirty="0" smtClean="0"/>
              <a:t> discectomy  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2857500" cy="16002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76400"/>
            <a:ext cx="2371725" cy="184785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14800"/>
            <a:ext cx="50101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Endoscopic basal skull surgery 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2943225" cy="155257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33600"/>
            <a:ext cx="2390775" cy="1914525"/>
          </a:xfrm>
        </p:spPr>
      </p:pic>
    </p:spTree>
    <p:extLst>
      <p:ext uri="{BB962C8B-B14F-4D97-AF65-F5344CB8AC3E}">
        <p14:creationId xmlns:p14="http://schemas.microsoft.com/office/powerpoint/2010/main" val="29708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399" y="0"/>
            <a:ext cx="9550399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1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Laparoscopy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Appendectomy </a:t>
            </a:r>
          </a:p>
          <a:p>
            <a:pPr algn="l" rtl="0"/>
            <a:r>
              <a:rPr lang="en-US" dirty="0" smtClean="0"/>
              <a:t>Hernia </a:t>
            </a:r>
          </a:p>
          <a:p>
            <a:pPr algn="l" rtl="0"/>
            <a:r>
              <a:rPr lang="en-US" dirty="0" smtClean="0"/>
              <a:t>Undescended testis </a:t>
            </a:r>
          </a:p>
          <a:p>
            <a:pPr algn="l" rtl="0"/>
            <a:r>
              <a:rPr lang="en-US" dirty="0" smtClean="0"/>
              <a:t>Cholecystectomy 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828800"/>
            <a:ext cx="2505075" cy="18192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333875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33387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Laparoscopy in general surgery  </a:t>
            </a:r>
            <a:endParaRPr lang="ar-IQ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Laparoscopy is a surgical procedure that involves insertion of a narrow telescope-like instrument through a small incision in the belly button.</a:t>
            </a:r>
          </a:p>
          <a:p>
            <a:r>
              <a:rPr lang="en-US" dirty="0"/>
              <a:t> • This allows visualization of the abdominal and pelvic organs.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174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Advantages of minimal access surgery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Decrease in wound size</a:t>
            </a:r>
          </a:p>
          <a:p>
            <a:r>
              <a:rPr lang="en-US" dirty="0"/>
              <a:t> Reduction in wound infection, dehiscence, bleeding,</a:t>
            </a:r>
          </a:p>
          <a:p>
            <a:r>
              <a:rPr lang="en-US" dirty="0"/>
              <a:t>herniation and nerve entrapment</a:t>
            </a:r>
          </a:p>
          <a:p>
            <a:r>
              <a:rPr lang="en-US" dirty="0"/>
              <a:t> Decrease in wound pain</a:t>
            </a:r>
          </a:p>
          <a:p>
            <a:r>
              <a:rPr lang="en-US" dirty="0"/>
              <a:t> Improved mobility</a:t>
            </a:r>
          </a:p>
          <a:p>
            <a:r>
              <a:rPr lang="en-US" dirty="0"/>
              <a:t> Decreased wound trauma</a:t>
            </a:r>
          </a:p>
          <a:p>
            <a:r>
              <a:rPr lang="en-US" dirty="0"/>
              <a:t> Decreased heat loss</a:t>
            </a:r>
          </a:p>
          <a:p>
            <a:r>
              <a:rPr lang="en-US" dirty="0"/>
              <a:t> Improved vision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020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Limitations of minimal access surgery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Reliance on remote vision and operating</a:t>
            </a:r>
          </a:p>
          <a:p>
            <a:r>
              <a:rPr lang="en-US" dirty="0"/>
              <a:t> Loss of tactile feedback</a:t>
            </a:r>
          </a:p>
          <a:p>
            <a:r>
              <a:rPr lang="en-US" dirty="0"/>
              <a:t> Dependence on hand–eye coordination</a:t>
            </a:r>
          </a:p>
          <a:p>
            <a:r>
              <a:rPr lang="en-US" dirty="0"/>
              <a:t> Difficulty with </a:t>
            </a:r>
            <a:r>
              <a:rPr lang="en-US" dirty="0" err="1"/>
              <a:t>haemostasis</a:t>
            </a:r>
            <a:endParaRPr lang="en-US" dirty="0"/>
          </a:p>
          <a:p>
            <a:r>
              <a:rPr lang="en-US" dirty="0"/>
              <a:t> Reliance on new techniques</a:t>
            </a:r>
          </a:p>
          <a:p>
            <a:r>
              <a:rPr lang="en-US" dirty="0"/>
              <a:t> Extraction of large specimens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68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Minimal access surgery is a marriage of modern technology and  surgical innovation that aims to accomplish surgical therapeutic  goals with minimal somatic and psychological trauma. </a:t>
            </a:r>
            <a:endParaRPr lang="en-US" dirty="0" smtClean="0"/>
          </a:p>
          <a:p>
            <a:r>
              <a:rPr lang="en-US" dirty="0" smtClean="0"/>
              <a:t>This type of </a:t>
            </a:r>
            <a:r>
              <a:rPr lang="en-US" dirty="0"/>
              <a:t>surgery has reduced wound access trauma, as well as being less disfiguring than conventional techniques. With increasing experience, it offers cost-effectiveness both to health services </a:t>
            </a:r>
            <a:r>
              <a:rPr lang="en-US"/>
              <a:t>and </a:t>
            </a:r>
            <a:r>
              <a:rPr lang="en-US" smtClean="0"/>
              <a:t>to employers </a:t>
            </a:r>
            <a:r>
              <a:rPr lang="en-US" dirty="0"/>
              <a:t>by shortening operating times, shortening hospital stays and allowing faster recuperation.</a:t>
            </a:r>
          </a:p>
        </p:txBody>
      </p:sp>
    </p:spTree>
    <p:extLst>
      <p:ext uri="{BB962C8B-B14F-4D97-AF65-F5344CB8AC3E}">
        <p14:creationId xmlns:p14="http://schemas.microsoft.com/office/powerpoint/2010/main" val="27496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Contraindications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Severe cardiopulmonary diseases</a:t>
            </a:r>
          </a:p>
          <a:p>
            <a:r>
              <a:rPr lang="en-US" dirty="0"/>
              <a:t>• </a:t>
            </a:r>
            <a:r>
              <a:rPr lang="en-US" dirty="0" err="1"/>
              <a:t>Generalised</a:t>
            </a:r>
            <a:r>
              <a:rPr lang="en-US" dirty="0"/>
              <a:t> peritonitis</a:t>
            </a:r>
          </a:p>
          <a:p>
            <a:r>
              <a:rPr lang="en-US" dirty="0"/>
              <a:t>• Intestinal obstruction</a:t>
            </a:r>
          </a:p>
          <a:p>
            <a:r>
              <a:rPr lang="en-US" dirty="0"/>
              <a:t>• Significant </a:t>
            </a:r>
            <a:r>
              <a:rPr lang="en-US" dirty="0" err="1"/>
              <a:t>hemoperitoneum</a:t>
            </a:r>
            <a:endParaRPr lang="en-US" dirty="0"/>
          </a:p>
          <a:p>
            <a:r>
              <a:rPr lang="en-US" dirty="0"/>
              <a:t>• Extensive peritoneal adhesions</a:t>
            </a:r>
          </a:p>
          <a:p>
            <a:r>
              <a:rPr lang="en-US" dirty="0"/>
              <a:t>• Large pelvic </a:t>
            </a:r>
            <a:r>
              <a:rPr lang="en-US" dirty="0" err="1"/>
              <a:t>tumour</a:t>
            </a:r>
            <a:endParaRPr lang="en-US" dirty="0"/>
          </a:p>
          <a:p>
            <a:r>
              <a:rPr lang="en-US" dirty="0"/>
              <a:t>• Obesity</a:t>
            </a:r>
          </a:p>
          <a:p>
            <a:r>
              <a:rPr lang="en-US" dirty="0"/>
              <a:t>• Pregnancy &gt;16 </a:t>
            </a:r>
            <a:r>
              <a:rPr lang="en-US" dirty="0" err="1"/>
              <a:t>wks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3244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024" y="1752600"/>
            <a:ext cx="5143951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1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• </a:t>
            </a:r>
            <a:r>
              <a:rPr lang="en-US" sz="2400" dirty="0"/>
              <a:t>laparoscopic cholecystectomy </a:t>
            </a:r>
            <a:endParaRPr lang="en-US" sz="2400" dirty="0" smtClean="0"/>
          </a:p>
          <a:p>
            <a:r>
              <a:rPr lang="en-US" sz="2400" dirty="0" smtClean="0"/>
              <a:t>• </a:t>
            </a:r>
            <a:r>
              <a:rPr lang="en-US" sz="2400" dirty="0"/>
              <a:t>laparoscopic inguinal hernia repair </a:t>
            </a:r>
            <a:endParaRPr lang="en-US" sz="2400" dirty="0" smtClean="0"/>
          </a:p>
          <a:p>
            <a:r>
              <a:rPr lang="en-US" sz="2400" dirty="0" smtClean="0"/>
              <a:t>• </a:t>
            </a:r>
            <a:r>
              <a:rPr lang="en-US" sz="2400" dirty="0"/>
              <a:t>laparoscopic </a:t>
            </a:r>
            <a:r>
              <a:rPr lang="en-US" sz="2400" dirty="0" err="1"/>
              <a:t>antireflux</a:t>
            </a:r>
            <a:r>
              <a:rPr lang="en-US" sz="2400" dirty="0"/>
              <a:t> </a:t>
            </a:r>
            <a:r>
              <a:rPr lang="en-US" sz="2400" dirty="0" smtClean="0"/>
              <a:t>surgery</a:t>
            </a:r>
            <a:endParaRPr lang="en-US" sz="2400" dirty="0"/>
          </a:p>
          <a:p>
            <a:r>
              <a:rPr lang="en-US" sz="2400" dirty="0"/>
              <a:t>• laparoscopic </a:t>
            </a:r>
            <a:r>
              <a:rPr lang="en-US" sz="2400" dirty="0" err="1" smtClean="0"/>
              <a:t>appendicectomy</a:t>
            </a:r>
            <a:endParaRPr lang="en-US" sz="2400" dirty="0"/>
          </a:p>
          <a:p>
            <a:r>
              <a:rPr lang="en-US" sz="2400" dirty="0"/>
              <a:t>• laparoscopic bariatric surgery </a:t>
            </a:r>
            <a:endParaRPr lang="en-US" sz="2400" dirty="0" smtClean="0"/>
          </a:p>
          <a:p>
            <a:r>
              <a:rPr lang="en-US" sz="2400" dirty="0" smtClean="0"/>
              <a:t>• </a:t>
            </a:r>
            <a:r>
              <a:rPr lang="en-US" sz="2400" dirty="0"/>
              <a:t>laparoscopic colectomy/anterior resection </a:t>
            </a:r>
            <a:endParaRPr lang="en-US" sz="2400" dirty="0" smtClean="0"/>
          </a:p>
          <a:p>
            <a:r>
              <a:rPr lang="en-US" sz="2400" dirty="0" smtClean="0"/>
              <a:t>• </a:t>
            </a:r>
            <a:r>
              <a:rPr lang="en-US" sz="2400" dirty="0"/>
              <a:t>laparoscopic upper gastrointestinal (GI) surgery </a:t>
            </a:r>
            <a:r>
              <a:rPr lang="en-US" sz="2400" dirty="0" smtClean="0"/>
              <a:t>incisional</a:t>
            </a:r>
            <a:r>
              <a:rPr lang="en-US" sz="2400" dirty="0"/>
              <a:t>).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997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Other elective laparoscopic or minimally invasive procedures</a:t>
            </a:r>
          </a:p>
          <a:p>
            <a:r>
              <a:rPr lang="en-US" dirty="0"/>
              <a:t>that are becoming more widely </a:t>
            </a:r>
            <a:r>
              <a:rPr lang="en-US" dirty="0" err="1"/>
              <a:t>utilised</a:t>
            </a:r>
            <a:r>
              <a:rPr lang="en-US" dirty="0"/>
              <a:t> in certain specialist </a:t>
            </a:r>
            <a:r>
              <a:rPr lang="en-US" dirty="0" err="1"/>
              <a:t>centres</a:t>
            </a:r>
            <a:endParaRPr lang="en-US" dirty="0"/>
          </a:p>
          <a:p>
            <a:r>
              <a:rPr lang="en-US" dirty="0"/>
              <a:t>include:</a:t>
            </a:r>
          </a:p>
          <a:p>
            <a:r>
              <a:rPr lang="en-US" dirty="0"/>
              <a:t>• colectomy;</a:t>
            </a:r>
          </a:p>
          <a:p>
            <a:r>
              <a:rPr lang="en-US" dirty="0"/>
              <a:t>• </a:t>
            </a:r>
            <a:r>
              <a:rPr lang="en-US" dirty="0" err="1"/>
              <a:t>gastrectomy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splenectomy</a:t>
            </a:r>
            <a:r>
              <a:rPr lang="en-US" dirty="0"/>
              <a:t>;</a:t>
            </a:r>
          </a:p>
          <a:p>
            <a:r>
              <a:rPr lang="en-US" dirty="0"/>
              <a:t>• nephrectomy;</a:t>
            </a:r>
          </a:p>
          <a:p>
            <a:r>
              <a:rPr lang="en-US" dirty="0"/>
              <a:t>• </a:t>
            </a:r>
            <a:r>
              <a:rPr lang="en-US" dirty="0" err="1"/>
              <a:t>adrenalectomy</a:t>
            </a:r>
            <a:r>
              <a:rPr lang="en-US" dirty="0"/>
              <a:t>;</a:t>
            </a:r>
          </a:p>
          <a:p>
            <a:r>
              <a:rPr lang="en-US" dirty="0"/>
              <a:t>• prostatectomy;</a:t>
            </a:r>
          </a:p>
          <a:p>
            <a:r>
              <a:rPr lang="en-US" dirty="0"/>
              <a:t>• thyroid and parathyroid surgery;</a:t>
            </a:r>
          </a:p>
          <a:p>
            <a:r>
              <a:rPr lang="en-US" dirty="0"/>
              <a:t>• aortic aneurysm surgery;</a:t>
            </a:r>
          </a:p>
          <a:p>
            <a:r>
              <a:rPr lang="en-US" dirty="0"/>
              <a:t>• single-vessel coronary artery bypass surgery;</a:t>
            </a:r>
          </a:p>
          <a:p>
            <a:r>
              <a:rPr lang="en-US" dirty="0"/>
              <a:t>• video-assisted </a:t>
            </a:r>
            <a:r>
              <a:rPr lang="en-US" dirty="0" err="1"/>
              <a:t>thorascopic</a:t>
            </a:r>
            <a:r>
              <a:rPr lang="en-US" dirty="0"/>
              <a:t> surgery (VATS);</a:t>
            </a:r>
          </a:p>
          <a:p>
            <a:r>
              <a:rPr lang="en-US" dirty="0"/>
              <a:t>• laparoscopic hernia surgery (inguinal, femoral, </a:t>
            </a:r>
            <a:r>
              <a:rPr lang="en-US" dirty="0" err="1"/>
              <a:t>paraumbilical</a:t>
            </a:r>
            <a:r>
              <a:rPr lang="en-US" dirty="0"/>
              <a:t>,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004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94276"/>
            <a:ext cx="5791200" cy="5468524"/>
          </a:xfrm>
        </p:spPr>
      </p:pic>
    </p:spTree>
    <p:extLst>
      <p:ext uri="{BB962C8B-B14F-4D97-AF65-F5344CB8AC3E}">
        <p14:creationId xmlns:p14="http://schemas.microsoft.com/office/powerpoint/2010/main" val="42796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943" y="1752600"/>
            <a:ext cx="7776114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1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3095625" cy="457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600200"/>
            <a:ext cx="396240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Difference Between Robotic-Assisted and Standard Laparoscopy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670" y="1842175"/>
            <a:ext cx="7620660" cy="41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0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Disadvantage  of Robotic surgery </a:t>
            </a:r>
            <a:endParaRPr lang="ar-IQ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48" y="1676400"/>
            <a:ext cx="6826725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5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1114682" y="2967335"/>
            <a:ext cx="69146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 FOR YOUR </a:t>
            </a:r>
          </a:p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ATTENSION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47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 advantages and disadvantages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opposed to large incisions, you will only need some small cuts with MIS.</a:t>
            </a:r>
          </a:p>
          <a:p>
            <a:r>
              <a:rPr lang="en-US" dirty="0"/>
              <a:t>There is less trauma to your nerves, tissues, and muscles.</a:t>
            </a:r>
          </a:p>
          <a:p>
            <a:r>
              <a:rPr lang="en-US" dirty="0"/>
              <a:t>You will experience less bleeding.</a:t>
            </a:r>
          </a:p>
          <a:p>
            <a:r>
              <a:rPr lang="en-US" dirty="0"/>
              <a:t>After recovery, you will have less scarring.</a:t>
            </a:r>
          </a:p>
          <a:p>
            <a:r>
              <a:rPr lang="en-US" dirty="0"/>
              <a:t>Your organs will undergo less trauma.</a:t>
            </a:r>
          </a:p>
          <a:p>
            <a:r>
              <a:rPr lang="en-US" dirty="0"/>
              <a:t>You won’t need the same amount of narcotics because the pain is significantly less.</a:t>
            </a:r>
          </a:p>
          <a:p>
            <a:r>
              <a:rPr lang="en-US" dirty="0"/>
              <a:t>Your hospital stay is cut by more than half the time.</a:t>
            </a:r>
          </a:p>
          <a:p>
            <a:r>
              <a:rPr lang="en-US" dirty="0"/>
              <a:t>It is less taxing on your overall immune system.</a:t>
            </a:r>
          </a:p>
        </p:txBody>
      </p:sp>
    </p:spTree>
    <p:extLst>
      <p:ext uri="{BB962C8B-B14F-4D97-AF65-F5344CB8AC3E}">
        <p14:creationId xmlns:p14="http://schemas.microsoft.com/office/powerpoint/2010/main" val="29396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Minimally invasive surgery requires specialized high-end medical equipment.</a:t>
            </a:r>
          </a:p>
          <a:p>
            <a:r>
              <a:rPr lang="en-US" dirty="0"/>
              <a:t>Surgeons need specialized training.</a:t>
            </a:r>
          </a:p>
          <a:p>
            <a:r>
              <a:rPr lang="en-US" dirty="0"/>
              <a:t>The equipment used with MIS is more expensive.</a:t>
            </a:r>
          </a:p>
          <a:p>
            <a:r>
              <a:rPr lang="en-US" dirty="0"/>
              <a:t>There are various procedures, especially the most recent surgeries, that may take longer.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635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</a:t>
            </a:r>
            <a:r>
              <a:rPr lang="en-US" dirty="0" err="1" smtClean="0"/>
              <a:t>endo</a:t>
            </a:r>
            <a:r>
              <a:rPr lang="en-US" dirty="0" smtClean="0"/>
              <a:t>-surgery</a:t>
            </a:r>
            <a:br>
              <a:rPr lang="en-US" dirty="0" smtClean="0"/>
            </a:br>
            <a:r>
              <a:rPr lang="en-US" dirty="0" smtClean="0"/>
              <a:t>flexible OGD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1800" dirty="0"/>
              <a:t>Diagnostic</a:t>
            </a:r>
          </a:p>
          <a:p>
            <a:pPr algn="l" rtl="0"/>
            <a:r>
              <a:rPr lang="en-US" sz="1800" dirty="0"/>
              <a:t>Unexplained anemia (usually along with a colonoscopy)</a:t>
            </a:r>
          </a:p>
          <a:p>
            <a:pPr algn="l" rtl="0"/>
            <a:r>
              <a:rPr lang="en-US" sz="1800" dirty="0"/>
              <a:t>Upper gastrointestinal bleeding as evidenced by hematemesis or melena</a:t>
            </a:r>
          </a:p>
          <a:p>
            <a:pPr algn="l" rtl="0"/>
            <a:r>
              <a:rPr lang="en-US" sz="1800" dirty="0"/>
              <a:t>Persistent dyspepsia in patients over the age of 45 years</a:t>
            </a:r>
          </a:p>
          <a:p>
            <a:pPr algn="l" rtl="0"/>
            <a:r>
              <a:rPr lang="en-US" sz="1800" dirty="0"/>
              <a:t>Heartburn and chronic acid reflux – this can lead to a precancerous lesion called Barrett's esophagus</a:t>
            </a:r>
          </a:p>
          <a:p>
            <a:pPr algn="l" rtl="0"/>
            <a:r>
              <a:rPr lang="en-US" sz="1800" dirty="0"/>
              <a:t>Persistent vomiting</a:t>
            </a:r>
          </a:p>
          <a:p>
            <a:pPr algn="l" rtl="0"/>
            <a:r>
              <a:rPr lang="en-US" sz="1800" dirty="0"/>
              <a:t>Dysphagia – difficulty in swallowing</a:t>
            </a:r>
          </a:p>
          <a:p>
            <a:pPr algn="l" rtl="0"/>
            <a:r>
              <a:rPr lang="en-US" sz="1800" dirty="0"/>
              <a:t>Odynophagia – painful swallowing</a:t>
            </a:r>
          </a:p>
          <a:p>
            <a:pPr algn="l" rtl="0"/>
            <a:r>
              <a:rPr lang="en-US" sz="1800" dirty="0"/>
              <a:t>Persistent nausea</a:t>
            </a:r>
          </a:p>
          <a:p>
            <a:pPr algn="l" rtl="0"/>
            <a:r>
              <a:rPr lang="en-US" sz="1800" dirty="0"/>
              <a:t>IBD (inflammatory bowel diseases)</a:t>
            </a:r>
          </a:p>
          <a:p>
            <a:pPr algn="l" rtl="0"/>
            <a:endParaRPr lang="en-US" sz="1800" dirty="0"/>
          </a:p>
          <a:p>
            <a:pPr algn="l" rtl="0"/>
            <a:endParaRPr lang="en-US" sz="1800" dirty="0"/>
          </a:p>
          <a:p>
            <a:pPr algn="l" rtl="0"/>
            <a:endParaRPr lang="en-US" sz="1800" dirty="0"/>
          </a:p>
          <a:p>
            <a:pPr algn="l" rtl="0"/>
            <a:endParaRPr lang="en-US" sz="1800" dirty="0"/>
          </a:p>
          <a:p>
            <a:pPr algn="l" rtl="0"/>
            <a:endParaRPr lang="ar-IQ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1400" dirty="0"/>
              <a:t>Therapeutic</a:t>
            </a:r>
          </a:p>
          <a:p>
            <a:pPr algn="l" rtl="0"/>
            <a:r>
              <a:rPr lang="en-US" sz="1400" dirty="0"/>
              <a:t>Treatment (banding/</a:t>
            </a:r>
            <a:r>
              <a:rPr lang="en-US" sz="1400" dirty="0" err="1"/>
              <a:t>sclerotherapy</a:t>
            </a:r>
            <a:r>
              <a:rPr lang="en-US" sz="1400" dirty="0"/>
              <a:t>) of esophageal varices</a:t>
            </a:r>
          </a:p>
          <a:p>
            <a:pPr algn="l" rtl="0"/>
            <a:r>
              <a:rPr lang="en-US" sz="1400" dirty="0"/>
              <a:t>Injection therapy (e.g. epinephrine in bleeding lesions)</a:t>
            </a:r>
          </a:p>
          <a:p>
            <a:pPr algn="l" rtl="0"/>
            <a:r>
              <a:rPr lang="en-US" sz="1400" dirty="0"/>
              <a:t>Cutting off of larger pieces of tissue with a snare device (e.g. polyps, endoscopic mucosal resection)</a:t>
            </a:r>
          </a:p>
          <a:p>
            <a:pPr algn="l" rtl="0"/>
            <a:r>
              <a:rPr lang="en-US" sz="1400" dirty="0"/>
              <a:t>Application of cautery to tissues</a:t>
            </a:r>
          </a:p>
          <a:p>
            <a:pPr algn="l" rtl="0"/>
            <a:r>
              <a:rPr lang="en-US" sz="1400" dirty="0"/>
              <a:t>Removal of foreign bodies (e.g. food) that have been ingested</a:t>
            </a:r>
          </a:p>
          <a:p>
            <a:pPr algn="l" rtl="0"/>
            <a:r>
              <a:rPr lang="en-US" sz="1400" dirty="0" err="1"/>
              <a:t>Tamponade</a:t>
            </a:r>
            <a:r>
              <a:rPr lang="en-US" sz="1400" dirty="0"/>
              <a:t> of bleeding esophageal varices with a balloon</a:t>
            </a:r>
          </a:p>
          <a:p>
            <a:pPr algn="l" rtl="0"/>
            <a:r>
              <a:rPr lang="en-US" sz="1400" dirty="0"/>
              <a:t>Application of photodynamic therapy for treatment of esophageal malignancies</a:t>
            </a:r>
          </a:p>
          <a:p>
            <a:pPr algn="l" rtl="0"/>
            <a:r>
              <a:rPr lang="en-US" sz="1400" dirty="0"/>
              <a:t>Endoscopic drainage of pancreatic </a:t>
            </a:r>
            <a:r>
              <a:rPr lang="en-US" sz="1400" dirty="0" err="1"/>
              <a:t>pseudocyst</a:t>
            </a:r>
            <a:endParaRPr lang="en-US" sz="1400" dirty="0"/>
          </a:p>
          <a:p>
            <a:pPr algn="l" rtl="0"/>
            <a:r>
              <a:rPr lang="en-US" sz="1400" dirty="0"/>
              <a:t>Tightening the lower esophageal sphincter</a:t>
            </a:r>
          </a:p>
          <a:p>
            <a:pPr algn="l" rtl="0"/>
            <a:r>
              <a:rPr lang="en-US" sz="1400" dirty="0"/>
              <a:t>Dilating or stenting of stenosis or achalasia</a:t>
            </a:r>
          </a:p>
          <a:p>
            <a:pPr algn="l" rtl="0"/>
            <a:r>
              <a:rPr lang="en-US" sz="1400" dirty="0"/>
              <a:t>Percutaneous endoscopic gastrostomy (feeding tube placement)</a:t>
            </a:r>
          </a:p>
          <a:p>
            <a:pPr algn="l" rtl="0"/>
            <a:r>
              <a:rPr lang="en-US" sz="1400" dirty="0"/>
              <a:t>Endoscopic retrograde </a:t>
            </a:r>
            <a:r>
              <a:rPr lang="en-US" sz="1400" dirty="0" err="1"/>
              <a:t>cholangiopancreatography</a:t>
            </a:r>
            <a:r>
              <a:rPr lang="en-US" sz="1400" dirty="0"/>
              <a:t> (ERCP) combines EGD with fluoroscopy</a:t>
            </a:r>
          </a:p>
          <a:p>
            <a:pPr algn="l" rtl="0"/>
            <a:r>
              <a:rPr lang="en-US" sz="1400" dirty="0"/>
              <a:t>Endoscopic ultrasound (EUS) combines EGD with 5–12 MHz ultrasound imaging</a:t>
            </a:r>
          </a:p>
        </p:txBody>
      </p:sp>
    </p:spTree>
    <p:extLst>
      <p:ext uri="{BB962C8B-B14F-4D97-AF65-F5344CB8AC3E}">
        <p14:creationId xmlns:p14="http://schemas.microsoft.com/office/powerpoint/2010/main" val="16362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END-surgery and gastroenterology 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3143250" cy="44196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5" y="2932113"/>
            <a:ext cx="2305050" cy="1981200"/>
          </a:xfrm>
        </p:spPr>
      </p:pic>
    </p:spTree>
    <p:extLst>
      <p:ext uri="{BB962C8B-B14F-4D97-AF65-F5344CB8AC3E}">
        <p14:creationId xmlns:p14="http://schemas.microsoft.com/office/powerpoint/2010/main" val="4245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5445"/>
            <a:ext cx="3048000" cy="5332955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7162800" y="5486400"/>
            <a:ext cx="1524000" cy="6397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00200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Colonoscopy 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" y="1981200"/>
            <a:ext cx="2571750" cy="41147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981200"/>
            <a:ext cx="2743200" cy="4267200"/>
          </a:xfrm>
        </p:spPr>
      </p:pic>
    </p:spTree>
    <p:extLst>
      <p:ext uri="{BB962C8B-B14F-4D97-AF65-F5344CB8AC3E}">
        <p14:creationId xmlns:p14="http://schemas.microsoft.com/office/powerpoint/2010/main" val="3712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10573</TotalTime>
  <Words>656</Words>
  <Application>Microsoft Office PowerPoint</Application>
  <PresentationFormat>On-screen Show (4:3)</PresentationFormat>
  <Paragraphs>153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Book Antiqua</vt:lpstr>
      <vt:lpstr>Century Gothic</vt:lpstr>
      <vt:lpstr>Tahoma</vt:lpstr>
      <vt:lpstr>Times New Roman</vt:lpstr>
      <vt:lpstr>Apothecary</vt:lpstr>
      <vt:lpstr>Laparoscopic ,robotic ,minimal invasive surgery </vt:lpstr>
      <vt:lpstr>Objectives </vt:lpstr>
      <vt:lpstr>PowerPoint Presentation</vt:lpstr>
      <vt:lpstr>MIS advantages and disadvantages</vt:lpstr>
      <vt:lpstr>MIS </vt:lpstr>
      <vt:lpstr>Types of endo-surgery flexible OGD</vt:lpstr>
      <vt:lpstr>END-surgery and gastroenterology </vt:lpstr>
      <vt:lpstr>PowerPoint Presentation</vt:lpstr>
      <vt:lpstr>Colonoscopy </vt:lpstr>
      <vt:lpstr>PowerPoint Presentation</vt:lpstr>
      <vt:lpstr>Hysteroscopy </vt:lpstr>
      <vt:lpstr>Hysteroscopy </vt:lpstr>
      <vt:lpstr>Arthroscopy </vt:lpstr>
      <vt:lpstr>PowerPoint Presentation</vt:lpstr>
      <vt:lpstr>When is a cystoscopy needed? Endo-urology </vt:lpstr>
      <vt:lpstr>Laparoscopic urology </vt:lpstr>
      <vt:lpstr>PowerPoint Presentation</vt:lpstr>
      <vt:lpstr>Rigid and fibro optic bronchoscopy </vt:lpstr>
      <vt:lpstr>VATS</vt:lpstr>
      <vt:lpstr>VATS</vt:lpstr>
      <vt:lpstr>ENT FESS. Indirect laryngoscopy  </vt:lpstr>
      <vt:lpstr>PowerPoint Presentation</vt:lpstr>
      <vt:lpstr>Endoscopic laminectomy.Enodocopic discectomy  </vt:lpstr>
      <vt:lpstr>Endoscopic basal skull surgery </vt:lpstr>
      <vt:lpstr>PowerPoint Presentation</vt:lpstr>
      <vt:lpstr>Pediatric Laparoscopy  </vt:lpstr>
      <vt:lpstr>Laparoscopy in general surgery  </vt:lpstr>
      <vt:lpstr>Advantages of minimal access surgery </vt:lpstr>
      <vt:lpstr>Limitations of minimal access surgery </vt:lpstr>
      <vt:lpstr>Contraindications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Difference Between Robotic-Assisted and Standard Laparoscopy</vt:lpstr>
      <vt:lpstr>Disadvantage  of Robotic surgery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Mustafa</dc:creator>
  <cp:lastModifiedBy>FUTURE1</cp:lastModifiedBy>
  <cp:revision>52</cp:revision>
  <dcterms:created xsi:type="dcterms:W3CDTF">2006-08-16T00:00:00Z</dcterms:created>
  <dcterms:modified xsi:type="dcterms:W3CDTF">2018-12-17T03:24:52Z</dcterms:modified>
</cp:coreProperties>
</file>