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73"/>
  </p:notesMasterIdLst>
  <p:sldIdLst>
    <p:sldId id="259" r:id="rId2"/>
    <p:sldId id="354" r:id="rId3"/>
    <p:sldId id="260" r:id="rId4"/>
    <p:sldId id="355" r:id="rId5"/>
    <p:sldId id="261" r:id="rId6"/>
    <p:sldId id="356" r:id="rId7"/>
    <p:sldId id="262" r:id="rId8"/>
    <p:sldId id="263" r:id="rId9"/>
    <p:sldId id="264" r:id="rId10"/>
    <p:sldId id="357" r:id="rId11"/>
    <p:sldId id="266" r:id="rId12"/>
    <p:sldId id="358" r:id="rId13"/>
    <p:sldId id="267" r:id="rId14"/>
    <p:sldId id="359" r:id="rId15"/>
    <p:sldId id="463" r:id="rId16"/>
    <p:sldId id="268" r:id="rId17"/>
    <p:sldId id="271" r:id="rId18"/>
    <p:sldId id="362" r:id="rId19"/>
    <p:sldId id="272" r:id="rId20"/>
    <p:sldId id="363" r:id="rId21"/>
    <p:sldId id="274" r:id="rId22"/>
    <p:sldId id="364" r:id="rId23"/>
    <p:sldId id="275" r:id="rId24"/>
    <p:sldId id="276" r:id="rId25"/>
    <p:sldId id="365" r:id="rId26"/>
    <p:sldId id="277" r:id="rId27"/>
    <p:sldId id="278" r:id="rId28"/>
    <p:sldId id="366" r:id="rId29"/>
    <p:sldId id="280" r:id="rId30"/>
    <p:sldId id="369" r:id="rId31"/>
    <p:sldId id="370" r:id="rId32"/>
    <p:sldId id="284" r:id="rId33"/>
    <p:sldId id="371" r:id="rId34"/>
    <p:sldId id="464" r:id="rId35"/>
    <p:sldId id="465" r:id="rId36"/>
    <p:sldId id="286" r:id="rId37"/>
    <p:sldId id="372" r:id="rId38"/>
    <p:sldId id="373" r:id="rId39"/>
    <p:sldId id="287" r:id="rId40"/>
    <p:sldId id="374" r:id="rId41"/>
    <p:sldId id="288" r:id="rId42"/>
    <p:sldId id="289" r:id="rId43"/>
    <p:sldId id="375" r:id="rId44"/>
    <p:sldId id="290" r:id="rId45"/>
    <p:sldId id="291" r:id="rId46"/>
    <p:sldId id="376" r:id="rId47"/>
    <p:sldId id="460" r:id="rId48"/>
    <p:sldId id="293" r:id="rId49"/>
    <p:sldId id="461" r:id="rId50"/>
    <p:sldId id="377" r:id="rId51"/>
    <p:sldId id="294" r:id="rId52"/>
    <p:sldId id="462" r:id="rId53"/>
    <p:sldId id="378" r:id="rId54"/>
    <p:sldId id="295" r:id="rId55"/>
    <p:sldId id="296" r:id="rId56"/>
    <p:sldId id="379" r:id="rId57"/>
    <p:sldId id="297" r:id="rId58"/>
    <p:sldId id="299" r:id="rId59"/>
    <p:sldId id="380" r:id="rId60"/>
    <p:sldId id="300" r:id="rId61"/>
    <p:sldId id="301" r:id="rId62"/>
    <p:sldId id="381" r:id="rId63"/>
    <p:sldId id="302" r:id="rId64"/>
    <p:sldId id="382" r:id="rId65"/>
    <p:sldId id="303" r:id="rId66"/>
    <p:sldId id="383" r:id="rId67"/>
    <p:sldId id="304" r:id="rId68"/>
    <p:sldId id="384" r:id="rId69"/>
    <p:sldId id="385" r:id="rId70"/>
    <p:sldId id="386" r:id="rId71"/>
    <p:sldId id="307" r:id="rId72"/>
    <p:sldId id="308" r:id="rId73"/>
    <p:sldId id="387" r:id="rId74"/>
    <p:sldId id="309" r:id="rId75"/>
    <p:sldId id="310" r:id="rId76"/>
    <p:sldId id="388" r:id="rId77"/>
    <p:sldId id="311" r:id="rId78"/>
    <p:sldId id="390" r:id="rId79"/>
    <p:sldId id="312" r:id="rId80"/>
    <p:sldId id="391" r:id="rId81"/>
    <p:sldId id="466" r:id="rId82"/>
    <p:sldId id="313" r:id="rId83"/>
    <p:sldId id="392" r:id="rId84"/>
    <p:sldId id="314" r:id="rId85"/>
    <p:sldId id="393" r:id="rId86"/>
    <p:sldId id="315" r:id="rId87"/>
    <p:sldId id="394" r:id="rId88"/>
    <p:sldId id="316" r:id="rId89"/>
    <p:sldId id="395" r:id="rId90"/>
    <p:sldId id="317" r:id="rId91"/>
    <p:sldId id="396" r:id="rId92"/>
    <p:sldId id="318" r:id="rId93"/>
    <p:sldId id="397" r:id="rId94"/>
    <p:sldId id="320" r:id="rId95"/>
    <p:sldId id="398" r:id="rId96"/>
    <p:sldId id="399" r:id="rId97"/>
    <p:sldId id="400" r:id="rId98"/>
    <p:sldId id="321" r:id="rId99"/>
    <p:sldId id="402" r:id="rId100"/>
    <p:sldId id="322" r:id="rId101"/>
    <p:sldId id="403" r:id="rId102"/>
    <p:sldId id="323" r:id="rId103"/>
    <p:sldId id="404" r:id="rId104"/>
    <p:sldId id="324" r:id="rId105"/>
    <p:sldId id="405" r:id="rId106"/>
    <p:sldId id="325" r:id="rId107"/>
    <p:sldId id="406" r:id="rId108"/>
    <p:sldId id="326" r:id="rId109"/>
    <p:sldId id="407" r:id="rId110"/>
    <p:sldId id="327" r:id="rId111"/>
    <p:sldId id="454" r:id="rId112"/>
    <p:sldId id="328" r:id="rId113"/>
    <p:sldId id="409" r:id="rId114"/>
    <p:sldId id="329" r:id="rId115"/>
    <p:sldId id="410" r:id="rId116"/>
    <p:sldId id="330" r:id="rId117"/>
    <p:sldId id="411" r:id="rId118"/>
    <p:sldId id="331" r:id="rId119"/>
    <p:sldId id="467" r:id="rId120"/>
    <p:sldId id="412" r:id="rId121"/>
    <p:sldId id="332" r:id="rId122"/>
    <p:sldId id="413" r:id="rId123"/>
    <p:sldId id="333" r:id="rId124"/>
    <p:sldId id="414" r:id="rId125"/>
    <p:sldId id="334" r:id="rId126"/>
    <p:sldId id="415" r:id="rId127"/>
    <p:sldId id="335" r:id="rId128"/>
    <p:sldId id="416" r:id="rId129"/>
    <p:sldId id="336" r:id="rId130"/>
    <p:sldId id="418" r:id="rId131"/>
    <p:sldId id="337" r:id="rId132"/>
    <p:sldId id="419" r:id="rId133"/>
    <p:sldId id="338" r:id="rId134"/>
    <p:sldId id="339" r:id="rId135"/>
    <p:sldId id="420" r:id="rId136"/>
    <p:sldId id="340" r:id="rId137"/>
    <p:sldId id="341" r:id="rId138"/>
    <p:sldId id="344" r:id="rId139"/>
    <p:sldId id="456" r:id="rId140"/>
    <p:sldId id="425" r:id="rId141"/>
    <p:sldId id="345" r:id="rId142"/>
    <p:sldId id="457" r:id="rId143"/>
    <p:sldId id="426" r:id="rId144"/>
    <p:sldId id="346" r:id="rId145"/>
    <p:sldId id="428" r:id="rId146"/>
    <p:sldId id="429" r:id="rId147"/>
    <p:sldId id="430" r:id="rId148"/>
    <p:sldId id="431" r:id="rId149"/>
    <p:sldId id="432" r:id="rId150"/>
    <p:sldId id="433" r:id="rId151"/>
    <p:sldId id="434" r:id="rId152"/>
    <p:sldId id="436" r:id="rId153"/>
    <p:sldId id="437" r:id="rId154"/>
    <p:sldId id="438" r:id="rId155"/>
    <p:sldId id="439" r:id="rId156"/>
    <p:sldId id="444" r:id="rId157"/>
    <p:sldId id="445" r:id="rId158"/>
    <p:sldId id="446" r:id="rId159"/>
    <p:sldId id="347" r:id="rId160"/>
    <p:sldId id="447" r:id="rId161"/>
    <p:sldId id="448" r:id="rId162"/>
    <p:sldId id="348" r:id="rId163"/>
    <p:sldId id="349" r:id="rId164"/>
    <p:sldId id="350" r:id="rId165"/>
    <p:sldId id="351" r:id="rId166"/>
    <p:sldId id="451" r:id="rId167"/>
    <p:sldId id="352" r:id="rId168"/>
    <p:sldId id="353" r:id="rId169"/>
    <p:sldId id="452" r:id="rId170"/>
    <p:sldId id="453" r:id="rId171"/>
    <p:sldId id="468" r:id="rId172"/>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viewProps" Target="viewProp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3F1A2AE-CBC2-43B3-B6E8-A2091CE8B850}" type="datetimeFigureOut">
              <a:rPr lang="ar-IQ" smtClean="0"/>
              <a:t>25/02/1440</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098888B-D4F2-4EA1-915B-5928DFB32818}" type="slidenum">
              <a:rPr lang="ar-IQ" smtClean="0"/>
              <a:t>‹#›</a:t>
            </a:fld>
            <a:endParaRPr lang="ar-IQ"/>
          </a:p>
        </p:txBody>
      </p:sp>
    </p:spTree>
    <p:extLst>
      <p:ext uri="{BB962C8B-B14F-4D97-AF65-F5344CB8AC3E}">
        <p14:creationId xmlns:p14="http://schemas.microsoft.com/office/powerpoint/2010/main" val="226744387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8394E03A-09EF-496A-B0A9-4AD48287DB3D}" type="datetimeFigureOut">
              <a:rPr lang="ar-IQ" smtClean="0"/>
              <a:t>25/02/1440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688638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8394E03A-09EF-496A-B0A9-4AD48287DB3D}" type="datetimeFigureOut">
              <a:rPr lang="ar-IQ" smtClean="0"/>
              <a:t>25/02/1440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2510959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8394E03A-09EF-496A-B0A9-4AD48287DB3D}" type="datetimeFigureOut">
              <a:rPr lang="ar-IQ" smtClean="0"/>
              <a:t>25/02/1440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705995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8394E03A-09EF-496A-B0A9-4AD48287DB3D}" type="datetimeFigureOut">
              <a:rPr lang="ar-IQ" smtClean="0"/>
              <a:t>25/02/1440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2457347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94E03A-09EF-496A-B0A9-4AD48287DB3D}" type="datetimeFigureOut">
              <a:rPr lang="ar-IQ" smtClean="0"/>
              <a:t>25/02/1440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692242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8394E03A-09EF-496A-B0A9-4AD48287DB3D}" type="datetimeFigureOut">
              <a:rPr lang="ar-IQ" smtClean="0"/>
              <a:t>25/02/1440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1018279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8394E03A-09EF-496A-B0A9-4AD48287DB3D}" type="datetimeFigureOut">
              <a:rPr lang="ar-IQ" smtClean="0"/>
              <a:t>25/02/1440</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1510694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8394E03A-09EF-496A-B0A9-4AD48287DB3D}" type="datetimeFigureOut">
              <a:rPr lang="ar-IQ" smtClean="0"/>
              <a:t>25/02/1440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2781900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94E03A-09EF-496A-B0A9-4AD48287DB3D}" type="datetimeFigureOut">
              <a:rPr lang="ar-IQ" smtClean="0"/>
              <a:t>25/02/1440</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4004261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94E03A-09EF-496A-B0A9-4AD48287DB3D}" type="datetimeFigureOut">
              <a:rPr lang="ar-IQ" smtClean="0"/>
              <a:t>25/02/1440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2390211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94E03A-09EF-496A-B0A9-4AD48287DB3D}" type="datetimeFigureOut">
              <a:rPr lang="ar-IQ" smtClean="0"/>
              <a:t>25/02/1440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3A7BCBB1-2D96-4E83-8352-FC2701E2041C}" type="slidenum">
              <a:rPr lang="ar-IQ" smtClean="0"/>
              <a:t>‹#›</a:t>
            </a:fld>
            <a:endParaRPr lang="ar-IQ"/>
          </a:p>
        </p:txBody>
      </p:sp>
    </p:spTree>
    <p:extLst>
      <p:ext uri="{BB962C8B-B14F-4D97-AF65-F5344CB8AC3E}">
        <p14:creationId xmlns:p14="http://schemas.microsoft.com/office/powerpoint/2010/main" val="4229213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70C0">
            <a:alpha val="25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394E03A-09EF-496A-B0A9-4AD48287DB3D}" type="datetimeFigureOut">
              <a:rPr lang="ar-IQ" smtClean="0"/>
              <a:t>25/02/1440</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A7BCBB1-2D96-4E83-8352-FC2701E2041C}" type="slidenum">
              <a:rPr lang="ar-IQ" smtClean="0"/>
              <a:t>‹#›</a:t>
            </a:fld>
            <a:endParaRPr lang="ar-IQ"/>
          </a:p>
        </p:txBody>
      </p:sp>
    </p:spTree>
    <p:extLst>
      <p:ext uri="{BB962C8B-B14F-4D97-AF65-F5344CB8AC3E}">
        <p14:creationId xmlns:p14="http://schemas.microsoft.com/office/powerpoint/2010/main" val="3395157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016758"/>
          </a:xfrm>
          <a:prstGeom prst="rect">
            <a:avLst/>
          </a:prstGeom>
        </p:spPr>
        <p:txBody>
          <a:bodyPr wrap="square">
            <a:spAutoFit/>
          </a:bodyPr>
          <a:lstStyle/>
          <a:p>
            <a:pPr algn="ctr" rtl="0"/>
            <a:r>
              <a:rPr lang="en-US" sz="2000" b="1" dirty="0">
                <a:latin typeface="Times New Roman" pitchFamily="18" charset="0"/>
                <a:cs typeface="Times New Roman" pitchFamily="18" charset="0"/>
              </a:rPr>
              <a:t>The small </a:t>
            </a:r>
            <a:r>
              <a:rPr lang="en-US" sz="2000" b="1" dirty="0" smtClean="0">
                <a:latin typeface="Times New Roman" pitchFamily="18" charset="0"/>
                <a:cs typeface="Times New Roman" pitchFamily="18" charset="0"/>
              </a:rPr>
              <a:t>intestine</a:t>
            </a:r>
          </a:p>
          <a:p>
            <a:pPr algn="l" rtl="0"/>
            <a:r>
              <a:rPr lang="en-US" sz="2000" b="1" dirty="0" smtClean="0">
                <a:latin typeface="Times New Roman" pitchFamily="18" charset="0"/>
                <a:cs typeface="Times New Roman" pitchFamily="18" charset="0"/>
              </a:rPr>
              <a:t>ANATOMY </a:t>
            </a:r>
          </a:p>
          <a:p>
            <a:pPr marL="742950" lvl="1" indent="-285750" algn="l" rtl="0">
              <a:buFont typeface="Wingdings" pitchFamily="2" charset="2"/>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length of the small bowel varies </a:t>
            </a:r>
            <a:r>
              <a:rPr lang="en-US" sz="2000" dirty="0" smtClean="0">
                <a:latin typeface="Times New Roman" pitchFamily="18" charset="0"/>
                <a:cs typeface="Times New Roman" pitchFamily="18" charset="0"/>
              </a:rPr>
              <a:t>from 300 </a:t>
            </a:r>
            <a:r>
              <a:rPr lang="en-US" sz="2000" dirty="0">
                <a:latin typeface="Times New Roman" pitchFamily="18" charset="0"/>
                <a:cs typeface="Times New Roman" pitchFamily="18" charset="0"/>
              </a:rPr>
              <a:t>to 850 </a:t>
            </a:r>
            <a:r>
              <a:rPr lang="en-US" sz="2000" dirty="0" smtClean="0">
                <a:latin typeface="Times New Roman" pitchFamily="18" charset="0"/>
                <a:cs typeface="Times New Roman" pitchFamily="18" charset="0"/>
              </a:rPr>
              <a:t>cm.</a:t>
            </a:r>
          </a:p>
          <a:p>
            <a:pPr marL="742950" lvl="1" indent="-285750" algn="l" rtl="0">
              <a:buFont typeface="Wingdings" pitchFamily="2" charset="2"/>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B</a:t>
            </a:r>
            <a:r>
              <a:rPr lang="en-US" sz="2000" dirty="0" smtClean="0">
                <a:latin typeface="Times New Roman" pitchFamily="18" charset="0"/>
                <a:cs typeface="Times New Roman" pitchFamily="18" charset="0"/>
              </a:rPr>
              <a:t>etween </a:t>
            </a:r>
            <a:r>
              <a:rPr lang="en-US" sz="2000" dirty="0">
                <a:latin typeface="Times New Roman" pitchFamily="18" charset="0"/>
                <a:cs typeface="Times New Roman" pitchFamily="18" charset="0"/>
              </a:rPr>
              <a:t>the duodenojejunal (DJ) flexure </a:t>
            </a:r>
            <a:r>
              <a:rPr lang="en-US" sz="2000" dirty="0" smtClean="0">
                <a:latin typeface="Times New Roman" pitchFamily="18" charset="0"/>
                <a:cs typeface="Times New Roman" pitchFamily="18" charset="0"/>
              </a:rPr>
              <a:t>to the </a:t>
            </a:r>
            <a:r>
              <a:rPr lang="en-US" sz="2000" dirty="0">
                <a:latin typeface="Times New Roman" pitchFamily="18" charset="0"/>
                <a:cs typeface="Times New Roman" pitchFamily="18" charset="0"/>
              </a:rPr>
              <a:t>ileocaecal </a:t>
            </a:r>
            <a:r>
              <a:rPr lang="en-US" sz="2000" dirty="0" smtClean="0">
                <a:latin typeface="Times New Roman" pitchFamily="18" charset="0"/>
                <a:cs typeface="Times New Roman" pitchFamily="18" charset="0"/>
              </a:rPr>
              <a:t>valve. </a:t>
            </a:r>
          </a:p>
          <a:p>
            <a:pPr marL="742950" lvl="1" indent="-285750" algn="l" rtl="0">
              <a:buFont typeface="Wingdings" pitchFamily="2" charset="2"/>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proximal 40% of the small intestine is referred to </a:t>
            </a:r>
            <a:r>
              <a:rPr lang="en-US" sz="2000" dirty="0" smtClean="0">
                <a:latin typeface="Times New Roman" pitchFamily="18" charset="0"/>
                <a:cs typeface="Times New Roman" pitchFamily="18" charset="0"/>
              </a:rPr>
              <a:t>as the </a:t>
            </a:r>
            <a:r>
              <a:rPr lang="en-US" sz="2000" dirty="0">
                <a:latin typeface="Times New Roman" pitchFamily="18" charset="0"/>
                <a:cs typeface="Times New Roman" pitchFamily="18" charset="0"/>
              </a:rPr>
              <a:t>jejunum; the remainder is the ileum. </a:t>
            </a:r>
            <a:endParaRPr lang="en-US" sz="2000" dirty="0" smtClean="0">
              <a:latin typeface="Times New Roman" pitchFamily="18" charset="0"/>
              <a:cs typeface="Times New Roman" pitchFamily="18" charset="0"/>
            </a:endParaRPr>
          </a:p>
          <a:p>
            <a:pPr marL="742950" lvl="1" indent="-285750" algn="l" rtl="0">
              <a:buFont typeface="Wingdings" pitchFamily="2" charset="2"/>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no </a:t>
            </a:r>
            <a:r>
              <a:rPr lang="en-US" sz="2000" dirty="0" smtClean="0">
                <a:latin typeface="Times New Roman" pitchFamily="18" charset="0"/>
                <a:cs typeface="Times New Roman" pitchFamily="18" charset="0"/>
              </a:rPr>
              <a:t>clear demarcation </a:t>
            </a:r>
            <a:r>
              <a:rPr lang="en-US" sz="2000" dirty="0">
                <a:latin typeface="Times New Roman" pitchFamily="18" charset="0"/>
                <a:cs typeface="Times New Roman" pitchFamily="18" charset="0"/>
              </a:rPr>
              <a:t>between jejunum and </a:t>
            </a:r>
            <a:r>
              <a:rPr lang="en-US" sz="2000" dirty="0" smtClean="0">
                <a:latin typeface="Times New Roman" pitchFamily="18" charset="0"/>
                <a:cs typeface="Times New Roman" pitchFamily="18" charset="0"/>
              </a:rPr>
              <a:t>ileum. </a:t>
            </a:r>
          </a:p>
          <a:p>
            <a:pPr marL="742950" lvl="1" indent="-285750" algn="l" rtl="0">
              <a:buFont typeface="Wingdings" pitchFamily="2" charset="2"/>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jejunum tends to have a wider diameter and </a:t>
            </a:r>
            <a:r>
              <a:rPr lang="en-US" sz="2000" dirty="0" smtClean="0">
                <a:latin typeface="Times New Roman" pitchFamily="18" charset="0"/>
                <a:cs typeface="Times New Roman" pitchFamily="18" charset="0"/>
              </a:rPr>
              <a:t>a thicker </a:t>
            </a:r>
            <a:r>
              <a:rPr lang="en-US" sz="2000" dirty="0">
                <a:latin typeface="Times New Roman" pitchFamily="18" charset="0"/>
                <a:cs typeface="Times New Roman" pitchFamily="18" charset="0"/>
              </a:rPr>
              <a:t>wall, with more prominent mucosal folds (</a:t>
            </a:r>
            <a:r>
              <a:rPr lang="en-US" sz="2000" dirty="0" smtClean="0">
                <a:latin typeface="Times New Roman" pitchFamily="18" charset="0"/>
                <a:cs typeface="Times New Roman" pitchFamily="18" charset="0"/>
              </a:rPr>
              <a:t>valvulae conniventes).</a:t>
            </a:r>
          </a:p>
          <a:p>
            <a:pPr marL="742950" lvl="1" indent="-285750" algn="l" rtl="0">
              <a:buFont typeface="Wingdings" pitchFamily="2" charset="2"/>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ileum has a thicker, more fatty </a:t>
            </a:r>
            <a:r>
              <a:rPr lang="en-US" sz="2000" dirty="0" smtClean="0">
                <a:latin typeface="Times New Roman" pitchFamily="18" charset="0"/>
                <a:cs typeface="Times New Roman" pitchFamily="18" charset="0"/>
              </a:rPr>
              <a:t>mesentery with </a:t>
            </a:r>
            <a:r>
              <a:rPr lang="en-US" sz="2000" dirty="0">
                <a:latin typeface="Times New Roman" pitchFamily="18" charset="0"/>
                <a:cs typeface="Times New Roman" pitchFamily="18" charset="0"/>
              </a:rPr>
              <a:t>more complex arterial arcades. </a:t>
            </a:r>
            <a:endParaRPr lang="en-US" sz="2000" dirty="0" smtClean="0">
              <a:latin typeface="Times New Roman" pitchFamily="18" charset="0"/>
              <a:cs typeface="Times New Roman" pitchFamily="18" charset="0"/>
            </a:endParaRPr>
          </a:p>
          <a:p>
            <a:pPr marL="742950" lvl="1" indent="-285750" algn="l" rtl="0">
              <a:buFont typeface="Wingdings" pitchFamily="2" charset="2"/>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t also contains </a:t>
            </a:r>
            <a:r>
              <a:rPr lang="en-US" sz="2000" dirty="0">
                <a:latin typeface="Times New Roman" pitchFamily="18" charset="0"/>
                <a:cs typeface="Times New Roman" pitchFamily="18" charset="0"/>
              </a:rPr>
              <a:t>larger aggregates of lymph nodes (Peyer’s patches</a:t>
            </a:r>
            <a:r>
              <a:rPr lang="en-US" sz="2000" dirty="0" smtClean="0">
                <a:latin typeface="Times New Roman" pitchFamily="18" charset="0"/>
                <a:cs typeface="Times New Roman" pitchFamily="18" charset="0"/>
              </a:rPr>
              <a:t>). </a:t>
            </a:r>
          </a:p>
          <a:p>
            <a:pPr marL="742950" lvl="1" indent="-285750" algn="l" rtl="0">
              <a:buFont typeface="Wingdings" pitchFamily="2" charset="2"/>
              <a:buChar char="§"/>
            </a:pPr>
            <a:r>
              <a:rPr lang="en-US" sz="2000" dirty="0" smtClean="0">
                <a:latin typeface="Times New Roman" pitchFamily="18" charset="0"/>
                <a:cs typeface="Times New Roman" pitchFamily="18" charset="0"/>
              </a:rPr>
              <a:t>The blood </a:t>
            </a:r>
            <a:r>
              <a:rPr lang="en-US" sz="2000" dirty="0">
                <a:latin typeface="Times New Roman" pitchFamily="18" charset="0"/>
                <a:cs typeface="Times New Roman" pitchFamily="18" charset="0"/>
              </a:rPr>
              <a:t>supply, </a:t>
            </a:r>
            <a:r>
              <a:rPr lang="en-US" sz="2000" dirty="0" smtClean="0">
                <a:latin typeface="Times New Roman" pitchFamily="18" charset="0"/>
                <a:cs typeface="Times New Roman" pitchFamily="18" charset="0"/>
              </a:rPr>
              <a:t>derived from </a:t>
            </a:r>
            <a:r>
              <a:rPr lang="en-US" sz="2000" dirty="0">
                <a:latin typeface="Times New Roman" pitchFamily="18" charset="0"/>
                <a:cs typeface="Times New Roman" pitchFamily="18" charset="0"/>
              </a:rPr>
              <a:t>the superior mesenteric </a:t>
            </a:r>
            <a:r>
              <a:rPr lang="en-US" sz="2000" dirty="0" smtClean="0">
                <a:latin typeface="Times New Roman" pitchFamily="18" charset="0"/>
                <a:cs typeface="Times New Roman" pitchFamily="18" charset="0"/>
              </a:rPr>
              <a:t>artery. </a:t>
            </a:r>
            <a:endParaRPr lang="en-US" sz="2000" dirty="0">
              <a:latin typeface="Times New Roman" pitchFamily="18" charset="0"/>
              <a:cs typeface="Times New Roman" pitchFamily="18" charset="0"/>
            </a:endParaRPr>
          </a:p>
          <a:p>
            <a:pPr marL="742950" lvl="1" indent="-285750" algn="l" rtl="0">
              <a:buFont typeface="Wingdings" pitchFamily="2" charset="2"/>
              <a:buChar char="§"/>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venous drainage </a:t>
            </a:r>
            <a:r>
              <a:rPr lang="en-US" sz="2000" dirty="0" smtClean="0">
                <a:latin typeface="Times New Roman" pitchFamily="18" charset="0"/>
                <a:cs typeface="Times New Roman" pitchFamily="18" charset="0"/>
              </a:rPr>
              <a:t>is via </a:t>
            </a:r>
            <a:r>
              <a:rPr lang="en-US" sz="2000" dirty="0">
                <a:latin typeface="Times New Roman" pitchFamily="18" charset="0"/>
                <a:cs typeface="Times New Roman" pitchFamily="18" charset="0"/>
              </a:rPr>
              <a:t>the portal venous system, into which the superior </a:t>
            </a:r>
            <a:r>
              <a:rPr lang="en-US" sz="2000" dirty="0" smtClean="0">
                <a:latin typeface="Times New Roman" pitchFamily="18" charset="0"/>
                <a:cs typeface="Times New Roman" pitchFamily="18" charset="0"/>
              </a:rPr>
              <a:t>mesenteric vein </a:t>
            </a:r>
            <a:r>
              <a:rPr lang="en-US" sz="2000" dirty="0">
                <a:latin typeface="Times New Roman" pitchFamily="18" charset="0"/>
                <a:cs typeface="Times New Roman" pitchFamily="18" charset="0"/>
              </a:rPr>
              <a:t>drains blood rich in nutrients after a meal. </a:t>
            </a:r>
          </a:p>
          <a:p>
            <a:pPr marL="742950" lvl="1" indent="-285750" algn="l" rtl="0">
              <a:buFont typeface="Wingdings" pitchFamily="2" charset="2"/>
              <a:buChar char="§"/>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0754019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678204"/>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serosa is usually opaque, with thickening of the mesentery and enlarged mesenteric lymph nodes. </a:t>
            </a:r>
          </a:p>
          <a:p>
            <a:pPr marL="742950" lvl="1" indent="-285750" algn="l" rtl="0">
              <a:buFont typeface="Arial" pitchFamily="34" charset="0"/>
              <a:buChar char="•"/>
            </a:pPr>
            <a:r>
              <a:rPr lang="en-US" sz="2000" dirty="0">
                <a:latin typeface="Times New Roman" pitchFamily="18" charset="0"/>
                <a:cs typeface="Times New Roman" pitchFamily="18" charset="0"/>
              </a:rPr>
              <a:t>CD is characteristically discontinuous, with inflamed  areas separated by normal intestine, so-called ‘skip’ lesions. </a:t>
            </a:r>
          </a:p>
          <a:p>
            <a:pPr marL="742950" lvl="1" indent="-285750" algn="l" rtl="0">
              <a:buFont typeface="Arial" pitchFamily="34" charset="0"/>
              <a:buChar char="•"/>
            </a:pPr>
            <a:r>
              <a:rPr lang="en-US" sz="2000" b="1" dirty="0">
                <a:latin typeface="Times New Roman" pitchFamily="18" charset="0"/>
                <a:cs typeface="Times New Roman" pitchFamily="18" charset="0"/>
              </a:rPr>
              <a:t>Microscopically, </a:t>
            </a:r>
            <a:r>
              <a:rPr lang="en-US" sz="2000" dirty="0">
                <a:latin typeface="Times New Roman" pitchFamily="18" charset="0"/>
                <a:cs typeface="Times New Roman" pitchFamily="18" charset="0"/>
              </a:rPr>
              <a:t>there are focal areas of chronic inflammation involving all layers of the intestinal wall with lymphoid aggregates. </a:t>
            </a:r>
          </a:p>
          <a:p>
            <a:pPr marL="742950" lvl="1" indent="-285750" algn="l" rtl="0">
              <a:buFont typeface="Arial" pitchFamily="34" charset="0"/>
              <a:buChar char="•"/>
            </a:pPr>
            <a:r>
              <a:rPr lang="en-US" sz="2000" dirty="0">
                <a:latin typeface="Times New Roman" pitchFamily="18" charset="0"/>
                <a:cs typeface="Times New Roman" pitchFamily="18" charset="0"/>
              </a:rPr>
              <a:t>Non-caseating giant cell granulomas are found in 60% of patients and when present clearly allow a confident diagnosis of CD. </a:t>
            </a:r>
          </a:p>
          <a:p>
            <a:pPr marL="742950" lvl="1" indent="-285750" algn="l" rtl="0">
              <a:buFont typeface="Arial" pitchFamily="34" charset="0"/>
              <a:buChar char="•"/>
            </a:pPr>
            <a:r>
              <a:rPr lang="en-US" sz="2000" dirty="0">
                <a:latin typeface="Times New Roman" pitchFamily="18" charset="0"/>
                <a:cs typeface="Times New Roman" pitchFamily="18" charset="0"/>
              </a:rPr>
              <a:t>They are most common in anorectal </a:t>
            </a:r>
            <a:r>
              <a:rPr lang="en-US" sz="2000" dirty="0" smtClean="0">
                <a:latin typeface="Times New Roman" pitchFamily="18" charset="0"/>
                <a:cs typeface="Times New Roman" pitchFamily="18" charset="0"/>
              </a:rPr>
              <a:t>disease Multifocal </a:t>
            </a:r>
            <a:r>
              <a:rPr lang="en-US" sz="2000" dirty="0">
                <a:latin typeface="Times New Roman" pitchFamily="18" charset="0"/>
                <a:cs typeface="Times New Roman" pitchFamily="18" charset="0"/>
              </a:rPr>
              <a:t>arterial occlusions are found in the muscularis propria, which is thickened.</a:t>
            </a:r>
          </a:p>
          <a:p>
            <a:pPr marL="742950" lvl="1" indent="-285750" algn="l" rtl="0">
              <a:buFont typeface="Arial" pitchFamily="34" charset="0"/>
              <a:buChar char="•"/>
            </a:pPr>
            <a:r>
              <a:rPr lang="en-US" sz="2000" dirty="0">
                <a:latin typeface="Times New Roman" pitchFamily="18" charset="0"/>
                <a:cs typeface="Times New Roman" pitchFamily="18" charset="0"/>
              </a:rPr>
              <a:t> There may be nerve cell hyperplasia and there is deep, fissuring ulceration within affected areas. </a:t>
            </a:r>
          </a:p>
          <a:p>
            <a:pPr marL="742950" lvl="1" indent="-285750" algn="l" rtl="0">
              <a:buFont typeface="Arial" pitchFamily="34" charset="0"/>
              <a:buChar char="•"/>
            </a:pPr>
            <a:r>
              <a:rPr lang="en-US" sz="2000" dirty="0">
                <a:latin typeface="Times New Roman" pitchFamily="18" charset="0"/>
                <a:cs typeface="Times New Roman" pitchFamily="18" charset="0"/>
              </a:rPr>
              <a:t>Characteristically, and unlike in UC, there may be completely normal areas immediately next to areas of severe inflammation</a:t>
            </a:r>
          </a:p>
          <a:p>
            <a:pPr marL="742950" lvl="1" indent="-285750" algn="l" rtl="0">
              <a:buFont typeface="Arial" pitchFamily="34" charset="0"/>
              <a:buChar char="•"/>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416604545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Spread</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Colonic cancer can </a:t>
            </a:r>
            <a:r>
              <a:rPr lang="en-US" sz="2000" dirty="0" smtClean="0">
                <a:latin typeface="Times New Roman" pitchFamily="18" charset="0"/>
                <a:cs typeface="Times New Roman" pitchFamily="18" charset="0"/>
              </a:rPr>
              <a:t>spread: </a:t>
            </a:r>
          </a:p>
          <a:p>
            <a:pPr marL="1257300" lvl="2" indent="-342900" algn="l" rtl="0">
              <a:buFont typeface="Wingdings" pitchFamily="2" charset="2"/>
              <a:buChar char="Ø"/>
            </a:pPr>
            <a:r>
              <a:rPr lang="en-US" sz="2000" dirty="0" smtClean="0">
                <a:latin typeface="Times New Roman" pitchFamily="18" charset="0"/>
                <a:cs typeface="Times New Roman" pitchFamily="18" charset="0"/>
              </a:rPr>
              <a:t>locally  </a:t>
            </a:r>
          </a:p>
          <a:p>
            <a:pPr marL="1257300" lvl="2" indent="-342900" algn="l" rtl="0">
              <a:buFont typeface="Wingdings" pitchFamily="2" charset="2"/>
              <a:buChar char="Ø"/>
            </a:pPr>
            <a:r>
              <a:rPr lang="en-US" sz="2000" dirty="0" smtClean="0">
                <a:latin typeface="Times New Roman" pitchFamily="18" charset="0"/>
                <a:cs typeface="Times New Roman" pitchFamily="18" charset="0"/>
              </a:rPr>
              <a:t>the lymphatics </a:t>
            </a:r>
          </a:p>
          <a:p>
            <a:pPr marL="1257300" lvl="2" indent="-342900" algn="l" rtl="0">
              <a:buFont typeface="Wingdings" pitchFamily="2" charset="2"/>
              <a:buChar char="Ø"/>
            </a:pPr>
            <a:r>
              <a:rPr lang="en-US" sz="2000" dirty="0" smtClean="0">
                <a:latin typeface="Times New Roman" pitchFamily="18" charset="0"/>
                <a:cs typeface="Times New Roman" pitchFamily="18" charset="0"/>
              </a:rPr>
              <a:t>bloodstream   </a:t>
            </a:r>
          </a:p>
          <a:p>
            <a:pPr marL="1257300" lvl="2" indent="-342900" algn="l" rtl="0">
              <a:buFont typeface="Wingdings" pitchFamily="2" charset="2"/>
              <a:buChar char="Ø"/>
            </a:pPr>
            <a:r>
              <a:rPr lang="en-US" sz="2000" dirty="0" smtClean="0">
                <a:latin typeface="Times New Roman" pitchFamily="18" charset="0"/>
                <a:cs typeface="Times New Roman" pitchFamily="18" charset="0"/>
              </a:rPr>
              <a:t>across </a:t>
            </a:r>
            <a:r>
              <a:rPr lang="en-US" sz="2000" dirty="0">
                <a:latin typeface="Times New Roman" pitchFamily="18" charset="0"/>
                <a:cs typeface="Times New Roman" pitchFamily="18" charset="0"/>
              </a:rPr>
              <a:t>the peritoneal </a:t>
            </a:r>
            <a:r>
              <a:rPr lang="en-US" sz="2000" dirty="0" smtClean="0">
                <a:latin typeface="Times New Roman" pitchFamily="18" charset="0"/>
                <a:cs typeface="Times New Roman" pitchFamily="18" charset="0"/>
              </a:rPr>
              <a:t>cavity</a:t>
            </a:r>
          </a:p>
          <a:p>
            <a:pPr marL="742950" lvl="1" indent="-285750" algn="l" rtl="0">
              <a:buFont typeface="Arial" pitchFamily="34" charset="0"/>
              <a:buChar char="•"/>
            </a:pPr>
            <a:r>
              <a:rPr lang="en-US" sz="2000" dirty="0" smtClean="0">
                <a:latin typeface="Times New Roman" pitchFamily="18" charset="0"/>
                <a:cs typeface="Times New Roman" pitchFamily="18" charset="0"/>
              </a:rPr>
              <a:t>Direct </a:t>
            </a:r>
            <a:r>
              <a:rPr lang="en-US" sz="2000" dirty="0">
                <a:latin typeface="Times New Roman" pitchFamily="18" charset="0"/>
                <a:cs typeface="Times New Roman" pitchFamily="18" charset="0"/>
              </a:rPr>
              <a:t>spread may be longitudinal or radial.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Radial spread may </a:t>
            </a:r>
            <a:r>
              <a:rPr lang="en-US" sz="2000" dirty="0">
                <a:latin typeface="Times New Roman" pitchFamily="18" charset="0"/>
                <a:cs typeface="Times New Roman" pitchFamily="18" charset="0"/>
              </a:rPr>
              <a:t>be retroperitoneal into the ureter, duodenum and </a:t>
            </a:r>
            <a:r>
              <a:rPr lang="en-US" sz="2000" dirty="0" smtClean="0">
                <a:latin typeface="Times New Roman" pitchFamily="18" charset="0"/>
                <a:cs typeface="Times New Roman" pitchFamily="18" charset="0"/>
              </a:rPr>
              <a:t>posterior abdominal </a:t>
            </a:r>
            <a:r>
              <a:rPr lang="en-US" sz="2000" dirty="0">
                <a:latin typeface="Times New Roman" pitchFamily="18" charset="0"/>
                <a:cs typeface="Times New Roman" pitchFamily="18" charset="0"/>
              </a:rPr>
              <a:t>wall muscles or intraperitoneal into </a:t>
            </a:r>
            <a:r>
              <a:rPr lang="en-US" sz="2000" dirty="0" smtClean="0">
                <a:latin typeface="Times New Roman" pitchFamily="18" charset="0"/>
                <a:cs typeface="Times New Roman" pitchFamily="18" charset="0"/>
              </a:rPr>
              <a:t>adjacent organs </a:t>
            </a:r>
            <a:r>
              <a:rPr lang="en-US" sz="2000" dirty="0">
                <a:latin typeface="Times New Roman" pitchFamily="18" charset="0"/>
                <a:cs typeface="Times New Roman" pitchFamily="18" charset="0"/>
              </a:rPr>
              <a:t>or the anterior abdominal </a:t>
            </a:r>
            <a:r>
              <a:rPr lang="en-US" sz="2000" dirty="0" smtClean="0">
                <a:latin typeface="Times New Roman" pitchFamily="18" charset="0"/>
                <a:cs typeface="Times New Roman" pitchFamily="18" charset="0"/>
              </a:rPr>
              <a:t>wall. </a:t>
            </a: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general, involvement of the lymph nodes by the </a:t>
            </a:r>
            <a:r>
              <a:rPr lang="en-US" sz="2000" dirty="0" smtClean="0">
                <a:latin typeface="Times New Roman" pitchFamily="18" charset="0"/>
                <a:cs typeface="Times New Roman" pitchFamily="18" charset="0"/>
              </a:rPr>
              <a:t>tumour progresses </a:t>
            </a:r>
            <a:r>
              <a:rPr lang="en-US" sz="2000" dirty="0">
                <a:latin typeface="Times New Roman" pitchFamily="18" charset="0"/>
                <a:cs typeface="Times New Roman" pitchFamily="18" charset="0"/>
              </a:rPr>
              <a:t>from those closest to the bowel along the </a:t>
            </a:r>
            <a:r>
              <a:rPr lang="en-US" sz="2000" dirty="0" smtClean="0">
                <a:latin typeface="Times New Roman" pitchFamily="18" charset="0"/>
                <a:cs typeface="Times New Roman" pitchFamily="18" charset="0"/>
              </a:rPr>
              <a:t>course of </a:t>
            </a:r>
            <a:r>
              <a:rPr lang="en-US" sz="2000" dirty="0">
                <a:latin typeface="Times New Roman" pitchFamily="18" charset="0"/>
                <a:cs typeface="Times New Roman" pitchFamily="18" charset="0"/>
              </a:rPr>
              <a:t>lymphatics to central nodes. </a:t>
            </a:r>
            <a:r>
              <a:rPr lang="en-US" sz="2000" dirty="0" smtClean="0">
                <a:latin typeface="Times New Roman" pitchFamily="18" charset="0"/>
                <a:cs typeface="Times New Roman" pitchFamily="18" charset="0"/>
              </a:rPr>
              <a:t> </a:t>
            </a:r>
          </a:p>
          <a:p>
            <a:pPr marL="742950" lvl="1" indent="-285750" algn="l" rtl="0">
              <a:buFont typeface="Arial" pitchFamily="34" charset="0"/>
              <a:buChar char="•"/>
            </a:pPr>
            <a:r>
              <a:rPr lang="en-US" sz="2000" dirty="0" smtClean="0">
                <a:latin typeface="Times New Roman" pitchFamily="18" charset="0"/>
                <a:cs typeface="Times New Roman" pitchFamily="18" charset="0"/>
              </a:rPr>
              <a:t>Haematogenous </a:t>
            </a:r>
            <a:r>
              <a:rPr lang="en-US" sz="2000" dirty="0">
                <a:latin typeface="Times New Roman" pitchFamily="18" charset="0"/>
                <a:cs typeface="Times New Roman" pitchFamily="18" charset="0"/>
              </a:rPr>
              <a:t>spread is most </a:t>
            </a:r>
            <a:r>
              <a:rPr lang="en-US" sz="2000" dirty="0" smtClean="0">
                <a:latin typeface="Times New Roman" pitchFamily="18" charset="0"/>
                <a:cs typeface="Times New Roman" pitchFamily="18" charset="0"/>
              </a:rPr>
              <a:t>commonly to </a:t>
            </a:r>
            <a:r>
              <a:rPr lang="en-US" sz="2000" dirty="0">
                <a:latin typeface="Times New Roman" pitchFamily="18" charset="0"/>
                <a:cs typeface="Times New Roman" pitchFamily="18" charset="0"/>
              </a:rPr>
              <a:t>the liver via the portal vein.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One-third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patients will </a:t>
            </a:r>
            <a:r>
              <a:rPr lang="en-US" sz="2000" dirty="0">
                <a:latin typeface="Times New Roman" pitchFamily="18" charset="0"/>
                <a:cs typeface="Times New Roman" pitchFamily="18" charset="0"/>
              </a:rPr>
              <a:t>have liver metastases at the time of diagnosis and </a:t>
            </a:r>
            <a:r>
              <a:rPr lang="en-US" sz="2000" dirty="0" smtClean="0">
                <a:latin typeface="Times New Roman" pitchFamily="18" charset="0"/>
                <a:cs typeface="Times New Roman" pitchFamily="18" charset="0"/>
              </a:rPr>
              <a:t>50% will </a:t>
            </a:r>
            <a:r>
              <a:rPr lang="en-US" sz="2000" dirty="0">
                <a:latin typeface="Times New Roman" pitchFamily="18" charset="0"/>
                <a:cs typeface="Times New Roman" pitchFamily="18" charset="0"/>
              </a:rPr>
              <a:t>develop them at some point, accounting for the </a:t>
            </a:r>
            <a:r>
              <a:rPr lang="en-US" sz="2000" dirty="0" smtClean="0">
                <a:latin typeface="Times New Roman" pitchFamily="18" charset="0"/>
                <a:cs typeface="Times New Roman" pitchFamily="18" charset="0"/>
              </a:rPr>
              <a:t>majority of </a:t>
            </a:r>
            <a:r>
              <a:rPr lang="en-US" sz="2000" dirty="0">
                <a:latin typeface="Times New Roman" pitchFamily="18" charset="0"/>
                <a:cs typeface="Times New Roman" pitchFamily="18" charset="0"/>
              </a:rPr>
              <a:t>deaths.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lung is the next most common </a:t>
            </a:r>
            <a:r>
              <a:rPr lang="en-US" sz="2000" dirty="0" smtClean="0">
                <a:latin typeface="Times New Roman" pitchFamily="18" charset="0"/>
                <a:cs typeface="Times New Roman" pitchFamily="18" charset="0"/>
              </a:rPr>
              <a:t>site </a:t>
            </a:r>
          </a:p>
          <a:p>
            <a:pPr marL="742950" lvl="1" indent="-285750" algn="l" rtl="0">
              <a:buFont typeface="Arial" pitchFamily="34" charset="0"/>
              <a:buChar char="•"/>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etastasis to </a:t>
            </a:r>
            <a:r>
              <a:rPr lang="en-US" sz="2000" dirty="0">
                <a:latin typeface="Times New Roman" pitchFamily="18" charset="0"/>
                <a:cs typeface="Times New Roman" pitchFamily="18" charset="0"/>
              </a:rPr>
              <a:t>ovary, brain, kidney and bone is less common.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Colorectal cancer </a:t>
            </a:r>
            <a:r>
              <a:rPr lang="en-US" sz="2000" dirty="0">
                <a:latin typeface="Times New Roman" pitchFamily="18" charset="0"/>
                <a:cs typeface="Times New Roman" pitchFamily="18" charset="0"/>
              </a:rPr>
              <a:t>can spread from the serosa of the bowel or via </a:t>
            </a:r>
            <a:r>
              <a:rPr lang="en-US" sz="2000" dirty="0" smtClean="0">
                <a:latin typeface="Times New Roman" pitchFamily="18" charset="0"/>
                <a:cs typeface="Times New Roman" pitchFamily="18" charset="0"/>
              </a:rPr>
              <a:t>subperitoneal lymphatics </a:t>
            </a:r>
            <a:r>
              <a:rPr lang="en-US" sz="2000" dirty="0">
                <a:latin typeface="Times New Roman" pitchFamily="18" charset="0"/>
                <a:cs typeface="Times New Roman" pitchFamily="18" charset="0"/>
              </a:rPr>
              <a:t>to other structures within the </a:t>
            </a:r>
            <a:r>
              <a:rPr lang="en-US" sz="2000" dirty="0" smtClean="0">
                <a:latin typeface="Times New Roman" pitchFamily="18" charset="0"/>
                <a:cs typeface="Times New Roman" pitchFamily="18" charset="0"/>
              </a:rPr>
              <a:t>peritoneal cavity</a:t>
            </a:r>
            <a:r>
              <a:rPr lang="en-US" sz="2000" dirty="0">
                <a:latin typeface="Times New Roman" pitchFamily="18" charset="0"/>
                <a:cs typeface="Times New Roman" pitchFamily="18" charset="0"/>
              </a:rPr>
              <a:t>, including peritoneum, ovary and omentum.</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14133526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631216"/>
          </a:xfrm>
          <a:prstGeom prst="rect">
            <a:avLst/>
          </a:prstGeom>
        </p:spPr>
        <p:txBody>
          <a:bodyPr wrap="square">
            <a:spAutoFit/>
          </a:bodyPr>
          <a:lstStyle/>
          <a:p>
            <a:pPr algn="l" rtl="0"/>
            <a:r>
              <a:rPr lang="en-US" sz="2000" b="1" dirty="0">
                <a:latin typeface="Times New Roman" pitchFamily="18" charset="0"/>
                <a:cs typeface="Times New Roman" pitchFamily="18" charset="0"/>
              </a:rPr>
              <a:t>Staging colon </a:t>
            </a:r>
            <a:r>
              <a:rPr lang="en-US" sz="2000" b="1" dirty="0" smtClean="0">
                <a:latin typeface="Times New Roman" pitchFamily="18" charset="0"/>
                <a:cs typeface="Times New Roman" pitchFamily="18" charset="0"/>
              </a:rPr>
              <a:t>cancer</a:t>
            </a:r>
            <a:r>
              <a:rPr lang="en-US" sz="2000" dirty="0" smtClean="0">
                <a:latin typeface="Times New Roman" pitchFamily="18" charset="0"/>
                <a:cs typeface="Times New Roman" pitchFamily="18" charset="0"/>
              </a:rPr>
              <a:t> </a:t>
            </a:r>
          </a:p>
          <a:p>
            <a:pPr marL="742950" lvl="1" indent="-285750" algn="l" rtl="0">
              <a:buFont typeface="Arial" pitchFamily="34" charset="0"/>
              <a:buChar char="•"/>
            </a:pPr>
            <a:r>
              <a:rPr lang="en-US" sz="2000" b="1" dirty="0" smtClean="0">
                <a:latin typeface="Times New Roman" pitchFamily="18" charset="0"/>
                <a:cs typeface="Times New Roman" pitchFamily="18" charset="0"/>
              </a:rPr>
              <a:t>Dukes</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classification was </a:t>
            </a:r>
            <a:r>
              <a:rPr lang="en-US" sz="2000" dirty="0" smtClean="0">
                <a:latin typeface="Times New Roman" pitchFamily="18" charset="0"/>
                <a:cs typeface="Times New Roman" pitchFamily="18" charset="0"/>
              </a:rPr>
              <a:t>originally described </a:t>
            </a:r>
            <a:r>
              <a:rPr lang="en-US" sz="2000" dirty="0">
                <a:latin typeface="Times New Roman" pitchFamily="18" charset="0"/>
                <a:cs typeface="Times New Roman" pitchFamily="18" charset="0"/>
              </a:rPr>
              <a:t>for rectal tumours but has been adopted for histopathological reporting of colon cancer.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Although </a:t>
            </a:r>
            <a:r>
              <a:rPr lang="en-US" sz="2000" dirty="0">
                <a:latin typeface="Times New Roman" pitchFamily="18" charset="0"/>
                <a:cs typeface="Times New Roman" pitchFamily="18" charset="0"/>
              </a:rPr>
              <a:t>it is simple and widely </a:t>
            </a:r>
            <a:r>
              <a:rPr lang="en-US" sz="2000" dirty="0" smtClean="0">
                <a:latin typeface="Times New Roman" pitchFamily="18" charset="0"/>
                <a:cs typeface="Times New Roman" pitchFamily="18" charset="0"/>
              </a:rPr>
              <a:t>recognised the </a:t>
            </a:r>
            <a:r>
              <a:rPr lang="en-US" sz="2000" dirty="0">
                <a:latin typeface="Times New Roman" pitchFamily="18" charset="0"/>
                <a:cs typeface="Times New Roman" pitchFamily="18" charset="0"/>
              </a:rPr>
              <a:t>more detailed </a:t>
            </a:r>
            <a:r>
              <a:rPr lang="en-US" sz="2000" b="1" dirty="0">
                <a:latin typeface="Times New Roman" pitchFamily="18" charset="0"/>
                <a:cs typeface="Times New Roman" pitchFamily="18" charset="0"/>
              </a:rPr>
              <a:t>TNM</a:t>
            </a:r>
            <a:r>
              <a:rPr lang="en-US" sz="2000" dirty="0">
                <a:latin typeface="Times New Roman" pitchFamily="18" charset="0"/>
                <a:cs typeface="Times New Roman" pitchFamily="18" charset="0"/>
              </a:rPr>
              <a:t> system is regarded as the international </a:t>
            </a:r>
            <a:r>
              <a:rPr lang="en-US" sz="2000" dirty="0" smtClean="0">
                <a:latin typeface="Times New Roman" pitchFamily="18" charset="0"/>
                <a:cs typeface="Times New Roman" pitchFamily="18" charset="0"/>
              </a:rPr>
              <a:t>standard.</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82899884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Dukes</a:t>
            </a:r>
            <a:r>
              <a:rPr lang="en-US" sz="2000" b="1" dirty="0">
                <a:latin typeface="Times New Roman" pitchFamily="18" charset="0"/>
                <a:cs typeface="Times New Roman" pitchFamily="18" charset="0"/>
              </a:rPr>
              <a:t>’ staging for colorectal cancer</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 invasion of but not breaching the muscularis propria</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B: breaching the muscularis propria but not involving </a:t>
            </a:r>
            <a:r>
              <a:rPr lang="en-US" sz="2000" dirty="0" smtClean="0">
                <a:latin typeface="Times New Roman" pitchFamily="18" charset="0"/>
                <a:cs typeface="Times New Roman" pitchFamily="18" charset="0"/>
              </a:rPr>
              <a:t>lymph nodes</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 lymph nodes </a:t>
            </a:r>
            <a:r>
              <a:rPr lang="en-US" sz="2000" dirty="0" smtClean="0">
                <a:latin typeface="Times New Roman" pitchFamily="18" charset="0"/>
                <a:cs typeface="Times New Roman" pitchFamily="18" charset="0"/>
              </a:rPr>
              <a:t>involved.</a:t>
            </a:r>
          </a:p>
          <a:p>
            <a:pPr lvl="1"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Dukes </a:t>
            </a:r>
            <a:r>
              <a:rPr lang="en-US" sz="2000" dirty="0">
                <a:latin typeface="Times New Roman" pitchFamily="18" charset="0"/>
                <a:cs typeface="Times New Roman" pitchFamily="18" charset="0"/>
              </a:rPr>
              <a:t>himself never described a stage D, but this is often </a:t>
            </a:r>
            <a:r>
              <a:rPr lang="en-US" sz="2000" dirty="0" smtClean="0">
                <a:latin typeface="Times New Roman" pitchFamily="18" charset="0"/>
                <a:cs typeface="Times New Roman" pitchFamily="18" charset="0"/>
              </a:rPr>
              <a:t>used to </a:t>
            </a:r>
            <a:r>
              <a:rPr lang="en-US" sz="2000" dirty="0">
                <a:latin typeface="Times New Roman" pitchFamily="18" charset="0"/>
                <a:cs typeface="Times New Roman" pitchFamily="18" charset="0"/>
              </a:rPr>
              <a:t>describe metastatic </a:t>
            </a:r>
            <a:r>
              <a:rPr lang="en-US" sz="2000" dirty="0" smtClean="0">
                <a:latin typeface="Times New Roman" pitchFamily="18" charset="0"/>
                <a:cs typeface="Times New Roman" pitchFamily="18" charset="0"/>
              </a:rPr>
              <a:t>disease</a:t>
            </a:r>
          </a:p>
          <a:p>
            <a:pPr algn="l" rtl="0"/>
            <a:endParaRPr lang="en-US" sz="2000"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TNM </a:t>
            </a:r>
            <a:r>
              <a:rPr lang="en-US" sz="2000" b="1" dirty="0">
                <a:latin typeface="Times New Roman" pitchFamily="18" charset="0"/>
                <a:cs typeface="Times New Roman" pitchFamily="18" charset="0"/>
              </a:rPr>
              <a:t>classification for colonic cancer</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 Tumour stage</a:t>
            </a:r>
          </a:p>
          <a:p>
            <a:pPr lvl="2" algn="l" rtl="0"/>
            <a:r>
              <a:rPr lang="en-US" sz="2000" dirty="0">
                <a:latin typeface="Times New Roman" pitchFamily="18" charset="0"/>
                <a:cs typeface="Times New Roman" pitchFamily="18" charset="0"/>
              </a:rPr>
              <a:t>T1 Into submucosa</a:t>
            </a:r>
          </a:p>
          <a:p>
            <a:pPr lvl="2" algn="l" rtl="0"/>
            <a:r>
              <a:rPr lang="en-US" sz="2000" dirty="0">
                <a:latin typeface="Times New Roman" pitchFamily="18" charset="0"/>
                <a:cs typeface="Times New Roman" pitchFamily="18" charset="0"/>
              </a:rPr>
              <a:t>T2 Into muscularis propria</a:t>
            </a:r>
          </a:p>
          <a:p>
            <a:pPr lvl="2" algn="l" rtl="0"/>
            <a:r>
              <a:rPr lang="en-US" sz="2000" dirty="0">
                <a:latin typeface="Times New Roman" pitchFamily="18" charset="0"/>
                <a:cs typeface="Times New Roman" pitchFamily="18" charset="0"/>
              </a:rPr>
              <a:t>T3 Into pericolic fat or subserosa but not breaching serosa</a:t>
            </a:r>
          </a:p>
          <a:p>
            <a:pPr lvl="2" algn="l" rtl="0"/>
            <a:r>
              <a:rPr lang="en-US" sz="2000" dirty="0">
                <a:latin typeface="Times New Roman" pitchFamily="18" charset="0"/>
                <a:cs typeface="Times New Roman" pitchFamily="18" charset="0"/>
              </a:rPr>
              <a:t>T4 Breaches serosa or directly involving another organ</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 Nodal stage</a:t>
            </a:r>
          </a:p>
          <a:p>
            <a:pPr lvl="2" algn="l" rtl="0"/>
            <a:r>
              <a:rPr lang="en-US" sz="2000" dirty="0">
                <a:latin typeface="Times New Roman" pitchFamily="18" charset="0"/>
                <a:cs typeface="Times New Roman" pitchFamily="18" charset="0"/>
              </a:rPr>
              <a:t>N0 No nodes involved</a:t>
            </a:r>
          </a:p>
          <a:p>
            <a:pPr lvl="2" algn="l" rtl="0"/>
            <a:r>
              <a:rPr lang="en-US" sz="2000" dirty="0">
                <a:latin typeface="Times New Roman" pitchFamily="18" charset="0"/>
                <a:cs typeface="Times New Roman" pitchFamily="18" charset="0"/>
              </a:rPr>
              <a:t>N1 1-3 nodes involved</a:t>
            </a:r>
          </a:p>
          <a:p>
            <a:pPr lvl="2" algn="l" rtl="0"/>
            <a:r>
              <a:rPr lang="en-US" sz="2000" dirty="0">
                <a:latin typeface="Times New Roman" pitchFamily="18" charset="0"/>
                <a:cs typeface="Times New Roman" pitchFamily="18" charset="0"/>
              </a:rPr>
              <a:t>N2 Four or more nodes involved</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 Metastases</a:t>
            </a:r>
          </a:p>
          <a:p>
            <a:pPr lvl="2" algn="l" rtl="0"/>
            <a:r>
              <a:rPr lang="en-US" sz="2000" dirty="0">
                <a:latin typeface="Times New Roman" pitchFamily="18" charset="0"/>
                <a:cs typeface="Times New Roman" pitchFamily="18" charset="0"/>
              </a:rPr>
              <a:t>M0 No metastases</a:t>
            </a:r>
          </a:p>
          <a:p>
            <a:pPr lvl="2" algn="l" rtl="0"/>
            <a:r>
              <a:rPr lang="en-US" sz="2000" dirty="0">
                <a:latin typeface="Times New Roman" pitchFamily="18" charset="0"/>
                <a:cs typeface="Times New Roman" pitchFamily="18" charset="0"/>
              </a:rPr>
              <a:t>M1 Metastases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18246274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Clinical features</a:t>
            </a:r>
          </a:p>
          <a:p>
            <a:pPr marL="742950" lvl="1" indent="-285750" algn="l" rtl="0">
              <a:buFont typeface="Arial" pitchFamily="34" charset="0"/>
              <a:buChar char="•"/>
            </a:pPr>
            <a:r>
              <a:rPr lang="en-US" sz="2000" dirty="0">
                <a:latin typeface="Times New Roman" pitchFamily="18" charset="0"/>
                <a:cs typeface="Times New Roman" pitchFamily="18" charset="0"/>
              </a:rPr>
              <a:t>Carcinoma of the colon typically occurs in patients over 50 years of age and is most common in the 8th decade of life.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Emergency </a:t>
            </a:r>
            <a:r>
              <a:rPr lang="en-US" sz="2000" dirty="0">
                <a:latin typeface="Times New Roman" pitchFamily="18" charset="0"/>
                <a:cs typeface="Times New Roman" pitchFamily="18" charset="0"/>
              </a:rPr>
              <a:t>presentation occurs in 20% of cases and is associated with a considerably worse prognosis, even when matched for disease stage</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 careful family history should be taken.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Those </a:t>
            </a:r>
            <a:r>
              <a:rPr lang="en-US" sz="2000" dirty="0">
                <a:latin typeface="Times New Roman" pitchFamily="18" charset="0"/>
                <a:cs typeface="Times New Roman" pitchFamily="18" charset="0"/>
              </a:rPr>
              <a:t>with first-degree relatives who have developed colorectal cancer before the age of 45 years may be part of one of the colorectal cancer familial syndromes.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Tumours of the </a:t>
            </a:r>
            <a:r>
              <a:rPr lang="en-US" sz="2000" dirty="0">
                <a:latin typeface="Times New Roman" pitchFamily="18" charset="0"/>
                <a:cs typeface="Times New Roman" pitchFamily="18" charset="0"/>
              </a:rPr>
              <a:t>left side of the colon usually present with a change in bowel habit or rectal bleeding, while proximal lesions typically present later, with iron deficiency anaemia or a </a:t>
            </a:r>
            <a:r>
              <a:rPr lang="en-US" sz="2000" dirty="0" smtClean="0">
                <a:latin typeface="Times New Roman" pitchFamily="18" charset="0"/>
                <a:cs typeface="Times New Roman" pitchFamily="18" charset="0"/>
              </a:rPr>
              <a:t>mass. </a:t>
            </a: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commonly present with metastatic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Lesions </a:t>
            </a:r>
            <a:r>
              <a:rPr lang="en-US" sz="2000" dirty="0">
                <a:latin typeface="Times New Roman" pitchFamily="18" charset="0"/>
                <a:cs typeface="Times New Roman" pitchFamily="18" charset="0"/>
              </a:rPr>
              <a:t>of the flexures may present with vague upper abdominal symptoms for many months before symptoms </a:t>
            </a:r>
            <a:r>
              <a:rPr lang="en-US" sz="2000" dirty="0" smtClean="0">
                <a:latin typeface="Times New Roman" pitchFamily="18" charset="0"/>
                <a:cs typeface="Times New Roman" pitchFamily="18" charset="0"/>
              </a:rPr>
              <a:t>suggestive of </a:t>
            </a:r>
            <a:r>
              <a:rPr lang="en-US" sz="2000" dirty="0">
                <a:latin typeface="Times New Roman" pitchFamily="18" charset="0"/>
                <a:cs typeface="Times New Roman" pitchFamily="18" charset="0"/>
              </a:rPr>
              <a:t>colonic disease appear</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24483035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370427"/>
          </a:xfrm>
          <a:prstGeom prst="rect">
            <a:avLst/>
          </a:prstGeom>
        </p:spPr>
        <p:txBody>
          <a:bodyPr wrap="square">
            <a:spAutoFit/>
          </a:bodyPr>
          <a:lstStyle/>
          <a:p>
            <a:pPr algn="l" rtl="0"/>
            <a:endParaRPr lang="en-US" dirty="0"/>
          </a:p>
          <a:p>
            <a:pPr algn="l" rtl="0"/>
            <a:r>
              <a:rPr lang="en-US" sz="2000" b="1" dirty="0">
                <a:latin typeface="Times New Roman" pitchFamily="18" charset="0"/>
                <a:cs typeface="Times New Roman" pitchFamily="18" charset="0"/>
              </a:rPr>
              <a:t>Investigation of colon cancer</a:t>
            </a:r>
          </a:p>
          <a:p>
            <a:pPr algn="l" rtl="0"/>
            <a:r>
              <a:rPr lang="en-US" sz="2000" b="1" dirty="0" smtClean="0">
                <a:latin typeface="Times New Roman" pitchFamily="18" charset="0"/>
                <a:cs typeface="Times New Roman" pitchFamily="18" charset="0"/>
              </a:rPr>
              <a:t>SCREENING</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Colon cancer is suited to screening as prognosis is better </a:t>
            </a:r>
            <a:r>
              <a:rPr lang="en-US" sz="2000" dirty="0" smtClean="0">
                <a:latin typeface="Times New Roman" pitchFamily="18" charset="0"/>
                <a:cs typeface="Times New Roman" pitchFamily="18" charset="0"/>
              </a:rPr>
              <a:t>for early </a:t>
            </a:r>
            <a:r>
              <a:rPr lang="en-US" sz="2000" dirty="0">
                <a:latin typeface="Times New Roman" pitchFamily="18" charset="0"/>
                <a:cs typeface="Times New Roman" pitchFamily="18" charset="0"/>
              </a:rPr>
              <a:t>stage disease and polypectomy allows the </a:t>
            </a:r>
            <a:r>
              <a:rPr lang="en-US" sz="2000" dirty="0" smtClean="0">
                <a:latin typeface="Times New Roman" pitchFamily="18" charset="0"/>
                <a:cs typeface="Times New Roman" pitchFamily="18" charset="0"/>
              </a:rPr>
              <a:t>prevention of </a:t>
            </a:r>
            <a:r>
              <a:rPr lang="en-US" sz="2000" dirty="0">
                <a:latin typeface="Times New Roman" pitchFamily="18" charset="0"/>
                <a:cs typeface="Times New Roman" pitchFamily="18" charset="0"/>
              </a:rPr>
              <a:t>cancer development.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UK, a screening </a:t>
            </a:r>
            <a:r>
              <a:rPr lang="en-US" sz="2000" dirty="0" smtClean="0">
                <a:latin typeface="Times New Roman" pitchFamily="18" charset="0"/>
                <a:cs typeface="Times New Roman" pitchFamily="18" charset="0"/>
              </a:rPr>
              <a:t>programme has </a:t>
            </a:r>
            <a:r>
              <a:rPr lang="en-US" sz="2000" dirty="0">
                <a:latin typeface="Times New Roman" pitchFamily="18" charset="0"/>
                <a:cs typeface="Times New Roman" pitchFamily="18" charset="0"/>
              </a:rPr>
              <a:t>been introduced based on </a:t>
            </a:r>
            <a:r>
              <a:rPr lang="en-US" sz="2000" b="1" dirty="0">
                <a:latin typeface="Times New Roman" pitchFamily="18" charset="0"/>
                <a:cs typeface="Times New Roman" pitchFamily="18" charset="0"/>
              </a:rPr>
              <a:t>faecal occult blood testing </a:t>
            </a:r>
            <a:r>
              <a:rPr lang="en-US" sz="2000" dirty="0" smtClean="0">
                <a:latin typeface="Times New Roman" pitchFamily="18" charset="0"/>
                <a:cs typeface="Times New Roman" pitchFamily="18" charset="0"/>
              </a:rPr>
              <a:t>of people </a:t>
            </a:r>
            <a:r>
              <a:rPr lang="en-US" sz="2000" dirty="0">
                <a:latin typeface="Times New Roman" pitchFamily="18" charset="0"/>
                <a:cs typeface="Times New Roman" pitchFamily="18" charset="0"/>
              </a:rPr>
              <a:t>aged 60–69 years, followed by colonoscopy in </a:t>
            </a:r>
            <a:r>
              <a:rPr lang="en-US" sz="2000" dirty="0" smtClean="0">
                <a:latin typeface="Times New Roman" pitchFamily="18" charset="0"/>
                <a:cs typeface="Times New Roman" pitchFamily="18" charset="0"/>
              </a:rPr>
              <a:t>those who </a:t>
            </a:r>
            <a:r>
              <a:rPr lang="en-US" sz="2000" dirty="0">
                <a:latin typeface="Times New Roman" pitchFamily="18" charset="0"/>
                <a:cs typeface="Times New Roman" pitchFamily="18" charset="0"/>
              </a:rPr>
              <a:t>test positive.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A </a:t>
            </a:r>
            <a:r>
              <a:rPr lang="en-US" sz="2000" b="1" dirty="0">
                <a:latin typeface="Times New Roman" pitchFamily="18" charset="0"/>
                <a:cs typeface="Times New Roman" pitchFamily="18" charset="0"/>
              </a:rPr>
              <a:t>guaiac-based test </a:t>
            </a:r>
            <a:r>
              <a:rPr lang="en-US" sz="2000" dirty="0">
                <a:latin typeface="Times New Roman" pitchFamily="18" charset="0"/>
                <a:cs typeface="Times New Roman" pitchFamily="18" charset="0"/>
              </a:rPr>
              <a:t>is used, which </a:t>
            </a:r>
            <a:r>
              <a:rPr lang="en-US" sz="2000" dirty="0" smtClean="0">
                <a:latin typeface="Times New Roman" pitchFamily="18" charset="0"/>
                <a:cs typeface="Times New Roman" pitchFamily="18" charset="0"/>
              </a:rPr>
              <a:t>detects peroxidase-like </a:t>
            </a:r>
            <a:r>
              <a:rPr lang="en-US" sz="2000" dirty="0">
                <a:latin typeface="Times New Roman" pitchFamily="18" charset="0"/>
                <a:cs typeface="Times New Roman" pitchFamily="18" charset="0"/>
              </a:rPr>
              <a:t>activity of faecal haematin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Studies </a:t>
            </a:r>
            <a:r>
              <a:rPr lang="en-US" sz="2000" dirty="0" smtClean="0">
                <a:latin typeface="Times New Roman" pitchFamily="18" charset="0"/>
                <a:cs typeface="Times New Roman" pitchFamily="18" charset="0"/>
              </a:rPr>
              <a:t>have suggested </a:t>
            </a:r>
            <a:r>
              <a:rPr lang="en-US" sz="2000" dirty="0">
                <a:latin typeface="Times New Roman" pitchFamily="18" charset="0"/>
                <a:cs typeface="Times New Roman" pitchFamily="18" charset="0"/>
              </a:rPr>
              <a:t>a 15–20% reduction </a:t>
            </a: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colorectal cancer </a:t>
            </a:r>
            <a:r>
              <a:rPr lang="en-US" sz="2000" dirty="0" smtClean="0">
                <a:latin typeface="Times New Roman" pitchFamily="18" charset="0"/>
                <a:cs typeface="Times New Roman" pitchFamily="18" charset="0"/>
              </a:rPr>
              <a:t>specific mortality in </a:t>
            </a:r>
            <a:r>
              <a:rPr lang="en-US" sz="2000" dirty="0">
                <a:latin typeface="Times New Roman" pitchFamily="18" charset="0"/>
                <a:cs typeface="Times New Roman" pitchFamily="18" charset="0"/>
              </a:rPr>
              <a:t>the screened population.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Flexible sigmoidoscopy </a:t>
            </a:r>
            <a:r>
              <a:rPr lang="en-US" sz="2000" dirty="0" smtClean="0">
                <a:latin typeface="Times New Roman" pitchFamily="18" charset="0"/>
                <a:cs typeface="Times New Roman" pitchFamily="18" charset="0"/>
              </a:rPr>
              <a:t>can </a:t>
            </a:r>
            <a:r>
              <a:rPr lang="en-US" sz="2000" dirty="0">
                <a:latin typeface="Times New Roman" pitchFamily="18" charset="0"/>
                <a:cs typeface="Times New Roman" pitchFamily="18" charset="0"/>
              </a:rPr>
              <a:t>also be used as the initial screening tool, with a </a:t>
            </a:r>
            <a:r>
              <a:rPr lang="en-US" sz="2000" dirty="0" smtClean="0">
                <a:latin typeface="Times New Roman" pitchFamily="18" charset="0"/>
                <a:cs typeface="Times New Roman" pitchFamily="18" charset="0"/>
              </a:rPr>
              <a:t>similar reduction </a:t>
            </a:r>
            <a:r>
              <a:rPr lang="en-US" sz="2000" dirty="0">
                <a:latin typeface="Times New Roman" pitchFamily="18" charset="0"/>
                <a:cs typeface="Times New Roman" pitchFamily="18" charset="0"/>
              </a:rPr>
              <a:t>in colorectal cancer </a:t>
            </a:r>
            <a:r>
              <a:rPr lang="en-US" sz="2000" dirty="0" smtClean="0">
                <a:latin typeface="Times New Roman" pitchFamily="18" charset="0"/>
                <a:cs typeface="Times New Roman" pitchFamily="18" charset="0"/>
              </a:rPr>
              <a:t>specific mortality</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45878128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algn="l" rtl="0"/>
            <a:r>
              <a:rPr lang="en-US" sz="2000" b="1" dirty="0">
                <a:latin typeface="Times New Roman" pitchFamily="18" charset="0"/>
                <a:cs typeface="Times New Roman" pitchFamily="18" charset="0"/>
              </a:rPr>
              <a:t>ENDOSCOPY</a:t>
            </a:r>
          </a:p>
          <a:p>
            <a:pPr marL="742950" lvl="1" indent="-285750" algn="l" rtl="0">
              <a:buFont typeface="Arial" pitchFamily="34" charset="0"/>
              <a:buChar char="•"/>
            </a:pPr>
            <a:r>
              <a:rPr lang="en-US" sz="2000" dirty="0">
                <a:latin typeface="Times New Roman" pitchFamily="18" charset="0"/>
                <a:cs typeface="Times New Roman" pitchFamily="18" charset="0"/>
              </a:rPr>
              <a:t>The 60-cm, fibreoptic, flexible sigmoidoscope is increasingly being used in ‘one-stop’ rectal bleeding clinics.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patient is prepared with an enema and sedation is not usually necessary.</a:t>
            </a:r>
          </a:p>
          <a:p>
            <a:pPr marL="742950" lvl="1" indent="-285750" algn="l" rtl="0">
              <a:buFont typeface="Arial" pitchFamily="34" charset="0"/>
              <a:buChar char="•"/>
            </a:pPr>
            <a:r>
              <a:rPr lang="en-US" sz="2000" dirty="0">
                <a:latin typeface="Times New Roman" pitchFamily="18" charset="0"/>
                <a:cs typeface="Times New Roman" pitchFamily="18" charset="0"/>
              </a:rPr>
              <a:t>It is usually possible to assess the bowel up to the splenic flexure, which will detect up to 70% of cancers and almost all that cause fresh rectal </a:t>
            </a:r>
            <a:r>
              <a:rPr lang="en-US" sz="2000" dirty="0" smtClean="0">
                <a:latin typeface="Times New Roman" pitchFamily="18" charset="0"/>
                <a:cs typeface="Times New Roman" pitchFamily="18" charset="0"/>
              </a:rPr>
              <a:t>bleeding. </a:t>
            </a:r>
          </a:p>
          <a:p>
            <a:pPr marL="742950" lvl="1" indent="-285750" algn="l" rtl="0">
              <a:buFont typeface="Arial" pitchFamily="34" charset="0"/>
              <a:buChar char="•"/>
            </a:pPr>
            <a:r>
              <a:rPr lang="en-US" sz="2000" dirty="0" smtClean="0">
                <a:latin typeface="Times New Roman" pitchFamily="18" charset="0"/>
                <a:cs typeface="Times New Roman" pitchFamily="18" charset="0"/>
              </a:rPr>
              <a:t>Colonoscopy </a:t>
            </a:r>
            <a:r>
              <a:rPr lang="en-US" sz="2000" dirty="0">
                <a:latin typeface="Times New Roman" pitchFamily="18" charset="0"/>
                <a:cs typeface="Times New Roman" pitchFamily="18" charset="0"/>
              </a:rPr>
              <a:t>is the investigation of choice if colorectal cancer is </a:t>
            </a:r>
            <a:r>
              <a:rPr lang="en-US" sz="2000" dirty="0" smtClean="0">
                <a:latin typeface="Times New Roman" pitchFamily="18" charset="0"/>
                <a:cs typeface="Times New Roman" pitchFamily="18" charset="0"/>
              </a:rPr>
              <a:t>suspected. </a:t>
            </a: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has the advantage of not only picking up a primary cancer but also having the ability to detect </a:t>
            </a:r>
            <a:r>
              <a:rPr lang="en-US" sz="2000" dirty="0" smtClean="0">
                <a:latin typeface="Times New Roman" pitchFamily="18" charset="0"/>
                <a:cs typeface="Times New Roman" pitchFamily="18" charset="0"/>
              </a:rPr>
              <a:t>polyps </a:t>
            </a:r>
            <a:r>
              <a:rPr lang="en-US" sz="2000" dirty="0">
                <a:latin typeface="Times New Roman" pitchFamily="18" charset="0"/>
                <a:cs typeface="Times New Roman" pitchFamily="18" charset="0"/>
              </a:rPr>
              <a:t>or other carcinomas, which occur in 3–5% of cases.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a small risk of perforation (1:1000).</a:t>
            </a:r>
          </a:p>
        </p:txBody>
      </p:sp>
    </p:spTree>
    <p:extLst>
      <p:ext uri="{BB962C8B-B14F-4D97-AF65-F5344CB8AC3E}">
        <p14:creationId xmlns:p14="http://schemas.microsoft.com/office/powerpoint/2010/main" val="345930379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RADIOLOGY</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Double-contrast </a:t>
            </a:r>
            <a:r>
              <a:rPr lang="en-US" sz="2000" b="1" dirty="0">
                <a:latin typeface="Times New Roman" pitchFamily="18" charset="0"/>
                <a:cs typeface="Times New Roman" pitchFamily="18" charset="0"/>
              </a:rPr>
              <a:t>barium enema </a:t>
            </a:r>
            <a:r>
              <a:rPr lang="en-US" sz="2000" dirty="0">
                <a:latin typeface="Times New Roman" pitchFamily="18" charset="0"/>
                <a:cs typeface="Times New Roman" pitchFamily="18" charset="0"/>
              </a:rPr>
              <a:t>has traditionally been </a:t>
            </a:r>
            <a:r>
              <a:rPr lang="en-US" sz="2000" dirty="0" smtClean="0">
                <a:latin typeface="Times New Roman" pitchFamily="18" charset="0"/>
                <a:cs typeface="Times New Roman" pitchFamily="18" charset="0"/>
              </a:rPr>
              <a:t>used and </a:t>
            </a:r>
            <a:r>
              <a:rPr lang="en-US" sz="2000" dirty="0">
                <a:latin typeface="Times New Roman" pitchFamily="18" charset="0"/>
                <a:cs typeface="Times New Roman" pitchFamily="18" charset="0"/>
              </a:rPr>
              <a:t>shows a cancer of the colon as a constant irregular </a:t>
            </a:r>
            <a:r>
              <a:rPr lang="en-US" sz="2000" dirty="0" smtClean="0">
                <a:latin typeface="Times New Roman" pitchFamily="18" charset="0"/>
                <a:cs typeface="Times New Roman" pitchFamily="18" charset="0"/>
              </a:rPr>
              <a:t>filling defect</a:t>
            </a:r>
            <a:r>
              <a:rPr lang="en-US" sz="2000" dirty="0">
                <a:latin typeface="Times New Roman" pitchFamily="18" charset="0"/>
                <a:cs typeface="Times New Roman" pitchFamily="18" charset="0"/>
              </a:rPr>
              <a:t>, often described as looking like an </a:t>
            </a:r>
            <a:r>
              <a:rPr lang="en-US" sz="2000" dirty="0" smtClean="0">
                <a:latin typeface="Times New Roman" pitchFamily="18" charset="0"/>
                <a:cs typeface="Times New Roman" pitchFamily="18" charset="0"/>
              </a:rPr>
              <a:t>apple-core. </a:t>
            </a:r>
          </a:p>
          <a:p>
            <a:pPr marL="742950" lvl="1" indent="-285750" algn="l" rtl="0">
              <a:buFont typeface="Arial" pitchFamily="34" charset="0"/>
              <a:buChar char="•"/>
            </a:pPr>
            <a:r>
              <a:rPr lang="en-US" sz="2000" dirty="0" smtClean="0">
                <a:latin typeface="Times New Roman" pitchFamily="18" charset="0"/>
                <a:cs typeface="Times New Roman" pitchFamily="18" charset="0"/>
              </a:rPr>
              <a:t>False </a:t>
            </a:r>
            <a:r>
              <a:rPr lang="en-US" sz="2000" dirty="0">
                <a:latin typeface="Times New Roman" pitchFamily="18" charset="0"/>
                <a:cs typeface="Times New Roman" pitchFamily="18" charset="0"/>
              </a:rPr>
              <a:t>positives occur in 1–2% of cases and </a:t>
            </a:r>
            <a:r>
              <a:rPr lang="en-US" sz="2000" dirty="0" smtClean="0">
                <a:latin typeface="Times New Roman" pitchFamily="18" charset="0"/>
                <a:cs typeface="Times New Roman" pitchFamily="18" charset="0"/>
              </a:rPr>
              <a:t>false negatives </a:t>
            </a:r>
            <a:r>
              <a:rPr lang="en-US" sz="2000" dirty="0">
                <a:latin typeface="Times New Roman" pitchFamily="18" charset="0"/>
                <a:cs typeface="Times New Roman" pitchFamily="18" charset="0"/>
              </a:rPr>
              <a:t>in 7–9% of cases.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has now been largely </a:t>
            </a:r>
            <a:r>
              <a:rPr lang="en-US" sz="2000" dirty="0" smtClean="0">
                <a:latin typeface="Times New Roman" pitchFamily="18" charset="0"/>
                <a:cs typeface="Times New Roman" pitchFamily="18" charset="0"/>
              </a:rPr>
              <a:t>replaced by </a:t>
            </a:r>
            <a:r>
              <a:rPr lang="en-US" sz="2000" b="1" dirty="0">
                <a:latin typeface="Times New Roman" pitchFamily="18" charset="0"/>
                <a:cs typeface="Times New Roman" pitchFamily="18" charset="0"/>
              </a:rPr>
              <a:t>computed tomography (CT) </a:t>
            </a:r>
            <a:r>
              <a:rPr lang="en-US" sz="2000" dirty="0">
                <a:latin typeface="Times New Roman" pitchFamily="18" charset="0"/>
                <a:cs typeface="Times New Roman" pitchFamily="18" charset="0"/>
              </a:rPr>
              <a:t>virtual colonoscopy, </a:t>
            </a:r>
            <a:r>
              <a:rPr lang="en-US" sz="2000" dirty="0" smtClean="0">
                <a:latin typeface="Times New Roman" pitchFamily="18" charset="0"/>
                <a:cs typeface="Times New Roman" pitchFamily="18" charset="0"/>
              </a:rPr>
              <a:t>which is </a:t>
            </a:r>
            <a:r>
              <a:rPr lang="en-US" sz="2000" dirty="0">
                <a:latin typeface="Times New Roman" pitchFamily="18" charset="0"/>
                <a:cs typeface="Times New Roman" pitchFamily="18" charset="0"/>
              </a:rPr>
              <a:t>extremely sensitive in picking up polyps down to a </a:t>
            </a:r>
            <a:r>
              <a:rPr lang="en-US" sz="2000" dirty="0" smtClean="0">
                <a:latin typeface="Times New Roman" pitchFamily="18" charset="0"/>
                <a:cs typeface="Times New Roman" pitchFamily="18" charset="0"/>
              </a:rPr>
              <a:t>size of </a:t>
            </a:r>
            <a:r>
              <a:rPr lang="en-US" sz="2000" dirty="0">
                <a:latin typeface="Times New Roman" pitchFamily="18" charset="0"/>
                <a:cs typeface="Times New Roman" pitchFamily="18" charset="0"/>
              </a:rPr>
              <a:t>6 </a:t>
            </a:r>
            <a:r>
              <a:rPr lang="en-US" sz="2000" dirty="0" smtClean="0">
                <a:latin typeface="Times New Roman" pitchFamily="18" charset="0"/>
                <a:cs typeface="Times New Roman" pitchFamily="18" charset="0"/>
              </a:rPr>
              <a:t>mm. </a:t>
            </a: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has the advantage of being </a:t>
            </a:r>
            <a:r>
              <a:rPr lang="en-US" sz="2000" dirty="0" smtClean="0">
                <a:latin typeface="Times New Roman" pitchFamily="18" charset="0"/>
                <a:cs typeface="Times New Roman" pitchFamily="18" charset="0"/>
              </a:rPr>
              <a:t>less invasive than </a:t>
            </a:r>
            <a:r>
              <a:rPr lang="en-US" sz="2000" dirty="0">
                <a:latin typeface="Times New Roman" pitchFamily="18" charset="0"/>
                <a:cs typeface="Times New Roman" pitchFamily="18" charset="0"/>
              </a:rPr>
              <a:t>colonoscopy but if a biopsy is required, </a:t>
            </a:r>
            <a:r>
              <a:rPr lang="en-US" sz="2000" dirty="0" smtClean="0">
                <a:latin typeface="Times New Roman" pitchFamily="18" charset="0"/>
                <a:cs typeface="Times New Roman" pitchFamily="18" charset="0"/>
              </a:rPr>
              <a:t>an endoscopy </a:t>
            </a:r>
            <a:r>
              <a:rPr lang="en-US" sz="2000" dirty="0">
                <a:latin typeface="Times New Roman" pitchFamily="18" charset="0"/>
                <a:cs typeface="Times New Roman" pitchFamily="18" charset="0"/>
              </a:rPr>
              <a:t>will still be needed.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CT </a:t>
            </a:r>
            <a:r>
              <a:rPr lang="en-US" sz="2000" dirty="0">
                <a:latin typeface="Times New Roman" pitchFamily="18" charset="0"/>
                <a:cs typeface="Times New Roman" pitchFamily="18" charset="0"/>
              </a:rPr>
              <a:t>is used as a diagnostic </a:t>
            </a:r>
            <a:r>
              <a:rPr lang="en-US" sz="2000" dirty="0" smtClean="0">
                <a:latin typeface="Times New Roman" pitchFamily="18" charset="0"/>
                <a:cs typeface="Times New Roman" pitchFamily="18" charset="0"/>
              </a:rPr>
              <a:t>tool in </a:t>
            </a:r>
            <a:r>
              <a:rPr lang="en-US" sz="2000" dirty="0">
                <a:latin typeface="Times New Roman" pitchFamily="18" charset="0"/>
                <a:cs typeface="Times New Roman" pitchFamily="18" charset="0"/>
              </a:rPr>
              <a:t>patients with palpable abdominal masses.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Spiral </a:t>
            </a:r>
            <a:r>
              <a:rPr lang="en-US" sz="2000" dirty="0">
                <a:latin typeface="Times New Roman" pitchFamily="18" charset="0"/>
                <a:cs typeface="Times New Roman" pitchFamily="18" charset="0"/>
              </a:rPr>
              <a:t>CT of </a:t>
            </a:r>
            <a:r>
              <a:rPr lang="en-US" sz="2000" dirty="0" smtClean="0">
                <a:latin typeface="Times New Roman" pitchFamily="18" charset="0"/>
                <a:cs typeface="Times New Roman" pitchFamily="18" charset="0"/>
              </a:rPr>
              <a:t>the chest</a:t>
            </a:r>
            <a:r>
              <a:rPr lang="en-US" sz="2000" dirty="0">
                <a:latin typeface="Times New Roman" pitchFamily="18" charset="0"/>
                <a:cs typeface="Times New Roman" pitchFamily="18" charset="0"/>
              </a:rPr>
              <a:t>, abdomen and pelvis now represents the standard </a:t>
            </a:r>
            <a:r>
              <a:rPr lang="en-US" sz="2000" dirty="0" smtClean="0">
                <a:latin typeface="Times New Roman" pitchFamily="18" charset="0"/>
                <a:cs typeface="Times New Roman" pitchFamily="18" charset="0"/>
              </a:rPr>
              <a:t>means of </a:t>
            </a:r>
            <a:r>
              <a:rPr lang="en-US" sz="2000" dirty="0">
                <a:latin typeface="Times New Roman" pitchFamily="18" charset="0"/>
                <a:cs typeface="Times New Roman" pitchFamily="18" charset="0"/>
              </a:rPr>
              <a:t>staging colorectal cancer, although </a:t>
            </a:r>
            <a:r>
              <a:rPr lang="en-US" sz="2000" b="1" dirty="0">
                <a:latin typeface="Times New Roman" pitchFamily="18" charset="0"/>
                <a:cs typeface="Times New Roman" pitchFamily="18" charset="0"/>
              </a:rPr>
              <a:t>chest x-ray and </a:t>
            </a:r>
            <a:r>
              <a:rPr lang="en-US" sz="2000" b="1" dirty="0" smtClean="0">
                <a:latin typeface="Times New Roman" pitchFamily="18" charset="0"/>
                <a:cs typeface="Times New Roman" pitchFamily="18" charset="0"/>
              </a:rPr>
              <a:t>liver ultrasound </a:t>
            </a:r>
            <a:r>
              <a:rPr lang="en-US" sz="2000" dirty="0">
                <a:latin typeface="Times New Roman" pitchFamily="18" charset="0"/>
                <a:cs typeface="Times New Roman" pitchFamily="18" charset="0"/>
              </a:rPr>
              <a:t>are alternatives if CT is not readily available.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Rectal</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cancer </a:t>
            </a:r>
            <a:r>
              <a:rPr lang="en-US" sz="2000" dirty="0">
                <a:latin typeface="Times New Roman" pitchFamily="18" charset="0"/>
                <a:cs typeface="Times New Roman" pitchFamily="18" charset="0"/>
              </a:rPr>
              <a:t>usually requires additional staging for local </a:t>
            </a:r>
            <a:r>
              <a:rPr lang="en-US" sz="2000" dirty="0" smtClean="0">
                <a:latin typeface="Times New Roman" pitchFamily="18" charset="0"/>
                <a:cs typeface="Times New Roman" pitchFamily="18" charset="0"/>
              </a:rPr>
              <a:t>spread, using </a:t>
            </a:r>
            <a:r>
              <a:rPr lang="en-US" sz="2000" b="1" dirty="0">
                <a:latin typeface="Times New Roman" pitchFamily="18" charset="0"/>
                <a:cs typeface="Times New Roman" pitchFamily="18" charset="0"/>
              </a:rPr>
              <a:t>magnetic resonance </a:t>
            </a:r>
            <a:r>
              <a:rPr lang="en-US" sz="2000" b="1" dirty="0" smtClean="0">
                <a:latin typeface="Times New Roman" pitchFamily="18" charset="0"/>
                <a:cs typeface="Times New Roman" pitchFamily="18" charset="0"/>
              </a:rPr>
              <a:t>imaging (MRI)</a:t>
            </a:r>
            <a:r>
              <a:rPr lang="en-US" sz="2000" dirty="0" smtClean="0">
                <a:latin typeface="Times New Roman" pitchFamily="18" charset="0"/>
                <a:cs typeface="Times New Roman" pitchFamily="18" charset="0"/>
              </a:rPr>
              <a:t>.</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8930926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Surgical treatment</a:t>
            </a:r>
          </a:p>
          <a:p>
            <a:pPr algn="l" rtl="0"/>
            <a:r>
              <a:rPr lang="en-US" sz="2000" b="1" dirty="0">
                <a:latin typeface="Times New Roman" pitchFamily="18" charset="0"/>
                <a:cs typeface="Times New Roman" pitchFamily="18" charset="0"/>
              </a:rPr>
              <a:t>PREOPERATIVE PREPARATION</a:t>
            </a:r>
          </a:p>
          <a:p>
            <a:pPr marL="742950" lvl="1" indent="-285750" algn="l" rtl="0">
              <a:buFont typeface="Arial" pitchFamily="34" charset="0"/>
              <a:buChar char="•"/>
            </a:pPr>
            <a:r>
              <a:rPr lang="en-US" sz="2000" b="1" dirty="0">
                <a:latin typeface="Times New Roman" pitchFamily="18" charset="0"/>
                <a:cs typeface="Times New Roman" pitchFamily="18" charset="0"/>
              </a:rPr>
              <a:t>Mechanical bowel preparation </a:t>
            </a:r>
            <a:r>
              <a:rPr lang="en-US" sz="2000" dirty="0">
                <a:latin typeface="Times New Roman" pitchFamily="18" charset="0"/>
                <a:cs typeface="Times New Roman" pitchFamily="18" charset="0"/>
              </a:rPr>
              <a:t>has fallen out of favour in surgery for colon cancer, with little evidence of benefit and some of an increased rate of wound infection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It currently </a:t>
            </a:r>
            <a:r>
              <a:rPr lang="en-US" sz="2000" dirty="0" smtClean="0">
                <a:latin typeface="Times New Roman" pitchFamily="18" charset="0"/>
                <a:cs typeface="Times New Roman" pitchFamily="18" charset="0"/>
              </a:rPr>
              <a:t>remains in </a:t>
            </a:r>
            <a:r>
              <a:rPr lang="en-US" sz="2000" dirty="0">
                <a:latin typeface="Times New Roman" pitchFamily="18" charset="0"/>
                <a:cs typeface="Times New Roman" pitchFamily="18" charset="0"/>
              </a:rPr>
              <a:t>use largely for low rectal resection, where unprepared bowel may be associated with a higher infection rate.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Antiembolism </a:t>
            </a:r>
            <a:r>
              <a:rPr lang="en-US" sz="2000" b="1" dirty="0">
                <a:latin typeface="Times New Roman" pitchFamily="18" charset="0"/>
                <a:cs typeface="Times New Roman" pitchFamily="18" charset="0"/>
              </a:rPr>
              <a:t>stockings </a:t>
            </a:r>
            <a:r>
              <a:rPr lang="en-US" sz="2000" dirty="0">
                <a:latin typeface="Times New Roman" pitchFamily="18" charset="0"/>
                <a:cs typeface="Times New Roman" pitchFamily="18" charset="0"/>
              </a:rPr>
              <a:t>should be fitted and the patient started on prophylactic subcutaneous </a:t>
            </a:r>
            <a:r>
              <a:rPr lang="en-US" sz="2000" b="1" dirty="0">
                <a:latin typeface="Times New Roman" pitchFamily="18" charset="0"/>
                <a:cs typeface="Times New Roman" pitchFamily="18" charset="0"/>
              </a:rPr>
              <a:t>low molecular weight heparin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available, </a:t>
            </a:r>
            <a:r>
              <a:rPr lang="en-US" sz="2000" b="1" dirty="0">
                <a:latin typeface="Times New Roman" pitchFamily="18" charset="0"/>
                <a:cs typeface="Times New Roman" pitchFamily="18" charset="0"/>
              </a:rPr>
              <a:t>manual compression boots </a:t>
            </a:r>
            <a:r>
              <a:rPr lang="en-US" sz="2000" dirty="0">
                <a:latin typeface="Times New Roman" pitchFamily="18" charset="0"/>
                <a:cs typeface="Times New Roman" pitchFamily="18" charset="0"/>
              </a:rPr>
              <a:t>are used perioperatively.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Intravenous </a:t>
            </a:r>
            <a:r>
              <a:rPr lang="en-US" sz="2000" b="1" dirty="0">
                <a:latin typeface="Times New Roman" pitchFamily="18" charset="0"/>
                <a:cs typeface="Times New Roman" pitchFamily="18" charset="0"/>
              </a:rPr>
              <a:t>prophylactic antibiotics </a:t>
            </a:r>
            <a:r>
              <a:rPr lang="en-US" sz="2000" dirty="0">
                <a:latin typeface="Times New Roman" pitchFamily="18" charset="0"/>
                <a:cs typeface="Times New Roman" pitchFamily="18" charset="0"/>
              </a:rPr>
              <a:t>are given immediately before the start of surgery, to reduce the risk of surgical site infection.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single dose of antibiotics covering bowel organisms is as effective as multiple doses.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all cases where a stoma seems likely, careful preoperative counselling and marking of an appropriate site by an enterostomal therapist is </a:t>
            </a:r>
            <a:r>
              <a:rPr lang="en-US" sz="2000" dirty="0" smtClean="0">
                <a:latin typeface="Times New Roman" pitchFamily="18" charset="0"/>
                <a:cs typeface="Times New Roman" pitchFamily="18" charset="0"/>
              </a:rPr>
              <a:t>essential.</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75546351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754874"/>
          </a:xfrm>
          <a:prstGeom prst="rect">
            <a:avLst/>
          </a:prstGeom>
        </p:spPr>
        <p:txBody>
          <a:bodyPr wrap="square">
            <a:spAutoFit/>
          </a:bodyPr>
          <a:lstStyle/>
          <a:p>
            <a:pPr algn="l" rtl="0"/>
            <a:endParaRPr lang="en-US" dirty="0"/>
          </a:p>
          <a:p>
            <a:pPr algn="l" rtl="0"/>
            <a:r>
              <a:rPr lang="en-US" sz="2000" b="1" dirty="0">
                <a:latin typeface="Times New Roman" pitchFamily="18" charset="0"/>
                <a:cs typeface="Times New Roman" pitchFamily="18" charset="0"/>
              </a:rPr>
              <a:t>OPERATIONS</a:t>
            </a:r>
          </a:p>
          <a:p>
            <a:pPr marL="742950" lvl="1" indent="-285750" algn="l" rtl="0">
              <a:buFont typeface="Arial" pitchFamily="34" charset="0"/>
              <a:buChar char="•"/>
            </a:pPr>
            <a:r>
              <a:rPr lang="en-US" sz="2000" dirty="0">
                <a:latin typeface="Times New Roman" pitchFamily="18" charset="0"/>
                <a:cs typeface="Times New Roman" pitchFamily="18" charset="0"/>
              </a:rPr>
              <a:t>The operations described are designed to remove the </a:t>
            </a:r>
            <a:r>
              <a:rPr lang="en-US" sz="2000" dirty="0" smtClean="0">
                <a:latin typeface="Times New Roman" pitchFamily="18" charset="0"/>
                <a:cs typeface="Times New Roman" pitchFamily="18" charset="0"/>
              </a:rPr>
              <a:t>primary tumour </a:t>
            </a:r>
            <a:r>
              <a:rPr lang="en-US" sz="2000" dirty="0">
                <a:latin typeface="Times New Roman" pitchFamily="18" charset="0"/>
                <a:cs typeface="Times New Roman" pitchFamily="18" charset="0"/>
              </a:rPr>
              <a:t>and its draining locoregional lymph nodes.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is </a:t>
            </a:r>
            <a:r>
              <a:rPr lang="en-US" sz="2000" dirty="0">
                <a:latin typeface="Times New Roman" pitchFamily="18" charset="0"/>
                <a:cs typeface="Times New Roman" pitchFamily="18" charset="0"/>
              </a:rPr>
              <a:t>unusual to find unsuspected metastases at laparotomy (</a:t>
            </a:r>
            <a:r>
              <a:rPr lang="en-US" sz="2000" dirty="0" smtClean="0">
                <a:latin typeface="Times New Roman" pitchFamily="18" charset="0"/>
                <a:cs typeface="Times New Roman" pitchFamily="18" charset="0"/>
              </a:rPr>
              <a:t>or laparoscopy</a:t>
            </a:r>
            <a:r>
              <a:rPr lang="en-US" sz="2000" dirty="0">
                <a:latin typeface="Times New Roman" pitchFamily="18" charset="0"/>
                <a:cs typeface="Times New Roman" pitchFamily="18" charset="0"/>
              </a:rPr>
              <a:t>) after CT staging, but the presence of </a:t>
            </a:r>
            <a:r>
              <a:rPr lang="en-US" sz="2000" dirty="0" smtClean="0">
                <a:latin typeface="Times New Roman" pitchFamily="18" charset="0"/>
                <a:cs typeface="Times New Roman" pitchFamily="18" charset="0"/>
              </a:rPr>
              <a:t>peritoneal metastases </a:t>
            </a:r>
            <a:r>
              <a:rPr lang="en-US" sz="2000" dirty="0">
                <a:latin typeface="Times New Roman" pitchFamily="18" charset="0"/>
                <a:cs typeface="Times New Roman" pitchFamily="18" charset="0"/>
              </a:rPr>
              <a:t>may predicate a palliative strategy with a </a:t>
            </a:r>
            <a:r>
              <a:rPr lang="en-US" sz="2000" dirty="0" smtClean="0">
                <a:latin typeface="Times New Roman" pitchFamily="18" charset="0"/>
                <a:cs typeface="Times New Roman" pitchFamily="18" charset="0"/>
              </a:rPr>
              <a:t>segmental resection </a:t>
            </a:r>
            <a:r>
              <a:rPr lang="en-US" sz="2000" dirty="0">
                <a:latin typeface="Times New Roman" pitchFamily="18" charset="0"/>
                <a:cs typeface="Times New Roman" pitchFamily="18" charset="0"/>
              </a:rPr>
              <a:t>and less aggressive lymphadenectomy.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use </a:t>
            </a:r>
            <a:r>
              <a:rPr lang="en-US" sz="2000" dirty="0" smtClean="0">
                <a:latin typeface="Times New Roman" pitchFamily="18" charset="0"/>
                <a:cs typeface="Times New Roman" pitchFamily="18" charset="0"/>
              </a:rPr>
              <a:t>of stapling </a:t>
            </a:r>
            <a:r>
              <a:rPr lang="en-US" sz="2000" dirty="0">
                <a:latin typeface="Times New Roman" pitchFamily="18" charset="0"/>
                <a:cs typeface="Times New Roman" pitchFamily="18" charset="0"/>
              </a:rPr>
              <a:t>and hand-suturing techniques for colonic </a:t>
            </a:r>
            <a:r>
              <a:rPr lang="en-US" sz="2000" dirty="0" smtClean="0">
                <a:latin typeface="Times New Roman" pitchFamily="18" charset="0"/>
                <a:cs typeface="Times New Roman" pitchFamily="18" charset="0"/>
              </a:rPr>
              <a:t>anastomoses have </a:t>
            </a:r>
            <a:r>
              <a:rPr lang="en-US" sz="2000" dirty="0">
                <a:latin typeface="Times New Roman" pitchFamily="18" charset="0"/>
                <a:cs typeface="Times New Roman" pitchFamily="18" charset="0"/>
              </a:rPr>
              <a:t>been compared, and there is probably little </a:t>
            </a:r>
            <a:r>
              <a:rPr lang="en-US" sz="2000" dirty="0" smtClean="0">
                <a:latin typeface="Times New Roman" pitchFamily="18" charset="0"/>
                <a:cs typeface="Times New Roman" pitchFamily="18" charset="0"/>
              </a:rPr>
              <a:t>difference in </a:t>
            </a:r>
            <a:r>
              <a:rPr lang="en-US" sz="2000" dirty="0">
                <a:latin typeface="Times New Roman" pitchFamily="18" charset="0"/>
                <a:cs typeface="Times New Roman" pitchFamily="18" charset="0"/>
              </a:rPr>
              <a:t>leak rate.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more important that healthy bowel, free </a:t>
            </a:r>
            <a:r>
              <a:rPr lang="en-US" sz="2000" dirty="0" smtClean="0">
                <a:latin typeface="Times New Roman" pitchFamily="18" charset="0"/>
                <a:cs typeface="Times New Roman" pitchFamily="18" charset="0"/>
              </a:rPr>
              <a:t>of tension </a:t>
            </a:r>
            <a:r>
              <a:rPr lang="en-US" sz="2000" dirty="0">
                <a:latin typeface="Times New Roman" pitchFamily="18" charset="0"/>
                <a:cs typeface="Times New Roman" pitchFamily="18" charset="0"/>
              </a:rPr>
              <a:t>or distal obstruction, is used to construct an </a:t>
            </a:r>
            <a:r>
              <a:rPr lang="en-US" sz="2000" dirty="0" smtClean="0">
                <a:latin typeface="Times New Roman" pitchFamily="18" charset="0"/>
                <a:cs typeface="Times New Roman" pitchFamily="18" charset="0"/>
              </a:rPr>
              <a:t>anastomosis and </a:t>
            </a:r>
            <a:r>
              <a:rPr lang="en-US" sz="2000" dirty="0">
                <a:latin typeface="Times New Roman" pitchFamily="18" charset="0"/>
                <a:cs typeface="Times New Roman" pitchFamily="18" charset="0"/>
              </a:rPr>
              <a:t>that patients are adequately nourished and </a:t>
            </a:r>
            <a:r>
              <a:rPr lang="en-US" sz="2000" dirty="0" smtClean="0">
                <a:latin typeface="Times New Roman" pitchFamily="18" charset="0"/>
                <a:cs typeface="Times New Roman" pitchFamily="18" charset="0"/>
              </a:rPr>
              <a:t>free from </a:t>
            </a:r>
            <a:r>
              <a:rPr lang="en-US" sz="2000" dirty="0">
                <a:latin typeface="Times New Roman" pitchFamily="18" charset="0"/>
                <a:cs typeface="Times New Roman" pitchFamily="18" charset="0"/>
              </a:rPr>
              <a:t>active infection if anastomotic leakage is to be avoided.</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78495658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algn="l" rtl="0"/>
            <a:r>
              <a:rPr lang="en-US" sz="2000" b="1" dirty="0">
                <a:latin typeface="Times New Roman" pitchFamily="18" charset="0"/>
                <a:cs typeface="Times New Roman" pitchFamily="18" charset="0"/>
              </a:rPr>
              <a:t>Right hemicolectomy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Carcinoma </a:t>
            </a:r>
            <a:r>
              <a:rPr lang="en-US" sz="2000" dirty="0">
                <a:latin typeface="Times New Roman" pitchFamily="18" charset="0"/>
                <a:cs typeface="Times New Roman" pitchFamily="18" charset="0"/>
              </a:rPr>
              <a:t>of the caecum or ascending colon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treated by right </a:t>
            </a:r>
            <a:r>
              <a:rPr lang="en-US" sz="2000" dirty="0" smtClean="0">
                <a:latin typeface="Times New Roman" pitchFamily="18" charset="0"/>
                <a:cs typeface="Times New Roman" pitchFamily="18" charset="0"/>
              </a:rPr>
              <a:t>hemicolectomy. </a:t>
            </a:r>
          </a:p>
          <a:p>
            <a:pPr marL="742950" lvl="1" indent="-285750" algn="l" rtl="0">
              <a:buFont typeface="Arial" pitchFamily="34" charset="0"/>
              <a:buChar char="•"/>
            </a:pPr>
            <a:r>
              <a:rPr lang="en-US" sz="2000" dirty="0" smtClean="0">
                <a:latin typeface="Times New Roman" pitchFamily="18" charset="0"/>
                <a:cs typeface="Times New Roman" pitchFamily="18" charset="0"/>
              </a:rPr>
              <a:t>At open surgery the peritoneum lateral to the ascending colon is incised, and the incision is carried around the hepatic flexure. </a:t>
            </a:r>
          </a:p>
          <a:p>
            <a:pPr marL="742950" lvl="1" indent="-285750" algn="l" rtl="0">
              <a:buFont typeface="Arial" pitchFamily="34" charset="0"/>
              <a:buChar char="•"/>
            </a:pPr>
            <a:r>
              <a:rPr lang="en-US" sz="2000" dirty="0" smtClean="0">
                <a:latin typeface="Times New Roman" pitchFamily="18" charset="0"/>
                <a:cs typeface="Times New Roman" pitchFamily="18" charset="0"/>
              </a:rPr>
              <a:t>The mesentery of the distal 20 cm of ileum and the mesocolon as far as the proximal third of the transverse colon is divided. </a:t>
            </a:r>
          </a:p>
          <a:p>
            <a:pPr marL="742950" lvl="1" indent="-285750" algn="l" rtl="0">
              <a:buFont typeface="Arial" pitchFamily="34" charset="0"/>
              <a:buChar char="•"/>
            </a:pP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it is clear that there is an adequate blood supply at the resection margins, the right colon is resected, and an anastomosis is fashioned between the ileum and the transverse colon.</a:t>
            </a:r>
          </a:p>
          <a:p>
            <a:pPr marL="742950" lvl="1" indent="-285750" algn="l" rtl="0">
              <a:buFont typeface="Arial" pitchFamily="34" charset="0"/>
              <a:buChar char="•"/>
            </a:pPr>
            <a:r>
              <a:rPr lang="en-US" sz="2000" dirty="0">
                <a:latin typeface="Times New Roman" pitchFamily="18" charset="0"/>
                <a:cs typeface="Times New Roman" pitchFamily="18" charset="0"/>
              </a:rPr>
              <a:t> If the tumour is at the hepatic flexure the resection must be extended further along the transverse colon and will involve dividing the right branch of the middle colic artery.</a:t>
            </a:r>
          </a:p>
          <a:p>
            <a:pPr marL="742950" lvl="1" indent="-285750" algn="l" rtl="0">
              <a:buFont typeface="Arial" pitchFamily="34" charset="0"/>
              <a:buChar char="•"/>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0284883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5907"/>
            <a:ext cx="9144000" cy="4401205"/>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Clinical </a:t>
            </a:r>
            <a:r>
              <a:rPr lang="en-US" sz="2000" b="1" dirty="0">
                <a:latin typeface="Times New Roman" pitchFamily="18" charset="0"/>
                <a:cs typeface="Times New Roman" pitchFamily="18" charset="0"/>
              </a:rPr>
              <a:t>features</a:t>
            </a:r>
          </a:p>
          <a:p>
            <a:pPr marL="742950" lvl="1" indent="-285750" algn="l" rtl="0">
              <a:buFont typeface="Arial" pitchFamily="34" charset="0"/>
              <a:buChar char="•"/>
            </a:pPr>
            <a:r>
              <a:rPr lang="en-US" sz="2000" dirty="0" smtClean="0">
                <a:latin typeface="Times New Roman" pitchFamily="18" charset="0"/>
                <a:cs typeface="Times New Roman" pitchFamily="18" charset="0"/>
              </a:rPr>
              <a:t> Occasionally, CD </a:t>
            </a:r>
            <a:r>
              <a:rPr lang="en-US" sz="2000" dirty="0">
                <a:latin typeface="Times New Roman" pitchFamily="18" charset="0"/>
                <a:cs typeface="Times New Roman" pitchFamily="18" charset="0"/>
              </a:rPr>
              <a:t>presents acutely with ileal inflammation and </a:t>
            </a:r>
            <a:r>
              <a:rPr lang="en-US" sz="2000" dirty="0" smtClean="0">
                <a:latin typeface="Times New Roman" pitchFamily="18" charset="0"/>
                <a:cs typeface="Times New Roman" pitchFamily="18" charset="0"/>
              </a:rPr>
              <a:t>symptoms and </a:t>
            </a:r>
            <a:r>
              <a:rPr lang="en-US" sz="2000" dirty="0">
                <a:latin typeface="Times New Roman" pitchFamily="18" charset="0"/>
                <a:cs typeface="Times New Roman" pitchFamily="18" charset="0"/>
              </a:rPr>
              <a:t>signs resembling those of acute </a:t>
            </a:r>
            <a:r>
              <a:rPr lang="en-US" sz="2000" dirty="0" smtClean="0">
                <a:latin typeface="Times New Roman" pitchFamily="18" charset="0"/>
                <a:cs typeface="Times New Roman" pitchFamily="18" charset="0"/>
              </a:rPr>
              <a:t>appendicitis or </a:t>
            </a:r>
            <a:r>
              <a:rPr lang="en-US" sz="2000" dirty="0">
                <a:latin typeface="Times New Roman" pitchFamily="18" charset="0"/>
                <a:cs typeface="Times New Roman" pitchFamily="18" charset="0"/>
              </a:rPr>
              <a:t>even </a:t>
            </a:r>
            <a:r>
              <a:rPr lang="en-US" sz="2000" dirty="0" smtClean="0">
                <a:latin typeface="Times New Roman" pitchFamily="18" charset="0"/>
                <a:cs typeface="Times New Roman" pitchFamily="18" charset="0"/>
              </a:rPr>
              <a:t>with free </a:t>
            </a:r>
            <a:r>
              <a:rPr lang="en-US" sz="2000" dirty="0">
                <a:latin typeface="Times New Roman" pitchFamily="18" charset="0"/>
                <a:cs typeface="Times New Roman" pitchFamily="18" charset="0"/>
              </a:rPr>
              <a:t>perforation of the small intestine, resulting in a local </a:t>
            </a:r>
            <a:r>
              <a:rPr lang="en-US" sz="2000" dirty="0" smtClean="0">
                <a:latin typeface="Times New Roman" pitchFamily="18" charset="0"/>
                <a:cs typeface="Times New Roman" pitchFamily="18" charset="0"/>
              </a:rPr>
              <a:t>or diffuse </a:t>
            </a:r>
            <a:r>
              <a:rPr lang="en-US" sz="2000" dirty="0">
                <a:latin typeface="Times New Roman" pitchFamily="18" charset="0"/>
                <a:cs typeface="Times New Roman" pitchFamily="18" charset="0"/>
              </a:rPr>
              <a:t>peritonitis.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ay </a:t>
            </a:r>
            <a:r>
              <a:rPr lang="en-US" sz="2000" dirty="0">
                <a:latin typeface="Times New Roman" pitchFamily="18" charset="0"/>
                <a:cs typeface="Times New Roman" pitchFamily="18" charset="0"/>
              </a:rPr>
              <a:t>present with fulminant </a:t>
            </a:r>
            <a:r>
              <a:rPr lang="en-US" sz="2000" dirty="0" smtClean="0">
                <a:latin typeface="Times New Roman" pitchFamily="18" charset="0"/>
                <a:cs typeface="Times New Roman" pitchFamily="18" charset="0"/>
              </a:rPr>
              <a:t>colitis. </a:t>
            </a:r>
          </a:p>
          <a:p>
            <a:pPr marL="742950" lvl="1" indent="-285750" algn="l" rtl="0">
              <a:buFont typeface="Arial" pitchFamily="34" charset="0"/>
              <a:buChar char="•"/>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ore </a:t>
            </a:r>
            <a:r>
              <a:rPr lang="en-US" sz="2000" dirty="0">
                <a:latin typeface="Times New Roman" pitchFamily="18" charset="0"/>
                <a:cs typeface="Times New Roman" pitchFamily="18" charset="0"/>
              </a:rPr>
              <a:t>commonly presents with features of chronicity.</a:t>
            </a:r>
          </a:p>
          <a:p>
            <a:pPr marL="742950" lvl="1" indent="-285750" algn="l" rtl="0">
              <a:buFont typeface="Arial" pitchFamily="34" charset="0"/>
              <a:buChar char="•"/>
            </a:pPr>
            <a:r>
              <a:rPr lang="en-US" sz="2000" dirty="0">
                <a:latin typeface="Times New Roman" pitchFamily="18" charset="0"/>
                <a:cs typeface="Times New Roman" pitchFamily="18" charset="0"/>
              </a:rPr>
              <a:t>Small bowel CD is often characterised by abdominal </a:t>
            </a:r>
            <a:r>
              <a:rPr lang="en-US" sz="2000" dirty="0" smtClean="0">
                <a:latin typeface="Times New Roman" pitchFamily="18" charset="0"/>
                <a:cs typeface="Times New Roman" pitchFamily="18" charset="0"/>
              </a:rPr>
              <a:t>colicky pain</a:t>
            </a:r>
            <a:r>
              <a:rPr lang="en-US" sz="2000" dirty="0">
                <a:latin typeface="Times New Roman" pitchFamily="18" charset="0"/>
                <a:cs typeface="Times New Roman" pitchFamily="18" charset="0"/>
              </a:rPr>
              <a:t>, which may be postprandial, and mild diarrhoea </a:t>
            </a:r>
            <a:r>
              <a:rPr lang="en-US" sz="2000" dirty="0" smtClean="0">
                <a:latin typeface="Times New Roman" pitchFamily="18" charset="0"/>
                <a:cs typeface="Times New Roman" pitchFamily="18" charset="0"/>
              </a:rPr>
              <a:t>extending over </a:t>
            </a:r>
            <a:r>
              <a:rPr lang="en-US" sz="2000" dirty="0">
                <a:latin typeface="Times New Roman" pitchFamily="18" charset="0"/>
                <a:cs typeface="Times New Roman" pitchFamily="18" charset="0"/>
              </a:rPr>
              <a:t>many months occurring in bouts.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tender mass </a:t>
            </a:r>
            <a:r>
              <a:rPr lang="en-US" sz="2000" dirty="0" smtClean="0">
                <a:latin typeface="Times New Roman" pitchFamily="18" charset="0"/>
                <a:cs typeface="Times New Roman" pitchFamily="18" charset="0"/>
              </a:rPr>
              <a:t>may be </a:t>
            </a:r>
            <a:r>
              <a:rPr lang="en-US" sz="2000" dirty="0">
                <a:latin typeface="Times New Roman" pitchFamily="18" charset="0"/>
                <a:cs typeface="Times New Roman" pitchFamily="18" charset="0"/>
              </a:rPr>
              <a:t>palpable in the right iliac fossa.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Intermittent </a:t>
            </a:r>
            <a:r>
              <a:rPr lang="en-US" sz="2000" dirty="0">
                <a:latin typeface="Times New Roman" pitchFamily="18" charset="0"/>
                <a:cs typeface="Times New Roman" pitchFamily="18" charset="0"/>
              </a:rPr>
              <a:t>fevers, </a:t>
            </a:r>
            <a:r>
              <a:rPr lang="en-US" sz="2000" dirty="0" smtClean="0">
                <a:latin typeface="Times New Roman" pitchFamily="18" charset="0"/>
                <a:cs typeface="Times New Roman" pitchFamily="18" charset="0"/>
              </a:rPr>
              <a:t>secondary anaemia </a:t>
            </a:r>
            <a:r>
              <a:rPr lang="en-US" sz="2000" dirty="0">
                <a:latin typeface="Times New Roman" pitchFamily="18" charset="0"/>
                <a:cs typeface="Times New Roman" pitchFamily="18" charset="0"/>
              </a:rPr>
              <a:t>and weight loss are common.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After months of </a:t>
            </a:r>
            <a:r>
              <a:rPr lang="en-US" sz="2000" dirty="0">
                <a:latin typeface="Times New Roman" pitchFamily="18" charset="0"/>
                <a:cs typeface="Times New Roman" pitchFamily="18" charset="0"/>
              </a:rPr>
              <a:t>repeated attacks </a:t>
            </a:r>
            <a:r>
              <a:rPr lang="en-US" sz="2000" dirty="0" smtClean="0">
                <a:latin typeface="Times New Roman" pitchFamily="18" charset="0"/>
                <a:cs typeface="Times New Roman" pitchFamily="18" charset="0"/>
              </a:rPr>
              <a:t>of acute </a:t>
            </a:r>
            <a:r>
              <a:rPr lang="en-US" sz="2000" dirty="0">
                <a:latin typeface="Times New Roman" pitchFamily="18" charset="0"/>
                <a:cs typeface="Times New Roman" pitchFamily="18" charset="0"/>
              </a:rPr>
              <a:t>inflammation, </a:t>
            </a:r>
            <a:r>
              <a:rPr lang="en-US" sz="2000" dirty="0" smtClean="0">
                <a:latin typeface="Times New Roman" pitchFamily="18" charset="0"/>
                <a:cs typeface="Times New Roman" pitchFamily="18" charset="0"/>
              </a:rPr>
              <a:t>the affected </a:t>
            </a:r>
            <a:r>
              <a:rPr lang="en-US" sz="2000" dirty="0">
                <a:latin typeface="Times New Roman" pitchFamily="18" charset="0"/>
                <a:cs typeface="Times New Roman" pitchFamily="18" charset="0"/>
              </a:rPr>
              <a:t>area of intestine begins to narrow with fibrosis, </a:t>
            </a:r>
            <a:r>
              <a:rPr lang="en-US" sz="2000" dirty="0" smtClean="0">
                <a:latin typeface="Times New Roman" pitchFamily="18" charset="0"/>
                <a:cs typeface="Times New Roman" pitchFamily="18" charset="0"/>
              </a:rPr>
              <a:t>causing more </a:t>
            </a:r>
            <a:r>
              <a:rPr lang="en-US" sz="2000" dirty="0">
                <a:latin typeface="Times New Roman" pitchFamily="18" charset="0"/>
                <a:cs typeface="Times New Roman" pitchFamily="18" charset="0"/>
              </a:rPr>
              <a:t>chronic obstructive symptoms</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030944109"/>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marL="742950" lvl="1" indent="-285750" algn="l" rtl="0">
              <a:buFont typeface="Arial" pitchFamily="34" charset="0"/>
              <a:buChar char="•"/>
            </a:pPr>
            <a:r>
              <a:rPr lang="en-US" sz="2000" b="1" dirty="0" smtClean="0">
                <a:latin typeface="Times New Roman" pitchFamily="18" charset="0"/>
                <a:cs typeface="Times New Roman" pitchFamily="18" charset="0"/>
              </a:rPr>
              <a:t>Extended right hemicolectomy </a:t>
            </a:r>
          </a:p>
          <a:p>
            <a:pPr marL="800100" lvl="1" indent="-342900" algn="just" rtl="0">
              <a:buFont typeface="Arial" pitchFamily="34" charset="0"/>
              <a:buChar char="•"/>
            </a:pPr>
            <a:r>
              <a:rPr lang="en-US" sz="2000" dirty="0" smtClean="0">
                <a:latin typeface="Times New Roman" pitchFamily="18" charset="0"/>
                <a:cs typeface="Times New Roman" pitchFamily="18" charset="0"/>
              </a:rPr>
              <a:t>Carcinomas of the transverse colon and splenic flexure are most commonly  treated by an extended right hemicolectomy. </a:t>
            </a:r>
          </a:p>
          <a:p>
            <a:pPr marL="742950" lvl="1" indent="-285750" algn="l" rtl="0">
              <a:buFont typeface="Arial" pitchFamily="34" charset="0"/>
              <a:buChar char="•"/>
            </a:pPr>
            <a:r>
              <a:rPr lang="en-US" sz="2000" dirty="0" smtClean="0">
                <a:latin typeface="Times New Roman" pitchFamily="18" charset="0"/>
                <a:cs typeface="Times New Roman" pitchFamily="18" charset="0"/>
              </a:rPr>
              <a:t>The extent of the resection is from the right colon to the descending colon. </a:t>
            </a:r>
          </a:p>
          <a:p>
            <a:pPr marL="742950" lvl="1" indent="-285750" algn="l" rtl="0">
              <a:buFont typeface="Arial" pitchFamily="34" charset="0"/>
              <a:buChar char="•"/>
            </a:pPr>
            <a:r>
              <a:rPr lang="en-US" sz="2000" dirty="0" smtClean="0">
                <a:latin typeface="Times New Roman" pitchFamily="18" charset="0"/>
                <a:cs typeface="Times New Roman" pitchFamily="18" charset="0"/>
              </a:rPr>
              <a:t>The mobilisation is as for a right hemicolectomy but dissection continues to take down the splenic flexure and the whole transverse mesocolon is ligated. </a:t>
            </a:r>
          </a:p>
          <a:p>
            <a:pPr marL="742950" lvl="1" indent="-285750" algn="l" rtl="0">
              <a:buFont typeface="Arial" pitchFamily="34" charset="0"/>
              <a:buChar char="•"/>
            </a:pPr>
            <a:r>
              <a:rPr lang="en-US" sz="2000" dirty="0" smtClean="0">
                <a:latin typeface="Times New Roman" pitchFamily="18" charset="0"/>
                <a:cs typeface="Times New Roman" pitchFamily="18" charset="0"/>
              </a:rPr>
              <a:t>Some surgeons prefer to perform a left hemicolectomy for a splenic flexure cancer.</a:t>
            </a:r>
          </a:p>
          <a:p>
            <a:pPr marL="742950" lvl="1" indent="-285750" algn="l" rtl="0">
              <a:buFont typeface="Arial" pitchFamily="34" charset="0"/>
              <a:buChar char="•"/>
            </a:pPr>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71900141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Left hemicolectomy </a:t>
            </a:r>
          </a:p>
          <a:p>
            <a:pPr marL="800100" lvl="1" indent="-342900" algn="l" rtl="0">
              <a:buFont typeface="Arial" pitchFamily="34" charset="0"/>
              <a:buChar char="•"/>
            </a:pPr>
            <a:r>
              <a:rPr lang="en-US" sz="2000" dirty="0">
                <a:latin typeface="Times New Roman" pitchFamily="18" charset="0"/>
                <a:cs typeface="Times New Roman" pitchFamily="18" charset="0"/>
              </a:rPr>
              <a:t>This is the operation of choice for descending colon and sigmoid cancers.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left half of the colon is mobilised completely along the ‘white line’ that marks the lateral attachment of the mesocolon. </a:t>
            </a:r>
          </a:p>
          <a:p>
            <a:pPr marL="800100" lvl="1" indent="-342900" algn="l" rtl="0">
              <a:buFont typeface="Arial" pitchFamily="34" charset="0"/>
              <a:buChar char="•"/>
            </a:pPr>
            <a:r>
              <a:rPr lang="en-US" sz="2000" dirty="0">
                <a:latin typeface="Times New Roman" pitchFamily="18" charset="0"/>
                <a:cs typeface="Times New Roman" pitchFamily="18" charset="0"/>
              </a:rPr>
              <a:t>As the sigmoid mesentery is mobilised, the left ureter and gonadal vessels must be identified and protected. </a:t>
            </a:r>
          </a:p>
          <a:p>
            <a:pPr marL="800100" lvl="1" indent="-342900" algn="l" rtl="0">
              <a:buFont typeface="Arial" pitchFamily="34" charset="0"/>
              <a:buChar char="•"/>
            </a:pPr>
            <a:r>
              <a:rPr lang="en-US" sz="2000" dirty="0">
                <a:latin typeface="Times New Roman" pitchFamily="18" charset="0"/>
                <a:cs typeface="Times New Roman" pitchFamily="18" charset="0"/>
              </a:rPr>
              <a:t>The splenic flexure may be mobilised by extending the lateral </a:t>
            </a:r>
            <a:r>
              <a:rPr lang="en-US" sz="2000" dirty="0" smtClean="0">
                <a:latin typeface="Times New Roman" pitchFamily="18" charset="0"/>
                <a:cs typeface="Times New Roman" pitchFamily="18" charset="0"/>
              </a:rPr>
              <a:t>dissection from </a:t>
            </a:r>
            <a:r>
              <a:rPr lang="en-US" sz="2000" dirty="0">
                <a:latin typeface="Times New Roman" pitchFamily="18" charset="0"/>
                <a:cs typeface="Times New Roman" pitchFamily="18" charset="0"/>
              </a:rPr>
              <a:t>below and completed by entering the lesser sac</a:t>
            </a:r>
            <a:r>
              <a:rPr lang="en-US" sz="2000" dirty="0" smtClean="0">
                <a:latin typeface="Times New Roman" pitchFamily="18" charset="0"/>
                <a:cs typeface="Times New Roman" pitchFamily="18" charset="0"/>
              </a:rPr>
              <a:t>.</a:t>
            </a:r>
          </a:p>
          <a:p>
            <a:pPr marL="800100" lvl="1" indent="-342900" algn="l" rtl="0">
              <a:buFont typeface="Arial" pitchFamily="34" charset="0"/>
              <a:buChar char="•"/>
            </a:pPr>
            <a:r>
              <a:rPr lang="en-US" sz="2000" dirty="0">
                <a:latin typeface="Times New Roman" pitchFamily="18" charset="0"/>
                <a:cs typeface="Times New Roman" pitchFamily="18" charset="0"/>
              </a:rPr>
              <a:t>The bowel and mesentery can then be resected to allow a tension-free anastomosis. </a:t>
            </a:r>
          </a:p>
          <a:p>
            <a:pPr marL="800100" lvl="1" indent="-342900" algn="l" rtl="0">
              <a:buFont typeface="Arial" pitchFamily="34" charset="0"/>
              <a:buChar char="•"/>
            </a:pPr>
            <a:r>
              <a:rPr lang="en-US" sz="2000" dirty="0">
                <a:latin typeface="Times New Roman" pitchFamily="18" charset="0"/>
                <a:cs typeface="Times New Roman" pitchFamily="18" charset="0"/>
              </a:rPr>
              <a:t>A temporary diverting stoma may be fashioned upstream, usually by formation of a loop ileostomy. </a:t>
            </a:r>
          </a:p>
          <a:p>
            <a:pPr marL="800100" lvl="1" indent="-342900" algn="l" rtl="0">
              <a:buFont typeface="Arial" pitchFamily="34" charset="0"/>
              <a:buChar char="•"/>
            </a:pPr>
            <a:r>
              <a:rPr lang="en-US" sz="2000" dirty="0">
                <a:latin typeface="Times New Roman" pitchFamily="18" charset="0"/>
                <a:cs typeface="Times New Roman" pitchFamily="18" charset="0"/>
              </a:rPr>
              <a:t>This is usually undertaken if the anastomosis is below the peritoneal reflection of the rectum, because healing is more likely to be impaired distally.</a:t>
            </a:r>
          </a:p>
          <a:p>
            <a:pPr marL="800100" lvl="1" indent="-342900" algn="l" rtl="0">
              <a:buFont typeface="Arial" pitchFamily="34" charset="0"/>
              <a:buChar char="•"/>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6757461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Laparoscopic surgery </a:t>
            </a:r>
          </a:p>
          <a:p>
            <a:pPr marL="742950" lvl="1" indent="-285750" algn="l" rtl="0">
              <a:buFont typeface="Arial" pitchFamily="34" charset="0"/>
              <a:buChar char="•"/>
            </a:pPr>
            <a:r>
              <a:rPr lang="en-US" sz="2000" dirty="0">
                <a:latin typeface="Times New Roman" pitchFamily="18" charset="0"/>
                <a:cs typeface="Times New Roman" pitchFamily="18" charset="0"/>
              </a:rPr>
              <a:t>Laparoscopic surgery for colon cancer has been shown to have equivalent overall and cancer related outcomes to open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In the UK, the National Institute for </a:t>
            </a:r>
            <a:r>
              <a:rPr lang="en-US" sz="2000" dirty="0" smtClean="0">
                <a:latin typeface="Times New Roman" pitchFamily="18" charset="0"/>
                <a:cs typeface="Times New Roman" pitchFamily="18" charset="0"/>
              </a:rPr>
              <a:t>Health and </a:t>
            </a:r>
            <a:r>
              <a:rPr lang="en-US" sz="2000" dirty="0">
                <a:latin typeface="Times New Roman" pitchFamily="18" charset="0"/>
                <a:cs typeface="Times New Roman" pitchFamily="18" charset="0"/>
              </a:rPr>
              <a:t>Care Excellence has stated that laparoscopic </a:t>
            </a:r>
            <a:r>
              <a:rPr lang="en-US" sz="2000" dirty="0" smtClean="0">
                <a:latin typeface="Times New Roman" pitchFamily="18" charset="0"/>
                <a:cs typeface="Times New Roman" pitchFamily="18" charset="0"/>
              </a:rPr>
              <a:t>colorectal surgery </a:t>
            </a:r>
            <a:r>
              <a:rPr lang="en-US" sz="2000" dirty="0">
                <a:latin typeface="Times New Roman" pitchFamily="18" charset="0"/>
                <a:cs typeface="Times New Roman" pitchFamily="18" charset="0"/>
              </a:rPr>
              <a:t>should be offered to suitable patients.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Operation times are </a:t>
            </a:r>
            <a:r>
              <a:rPr lang="en-US" sz="2000" dirty="0">
                <a:latin typeface="Times New Roman" pitchFamily="18" charset="0"/>
                <a:cs typeface="Times New Roman" pitchFamily="18" charset="0"/>
              </a:rPr>
              <a:t>longer but wound infection rates, blood loss and </a:t>
            </a:r>
            <a:r>
              <a:rPr lang="en-US" sz="2000" dirty="0" smtClean="0">
                <a:latin typeface="Times New Roman" pitchFamily="18" charset="0"/>
                <a:cs typeface="Times New Roman" pitchFamily="18" charset="0"/>
              </a:rPr>
              <a:t>postoperative pain </a:t>
            </a:r>
            <a:r>
              <a:rPr lang="en-US" sz="2000" dirty="0">
                <a:latin typeface="Times New Roman" pitchFamily="18" charset="0"/>
                <a:cs typeface="Times New Roman" pitchFamily="18" charset="0"/>
              </a:rPr>
              <a:t>scores are lower than for open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costs of </a:t>
            </a:r>
            <a:r>
              <a:rPr lang="en-US" sz="2000" dirty="0">
                <a:latin typeface="Times New Roman" pitchFamily="18" charset="0"/>
                <a:cs typeface="Times New Roman" pitchFamily="18" charset="0"/>
              </a:rPr>
              <a:t>laparoscopic surgery are, however, generally higher and </a:t>
            </a:r>
            <a:r>
              <a:rPr lang="en-US" sz="2000" dirty="0" smtClean="0">
                <a:latin typeface="Times New Roman" pitchFamily="18" charset="0"/>
                <a:cs typeface="Times New Roman" pitchFamily="18" charset="0"/>
              </a:rPr>
              <a:t>this may </a:t>
            </a:r>
            <a:r>
              <a:rPr lang="en-US" sz="2000" dirty="0">
                <a:latin typeface="Times New Roman" pitchFamily="18" charset="0"/>
                <a:cs typeface="Times New Roman" pitchFamily="18" charset="0"/>
              </a:rPr>
              <a:t>particularly relevant where funds are limited</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Specimen retrieval and bowel anastomosis can then be performed via small incisions. </a:t>
            </a:r>
          </a:p>
          <a:p>
            <a:pPr marL="742950" lvl="1" indent="-285750" algn="l" rtl="0">
              <a:buFont typeface="Arial" pitchFamily="34" charset="0"/>
              <a:buChar char="•"/>
            </a:pPr>
            <a:r>
              <a:rPr lang="en-US" sz="2000" dirty="0">
                <a:latin typeface="Times New Roman" pitchFamily="18" charset="0"/>
                <a:cs typeface="Times New Roman" pitchFamily="18" charset="0"/>
              </a:rPr>
              <a:t>Training in laparoscopic colorectal surgery is important, as there is a relatively long learning curve.</a:t>
            </a:r>
          </a:p>
          <a:p>
            <a:pPr lvl="1" algn="l" rtl="0"/>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79010985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Emergency surgery</a:t>
            </a:r>
          </a:p>
          <a:p>
            <a:pPr marL="742950" lvl="1" indent="-285750" algn="l" rtl="0">
              <a:buFont typeface="Arial" pitchFamily="34" charset="0"/>
              <a:buChar char="•"/>
            </a:pPr>
            <a:r>
              <a:rPr lang="en-US" sz="2000" dirty="0">
                <a:latin typeface="Times New Roman" pitchFamily="18" charset="0"/>
                <a:cs typeface="Times New Roman" pitchFamily="18" charset="0"/>
              </a:rPr>
              <a:t>In the UK, 20% of patients with colonic cancer will present as an emergency, the majority with obstruction, but occasionally with haemorrhage or perforation.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the lesion is right sided, it is usually possible to perform a right hemicolectomy and anastomosis in the usual manner.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there has been perforation with substantial contamination or if the patient is unstable, it may be advisable to bring out an ileocolostomy rather than forming an anastomosis.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For </a:t>
            </a:r>
            <a:r>
              <a:rPr lang="en-US" sz="2000" dirty="0">
                <a:latin typeface="Times New Roman" pitchFamily="18" charset="0"/>
                <a:cs typeface="Times New Roman" pitchFamily="18" charset="0"/>
              </a:rPr>
              <a:t>a left-sided lesion the decision lies between a Hartmann’s procedure or resection and anastomosis.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Where </a:t>
            </a:r>
            <a:r>
              <a:rPr lang="en-US" sz="2000" dirty="0">
                <a:latin typeface="Times New Roman" pitchFamily="18" charset="0"/>
                <a:cs typeface="Times New Roman" pitchFamily="18" charset="0"/>
              </a:rPr>
              <a:t>endoscopic and radiological facilities are present an obstructing left-sided lesion can be treated with an expanding metal </a:t>
            </a:r>
            <a:r>
              <a:rPr lang="en-US" sz="2000" dirty="0" smtClean="0">
                <a:latin typeface="Times New Roman" pitchFamily="18" charset="0"/>
                <a:cs typeface="Times New Roman" pitchFamily="18" charset="0"/>
              </a:rPr>
              <a:t>stent. </a:t>
            </a: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has the advantage of converting an emergency operation with a high chance of a stoma to a situation that can be </a:t>
            </a:r>
            <a:r>
              <a:rPr lang="en-US" sz="2000" dirty="0" smtClean="0">
                <a:latin typeface="Times New Roman" pitchFamily="18" charset="0"/>
                <a:cs typeface="Times New Roman" pitchFamily="18" charset="0"/>
              </a:rPr>
              <a:t>managed semi-electively </a:t>
            </a:r>
            <a:r>
              <a:rPr lang="en-US" sz="2000" dirty="0">
                <a:latin typeface="Times New Roman" pitchFamily="18" charset="0"/>
                <a:cs typeface="Times New Roman" pitchFamily="18" charset="0"/>
              </a:rPr>
              <a:t>by resection and anastomosis.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Although </a:t>
            </a:r>
            <a:r>
              <a:rPr lang="en-US" sz="2000" dirty="0">
                <a:latin typeface="Times New Roman" pitchFamily="18" charset="0"/>
                <a:cs typeface="Times New Roman" pitchFamily="18" charset="0"/>
              </a:rPr>
              <a:t>early studies cast doubt on the benefits of colorectal stenting, more recently evidence has emerged that stenting leads to a </a:t>
            </a:r>
            <a:r>
              <a:rPr lang="en-US" sz="2000" dirty="0" smtClean="0">
                <a:latin typeface="Times New Roman" pitchFamily="18" charset="0"/>
                <a:cs typeface="Times New Roman" pitchFamily="18" charset="0"/>
              </a:rPr>
              <a:t>reduction in </a:t>
            </a:r>
            <a:r>
              <a:rPr lang="en-US" sz="2000" dirty="0">
                <a:latin typeface="Times New Roman" pitchFamily="18" charset="0"/>
                <a:cs typeface="Times New Roman" pitchFamily="18" charset="0"/>
              </a:rPr>
              <a:t>stoma rates. </a:t>
            </a:r>
          </a:p>
        </p:txBody>
      </p:sp>
    </p:spTree>
    <p:extLst>
      <p:ext uri="{BB962C8B-B14F-4D97-AF65-F5344CB8AC3E}">
        <p14:creationId xmlns:p14="http://schemas.microsoft.com/office/powerpoint/2010/main" val="428251830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409342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Postoperative </a:t>
            </a:r>
            <a:r>
              <a:rPr lang="en-US" sz="2000" b="1" dirty="0">
                <a:latin typeface="Times New Roman" pitchFamily="18" charset="0"/>
                <a:cs typeface="Times New Roman" pitchFamily="18" charset="0"/>
              </a:rPr>
              <a:t>care</a:t>
            </a:r>
          </a:p>
          <a:p>
            <a:pPr marL="742950" lvl="1" indent="-285750" algn="l" rtl="0">
              <a:buFont typeface="Arial" pitchFamily="34" charset="0"/>
              <a:buChar char="•"/>
            </a:pPr>
            <a:r>
              <a:rPr lang="en-US" sz="2000" dirty="0">
                <a:latin typeface="Times New Roman" pitchFamily="18" charset="0"/>
                <a:cs typeface="Times New Roman" pitchFamily="18" charset="0"/>
              </a:rPr>
              <a:t>After colonic surgery patients should be closely </a:t>
            </a:r>
            <a:r>
              <a:rPr lang="en-US" sz="2000" dirty="0" smtClean="0">
                <a:latin typeface="Times New Roman" pitchFamily="18" charset="0"/>
                <a:cs typeface="Times New Roman" pitchFamily="18" charset="0"/>
              </a:rPr>
              <a:t>monitored, as </a:t>
            </a:r>
            <a:r>
              <a:rPr lang="en-US" sz="2000" dirty="0">
                <a:latin typeface="Times New Roman" pitchFamily="18" charset="0"/>
                <a:cs typeface="Times New Roman" pitchFamily="18" charset="0"/>
              </a:rPr>
              <a:t>there is a small incidence of postoperative bleeding.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Antithrombosis measures </a:t>
            </a:r>
            <a:r>
              <a:rPr lang="en-US" sz="2000" dirty="0">
                <a:latin typeface="Times New Roman" pitchFamily="18" charset="0"/>
                <a:cs typeface="Times New Roman" pitchFamily="18" charset="0"/>
              </a:rPr>
              <a:t>should be continued </a:t>
            </a:r>
            <a:r>
              <a:rPr lang="en-US" sz="2000" dirty="0" smtClean="0">
                <a:latin typeface="Times New Roman" pitchFamily="18" charset="0"/>
                <a:cs typeface="Times New Roman" pitchFamily="18" charset="0"/>
              </a:rPr>
              <a:t>for 28 </a:t>
            </a:r>
            <a:r>
              <a:rPr lang="en-US" sz="2000" dirty="0">
                <a:latin typeface="Times New Roman" pitchFamily="18" charset="0"/>
                <a:cs typeface="Times New Roman" pitchFamily="18" charset="0"/>
              </a:rPr>
              <a:t>days postoperatively.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Wound infections are </a:t>
            </a:r>
            <a:r>
              <a:rPr lang="en-US" sz="2000" dirty="0">
                <a:latin typeface="Times New Roman" pitchFamily="18" charset="0"/>
                <a:cs typeface="Times New Roman" pitchFamily="18" charset="0"/>
              </a:rPr>
              <a:t>relatively common after colonic surgery and </a:t>
            </a:r>
            <a:r>
              <a:rPr lang="en-US" sz="2000" dirty="0" smtClean="0">
                <a:latin typeface="Times New Roman" pitchFamily="18" charset="0"/>
                <a:cs typeface="Times New Roman" pitchFamily="18" charset="0"/>
              </a:rPr>
              <a:t>may well </a:t>
            </a:r>
            <a:r>
              <a:rPr lang="en-US" sz="2000" dirty="0">
                <a:latin typeface="Times New Roman" pitchFamily="18" charset="0"/>
                <a:cs typeface="Times New Roman" pitchFamily="18" charset="0"/>
              </a:rPr>
              <a:t>be more frequent than the 10% usually quoted.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Anastomotic leaks </a:t>
            </a:r>
            <a:r>
              <a:rPr lang="en-US" sz="2000" dirty="0">
                <a:latin typeface="Times New Roman" pitchFamily="18" charset="0"/>
                <a:cs typeface="Times New Roman" pitchFamily="18" charset="0"/>
              </a:rPr>
              <a:t>occur in 4–8% of ileocolic or colocolic anastomoses.</a:t>
            </a:r>
          </a:p>
          <a:p>
            <a:pPr marL="742950" lvl="1" indent="-285750" algn="l" rtl="0">
              <a:buFont typeface="Arial" pitchFamily="34" charset="0"/>
              <a:buChar char="•"/>
            </a:pPr>
            <a:r>
              <a:rPr lang="en-US" sz="2000" dirty="0">
                <a:latin typeface="Times New Roman" pitchFamily="18" charset="0"/>
                <a:cs typeface="Times New Roman" pitchFamily="18" charset="0"/>
              </a:rPr>
              <a:t>The possibility should be borne in mind in </a:t>
            </a:r>
            <a:r>
              <a:rPr lang="en-US" sz="2000" dirty="0" smtClean="0">
                <a:latin typeface="Times New Roman" pitchFamily="18" charset="0"/>
                <a:cs typeface="Times New Roman" pitchFamily="18" charset="0"/>
              </a:rPr>
              <a:t>any patient </a:t>
            </a:r>
            <a:r>
              <a:rPr lang="en-US" sz="2000" dirty="0">
                <a:latin typeface="Times New Roman" pitchFamily="18" charset="0"/>
                <a:cs typeface="Times New Roman" pitchFamily="18" charset="0"/>
              </a:rPr>
              <a:t>not progressing as expected or with unexplained </a:t>
            </a:r>
            <a:r>
              <a:rPr lang="en-US" sz="2000" dirty="0" smtClean="0">
                <a:latin typeface="Times New Roman" pitchFamily="18" charset="0"/>
                <a:cs typeface="Times New Roman" pitchFamily="18" charset="0"/>
              </a:rPr>
              <a:t>cardiac abnormalities</a:t>
            </a:r>
            <a:r>
              <a:rPr lang="en-US" sz="2000" dirty="0">
                <a:latin typeface="Times New Roman" pitchFamily="18" charset="0"/>
                <a:cs typeface="Times New Roman" pitchFamily="18" charset="0"/>
              </a:rPr>
              <a:t>, fever or worsening abdominal pain.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Early investigation </a:t>
            </a:r>
            <a:r>
              <a:rPr lang="en-US" sz="2000" dirty="0">
                <a:latin typeface="Times New Roman" pitchFamily="18" charset="0"/>
                <a:cs typeface="Times New Roman" pitchFamily="18" charset="0"/>
              </a:rPr>
              <a:t>with contrast enhanced CT scan is </a:t>
            </a:r>
            <a:r>
              <a:rPr lang="en-US" sz="2000" dirty="0" smtClean="0">
                <a:latin typeface="Times New Roman" pitchFamily="18" charset="0"/>
                <a:cs typeface="Times New Roman" pitchFamily="18" charset="0"/>
              </a:rPr>
              <a:t>appropriate. </a:t>
            </a: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presence of sepsis or peritonitis, early return to </a:t>
            </a:r>
            <a:r>
              <a:rPr lang="en-US" sz="2000" dirty="0" smtClean="0">
                <a:latin typeface="Times New Roman" pitchFamily="18" charset="0"/>
                <a:cs typeface="Times New Roman" pitchFamily="18" charset="0"/>
              </a:rPr>
              <a:t>theatre and </a:t>
            </a:r>
            <a:r>
              <a:rPr lang="en-US" sz="2000" dirty="0">
                <a:latin typeface="Times New Roman" pitchFamily="18" charset="0"/>
                <a:cs typeface="Times New Roman" pitchFamily="18" charset="0"/>
              </a:rPr>
              <a:t>taking down the leaking anastomosis with the </a:t>
            </a:r>
            <a:r>
              <a:rPr lang="en-US" sz="2000" dirty="0" smtClean="0">
                <a:latin typeface="Times New Roman" pitchFamily="18" charset="0"/>
                <a:cs typeface="Times New Roman" pitchFamily="18" charset="0"/>
              </a:rPr>
              <a:t>formation of </a:t>
            </a:r>
            <a:r>
              <a:rPr lang="en-US" sz="2000" dirty="0">
                <a:latin typeface="Times New Roman" pitchFamily="18" charset="0"/>
                <a:cs typeface="Times New Roman" pitchFamily="18" charset="0"/>
              </a:rPr>
              <a:t>stomas is usually advised.</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60351348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262979"/>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Prolonged nasogastric drainage, intravenous fluid therapy and cautious introduction of oral fluid and diet represented traditional postoperative practice.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Enhanced </a:t>
            </a:r>
            <a:r>
              <a:rPr lang="en-US" sz="2000" dirty="0">
                <a:latin typeface="Times New Roman" pitchFamily="18" charset="0"/>
                <a:cs typeface="Times New Roman" pitchFamily="18" charset="0"/>
              </a:rPr>
              <a:t>recovery </a:t>
            </a:r>
            <a:r>
              <a:rPr lang="en-US" sz="2000" dirty="0" smtClean="0">
                <a:latin typeface="Times New Roman" pitchFamily="18" charset="0"/>
                <a:cs typeface="Times New Roman" pitchFamily="18" charset="0"/>
              </a:rPr>
              <a:t>programmes have </a:t>
            </a:r>
            <a:r>
              <a:rPr lang="en-US" sz="2000" dirty="0">
                <a:latin typeface="Times New Roman" pitchFamily="18" charset="0"/>
                <a:cs typeface="Times New Roman" pitchFamily="18" charset="0"/>
              </a:rPr>
              <a:t>been shown to reduce length of hospital stay from 10–14 days to as little as 2–3 days, by modulating the surgical stress response and reducing post-operative ileus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important to appreciate that these programmes require multiple interventions to be instituted and considerable time, effort and education from the surgical, anaesthetic and ward teams. </a:t>
            </a:r>
            <a:endParaRPr lang="en-US" sz="2000" dirty="0" smtClean="0">
              <a:latin typeface="Times New Roman" pitchFamily="18" charset="0"/>
              <a:cs typeface="Times New Roman" pitchFamily="18" charset="0"/>
            </a:endParaRPr>
          </a:p>
          <a:p>
            <a:pPr lvl="1" algn="l" rtl="0"/>
            <a:endParaRPr lang="en-US" sz="2000" b="1" dirty="0" smtClean="0">
              <a:latin typeface="Times New Roman" pitchFamily="18" charset="0"/>
              <a:cs typeface="Times New Roman" pitchFamily="18" charset="0"/>
            </a:endParaRPr>
          </a:p>
          <a:p>
            <a:pPr lvl="1" algn="l" rtl="0"/>
            <a:r>
              <a:rPr lang="en-US" sz="2000" b="1" dirty="0" smtClean="0">
                <a:latin typeface="Times New Roman" pitchFamily="18" charset="0"/>
                <a:cs typeface="Times New Roman" pitchFamily="18" charset="0"/>
              </a:rPr>
              <a:t>Adjuvant </a:t>
            </a:r>
            <a:r>
              <a:rPr lang="en-US" sz="2000" b="1" dirty="0">
                <a:latin typeface="Times New Roman" pitchFamily="18" charset="0"/>
                <a:cs typeface="Times New Roman" pitchFamily="18" charset="0"/>
              </a:rPr>
              <a:t>therapy</a:t>
            </a:r>
          </a:p>
          <a:p>
            <a:pPr marL="742950" lvl="1" indent="-285750" algn="l" rtl="0">
              <a:buFont typeface="Arial" pitchFamily="34" charset="0"/>
              <a:buChar char="•"/>
            </a:pPr>
            <a:r>
              <a:rPr lang="en-US" sz="2000" dirty="0">
                <a:latin typeface="Times New Roman" pitchFamily="18" charset="0"/>
                <a:cs typeface="Times New Roman" pitchFamily="18" charset="0"/>
              </a:rPr>
              <a:t>In most patients with colon cancer there is little clear benefit of preoperative chemotherapy, although trials in selected patient groups with locally advanced disease are ongoing.</a:t>
            </a:r>
          </a:p>
          <a:p>
            <a:pPr marL="742950" lvl="1" indent="-285750" algn="l" rtl="0">
              <a:buFont typeface="Arial" pitchFamily="34" charset="0"/>
              <a:buChar char="•"/>
            </a:pPr>
            <a:r>
              <a:rPr lang="en-US" sz="2000" dirty="0">
                <a:latin typeface="Times New Roman" pitchFamily="18" charset="0"/>
                <a:cs typeface="Times New Roman" pitchFamily="18" charset="0"/>
              </a:rPr>
              <a:t>There is evidence that adjuvant chemotherapy improves outcome after surgery in patients with node-positive disease (Dukes C).</a:t>
            </a:r>
          </a:p>
          <a:p>
            <a:pPr lvl="1" algn="l" rtl="0"/>
            <a:endParaRPr lang="en-US" dirty="0" smtClean="0">
              <a:latin typeface="Times New Roman" pitchFamily="18" charset="0"/>
              <a:cs typeface="Times New Roman" pitchFamily="18" charset="0"/>
            </a:endParaRPr>
          </a:p>
          <a:p>
            <a:pPr lvl="1" algn="l"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33795842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Metastatic </a:t>
            </a:r>
            <a:r>
              <a:rPr lang="en-US" sz="2000" b="1" dirty="0">
                <a:latin typeface="Times New Roman" pitchFamily="18" charset="0"/>
                <a:cs typeface="Times New Roman" pitchFamily="18" charset="0"/>
              </a:rPr>
              <a:t>disease</a:t>
            </a:r>
          </a:p>
          <a:p>
            <a:pPr marL="742950" lvl="1" indent="-285750" algn="l" rtl="0">
              <a:buFont typeface="Arial" pitchFamily="34" charset="0"/>
              <a:buChar char="•"/>
            </a:pPr>
            <a:r>
              <a:rPr lang="en-US" sz="2000" dirty="0">
                <a:latin typeface="Times New Roman" pitchFamily="18" charset="0"/>
                <a:cs typeface="Times New Roman" pitchFamily="18" charset="0"/>
              </a:rPr>
              <a:t>Hepatic metastases can be resected and series have </a:t>
            </a:r>
            <a:r>
              <a:rPr lang="en-US" sz="2000" dirty="0" smtClean="0">
                <a:latin typeface="Times New Roman" pitchFamily="18" charset="0"/>
                <a:cs typeface="Times New Roman" pitchFamily="18" charset="0"/>
              </a:rPr>
              <a:t>demonstrated 5-year </a:t>
            </a:r>
            <a:r>
              <a:rPr lang="en-US" sz="2000" dirty="0">
                <a:latin typeface="Times New Roman" pitchFamily="18" charset="0"/>
                <a:cs typeface="Times New Roman" pitchFamily="18" charset="0"/>
              </a:rPr>
              <a:t>survival of over 30% in resectable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Liver surgeons </a:t>
            </a:r>
            <a:r>
              <a:rPr lang="en-US" sz="2000" dirty="0">
                <a:latin typeface="Times New Roman" pitchFamily="18" charset="0"/>
                <a:cs typeface="Times New Roman" pitchFamily="18" charset="0"/>
              </a:rPr>
              <a:t>are increasingly aggressive in treatment and the </a:t>
            </a:r>
            <a:r>
              <a:rPr lang="en-US" sz="2000" dirty="0" smtClean="0">
                <a:latin typeface="Times New Roman" pitchFamily="18" charset="0"/>
                <a:cs typeface="Times New Roman" pitchFamily="18" charset="0"/>
              </a:rPr>
              <a:t>only absolute </a:t>
            </a:r>
            <a:r>
              <a:rPr lang="en-US" sz="2000" dirty="0">
                <a:latin typeface="Times New Roman" pitchFamily="18" charset="0"/>
                <a:cs typeface="Times New Roman" pitchFamily="18" charset="0"/>
              </a:rPr>
              <a:t>limitation on what can be resected relates to </a:t>
            </a:r>
            <a:r>
              <a:rPr lang="en-US" sz="2000" dirty="0" smtClean="0">
                <a:latin typeface="Times New Roman" pitchFamily="18" charset="0"/>
                <a:cs typeface="Times New Roman" pitchFamily="18" charset="0"/>
              </a:rPr>
              <a:t>leaving behind </a:t>
            </a:r>
            <a:r>
              <a:rPr lang="en-US" sz="2000" dirty="0">
                <a:latin typeface="Times New Roman" pitchFamily="18" charset="0"/>
                <a:cs typeface="Times New Roman" pitchFamily="18" charset="0"/>
              </a:rPr>
              <a:t>sufficient functioning liver, although this </a:t>
            </a:r>
            <a:r>
              <a:rPr lang="en-US" sz="2000" dirty="0" smtClean="0">
                <a:latin typeface="Times New Roman" pitchFamily="18" charset="0"/>
                <a:cs typeface="Times New Roman" pitchFamily="18" charset="0"/>
              </a:rPr>
              <a:t>clearly has </a:t>
            </a:r>
            <a:r>
              <a:rPr lang="en-US" sz="2000" dirty="0">
                <a:latin typeface="Times New Roman" pitchFamily="18" charset="0"/>
                <a:cs typeface="Times New Roman" pitchFamily="18" charset="0"/>
              </a:rPr>
              <a:t>to be moderated by patient factors.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important not </a:t>
            </a:r>
            <a:r>
              <a:rPr lang="en-US" sz="2000" dirty="0" smtClean="0">
                <a:latin typeface="Times New Roman" pitchFamily="18" charset="0"/>
                <a:cs typeface="Times New Roman" pitchFamily="18" charset="0"/>
              </a:rPr>
              <a:t>to biopsy </a:t>
            </a:r>
            <a:r>
              <a:rPr lang="en-US" sz="2000" dirty="0">
                <a:latin typeface="Times New Roman" pitchFamily="18" charset="0"/>
                <a:cs typeface="Times New Roman" pitchFamily="18" charset="0"/>
              </a:rPr>
              <a:t>potentially resectable hepatic metastases as this </a:t>
            </a:r>
            <a:r>
              <a:rPr lang="en-US" sz="2000" dirty="0" smtClean="0">
                <a:latin typeface="Times New Roman" pitchFamily="18" charset="0"/>
                <a:cs typeface="Times New Roman" pitchFamily="18" charset="0"/>
              </a:rPr>
              <a:t>may cause </a:t>
            </a:r>
            <a:r>
              <a:rPr lang="en-US" sz="2000" dirty="0">
                <a:latin typeface="Times New Roman" pitchFamily="18" charset="0"/>
                <a:cs typeface="Times New Roman" pitchFamily="18" charset="0"/>
              </a:rPr>
              <a:t>tumour dissemination.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Imaging </a:t>
            </a:r>
            <a:r>
              <a:rPr lang="en-US" sz="2000" dirty="0">
                <a:latin typeface="Times New Roman" pitchFamily="18" charset="0"/>
                <a:cs typeface="Times New Roman" pitchFamily="18" charset="0"/>
              </a:rPr>
              <a:t>will usually </a:t>
            </a:r>
            <a:r>
              <a:rPr lang="en-US" sz="2000" dirty="0" smtClean="0">
                <a:latin typeface="Times New Roman" pitchFamily="18" charset="0"/>
                <a:cs typeface="Times New Roman" pitchFamily="18" charset="0"/>
              </a:rPr>
              <a:t>correctly identify </a:t>
            </a:r>
            <a:r>
              <a:rPr lang="en-US" sz="2000" dirty="0">
                <a:latin typeface="Times New Roman" pitchFamily="18" charset="0"/>
                <a:cs typeface="Times New Roman" pitchFamily="18" charset="0"/>
              </a:rPr>
              <a:t>colorectal metastases and assess patients suitable </a:t>
            </a:r>
            <a:r>
              <a:rPr lang="en-US" sz="2000" dirty="0" smtClean="0">
                <a:latin typeface="Times New Roman" pitchFamily="18" charset="0"/>
                <a:cs typeface="Times New Roman" pitchFamily="18" charset="0"/>
              </a:rPr>
              <a:t>for liver resection.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role of </a:t>
            </a:r>
            <a:r>
              <a:rPr lang="en-US" sz="2000" dirty="0" smtClean="0">
                <a:latin typeface="Times New Roman" pitchFamily="18" charset="0"/>
                <a:cs typeface="Times New Roman" pitchFamily="18" charset="0"/>
              </a:rPr>
              <a:t>chemotherapy and </a:t>
            </a:r>
            <a:r>
              <a:rPr lang="en-US" sz="2000" dirty="0">
                <a:latin typeface="Times New Roman" pitchFamily="18" charset="0"/>
                <a:cs typeface="Times New Roman" pitchFamily="18" charset="0"/>
              </a:rPr>
              <a:t>the timing of colonic and hepatic surgery in </a:t>
            </a:r>
            <a:r>
              <a:rPr lang="en-US" sz="2000" dirty="0" smtClean="0">
                <a:latin typeface="Times New Roman" pitchFamily="18" charset="0"/>
                <a:cs typeface="Times New Roman" pitchFamily="18" charset="0"/>
              </a:rPr>
              <a:t>synchronous metastases </a:t>
            </a:r>
            <a:r>
              <a:rPr lang="en-US" sz="2000" dirty="0">
                <a:latin typeface="Times New Roman" pitchFamily="18" charset="0"/>
                <a:cs typeface="Times New Roman" pitchFamily="18" charset="0"/>
              </a:rPr>
              <a:t>is still a matter of debate and such cases should </a:t>
            </a:r>
            <a:r>
              <a:rPr lang="en-US" sz="2000" dirty="0" smtClean="0">
                <a:latin typeface="Times New Roman" pitchFamily="18" charset="0"/>
                <a:cs typeface="Times New Roman" pitchFamily="18" charset="0"/>
              </a:rPr>
              <a:t>be carefully </a:t>
            </a:r>
            <a:r>
              <a:rPr lang="en-US" sz="2000" dirty="0">
                <a:latin typeface="Times New Roman" pitchFamily="18" charset="0"/>
                <a:cs typeface="Times New Roman" pitchFamily="18" charset="0"/>
              </a:rPr>
              <a:t>discussed by a multidisciplinary team.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Isolated lung metastases </a:t>
            </a:r>
            <a:r>
              <a:rPr lang="en-US" sz="2000" dirty="0">
                <a:latin typeface="Times New Roman" pitchFamily="18" charset="0"/>
                <a:cs typeface="Times New Roman" pitchFamily="18" charset="0"/>
              </a:rPr>
              <a:t>may occasionally be suitable for resection but </a:t>
            </a:r>
            <a:r>
              <a:rPr lang="en-US" sz="2000" dirty="0" smtClean="0">
                <a:latin typeface="Times New Roman" pitchFamily="18" charset="0"/>
                <a:cs typeface="Times New Roman" pitchFamily="18" charset="0"/>
              </a:rPr>
              <a:t>they are </a:t>
            </a:r>
            <a:r>
              <a:rPr lang="en-US" sz="2000" dirty="0">
                <a:latin typeface="Times New Roman" pitchFamily="18" charset="0"/>
                <a:cs typeface="Times New Roman" pitchFamily="18" charset="0"/>
              </a:rPr>
              <a:t>more commonly accompanied by metastases </a:t>
            </a:r>
            <a:r>
              <a:rPr lang="en-US" sz="2000" dirty="0" smtClean="0">
                <a:latin typeface="Times New Roman" pitchFamily="18" charset="0"/>
                <a:cs typeface="Times New Roman" pitchFamily="18" charset="0"/>
              </a:rPr>
              <a:t>elsewhere.</a:t>
            </a:r>
          </a:p>
          <a:p>
            <a:pPr marL="742950" lvl="1" indent="-285750" algn="l" rtl="0">
              <a:buFont typeface="Arial" pitchFamily="34" charset="0"/>
              <a:buChar char="•"/>
            </a:pPr>
            <a:r>
              <a:rPr lang="en-US" sz="2000" dirty="0" smtClean="0">
                <a:latin typeface="Times New Roman" pitchFamily="18" charset="0"/>
                <a:cs typeface="Times New Roman" pitchFamily="18" charset="0"/>
              </a:rPr>
              <a:t> In </a:t>
            </a:r>
            <a:r>
              <a:rPr lang="en-US" sz="2000" dirty="0">
                <a:latin typeface="Times New Roman" pitchFamily="18" charset="0"/>
                <a:cs typeface="Times New Roman" pitchFamily="18" charset="0"/>
              </a:rPr>
              <a:t>patients with widespread disease, palliative </a:t>
            </a:r>
            <a:r>
              <a:rPr lang="en-US" sz="2000" dirty="0" smtClean="0">
                <a:latin typeface="Times New Roman" pitchFamily="18" charset="0"/>
                <a:cs typeface="Times New Roman" pitchFamily="18" charset="0"/>
              </a:rPr>
              <a:t>chemotherapy is </a:t>
            </a:r>
            <a:r>
              <a:rPr lang="en-US" sz="2000" dirty="0">
                <a:latin typeface="Times New Roman" pitchFamily="18" charset="0"/>
                <a:cs typeface="Times New Roman" pitchFamily="18" charset="0"/>
              </a:rPr>
              <a:t>offered alongside symptomatic treatment and support by </a:t>
            </a:r>
            <a:r>
              <a:rPr lang="en-US" sz="2000" dirty="0" smtClean="0">
                <a:latin typeface="Times New Roman" pitchFamily="18" charset="0"/>
                <a:cs typeface="Times New Roman" pitchFamily="18" charset="0"/>
              </a:rPr>
              <a:t>a palliative </a:t>
            </a:r>
            <a:r>
              <a:rPr lang="en-US" sz="2000" dirty="0">
                <a:latin typeface="Times New Roman" pitchFamily="18" charset="0"/>
                <a:cs typeface="Times New Roman" pitchFamily="18" charset="0"/>
              </a:rPr>
              <a:t>care team.</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47565649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Prognosis</a:t>
            </a:r>
          </a:p>
          <a:p>
            <a:pPr marL="742950" lvl="1" indent="-285750" algn="l" rtl="0">
              <a:buFont typeface="Arial" pitchFamily="34" charset="0"/>
              <a:buChar char="•"/>
            </a:pPr>
            <a:r>
              <a:rPr lang="en-US" sz="2000" dirty="0">
                <a:latin typeface="Times New Roman" pitchFamily="18" charset="0"/>
                <a:cs typeface="Times New Roman" pitchFamily="18" charset="0"/>
              </a:rPr>
              <a:t>Overall 5-year survival for colorectal cancer is approximately 50%.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most important determinant of prognosis is tumour stage and, in particular, lymph node status.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with disease confined to the bowel wall (Dukes stage A) will usually have cure by surgical resection alone and over 90% will have disease-free survival at 5 years.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Spread </a:t>
            </a:r>
            <a:r>
              <a:rPr lang="en-US" sz="2000" dirty="0">
                <a:latin typeface="Times New Roman" pitchFamily="18" charset="0"/>
                <a:cs typeface="Times New Roman" pitchFamily="18" charset="0"/>
              </a:rPr>
              <a:t>beyond the bowel </a:t>
            </a:r>
            <a:r>
              <a:rPr lang="en-US" sz="2000" dirty="0" smtClean="0">
                <a:latin typeface="Times New Roman" pitchFamily="18" charset="0"/>
                <a:cs typeface="Times New Roman" pitchFamily="18" charset="0"/>
              </a:rPr>
              <a:t>wall (Dukes </a:t>
            </a:r>
            <a:r>
              <a:rPr lang="en-US" sz="2000" dirty="0">
                <a:latin typeface="Times New Roman" pitchFamily="18" charset="0"/>
                <a:cs typeface="Times New Roman" pitchFamily="18" charset="0"/>
              </a:rPr>
              <a:t>B) reduces 5-year survival to approximately 60–70%. Patients with lymph node metastases (Dukes C) have a 5-yearsurvival of 30%, while fewer than 10% of patients </a:t>
            </a:r>
            <a:r>
              <a:rPr lang="en-US" sz="2000" dirty="0" smtClean="0">
                <a:latin typeface="Times New Roman" pitchFamily="18" charset="0"/>
                <a:cs typeface="Times New Roman" pitchFamily="18" charset="0"/>
              </a:rPr>
              <a:t>presenting with </a:t>
            </a:r>
            <a:r>
              <a:rPr lang="en-US" sz="2000" dirty="0">
                <a:latin typeface="Times New Roman" pitchFamily="18" charset="0"/>
                <a:cs typeface="Times New Roman" pitchFamily="18" charset="0"/>
              </a:rPr>
              <a:t>metastatic disease at the outset will be alive 5 years later.</a:t>
            </a:r>
          </a:p>
        </p:txBody>
      </p:sp>
    </p:spTree>
    <p:extLst>
      <p:ext uri="{BB962C8B-B14F-4D97-AF65-F5344CB8AC3E}">
        <p14:creationId xmlns:p14="http://schemas.microsoft.com/office/powerpoint/2010/main" val="41885615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Colorectal </a:t>
            </a:r>
            <a:r>
              <a:rPr lang="en-US" sz="2000" b="1" dirty="0">
                <a:latin typeface="Times New Roman" pitchFamily="18" charset="0"/>
                <a:cs typeface="Times New Roman" pitchFamily="18" charset="0"/>
              </a:rPr>
              <a:t>cancer follow-up</a:t>
            </a:r>
          </a:p>
          <a:p>
            <a:pPr marL="742950" lvl="1" indent="-285750" algn="l" rtl="0">
              <a:buFont typeface="Arial" pitchFamily="34" charset="0"/>
              <a:buChar char="•"/>
            </a:pPr>
            <a:r>
              <a:rPr lang="en-US" sz="2000" dirty="0">
                <a:latin typeface="Times New Roman" pitchFamily="18" charset="0"/>
                <a:cs typeface="Times New Roman" pitchFamily="18" charset="0"/>
              </a:rPr>
              <a:t>Since the advent of safe liver resection for metastases </a:t>
            </a:r>
            <a:r>
              <a:rPr lang="en-US" sz="2000" dirty="0" smtClean="0">
                <a:latin typeface="Times New Roman" pitchFamily="18" charset="0"/>
                <a:cs typeface="Times New Roman" pitchFamily="18" charset="0"/>
              </a:rPr>
              <a:t>the outcome </a:t>
            </a:r>
            <a:r>
              <a:rPr lang="en-US" sz="2000" dirty="0">
                <a:latin typeface="Times New Roman" pitchFamily="18" charset="0"/>
                <a:cs typeface="Times New Roman" pitchFamily="18" charset="0"/>
              </a:rPr>
              <a:t>benefit of follow-up has been clearly demonstrated.</a:t>
            </a:r>
          </a:p>
          <a:p>
            <a:pPr marL="742950" lvl="1" indent="-285750" algn="l" rtl="0">
              <a:buFont typeface="Arial" pitchFamily="34" charset="0"/>
              <a:buChar char="•"/>
            </a:pPr>
            <a:r>
              <a:rPr lang="en-US" sz="2000" dirty="0">
                <a:latin typeface="Times New Roman" pitchFamily="18" charset="0"/>
                <a:cs typeface="Times New Roman" pitchFamily="18" charset="0"/>
              </a:rPr>
              <a:t>Follow-up aims to identify synchronous bowel tumours (</a:t>
            </a:r>
            <a:r>
              <a:rPr lang="en-US" sz="2000" dirty="0" smtClean="0">
                <a:latin typeface="Times New Roman" pitchFamily="18" charset="0"/>
                <a:cs typeface="Times New Roman" pitchFamily="18" charset="0"/>
              </a:rPr>
              <a:t>present in </a:t>
            </a:r>
            <a:r>
              <a:rPr lang="en-US" sz="2000" dirty="0">
                <a:latin typeface="Times New Roman" pitchFamily="18" charset="0"/>
                <a:cs typeface="Times New Roman" pitchFamily="18" charset="0"/>
              </a:rPr>
              <a:t>3%) that were not picked up at the time of </a:t>
            </a:r>
            <a:r>
              <a:rPr lang="en-US" sz="2000" dirty="0" smtClean="0">
                <a:latin typeface="Times New Roman" pitchFamily="18" charset="0"/>
                <a:cs typeface="Times New Roman" pitchFamily="18" charset="0"/>
              </a:rPr>
              <a:t>original diagnosis </a:t>
            </a:r>
            <a:r>
              <a:rPr lang="en-US" sz="2000" dirty="0">
                <a:latin typeface="Times New Roman" pitchFamily="18" charset="0"/>
                <a:cs typeface="Times New Roman" pitchFamily="18" charset="0"/>
              </a:rPr>
              <a:t>due to emergency presentation or incomplete assessment.</a:t>
            </a:r>
          </a:p>
          <a:p>
            <a:pPr marL="742950" lvl="1" indent="-285750" algn="l" rtl="0">
              <a:buFont typeface="Arial" pitchFamily="34" charset="0"/>
              <a:buChar char="•"/>
            </a:pPr>
            <a:r>
              <a:rPr lang="en-US" sz="2000" dirty="0">
                <a:latin typeface="Times New Roman" pitchFamily="18" charset="0"/>
                <a:cs typeface="Times New Roman" pitchFamily="18" charset="0"/>
              </a:rPr>
              <a:t>Similarly, 3% of patients will develop a </a:t>
            </a:r>
            <a:r>
              <a:rPr lang="en-US" sz="2000" dirty="0" smtClean="0">
                <a:latin typeface="Times New Roman" pitchFamily="18" charset="0"/>
                <a:cs typeface="Times New Roman" pitchFamily="18" charset="0"/>
              </a:rPr>
              <a:t>metachronous (at </a:t>
            </a:r>
            <a:r>
              <a:rPr lang="en-US" sz="2000" dirty="0">
                <a:latin typeface="Times New Roman" pitchFamily="18" charset="0"/>
                <a:cs typeface="Times New Roman" pitchFamily="18" charset="0"/>
              </a:rPr>
              <a:t>a different time) colonic cancer and surveillance </a:t>
            </a:r>
            <a:r>
              <a:rPr lang="en-US" sz="2000" dirty="0" smtClean="0">
                <a:latin typeface="Times New Roman" pitchFamily="18" charset="0"/>
                <a:cs typeface="Times New Roman" pitchFamily="18" charset="0"/>
              </a:rPr>
              <a:t>colonoscopy is </a:t>
            </a:r>
            <a:r>
              <a:rPr lang="en-US" sz="2000" dirty="0">
                <a:latin typeface="Times New Roman" pitchFamily="18" charset="0"/>
                <a:cs typeface="Times New Roman" pitchFamily="18" charset="0"/>
              </a:rPr>
              <a:t>designed to diagnose these.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Up </a:t>
            </a:r>
            <a:r>
              <a:rPr lang="en-US" sz="2000" dirty="0">
                <a:latin typeface="Times New Roman" pitchFamily="18" charset="0"/>
                <a:cs typeface="Times New Roman" pitchFamily="18" charset="0"/>
              </a:rPr>
              <a:t>to a half of all </a:t>
            </a:r>
            <a:r>
              <a:rPr lang="en-US" sz="2000" dirty="0" smtClean="0">
                <a:latin typeface="Times New Roman" pitchFamily="18" charset="0"/>
                <a:cs typeface="Times New Roman" pitchFamily="18" charset="0"/>
              </a:rPr>
              <a:t>patients with </a:t>
            </a:r>
            <a:r>
              <a:rPr lang="en-US" sz="2000" dirty="0">
                <a:latin typeface="Times New Roman" pitchFamily="18" charset="0"/>
                <a:cs typeface="Times New Roman" pitchFamily="18" charset="0"/>
              </a:rPr>
              <a:t>colorectal cancer will develop liver metastases at </a:t>
            </a:r>
            <a:r>
              <a:rPr lang="en-US" sz="2000" dirty="0" smtClean="0">
                <a:latin typeface="Times New Roman" pitchFamily="18" charset="0"/>
                <a:cs typeface="Times New Roman" pitchFamily="18" charset="0"/>
              </a:rPr>
              <a:t>some point </a:t>
            </a:r>
            <a:r>
              <a:rPr lang="en-US" sz="2000" dirty="0">
                <a:latin typeface="Times New Roman" pitchFamily="18" charset="0"/>
                <a:cs typeface="Times New Roman" pitchFamily="18" charset="0"/>
              </a:rPr>
              <a:t>and regular imaging of the liver (by ultrasound and </a:t>
            </a:r>
            <a:r>
              <a:rPr lang="en-US" sz="2000" dirty="0" smtClean="0">
                <a:latin typeface="Times New Roman" pitchFamily="18" charset="0"/>
                <a:cs typeface="Times New Roman" pitchFamily="18" charset="0"/>
              </a:rPr>
              <a:t>CT scan</a:t>
            </a:r>
            <a:r>
              <a:rPr lang="en-US" sz="2000" dirty="0">
                <a:latin typeface="Times New Roman" pitchFamily="18" charset="0"/>
                <a:cs typeface="Times New Roman" pitchFamily="18" charset="0"/>
              </a:rPr>
              <a:t>) and measurement of carcinoembryonic antigen (</a:t>
            </a:r>
            <a:r>
              <a:rPr lang="en-US" sz="2000" dirty="0" smtClean="0">
                <a:latin typeface="Times New Roman" pitchFamily="18" charset="0"/>
                <a:cs typeface="Times New Roman" pitchFamily="18" charset="0"/>
              </a:rPr>
              <a:t>CEA) is </a:t>
            </a:r>
            <a:r>
              <a:rPr lang="en-US" sz="2000" dirty="0">
                <a:latin typeface="Times New Roman" pitchFamily="18" charset="0"/>
                <a:cs typeface="Times New Roman" pitchFamily="18" charset="0"/>
              </a:rPr>
              <a:t>designed to diagnose this early, in order to allow </a:t>
            </a:r>
            <a:r>
              <a:rPr lang="en-US" sz="2000" dirty="0" smtClean="0">
                <a:latin typeface="Times New Roman" pitchFamily="18" charset="0"/>
                <a:cs typeface="Times New Roman" pitchFamily="18" charset="0"/>
              </a:rPr>
              <a:t>curative metastectomy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Trials </a:t>
            </a:r>
            <a:r>
              <a:rPr lang="en-US" sz="2000" dirty="0">
                <a:latin typeface="Times New Roman" pitchFamily="18" charset="0"/>
                <a:cs typeface="Times New Roman" pitchFamily="18" charset="0"/>
              </a:rPr>
              <a:t>of the optimum follow-up pathway </a:t>
            </a:r>
            <a:r>
              <a:rPr lang="en-US" sz="2000" dirty="0" smtClean="0">
                <a:latin typeface="Times New Roman" pitchFamily="18" charset="0"/>
                <a:cs typeface="Times New Roman" pitchFamily="18" charset="0"/>
              </a:rPr>
              <a:t>have suggested </a:t>
            </a:r>
            <a:r>
              <a:rPr lang="en-US" sz="2000" dirty="0">
                <a:latin typeface="Times New Roman" pitchFamily="18" charset="0"/>
                <a:cs typeface="Times New Roman" pitchFamily="18" charset="0"/>
              </a:rPr>
              <a:t>that CEA measurement alone can be as effective </a:t>
            </a:r>
            <a:r>
              <a:rPr lang="en-US" sz="2000" dirty="0" smtClean="0">
                <a:latin typeface="Times New Roman" pitchFamily="18" charset="0"/>
                <a:cs typeface="Times New Roman" pitchFamily="18" charset="0"/>
              </a:rPr>
              <a:t>as regular </a:t>
            </a:r>
            <a:r>
              <a:rPr lang="en-US" sz="2000" dirty="0">
                <a:latin typeface="Times New Roman" pitchFamily="18" charset="0"/>
                <a:cs typeface="Times New Roman" pitchFamily="18" charset="0"/>
              </a:rPr>
              <a:t>imaging.</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0013560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015663"/>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Quiz 2: </a:t>
            </a:r>
          </a:p>
          <a:p>
            <a:pPr algn="l" rtl="0"/>
            <a:r>
              <a:rPr lang="en-US" sz="2000" dirty="0" smtClean="0">
                <a:latin typeface="Times New Roman" pitchFamily="18" charset="0"/>
                <a:cs typeface="Times New Roman" pitchFamily="18" charset="0"/>
              </a:rPr>
              <a:t>What are the advantages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the ileorectal </a:t>
            </a:r>
            <a:r>
              <a:rPr lang="en-US" sz="2000" dirty="0">
                <a:latin typeface="Times New Roman" pitchFamily="18" charset="0"/>
                <a:cs typeface="Times New Roman" pitchFamily="18" charset="0"/>
              </a:rPr>
              <a:t>anastomosis (</a:t>
            </a:r>
            <a:r>
              <a:rPr lang="en-US" sz="2000" dirty="0" smtClean="0">
                <a:latin typeface="Times New Roman" pitchFamily="18" charset="0"/>
                <a:cs typeface="Times New Roman" pitchFamily="18" charset="0"/>
              </a:rPr>
              <a:t>IRA) </a:t>
            </a:r>
            <a:r>
              <a:rPr lang="en-US" sz="2000" dirty="0">
                <a:latin typeface="Times New Roman" pitchFamily="18" charset="0"/>
                <a:cs typeface="Times New Roman" pitchFamily="18" charset="0"/>
              </a:rPr>
              <a:t>over </a:t>
            </a:r>
            <a:r>
              <a:rPr lang="en-US" sz="2000" dirty="0" smtClean="0">
                <a:latin typeface="Times New Roman" pitchFamily="18" charset="0"/>
                <a:cs typeface="Times New Roman" pitchFamily="18" charset="0"/>
              </a:rPr>
              <a:t>the Restorative </a:t>
            </a:r>
            <a:r>
              <a:rPr lang="en-US" sz="2000" dirty="0">
                <a:latin typeface="Times New Roman" pitchFamily="18" charset="0"/>
                <a:cs typeface="Times New Roman" pitchFamily="18" charset="0"/>
              </a:rPr>
              <a:t>proctocolectomy with an ileal pouch–anal anastomosis (RPC</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167848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Children developing the illness before puberty may have retarded growth and </a:t>
            </a:r>
            <a:r>
              <a:rPr lang="en-US" sz="2000" dirty="0" smtClean="0">
                <a:latin typeface="Times New Roman" pitchFamily="18" charset="0"/>
                <a:cs typeface="Times New Roman" pitchFamily="18" charset="0"/>
              </a:rPr>
              <a:t>sexual development</a:t>
            </a:r>
            <a:r>
              <a:rPr lang="en-US" sz="2000" dirty="0">
                <a:latin typeface="Times New Roman" pitchFamily="18" charset="0"/>
                <a:cs typeface="Times New Roman" pitchFamily="18" charset="0"/>
              </a:rPr>
              <a:t>. </a:t>
            </a:r>
          </a:p>
          <a:p>
            <a:pPr marL="742950" lvl="1" indent="-285750" algn="l" rtl="0">
              <a:buFont typeface="Arial" pitchFamily="34" charset="0"/>
              <a:buChar char="•"/>
            </a:pPr>
            <a:r>
              <a:rPr lang="en-US" sz="2000" dirty="0">
                <a:latin typeface="Times New Roman" pitchFamily="18" charset="0"/>
                <a:cs typeface="Times New Roman" pitchFamily="18" charset="0"/>
              </a:rPr>
              <a:t>With progression of the disease, adhesions and transmural fissuring, intra-abdominal abscesses and fistulae may develop. </a:t>
            </a:r>
          </a:p>
          <a:p>
            <a:pPr marL="742950" lvl="1" indent="-285750" algn="l" rtl="0">
              <a:buFont typeface="Arial" pitchFamily="34" charset="0"/>
              <a:buChar char="•"/>
            </a:pPr>
            <a:r>
              <a:rPr lang="en-US" sz="2000" dirty="0">
                <a:latin typeface="Times New Roman" pitchFamily="18" charset="0"/>
                <a:cs typeface="Times New Roman" pitchFamily="18" charset="0"/>
              </a:rPr>
              <a:t>Fistulation may occur into adjacent loops of bowel (enteroenteric or interloop fistulae).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Occasionally</a:t>
            </a:r>
            <a:r>
              <a:rPr lang="en-US" sz="2000" dirty="0">
                <a:latin typeface="Times New Roman" pitchFamily="18" charset="0"/>
                <a:cs typeface="Times New Roman" pitchFamily="18" charset="0"/>
              </a:rPr>
              <a:t>, the (healthy) sigmoid loop may become adherent to the affected terminal ileum, resulting in ileosigmoid fistulation. </a:t>
            </a:r>
          </a:p>
          <a:p>
            <a:pPr marL="742950" lvl="1" indent="-285750" algn="l" rtl="0">
              <a:buFont typeface="Arial" pitchFamily="34" charset="0"/>
              <a:buChar char="•"/>
            </a:pPr>
            <a:r>
              <a:rPr lang="en-US" sz="2000" dirty="0">
                <a:latin typeface="Times New Roman" pitchFamily="18" charset="0"/>
                <a:cs typeface="Times New Roman" pitchFamily="18" charset="0"/>
              </a:rPr>
              <a:t>The fistula tracks in such cases are usually small and the profuse diarrhoea that results from ileosigmoid fistulation is </a:t>
            </a:r>
            <a:r>
              <a:rPr lang="en-US" sz="2000" dirty="0" smtClean="0">
                <a:latin typeface="Times New Roman" pitchFamily="18" charset="0"/>
                <a:cs typeface="Times New Roman" pitchFamily="18" charset="0"/>
              </a:rPr>
              <a:t>due </a:t>
            </a:r>
            <a:r>
              <a:rPr lang="en-US" sz="2000" dirty="0">
                <a:latin typeface="Times New Roman" pitchFamily="18" charset="0"/>
                <a:cs typeface="Times New Roman" pitchFamily="18" charset="0"/>
              </a:rPr>
              <a:t>to bacterial overgrowth (attributable to colonisation of </a:t>
            </a:r>
            <a:r>
              <a:rPr lang="en-US" sz="2000" dirty="0" smtClean="0">
                <a:latin typeface="Times New Roman" pitchFamily="18" charset="0"/>
                <a:cs typeface="Times New Roman" pitchFamily="18" charset="0"/>
              </a:rPr>
              <a:t>the small </a:t>
            </a:r>
            <a:r>
              <a:rPr lang="en-US" sz="2000" dirty="0">
                <a:latin typeface="Times New Roman" pitchFamily="18" charset="0"/>
                <a:cs typeface="Times New Roman" pitchFamily="18" charset="0"/>
              </a:rPr>
              <a:t>bowel with colonic flora) rather than passage of small bowel content into the 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Fistulation </a:t>
            </a:r>
            <a:r>
              <a:rPr lang="en-US" sz="2000" dirty="0">
                <a:latin typeface="Times New Roman" pitchFamily="18" charset="0"/>
                <a:cs typeface="Times New Roman" pitchFamily="18" charset="0"/>
              </a:rPr>
              <a:t>may also occur into the bladder (ileovesical) or the female genital tract and, </a:t>
            </a:r>
            <a:r>
              <a:rPr lang="en-US" sz="2000" dirty="0" smtClean="0">
                <a:latin typeface="Times New Roman" pitchFamily="18" charset="0"/>
                <a:cs typeface="Times New Roman" pitchFamily="18" charset="0"/>
              </a:rPr>
              <a:t>less commonly</a:t>
            </a:r>
            <a:r>
              <a:rPr lang="en-US" sz="2000" dirty="0">
                <a:latin typeface="Times New Roman" pitchFamily="18" charset="0"/>
                <a:cs typeface="Times New Roman" pitchFamily="18" charset="0"/>
              </a:rPr>
              <a:t>, the duodenum. </a:t>
            </a:r>
          </a:p>
        </p:txBody>
      </p:sp>
    </p:spTree>
    <p:extLst>
      <p:ext uri="{BB962C8B-B14F-4D97-AF65-F5344CB8AC3E}">
        <p14:creationId xmlns:p14="http://schemas.microsoft.com/office/powerpoint/2010/main" val="327135181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01533"/>
          </a:xfrm>
          <a:prstGeom prst="rect">
            <a:avLst/>
          </a:prstGeom>
        </p:spPr>
        <p:txBody>
          <a:bodyPr wrap="square">
            <a:spAutoFit/>
          </a:bodyPr>
          <a:lstStyle/>
          <a:p>
            <a:pPr algn="l" rtl="0"/>
            <a:r>
              <a:rPr lang="en-US" sz="2000" b="1" dirty="0">
                <a:latin typeface="Times New Roman" pitchFamily="18" charset="0"/>
                <a:cs typeface="Times New Roman" pitchFamily="18" charset="0"/>
              </a:rPr>
              <a:t>INFLAMMATORY </a:t>
            </a:r>
            <a:r>
              <a:rPr lang="en-US" sz="2000" b="1" dirty="0" smtClean="0">
                <a:latin typeface="Times New Roman" pitchFamily="18" charset="0"/>
                <a:cs typeface="Times New Roman" pitchFamily="18" charset="0"/>
              </a:rPr>
              <a:t>BOWEL DISEASE</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The term ‘inflammatory bowel disease’ is reserved for conditions characterised by the presence of idiopathic intestinal inflammation (i.e. ulcerative colitis [UC] and Crohn’s </a:t>
            </a:r>
            <a:r>
              <a:rPr lang="en-US" sz="2000" dirty="0" smtClean="0">
                <a:latin typeface="Times New Roman" pitchFamily="18" charset="0"/>
                <a:cs typeface="Times New Roman" pitchFamily="18" charset="0"/>
              </a:rPr>
              <a:t>disease [CD</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lvl="1" algn="l" rtl="0"/>
            <a:endParaRPr lang="en-US" sz="2000" b="1" dirty="0" smtClean="0">
              <a:latin typeface="Times New Roman" pitchFamily="18" charset="0"/>
              <a:cs typeface="Times New Roman" pitchFamily="18" charset="0"/>
            </a:endParaRPr>
          </a:p>
          <a:p>
            <a:pPr lvl="1" algn="l" rtl="0"/>
            <a:r>
              <a:rPr lang="en-US" sz="2000" b="1" dirty="0" smtClean="0">
                <a:latin typeface="Times New Roman" pitchFamily="18" charset="0"/>
                <a:cs typeface="Times New Roman" pitchFamily="18" charset="0"/>
              </a:rPr>
              <a:t>Ulcerative </a:t>
            </a:r>
            <a:r>
              <a:rPr lang="en-US" sz="2000" b="1" dirty="0">
                <a:latin typeface="Times New Roman" pitchFamily="18" charset="0"/>
                <a:cs typeface="Times New Roman" pitchFamily="18" charset="0"/>
              </a:rPr>
              <a:t>colitis</a:t>
            </a:r>
          </a:p>
          <a:p>
            <a:pPr marL="742950" lvl="1" indent="-285750" algn="l" rtl="0">
              <a:buFont typeface="Arial" pitchFamily="34" charset="0"/>
              <a:buChar char="•"/>
            </a:pPr>
            <a:r>
              <a:rPr lang="en-US" sz="2000" dirty="0">
                <a:latin typeface="Times New Roman" pitchFamily="18" charset="0"/>
                <a:cs typeface="Times New Roman" pitchFamily="18" charset="0"/>
              </a:rPr>
              <a:t>UC is a disease of the rectum and colon with extraintestinal manifestations.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incidence is 10 per 100 000 per year in the UK with a prevalence of 160 per 100 000 population.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UC </a:t>
            </a:r>
            <a:r>
              <a:rPr lang="en-US" sz="2000" dirty="0">
                <a:latin typeface="Times New Roman" pitchFamily="18" charset="0"/>
                <a:cs typeface="Times New Roman" pitchFamily="18" charset="0"/>
              </a:rPr>
              <a:t>affects men and women equally in early life, although it is said to be more common in males in later life.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most commonly diagnosed between the ages of 20 and 40.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UC </a:t>
            </a:r>
            <a:r>
              <a:rPr lang="en-US" sz="2000" dirty="0">
                <a:latin typeface="Times New Roman" pitchFamily="18" charset="0"/>
                <a:cs typeface="Times New Roman" pitchFamily="18" charset="0"/>
              </a:rPr>
              <a:t>is far more common in the USA and Western Europe but relatively rare in the Far East and tropics.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Asians </a:t>
            </a:r>
            <a:r>
              <a:rPr lang="en-US" sz="2000" dirty="0">
                <a:latin typeface="Times New Roman" pitchFamily="18" charset="0"/>
                <a:cs typeface="Times New Roman" pitchFamily="18" charset="0"/>
              </a:rPr>
              <a:t>who spent their childhood before the age of 14 in Asia have a much lower incidence of UC than Asians born and raised in the UK, suggesting an important effect of environmental exposure in childhood.</a:t>
            </a:r>
          </a:p>
          <a:p>
            <a:pPr lvl="1" algn="l" rtl="0"/>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22471681"/>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Aetiology</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The cause of UC is unknown.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clearly a genetic </a:t>
            </a:r>
            <a:r>
              <a:rPr lang="en-US" sz="2000" dirty="0" smtClean="0">
                <a:latin typeface="Times New Roman" pitchFamily="18" charset="0"/>
                <a:cs typeface="Times New Roman" pitchFamily="18" charset="0"/>
              </a:rPr>
              <a:t>contribution, as </a:t>
            </a:r>
            <a:r>
              <a:rPr lang="en-US" sz="2000" dirty="0">
                <a:latin typeface="Times New Roman" pitchFamily="18" charset="0"/>
                <a:cs typeface="Times New Roman" pitchFamily="18" charset="0"/>
              </a:rPr>
              <a:t>10–20% of patients have a first-degree </a:t>
            </a:r>
            <a:r>
              <a:rPr lang="en-US" sz="2000" dirty="0" smtClean="0">
                <a:latin typeface="Times New Roman" pitchFamily="18" charset="0"/>
                <a:cs typeface="Times New Roman" pitchFamily="18" charset="0"/>
              </a:rPr>
              <a:t>relative with </a:t>
            </a:r>
            <a:r>
              <a:rPr lang="en-US" sz="2000" dirty="0">
                <a:latin typeface="Times New Roman" pitchFamily="18" charset="0"/>
                <a:cs typeface="Times New Roman" pitchFamily="18" charset="0"/>
              </a:rPr>
              <a:t>inflammatory bowel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with severe </a:t>
            </a:r>
            <a:r>
              <a:rPr lang="en-US" sz="2000" dirty="0" smtClean="0">
                <a:latin typeface="Times New Roman" pitchFamily="18" charset="0"/>
                <a:cs typeface="Times New Roman" pitchFamily="18" charset="0"/>
              </a:rPr>
              <a:t>colitis have </a:t>
            </a:r>
            <a:r>
              <a:rPr lang="en-US" sz="2000" dirty="0">
                <a:latin typeface="Times New Roman" pitchFamily="18" charset="0"/>
                <a:cs typeface="Times New Roman" pitchFamily="18" charset="0"/>
              </a:rPr>
              <a:t>a reduction in the number of anaerobic bacteria and </a:t>
            </a:r>
            <a:r>
              <a:rPr lang="en-US" sz="2000" dirty="0" smtClean="0">
                <a:latin typeface="Times New Roman" pitchFamily="18" charset="0"/>
                <a:cs typeface="Times New Roman" pitchFamily="18" charset="0"/>
              </a:rPr>
              <a:t>in the </a:t>
            </a:r>
            <a:r>
              <a:rPr lang="en-US" sz="2000" dirty="0">
                <a:latin typeface="Times New Roman" pitchFamily="18" charset="0"/>
                <a:cs typeface="Times New Roman" pitchFamily="18" charset="0"/>
              </a:rPr>
              <a:t>variability of bacterial strains in the colon, but no </a:t>
            </a:r>
            <a:r>
              <a:rPr lang="en-US" sz="2000" dirty="0" smtClean="0">
                <a:latin typeface="Times New Roman" pitchFamily="18" charset="0"/>
                <a:cs typeface="Times New Roman" pitchFamily="18" charset="0"/>
              </a:rPr>
              <a:t>causative link </a:t>
            </a:r>
            <a:r>
              <a:rPr lang="en-US" sz="2000" dirty="0">
                <a:latin typeface="Times New Roman" pitchFamily="18" charset="0"/>
                <a:cs typeface="Times New Roman" pitchFamily="18" charset="0"/>
              </a:rPr>
              <a:t>with any specific organism has been </a:t>
            </a:r>
            <a:r>
              <a:rPr lang="en-US" sz="2000" dirty="0" smtClean="0">
                <a:latin typeface="Times New Roman" pitchFamily="18" charset="0"/>
                <a:cs typeface="Times New Roman" pitchFamily="18" charset="0"/>
              </a:rPr>
              <a:t>identified. </a:t>
            </a:r>
          </a:p>
          <a:p>
            <a:pPr marL="742950" lvl="1" indent="-285750" algn="l" rtl="0">
              <a:buFont typeface="Arial" pitchFamily="34" charset="0"/>
              <a:buChar char="•"/>
            </a:pPr>
            <a:r>
              <a:rPr lang="en-US" sz="2000" dirty="0" smtClean="0">
                <a:latin typeface="Times New Roman" pitchFamily="18" charset="0"/>
                <a:cs typeface="Times New Roman" pitchFamily="18" charset="0"/>
              </a:rPr>
              <a:t>Unlike </a:t>
            </a:r>
            <a:r>
              <a:rPr lang="en-US" sz="2000" dirty="0">
                <a:latin typeface="Times New Roman" pitchFamily="18" charset="0"/>
                <a:cs typeface="Times New Roman" pitchFamily="18" charset="0"/>
              </a:rPr>
              <a:t>CD, smoking seems to have a protective effect in </a:t>
            </a:r>
            <a:r>
              <a:rPr lang="en-US" sz="2000" dirty="0" smtClean="0">
                <a:latin typeface="Times New Roman" pitchFamily="18" charset="0"/>
                <a:cs typeface="Times New Roman" pitchFamily="18" charset="0"/>
              </a:rPr>
              <a:t>UC and </a:t>
            </a:r>
            <a:r>
              <a:rPr lang="en-US" sz="2000" dirty="0">
                <a:latin typeface="Times New Roman" pitchFamily="18" charset="0"/>
                <a:cs typeface="Times New Roman" pitchFamily="18" charset="0"/>
              </a:rPr>
              <a:t>has even been the basis of therapeutic trials of </a:t>
            </a:r>
            <a:r>
              <a:rPr lang="en-US" sz="2000" dirty="0" smtClean="0">
                <a:latin typeface="Times New Roman" pitchFamily="18" charset="0"/>
                <a:cs typeface="Times New Roman" pitchFamily="18" charset="0"/>
              </a:rPr>
              <a:t>nicotine. </a:t>
            </a:r>
          </a:p>
          <a:p>
            <a:pPr marL="742950" lvl="1" indent="-285750" algn="l" rtl="0">
              <a:buFont typeface="Arial" pitchFamily="34" charset="0"/>
              <a:buChar char="•"/>
            </a:pPr>
            <a:r>
              <a:rPr lang="en-US" sz="2000" dirty="0" smtClean="0">
                <a:latin typeface="Times New Roman" pitchFamily="18" charset="0"/>
                <a:cs typeface="Times New Roman" pitchFamily="18" charset="0"/>
              </a:rPr>
              <a:t>Relapses </a:t>
            </a:r>
            <a:r>
              <a:rPr lang="en-US" sz="2000" dirty="0">
                <a:latin typeface="Times New Roman" pitchFamily="18" charset="0"/>
                <a:cs typeface="Times New Roman" pitchFamily="18" charset="0"/>
              </a:rPr>
              <a:t>are occasionally said to be associated with periods </a:t>
            </a:r>
            <a:r>
              <a:rPr lang="en-US" sz="2000" dirty="0" smtClean="0">
                <a:latin typeface="Times New Roman" pitchFamily="18" charset="0"/>
                <a:cs typeface="Times New Roman" pitchFamily="18" charset="0"/>
              </a:rPr>
              <a:t>of stress</a:t>
            </a:r>
            <a:r>
              <a:rPr lang="en-US" sz="2000" dirty="0">
                <a:latin typeface="Times New Roman" pitchFamily="18" charset="0"/>
                <a:cs typeface="Times New Roman" pitchFamily="18" charset="0"/>
              </a:rPr>
              <a:t>, but personality and psychiatric profiles in patients </a:t>
            </a:r>
            <a:r>
              <a:rPr lang="en-US" sz="2000" dirty="0" smtClean="0">
                <a:latin typeface="Times New Roman" pitchFamily="18" charset="0"/>
                <a:cs typeface="Times New Roman" pitchFamily="18" charset="0"/>
              </a:rPr>
              <a:t>with UC </a:t>
            </a:r>
            <a:r>
              <a:rPr lang="en-US" sz="2000" dirty="0">
                <a:latin typeface="Times New Roman" pitchFamily="18" charset="0"/>
                <a:cs typeface="Times New Roman" pitchFamily="18" charset="0"/>
              </a:rPr>
              <a:t>are the same as those of the normal population</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60898240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Pathology</a:t>
            </a: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ll </a:t>
            </a:r>
            <a:r>
              <a:rPr lang="en-US" sz="2000" dirty="0">
                <a:latin typeface="Times New Roman" pitchFamily="18" charset="0"/>
                <a:cs typeface="Times New Roman" pitchFamily="18" charset="0"/>
              </a:rPr>
              <a:t>cases the disease starts in the rectum and extends proximally in continuity.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Colonic </a:t>
            </a:r>
            <a:r>
              <a:rPr lang="en-US" sz="2000" dirty="0">
                <a:latin typeface="Times New Roman" pitchFamily="18" charset="0"/>
                <a:cs typeface="Times New Roman" pitchFamily="18" charset="0"/>
              </a:rPr>
              <a:t>inflammation is diffuse, confluent and superficial, primarily affecting the mucosa and superficial submucosa</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‘Pseudopolyposis’ occurs in almost one-quarter of cases.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Stricturing </a:t>
            </a:r>
            <a:r>
              <a:rPr lang="en-US" sz="2000" dirty="0">
                <a:latin typeface="Times New Roman" pitchFamily="18" charset="0"/>
                <a:cs typeface="Times New Roman" pitchFamily="18" charset="0"/>
              </a:rPr>
              <a:t>in UC is very unusual (unlike CD) and should prompt urgent assessment because of the possibility of coexisting carcinoma.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small proportion of patients develop irregular mucosal swellings (</a:t>
            </a:r>
            <a:r>
              <a:rPr lang="en-US" sz="2000" dirty="0" smtClean="0">
                <a:latin typeface="Times New Roman" pitchFamily="18" charset="0"/>
                <a:cs typeface="Times New Roman" pitchFamily="18" charset="0"/>
              </a:rPr>
              <a:t>dysplasia associated </a:t>
            </a:r>
            <a:r>
              <a:rPr lang="en-US" sz="2000" dirty="0">
                <a:latin typeface="Times New Roman" pitchFamily="18" charset="0"/>
                <a:cs typeface="Times New Roman" pitchFamily="18" charset="0"/>
              </a:rPr>
              <a:t>lesions or mass [DALMs]), which are highly predictive of coexisting carcinoma.</a:t>
            </a:r>
          </a:p>
          <a:p>
            <a:pPr marL="742950" lvl="1" indent="-285750" algn="l" rtl="0">
              <a:buFont typeface="Arial" pitchFamily="34" charset="0"/>
              <a:buChar char="•"/>
            </a:pPr>
            <a:r>
              <a:rPr lang="en-US" sz="2000" dirty="0">
                <a:latin typeface="Times New Roman" pitchFamily="18" charset="0"/>
                <a:cs typeface="Times New Roman" pitchFamily="18" charset="0"/>
              </a:rPr>
              <a:t>Histological examination reveals an increase in inflammatory cells in the lamina propria and the crypts of Lieberkuhn and there are ‘crypt abscesses’.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depletion of goblet cell mucin.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With </a:t>
            </a:r>
            <a:r>
              <a:rPr lang="en-US" sz="2000" dirty="0">
                <a:latin typeface="Times New Roman" pitchFamily="18" charset="0"/>
                <a:cs typeface="Times New Roman" pitchFamily="18" charset="0"/>
              </a:rPr>
              <a:t>time, precancerous changes can develop (dysplasia).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52654518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24096"/>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High-grade </a:t>
            </a:r>
            <a:r>
              <a:rPr lang="en-US" sz="2000" dirty="0">
                <a:latin typeface="Times New Roman" pitchFamily="18" charset="0"/>
                <a:cs typeface="Times New Roman" pitchFamily="18" charset="0"/>
              </a:rPr>
              <a:t>dysplasia is regarded as an </a:t>
            </a:r>
            <a:r>
              <a:rPr lang="en-US" sz="2000" dirty="0" smtClean="0">
                <a:latin typeface="Times New Roman" pitchFamily="18" charset="0"/>
                <a:cs typeface="Times New Roman" pitchFamily="18" charset="0"/>
              </a:rPr>
              <a:t>indication for </a:t>
            </a:r>
            <a:r>
              <a:rPr lang="en-US" sz="2000" dirty="0">
                <a:latin typeface="Times New Roman" pitchFamily="18" charset="0"/>
                <a:cs typeface="Times New Roman" pitchFamily="18" charset="0"/>
              </a:rPr>
              <a:t>surgery as 40% of colectomy specimens in which </a:t>
            </a:r>
            <a:r>
              <a:rPr lang="en-US" sz="2000" dirty="0" smtClean="0">
                <a:latin typeface="Times New Roman" pitchFamily="18" charset="0"/>
                <a:cs typeface="Times New Roman" pitchFamily="18" charset="0"/>
              </a:rPr>
              <a:t>highgrade dysplasia </a:t>
            </a:r>
            <a:r>
              <a:rPr lang="en-US" sz="2000" dirty="0">
                <a:latin typeface="Times New Roman" pitchFamily="18" charset="0"/>
                <a:cs typeface="Times New Roman" pitchFamily="18" charset="0"/>
              </a:rPr>
              <a:t>was detected will have evidence of a </a:t>
            </a:r>
            <a:r>
              <a:rPr lang="en-US" sz="2000" dirty="0" smtClean="0">
                <a:latin typeface="Times New Roman" pitchFamily="18" charset="0"/>
                <a:cs typeface="Times New Roman" pitchFamily="18" charset="0"/>
              </a:rPr>
              <a:t>colorectal cancer</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contrast, optimum management of </a:t>
            </a:r>
            <a:r>
              <a:rPr lang="en-US" sz="2000" dirty="0" smtClean="0">
                <a:latin typeface="Times New Roman" pitchFamily="18" charset="0"/>
                <a:cs typeface="Times New Roman" pitchFamily="18" charset="0"/>
              </a:rPr>
              <a:t>low-grade dysplasia </a:t>
            </a:r>
            <a:r>
              <a:rPr lang="en-US" sz="2000" dirty="0">
                <a:latin typeface="Times New Roman" pitchFamily="18" charset="0"/>
                <a:cs typeface="Times New Roman" pitchFamily="18" charset="0"/>
              </a:rPr>
              <a:t>is currently controversial.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Ten </a:t>
            </a:r>
            <a:r>
              <a:rPr lang="en-US" sz="2000" dirty="0">
                <a:latin typeface="Times New Roman" pitchFamily="18" charset="0"/>
                <a:cs typeface="Times New Roman" pitchFamily="18" charset="0"/>
              </a:rPr>
              <a:t>to twenty per cent </a:t>
            </a:r>
            <a:r>
              <a:rPr lang="en-US" sz="2000" dirty="0" smtClean="0">
                <a:latin typeface="Times New Roman" pitchFamily="18" charset="0"/>
                <a:cs typeface="Times New Roman" pitchFamily="18" charset="0"/>
              </a:rPr>
              <a:t>of patients </a:t>
            </a:r>
            <a:r>
              <a:rPr lang="en-US" sz="2000" dirty="0">
                <a:latin typeface="Times New Roman" pitchFamily="18" charset="0"/>
                <a:cs typeface="Times New Roman" pitchFamily="18" charset="0"/>
              </a:rPr>
              <a:t>with low-grade dysplasia will have a cancer at </a:t>
            </a:r>
            <a:r>
              <a:rPr lang="en-US" sz="2000" dirty="0" smtClean="0">
                <a:latin typeface="Times New Roman" pitchFamily="18" charset="0"/>
                <a:cs typeface="Times New Roman" pitchFamily="18" charset="0"/>
              </a:rPr>
              <a:t>colectomy.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progression rate of low-grade dysplasia to </a:t>
            </a:r>
            <a:r>
              <a:rPr lang="en-US" sz="2000" dirty="0" smtClean="0">
                <a:latin typeface="Times New Roman" pitchFamily="18" charset="0"/>
                <a:cs typeface="Times New Roman" pitchFamily="18" charset="0"/>
              </a:rPr>
              <a:t>invasive cancer </a:t>
            </a:r>
            <a:r>
              <a:rPr lang="en-US" sz="2000" dirty="0">
                <a:latin typeface="Times New Roman" pitchFamily="18" charset="0"/>
                <a:cs typeface="Times New Roman" pitchFamily="18" charset="0"/>
              </a:rPr>
              <a:t>is unclear and many cancers in patients with </a:t>
            </a:r>
            <a:r>
              <a:rPr lang="en-US" sz="2000" dirty="0" smtClean="0">
                <a:latin typeface="Times New Roman" pitchFamily="18" charset="0"/>
                <a:cs typeface="Times New Roman" pitchFamily="18" charset="0"/>
              </a:rPr>
              <a:t>low-grade dysplasia </a:t>
            </a:r>
            <a:r>
              <a:rPr lang="en-US" sz="2000" dirty="0">
                <a:latin typeface="Times New Roman" pitchFamily="18" charset="0"/>
                <a:cs typeface="Times New Roman" pitchFamily="18" charset="0"/>
              </a:rPr>
              <a:t>probably develop without high-grade dysplasia</a:t>
            </a:r>
            <a:r>
              <a:rPr lang="en-US" sz="2000" dirty="0" smtClean="0">
                <a:latin typeface="Times New Roman" pitchFamily="18" charset="0"/>
                <a:cs typeface="Times New Roman" pitchFamily="18" charset="0"/>
              </a:rPr>
              <a:t>.</a:t>
            </a:r>
          </a:p>
          <a:p>
            <a:pPr algn="l" rtl="0"/>
            <a:endParaRPr lang="en-US" b="1" dirty="0" smtClean="0">
              <a:latin typeface="Times New Roman" pitchFamily="18" charset="0"/>
              <a:cs typeface="Times New Roman" pitchFamily="18" charset="0"/>
            </a:endParaRPr>
          </a:p>
          <a:p>
            <a:pPr algn="l" rtl="0"/>
            <a:r>
              <a:rPr lang="en-US" dirty="0" smtClean="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78328267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293757"/>
          </a:xfrm>
          <a:prstGeom prst="rect">
            <a:avLst/>
          </a:prstGeom>
        </p:spPr>
        <p:txBody>
          <a:bodyPr wrap="square">
            <a:spAutoFit/>
          </a:bodyPr>
          <a:lstStyle/>
          <a:p>
            <a:pPr algn="l" rtl="0"/>
            <a:r>
              <a:rPr lang="en-US" sz="2000" b="1" dirty="0">
                <a:latin typeface="Times New Roman" pitchFamily="18" charset="0"/>
                <a:cs typeface="Times New Roman" pitchFamily="18" charset="0"/>
              </a:rPr>
              <a:t>Symptoms</a:t>
            </a:r>
          </a:p>
          <a:p>
            <a:pPr marL="742950" lvl="1" indent="-285750" algn="l" rtl="0">
              <a:buFont typeface="Arial" pitchFamily="34" charset="0"/>
              <a:buChar char="•"/>
            </a:pPr>
            <a:r>
              <a:rPr lang="en-US" sz="2000" dirty="0">
                <a:latin typeface="Times New Roman" pitchFamily="18" charset="0"/>
                <a:cs typeface="Times New Roman" pitchFamily="18" charset="0"/>
              </a:rPr>
              <a:t>Clinical presentation depends in large part on the extent of disease. </a:t>
            </a:r>
          </a:p>
          <a:p>
            <a:pPr marL="742950" lvl="1" indent="-285750" algn="l" rtl="0">
              <a:buFont typeface="Arial" pitchFamily="34" charset="0"/>
              <a:buChar char="•"/>
            </a:pPr>
            <a:r>
              <a:rPr lang="en-US" sz="2000" dirty="0">
                <a:latin typeface="Times New Roman" pitchFamily="18" charset="0"/>
                <a:cs typeface="Times New Roman" pitchFamily="18" charset="0"/>
              </a:rPr>
              <a:t>If confined to the rectum (proctitis), there is </a:t>
            </a:r>
            <a:r>
              <a:rPr lang="en-US" sz="2000" dirty="0" smtClean="0">
                <a:latin typeface="Times New Roman" pitchFamily="18" charset="0"/>
                <a:cs typeface="Times New Roman" pitchFamily="18" charset="0"/>
              </a:rPr>
              <a:t>usually no </a:t>
            </a:r>
            <a:r>
              <a:rPr lang="en-US" sz="2000" dirty="0">
                <a:latin typeface="Times New Roman" pitchFamily="18" charset="0"/>
                <a:cs typeface="Times New Roman" pitchFamily="18" charset="0"/>
              </a:rPr>
              <a:t>systemic upset and extra-alimentary manifestations are rare. </a:t>
            </a:r>
          </a:p>
          <a:p>
            <a:pPr marL="742950" lvl="1" indent="-285750" algn="l" rtl="0">
              <a:buFont typeface="Arial" pitchFamily="34" charset="0"/>
              <a:buChar char="•"/>
            </a:pPr>
            <a:r>
              <a:rPr lang="en-US" sz="2000" dirty="0">
                <a:latin typeface="Times New Roman" pitchFamily="18" charset="0"/>
                <a:cs typeface="Times New Roman" pitchFamily="18" charset="0"/>
              </a:rPr>
              <a:t>The main symptoms are rectal bleeding, tenesmus and mucous discharge. </a:t>
            </a:r>
          </a:p>
          <a:p>
            <a:pPr marL="742950" lvl="1" indent="-285750" algn="l" rtl="0">
              <a:buFont typeface="Arial" pitchFamily="34" charset="0"/>
              <a:buChar char="•"/>
            </a:pPr>
            <a:r>
              <a:rPr lang="en-US" sz="2000" dirty="0">
                <a:latin typeface="Times New Roman" pitchFamily="18" charset="0"/>
                <a:cs typeface="Times New Roman" pitchFamily="18" charset="0"/>
              </a:rPr>
              <a:t>The disease remains confined to the rectum in 90% of cases but proctitis may extend proximally.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Colitis </a:t>
            </a:r>
            <a:r>
              <a:rPr lang="en-US" sz="2000" dirty="0">
                <a:latin typeface="Times New Roman" pitchFamily="18" charset="0"/>
                <a:cs typeface="Times New Roman" pitchFamily="18" charset="0"/>
              </a:rPr>
              <a:t>is almost always associated with bloody diarrhoea and urgency. </a:t>
            </a:r>
          </a:p>
          <a:p>
            <a:pPr marL="742950" lvl="1" indent="-285750" algn="l" rtl="0">
              <a:buFont typeface="Arial" pitchFamily="34" charset="0"/>
              <a:buChar char="•"/>
            </a:pPr>
            <a:r>
              <a:rPr lang="en-US" sz="2000" dirty="0">
                <a:latin typeface="Times New Roman" pitchFamily="18" charset="0"/>
                <a:cs typeface="Times New Roman" pitchFamily="18" charset="0"/>
              </a:rPr>
              <a:t>Severe and/or extensive colitis may result in anaemia, hypoproteinaemia and electrolyte disturbances.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Pain </a:t>
            </a:r>
            <a:r>
              <a:rPr lang="en-US" sz="2000" dirty="0">
                <a:latin typeface="Times New Roman" pitchFamily="18" charset="0"/>
                <a:cs typeface="Times New Roman" pitchFamily="18" charset="0"/>
              </a:rPr>
              <a:t>is </a:t>
            </a:r>
            <a:r>
              <a:rPr lang="en-US" sz="2000" dirty="0" smtClean="0">
                <a:latin typeface="Times New Roman" pitchFamily="18" charset="0"/>
                <a:cs typeface="Times New Roman" pitchFamily="18" charset="0"/>
              </a:rPr>
              <a:t>unusual</a:t>
            </a:r>
          </a:p>
          <a:p>
            <a:pPr marL="742950" lvl="1" indent="-285750" algn="l" rtl="0">
              <a:buFont typeface="Arial" pitchFamily="34" charset="0"/>
              <a:buChar char="•"/>
            </a:pPr>
            <a:r>
              <a:rPr lang="en-US" sz="2000" dirty="0">
                <a:latin typeface="Times New Roman" pitchFamily="18" charset="0"/>
                <a:cs typeface="Times New Roman" pitchFamily="18" charset="0"/>
              </a:rPr>
              <a:t>Children with poorly controlled colitis may have impaired growth.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more extensive the disease the more likely extraintestinal manifestations are to occur.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Extensive </a:t>
            </a:r>
            <a:r>
              <a:rPr lang="en-US" sz="2000" dirty="0">
                <a:latin typeface="Times New Roman" pitchFamily="18" charset="0"/>
                <a:cs typeface="Times New Roman" pitchFamily="18" charset="0"/>
              </a:rPr>
              <a:t>colitis is also associated with systemic illness, characterised by malaise, loss of appetite, and fever</a:t>
            </a:r>
            <a:r>
              <a:rPr lang="en-US" dirty="0">
                <a:latin typeface="Times New Roman" pitchFamily="18" charset="0"/>
                <a:cs typeface="Times New Roman" pitchFamily="18" charset="0"/>
              </a:rPr>
              <a:t>.</a:t>
            </a:r>
          </a:p>
          <a:p>
            <a:pPr marL="742950" lvl="1" indent="-285750" algn="l" rtl="0">
              <a:buFont typeface="Arial" pitchFamily="34" charset="0"/>
              <a:buChar char="•"/>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61153252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Classification </a:t>
            </a:r>
            <a:r>
              <a:rPr lang="en-US" sz="2000" b="1" dirty="0">
                <a:latin typeface="Times New Roman" pitchFamily="18" charset="0"/>
                <a:cs typeface="Times New Roman" pitchFamily="18" charset="0"/>
              </a:rPr>
              <a:t>of colitis severity</a:t>
            </a:r>
          </a:p>
          <a:p>
            <a:pPr algn="l" rtl="0"/>
            <a:r>
              <a:rPr lang="en-US" sz="2000" dirty="0">
                <a:latin typeface="Times New Roman" pitchFamily="18" charset="0"/>
                <a:cs typeface="Times New Roman" pitchFamily="18" charset="0"/>
              </a:rPr>
              <a:t>The assessment of severity of UC is determined by </a:t>
            </a:r>
            <a:r>
              <a:rPr lang="en-US" sz="2000" dirty="0" smtClean="0">
                <a:latin typeface="Times New Roman" pitchFamily="18" charset="0"/>
                <a:cs typeface="Times New Roman" pitchFamily="18" charset="0"/>
              </a:rPr>
              <a:t>frequency of </a:t>
            </a:r>
            <a:r>
              <a:rPr lang="en-US" sz="2000" dirty="0">
                <a:latin typeface="Times New Roman" pitchFamily="18" charset="0"/>
                <a:cs typeface="Times New Roman" pitchFamily="18" charset="0"/>
              </a:rPr>
              <a:t>bowel action and the presence of systemic signs of illness:</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Mild disease </a:t>
            </a:r>
            <a:r>
              <a:rPr lang="en-US" sz="2000" dirty="0">
                <a:latin typeface="Times New Roman" pitchFamily="18" charset="0"/>
                <a:cs typeface="Times New Roman" pitchFamily="18" charset="0"/>
              </a:rPr>
              <a:t>is characterized by fewer than four </a:t>
            </a:r>
            <a:r>
              <a:rPr lang="en-US" sz="2000" dirty="0" smtClean="0">
                <a:latin typeface="Times New Roman" pitchFamily="18" charset="0"/>
                <a:cs typeface="Times New Roman" pitchFamily="18" charset="0"/>
              </a:rPr>
              <a:t>stools daily</a:t>
            </a:r>
            <a:r>
              <a:rPr lang="en-US" sz="2000" dirty="0">
                <a:latin typeface="Times New Roman" pitchFamily="18" charset="0"/>
                <a:cs typeface="Times New Roman" pitchFamily="18" charset="0"/>
              </a:rPr>
              <a:t>, with or without bleeding. There are no </a:t>
            </a:r>
            <a:r>
              <a:rPr lang="en-US" sz="2000" dirty="0" smtClean="0">
                <a:latin typeface="Times New Roman" pitchFamily="18" charset="0"/>
                <a:cs typeface="Times New Roman" pitchFamily="18" charset="0"/>
              </a:rPr>
              <a:t>systemic signs </a:t>
            </a:r>
            <a:r>
              <a:rPr lang="en-US" sz="2000" dirty="0">
                <a:latin typeface="Times New Roman" pitchFamily="18" charset="0"/>
                <a:cs typeface="Times New Roman" pitchFamily="18" charset="0"/>
              </a:rPr>
              <a:t>of toxicity.</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Moderate </a:t>
            </a:r>
            <a:r>
              <a:rPr lang="en-US" sz="2000" b="1" dirty="0" smtClean="0">
                <a:latin typeface="Times New Roman" pitchFamily="18" charset="0"/>
                <a:cs typeface="Times New Roman" pitchFamily="18" charset="0"/>
              </a:rPr>
              <a:t>disease </a:t>
            </a:r>
            <a:r>
              <a:rPr lang="en-US" sz="2000" dirty="0" smtClean="0">
                <a:latin typeface="Times New Roman" pitchFamily="18" charset="0"/>
                <a:cs typeface="Times New Roman" pitchFamily="18" charset="0"/>
              </a:rPr>
              <a:t>corresponds </a:t>
            </a:r>
            <a:r>
              <a:rPr lang="en-US" sz="2000" dirty="0">
                <a:latin typeface="Times New Roman" pitchFamily="18" charset="0"/>
                <a:cs typeface="Times New Roman" pitchFamily="18" charset="0"/>
              </a:rPr>
              <a:t>to more than four </a:t>
            </a:r>
            <a:r>
              <a:rPr lang="en-US" sz="2000" dirty="0" smtClean="0">
                <a:latin typeface="Times New Roman" pitchFamily="18" charset="0"/>
                <a:cs typeface="Times New Roman" pitchFamily="18" charset="0"/>
              </a:rPr>
              <a:t>stools daily</a:t>
            </a:r>
            <a:r>
              <a:rPr lang="en-US" sz="2000" dirty="0">
                <a:latin typeface="Times New Roman" pitchFamily="18" charset="0"/>
                <a:cs typeface="Times New Roman" pitchFamily="18" charset="0"/>
              </a:rPr>
              <a:t>, but with few signs of systemic illness. There may </a:t>
            </a:r>
            <a:r>
              <a:rPr lang="en-US" sz="2000" dirty="0" smtClean="0">
                <a:latin typeface="Times New Roman" pitchFamily="18" charset="0"/>
                <a:cs typeface="Times New Roman" pitchFamily="18" charset="0"/>
              </a:rPr>
              <a:t>be mild </a:t>
            </a:r>
            <a:r>
              <a:rPr lang="en-US" sz="2000" dirty="0">
                <a:latin typeface="Times New Roman" pitchFamily="18" charset="0"/>
                <a:cs typeface="Times New Roman" pitchFamily="18" charset="0"/>
              </a:rPr>
              <a:t>anaemia. Abdominal pain may occur. </a:t>
            </a:r>
            <a:r>
              <a:rPr lang="en-US" sz="2000" dirty="0" smtClean="0">
                <a:latin typeface="Times New Roman" pitchFamily="18" charset="0"/>
                <a:cs typeface="Times New Roman" pitchFamily="18" charset="0"/>
              </a:rPr>
              <a:t>Inflammatory markers</a:t>
            </a:r>
            <a:r>
              <a:rPr lang="en-US" sz="2000" dirty="0">
                <a:latin typeface="Times New Roman" pitchFamily="18" charset="0"/>
                <a:cs typeface="Times New Roman" pitchFamily="18" charset="0"/>
              </a:rPr>
              <a:t>, including erythrocyte sedimentation rate </a:t>
            </a:r>
            <a:r>
              <a:rPr lang="en-US" sz="2000" dirty="0" smtClean="0">
                <a:latin typeface="Times New Roman" pitchFamily="18" charset="0"/>
                <a:cs typeface="Times New Roman" pitchFamily="18" charset="0"/>
              </a:rPr>
              <a:t>and C-reactive </a:t>
            </a:r>
            <a:r>
              <a:rPr lang="en-US" sz="2000" dirty="0">
                <a:latin typeface="Times New Roman" pitchFamily="18" charset="0"/>
                <a:cs typeface="Times New Roman" pitchFamily="18" charset="0"/>
              </a:rPr>
              <a:t>protein, are often raised.</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Severe disease </a:t>
            </a:r>
            <a:r>
              <a:rPr lang="en-US" sz="2000" dirty="0">
                <a:latin typeface="Times New Roman" pitchFamily="18" charset="0"/>
                <a:cs typeface="Times New Roman" pitchFamily="18" charset="0"/>
              </a:rPr>
              <a:t>corresponds to more than six bloody </a:t>
            </a:r>
            <a:r>
              <a:rPr lang="en-US" sz="2000" dirty="0" smtClean="0">
                <a:latin typeface="Times New Roman" pitchFamily="18" charset="0"/>
                <a:cs typeface="Times New Roman" pitchFamily="18" charset="0"/>
              </a:rPr>
              <a:t>stools a </a:t>
            </a:r>
            <a:r>
              <a:rPr lang="en-US" sz="2000" dirty="0">
                <a:latin typeface="Times New Roman" pitchFamily="18" charset="0"/>
                <a:cs typeface="Times New Roman" pitchFamily="18" charset="0"/>
              </a:rPr>
              <a:t>day and evidence of systemic illness, with fever, </a:t>
            </a:r>
            <a:r>
              <a:rPr lang="en-US" sz="2000" dirty="0" smtClean="0">
                <a:latin typeface="Times New Roman" pitchFamily="18" charset="0"/>
                <a:cs typeface="Times New Roman" pitchFamily="18" charset="0"/>
              </a:rPr>
              <a:t>tachycardia, anaemia </a:t>
            </a:r>
            <a:r>
              <a:rPr lang="en-US" sz="2000" dirty="0">
                <a:latin typeface="Times New Roman" pitchFamily="18" charset="0"/>
                <a:cs typeface="Times New Roman" pitchFamily="18" charset="0"/>
              </a:rPr>
              <a:t>and raised inflammatory markers. </a:t>
            </a:r>
            <a:r>
              <a:rPr lang="en-US" sz="2000" dirty="0" smtClean="0">
                <a:latin typeface="Times New Roman" pitchFamily="18" charset="0"/>
                <a:cs typeface="Times New Roman" pitchFamily="18" charset="0"/>
              </a:rPr>
              <a:t>Hypoalbuminaemia is common.</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Fulminant disease </a:t>
            </a:r>
            <a:r>
              <a:rPr lang="en-US" sz="2000" dirty="0">
                <a:latin typeface="Times New Roman" pitchFamily="18" charset="0"/>
                <a:cs typeface="Times New Roman" pitchFamily="18" charset="0"/>
              </a:rPr>
              <a:t>is associated with more than 10 </a:t>
            </a:r>
            <a:r>
              <a:rPr lang="en-US" sz="2000" dirty="0" smtClean="0">
                <a:latin typeface="Times New Roman" pitchFamily="18" charset="0"/>
                <a:cs typeface="Times New Roman" pitchFamily="18" charset="0"/>
              </a:rPr>
              <a:t>bowel movements </a:t>
            </a:r>
            <a:r>
              <a:rPr lang="en-US" sz="2000" dirty="0">
                <a:latin typeface="Times New Roman" pitchFamily="18" charset="0"/>
                <a:cs typeface="Times New Roman" pitchFamily="18" charset="0"/>
              </a:rPr>
              <a:t>daily, fever, tachycardia, continuous </a:t>
            </a:r>
            <a:r>
              <a:rPr lang="en-US" sz="2000" dirty="0" smtClean="0">
                <a:latin typeface="Times New Roman" pitchFamily="18" charset="0"/>
                <a:cs typeface="Times New Roman" pitchFamily="18" charset="0"/>
              </a:rPr>
              <a:t>bleeding, anaemia</a:t>
            </a:r>
            <a:r>
              <a:rPr lang="en-US" sz="2000" dirty="0">
                <a:latin typeface="Times New Roman" pitchFamily="18" charset="0"/>
                <a:cs typeface="Times New Roman" pitchFamily="18" charset="0"/>
              </a:rPr>
              <a:t>, hypoalbuminaemia, abdominal tenderness </a:t>
            </a:r>
            <a:r>
              <a:rPr lang="en-US" sz="2000" dirty="0" smtClean="0">
                <a:latin typeface="Times New Roman" pitchFamily="18" charset="0"/>
                <a:cs typeface="Times New Roman" pitchFamily="18" charset="0"/>
              </a:rPr>
              <a:t>and distension</a:t>
            </a:r>
            <a:r>
              <a:rPr lang="en-US" sz="2000" dirty="0">
                <a:latin typeface="Times New Roman" pitchFamily="18" charset="0"/>
                <a:cs typeface="Times New Roman" pitchFamily="18" charset="0"/>
              </a:rPr>
              <a:t>, the need for blood transfusion and, in the </a:t>
            </a:r>
            <a:r>
              <a:rPr lang="en-US" sz="2000" dirty="0" smtClean="0">
                <a:latin typeface="Times New Roman" pitchFamily="18" charset="0"/>
                <a:cs typeface="Times New Roman" pitchFamily="18" charset="0"/>
              </a:rPr>
              <a:t>most severe </a:t>
            </a:r>
            <a:r>
              <a:rPr lang="en-US" sz="2000" dirty="0">
                <a:latin typeface="Times New Roman" pitchFamily="18" charset="0"/>
                <a:cs typeface="Times New Roman" pitchFamily="18" charset="0"/>
              </a:rPr>
              <a:t>cases, progressive colonic dilation (‘toxic megacolon’). This is a very significant finding, suggestive of </a:t>
            </a:r>
            <a:r>
              <a:rPr lang="en-US" sz="2000" dirty="0" smtClean="0">
                <a:latin typeface="Times New Roman" pitchFamily="18" charset="0"/>
                <a:cs typeface="Times New Roman" pitchFamily="18" charset="0"/>
              </a:rPr>
              <a:t>disintegrative colitis</a:t>
            </a:r>
            <a:r>
              <a:rPr lang="en-US" sz="2000" dirty="0">
                <a:latin typeface="Times New Roman" pitchFamily="18" charset="0"/>
                <a:cs typeface="Times New Roman" pitchFamily="18" charset="0"/>
              </a:rPr>
              <a:t>, and an indication for emergency </a:t>
            </a:r>
            <a:r>
              <a:rPr lang="en-US" sz="2000" dirty="0" smtClean="0">
                <a:latin typeface="Times New Roman" pitchFamily="18" charset="0"/>
                <a:cs typeface="Times New Roman" pitchFamily="18" charset="0"/>
              </a:rPr>
              <a:t>surgery if </a:t>
            </a:r>
            <a:r>
              <a:rPr lang="en-US" sz="2000" dirty="0">
                <a:latin typeface="Times New Roman" pitchFamily="18" charset="0"/>
                <a:cs typeface="Times New Roman" pitchFamily="18" charset="0"/>
              </a:rPr>
              <a:t>colonic perforation is to be avoided.</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76416217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Extraintestinal manifestations</a:t>
            </a:r>
          </a:p>
          <a:p>
            <a:pPr marL="742950" lvl="1" indent="-285750" algn="l" rtl="0">
              <a:buFont typeface="Arial" pitchFamily="34" charset="0"/>
              <a:buChar char="•"/>
            </a:pPr>
            <a:r>
              <a:rPr lang="en-US" sz="2000" b="1" dirty="0">
                <a:latin typeface="Times New Roman" pitchFamily="18" charset="0"/>
                <a:cs typeface="Times New Roman" pitchFamily="18" charset="0"/>
              </a:rPr>
              <a:t>Arthritis</a:t>
            </a:r>
            <a:r>
              <a:rPr lang="en-US" sz="2000" dirty="0">
                <a:latin typeface="Times New Roman" pitchFamily="18" charset="0"/>
                <a:cs typeface="Times New Roman" pitchFamily="18" charset="0"/>
              </a:rPr>
              <a:t> occurs in around 15% of patients and is typically a large joint polyarthropathy, affecting knees, ankles, elbows and wrists.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Sacroiliitis</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and ankylosing spondylitis are 20 times more common in patients with UC than the general population and are associated with the HLA-B27 genotype</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Sclerosing cholangitis </a:t>
            </a:r>
            <a:r>
              <a:rPr lang="en-US" sz="2000" dirty="0">
                <a:latin typeface="Times New Roman" pitchFamily="18" charset="0"/>
                <a:cs typeface="Times New Roman" pitchFamily="18" charset="0"/>
              </a:rPr>
              <a:t>is associated with UC and can progress to cirrhosis and hepatocellular failure.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with UC and sclerosing cholangitis are also at a significantly greater risk of development of large bowel cancer.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Cholangiocarcinoma</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an extremely rare association and its frequency is not influenced by colectomy.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skin lesions </a:t>
            </a:r>
            <a:r>
              <a:rPr lang="en-US" sz="2000" b="1" dirty="0">
                <a:latin typeface="Times New Roman" pitchFamily="18" charset="0"/>
                <a:cs typeface="Times New Roman" pitchFamily="18" charset="0"/>
              </a:rPr>
              <a:t>erythema nodosum and pyoderma gangrenosum </a:t>
            </a:r>
            <a:r>
              <a:rPr lang="en-US" sz="2000" dirty="0">
                <a:latin typeface="Times New Roman" pitchFamily="18" charset="0"/>
                <a:cs typeface="Times New Roman" pitchFamily="18" charset="0"/>
              </a:rPr>
              <a:t>are associated with UC and both normally resolve with good colitis control.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eyes can also be affected by </a:t>
            </a:r>
            <a:r>
              <a:rPr lang="en-US" sz="2000" b="1" dirty="0">
                <a:latin typeface="Times New Roman" pitchFamily="18" charset="0"/>
                <a:cs typeface="Times New Roman" pitchFamily="18" charset="0"/>
              </a:rPr>
              <a:t>uveitis</a:t>
            </a:r>
            <a:r>
              <a:rPr lang="en-US" sz="2000" dirty="0">
                <a:latin typeface="Times New Roman" pitchFamily="18" charset="0"/>
                <a:cs typeface="Times New Roman" pitchFamily="18" charset="0"/>
              </a:rPr>
              <a:t> and </a:t>
            </a:r>
            <a:r>
              <a:rPr lang="en-US" sz="2000" b="1" dirty="0">
                <a:latin typeface="Times New Roman" pitchFamily="18" charset="0"/>
                <a:cs typeface="Times New Roman" pitchFamily="18" charset="0"/>
              </a:rPr>
              <a:t>episcleritis</a:t>
            </a:r>
            <a:r>
              <a:rPr lang="en-US" sz="2000" dirty="0">
                <a:latin typeface="Times New Roman" pitchFamily="18" charset="0"/>
                <a:cs typeface="Times New Roman" pitchFamily="18" charset="0"/>
              </a:rPr>
              <a:t>.</a:t>
            </a:r>
          </a:p>
        </p:txBody>
      </p:sp>
    </p:spTree>
    <p:extLst>
      <p:ext uri="{BB962C8B-B14F-4D97-AF65-F5344CB8AC3E}">
        <p14:creationId xmlns:p14="http://schemas.microsoft.com/office/powerpoint/2010/main" val="178185987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Acute </a:t>
            </a:r>
            <a:r>
              <a:rPr lang="en-US" sz="2000" b="1" dirty="0">
                <a:latin typeface="Times New Roman" pitchFamily="18" charset="0"/>
                <a:cs typeface="Times New Roman" pitchFamily="18" charset="0"/>
              </a:rPr>
              <a:t>colitis</a:t>
            </a:r>
          </a:p>
          <a:p>
            <a:pPr marL="742950" lvl="1" indent="-285750" algn="l" rtl="0">
              <a:buFont typeface="Arial" pitchFamily="34" charset="0"/>
              <a:buChar char="•"/>
            </a:pPr>
            <a:r>
              <a:rPr lang="en-US" sz="2000" dirty="0">
                <a:latin typeface="Times New Roman" pitchFamily="18" charset="0"/>
                <a:cs typeface="Times New Roman" pitchFamily="18" charset="0"/>
              </a:rPr>
              <a:t>Approximately 5% of patients present with severe acute (</a:t>
            </a:r>
            <a:r>
              <a:rPr lang="en-US" sz="2000" dirty="0" smtClean="0">
                <a:latin typeface="Times New Roman" pitchFamily="18" charset="0"/>
                <a:cs typeface="Times New Roman" pitchFamily="18" charset="0"/>
              </a:rPr>
              <a:t>fulminant) colitis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Intensive </a:t>
            </a:r>
            <a:r>
              <a:rPr lang="en-US" sz="2000" dirty="0">
                <a:latin typeface="Times New Roman" pitchFamily="18" charset="0"/>
                <a:cs typeface="Times New Roman" pitchFamily="18" charset="0"/>
              </a:rPr>
              <a:t>medical treatment leads to </a:t>
            </a:r>
            <a:r>
              <a:rPr lang="en-US" sz="2000" dirty="0" smtClean="0">
                <a:latin typeface="Times New Roman" pitchFamily="18" charset="0"/>
                <a:cs typeface="Times New Roman" pitchFamily="18" charset="0"/>
              </a:rPr>
              <a:t>remission in </a:t>
            </a:r>
            <a:r>
              <a:rPr lang="en-US" sz="2000" dirty="0">
                <a:latin typeface="Times New Roman" pitchFamily="18" charset="0"/>
                <a:cs typeface="Times New Roman" pitchFamily="18" charset="0"/>
              </a:rPr>
              <a:t>70% but the remainder require urgent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Toxic dilatation </a:t>
            </a:r>
            <a:r>
              <a:rPr lang="en-US" sz="2000" dirty="0">
                <a:latin typeface="Times New Roman" pitchFamily="18" charset="0"/>
                <a:cs typeface="Times New Roman" pitchFamily="18" charset="0"/>
              </a:rPr>
              <a:t>should be suspected in patients who develop </a:t>
            </a:r>
            <a:r>
              <a:rPr lang="en-US" sz="2000" dirty="0" smtClean="0">
                <a:latin typeface="Times New Roman" pitchFamily="18" charset="0"/>
                <a:cs typeface="Times New Roman" pitchFamily="18" charset="0"/>
              </a:rPr>
              <a:t>severe abdominal </a:t>
            </a:r>
            <a:r>
              <a:rPr lang="en-US" sz="2000" dirty="0">
                <a:latin typeface="Times New Roman" pitchFamily="18" charset="0"/>
                <a:cs typeface="Times New Roman" pitchFamily="18" charset="0"/>
              </a:rPr>
              <a:t>pain and confirmed by the presence on a </a:t>
            </a:r>
            <a:r>
              <a:rPr lang="en-US" sz="2000" dirty="0" smtClean="0">
                <a:latin typeface="Times New Roman" pitchFamily="18" charset="0"/>
                <a:cs typeface="Times New Roman" pitchFamily="18" charset="0"/>
              </a:rPr>
              <a:t>plain abdominal </a:t>
            </a:r>
            <a:r>
              <a:rPr lang="en-US" sz="2000" dirty="0">
                <a:latin typeface="Times New Roman" pitchFamily="18" charset="0"/>
                <a:cs typeface="Times New Roman" pitchFamily="18" charset="0"/>
              </a:rPr>
              <a:t>radiograph of a colon with a diameter of more </a:t>
            </a:r>
            <a:r>
              <a:rPr lang="en-US" sz="2000" dirty="0" smtClean="0">
                <a:latin typeface="Times New Roman" pitchFamily="18" charset="0"/>
                <a:cs typeface="Times New Roman" pitchFamily="18" charset="0"/>
              </a:rPr>
              <a:t>than 6 cm. </a:t>
            </a: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reduction in stool frequency is </a:t>
            </a:r>
            <a:r>
              <a:rPr lang="en-US" sz="2000" dirty="0" smtClean="0">
                <a:latin typeface="Times New Roman" pitchFamily="18" charset="0"/>
                <a:cs typeface="Times New Roman" pitchFamily="18" charset="0"/>
              </a:rPr>
              <a:t>not always </a:t>
            </a:r>
            <a:r>
              <a:rPr lang="en-US" sz="2000" dirty="0">
                <a:latin typeface="Times New Roman" pitchFamily="18" charset="0"/>
                <a:cs typeface="Times New Roman" pitchFamily="18" charset="0"/>
              </a:rPr>
              <a:t>a sign of improvement in patients with severe UC, </a:t>
            </a:r>
            <a:r>
              <a:rPr lang="en-US" sz="2000" dirty="0" smtClean="0">
                <a:latin typeface="Times New Roman" pitchFamily="18" charset="0"/>
                <a:cs typeface="Times New Roman" pitchFamily="18" charset="0"/>
              </a:rPr>
              <a:t>and a </a:t>
            </a:r>
            <a:r>
              <a:rPr lang="en-US" sz="2000" dirty="0">
                <a:latin typeface="Times New Roman" pitchFamily="18" charset="0"/>
                <a:cs typeface="Times New Roman" pitchFamily="18" charset="0"/>
              </a:rPr>
              <a:t>falling stool frequency, abdominal distension and </a:t>
            </a:r>
            <a:r>
              <a:rPr lang="en-US" sz="2000" dirty="0" smtClean="0">
                <a:latin typeface="Times New Roman" pitchFamily="18" charset="0"/>
                <a:cs typeface="Times New Roman" pitchFamily="18" charset="0"/>
              </a:rPr>
              <a:t>abdominal pain </a:t>
            </a:r>
            <a:r>
              <a:rPr lang="en-US" sz="2000" dirty="0">
                <a:latin typeface="Times New Roman" pitchFamily="18" charset="0"/>
                <a:cs typeface="Times New Roman" pitchFamily="18" charset="0"/>
              </a:rPr>
              <a:t>(resulting from progression of the inflammatory </a:t>
            </a:r>
            <a:r>
              <a:rPr lang="en-US" sz="2000" dirty="0" smtClean="0">
                <a:latin typeface="Times New Roman" pitchFamily="18" charset="0"/>
                <a:cs typeface="Times New Roman" pitchFamily="18" charset="0"/>
              </a:rPr>
              <a:t>process through </a:t>
            </a:r>
            <a:r>
              <a:rPr lang="en-US" sz="2000" dirty="0">
                <a:latin typeface="Times New Roman" pitchFamily="18" charset="0"/>
                <a:cs typeface="Times New Roman" pitchFamily="18" charset="0"/>
              </a:rPr>
              <a:t>the colonic wall) are strongly suggestive of </a:t>
            </a:r>
            <a:r>
              <a:rPr lang="en-US" sz="2000" dirty="0" smtClean="0">
                <a:latin typeface="Times New Roman" pitchFamily="18" charset="0"/>
                <a:cs typeface="Times New Roman" pitchFamily="18" charset="0"/>
              </a:rPr>
              <a:t>disintegrative colitis </a:t>
            </a:r>
            <a:r>
              <a:rPr lang="en-US" sz="2000" dirty="0">
                <a:latin typeface="Times New Roman" pitchFamily="18" charset="0"/>
                <a:cs typeface="Times New Roman" pitchFamily="18" charset="0"/>
              </a:rPr>
              <a:t>and impending perforation.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Plain abdominal radiographs </a:t>
            </a:r>
            <a:r>
              <a:rPr lang="en-US" sz="2000" dirty="0">
                <a:latin typeface="Times New Roman" pitchFamily="18" charset="0"/>
                <a:cs typeface="Times New Roman" pitchFamily="18" charset="0"/>
              </a:rPr>
              <a:t>should be obtained daily in patients with </a:t>
            </a:r>
            <a:r>
              <a:rPr lang="en-US" sz="2000" dirty="0" smtClean="0">
                <a:latin typeface="Times New Roman" pitchFamily="18" charset="0"/>
                <a:cs typeface="Times New Roman" pitchFamily="18" charset="0"/>
              </a:rPr>
              <a:t>severe colitis</a:t>
            </a:r>
            <a:r>
              <a:rPr lang="en-US" sz="2000" dirty="0">
                <a:latin typeface="Times New Roman" pitchFamily="18" charset="0"/>
                <a:cs typeface="Times New Roman" pitchFamily="18" charset="0"/>
              </a:rPr>
              <a:t>, and a progressive increase in colon diameter </a:t>
            </a:r>
            <a:r>
              <a:rPr lang="en-US" sz="2000" dirty="0" smtClean="0">
                <a:latin typeface="Times New Roman" pitchFamily="18" charset="0"/>
                <a:cs typeface="Times New Roman" pitchFamily="18" charset="0"/>
              </a:rPr>
              <a:t>despite medical </a:t>
            </a:r>
            <a:r>
              <a:rPr lang="en-US" sz="2000" dirty="0">
                <a:latin typeface="Times New Roman" pitchFamily="18" charset="0"/>
                <a:cs typeface="Times New Roman" pitchFamily="18" charset="0"/>
              </a:rPr>
              <a:t>therapy is an indication for urgent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Colonic perforation </a:t>
            </a:r>
            <a:r>
              <a:rPr lang="en-US" sz="2000" dirty="0">
                <a:latin typeface="Times New Roman" pitchFamily="18" charset="0"/>
                <a:cs typeface="Times New Roman" pitchFamily="18" charset="0"/>
              </a:rPr>
              <a:t>is a grave complication with a mortality rate </a:t>
            </a:r>
            <a:r>
              <a:rPr lang="en-US" sz="2000" dirty="0" smtClean="0">
                <a:latin typeface="Times New Roman" pitchFamily="18" charset="0"/>
                <a:cs typeface="Times New Roman" pitchFamily="18" charset="0"/>
              </a:rPr>
              <a:t>of 40</a:t>
            </a:r>
            <a:r>
              <a:rPr lang="en-US" sz="2000" dirty="0">
                <a:latin typeface="Times New Roman" pitchFamily="18" charset="0"/>
                <a:cs typeface="Times New Roman" pitchFamily="18" charset="0"/>
              </a:rPr>
              <a:t>%. Steroids may mask the physical signs.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Severe haemorrhage is </a:t>
            </a:r>
            <a:r>
              <a:rPr lang="en-US" sz="2000" dirty="0">
                <a:latin typeface="Times New Roman" pitchFamily="18" charset="0"/>
                <a:cs typeface="Times New Roman" pitchFamily="18" charset="0"/>
              </a:rPr>
              <a:t>uncommon (1–2%) but may occasionally </a:t>
            </a:r>
            <a:r>
              <a:rPr lang="en-US" sz="2000" dirty="0" smtClean="0">
                <a:latin typeface="Times New Roman" pitchFamily="18" charset="0"/>
                <a:cs typeface="Times New Roman" pitchFamily="18" charset="0"/>
              </a:rPr>
              <a:t>require urgent </a:t>
            </a:r>
            <a:r>
              <a:rPr lang="en-US" sz="2000" dirty="0">
                <a:latin typeface="Times New Roman" pitchFamily="18" charset="0"/>
                <a:cs typeface="Times New Roman" pitchFamily="18" charset="0"/>
              </a:rPr>
              <a:t>surgical intervention.</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84726092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01533"/>
          </a:xfrm>
          <a:prstGeom prst="rect">
            <a:avLst/>
          </a:prstGeom>
        </p:spPr>
        <p:txBody>
          <a:bodyPr wrap="square">
            <a:spAutoFit/>
          </a:bodyPr>
          <a:lstStyle/>
          <a:p>
            <a:pPr algn="l" rtl="0"/>
            <a:r>
              <a:rPr lang="en-US" sz="2000" b="1" dirty="0">
                <a:latin typeface="Times New Roman" pitchFamily="18" charset="0"/>
                <a:cs typeface="Times New Roman" pitchFamily="18" charset="0"/>
              </a:rPr>
              <a:t>Cancer risk in colitis</a:t>
            </a:r>
          </a:p>
          <a:p>
            <a:pPr marL="742950" lvl="1" indent="-285750" algn="l" rtl="0">
              <a:buFont typeface="Arial" pitchFamily="34" charset="0"/>
              <a:buChar char="•"/>
            </a:pPr>
            <a:r>
              <a:rPr lang="en-US" sz="2000" dirty="0">
                <a:latin typeface="Times New Roman" pitchFamily="18" charset="0"/>
                <a:cs typeface="Times New Roman" pitchFamily="18" charset="0"/>
              </a:rPr>
              <a:t>The risk of cancer in ulcerative colitis increases with duration of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At </a:t>
            </a:r>
            <a:r>
              <a:rPr lang="en-US" sz="2000" dirty="0">
                <a:latin typeface="Times New Roman" pitchFamily="18" charset="0"/>
                <a:cs typeface="Times New Roman" pitchFamily="18" charset="0"/>
              </a:rPr>
              <a:t>10 years from diagnosis it is approximately 1%, increasing to 10–15% at 20 years and 20% at 30 years.</a:t>
            </a:r>
          </a:p>
          <a:p>
            <a:pPr marL="742950" lvl="1" indent="-285750" algn="l" rtl="0">
              <a:buFont typeface="Arial" pitchFamily="34" charset="0"/>
              <a:buChar char="•"/>
            </a:pPr>
            <a:r>
              <a:rPr lang="en-US" sz="2000" dirty="0">
                <a:latin typeface="Times New Roman" pitchFamily="18" charset="0"/>
                <a:cs typeface="Times New Roman" pitchFamily="18" charset="0"/>
              </a:rPr>
              <a:t>Patients with pancolitis (defined as the presence of inflammation proximal to the splenic flexure) of more than ten years duration should be entered into screening programmes </a:t>
            </a:r>
            <a:r>
              <a:rPr lang="en-US" sz="2000" dirty="0" smtClean="0">
                <a:latin typeface="Times New Roman" pitchFamily="18" charset="0"/>
                <a:cs typeface="Times New Roman" pitchFamily="18" charset="0"/>
              </a:rPr>
              <a:t>in order </a:t>
            </a:r>
            <a:r>
              <a:rPr lang="en-US" sz="2000" dirty="0">
                <a:latin typeface="Times New Roman" pitchFamily="18" charset="0"/>
                <a:cs typeface="Times New Roman" pitchFamily="18" charset="0"/>
              </a:rPr>
              <a:t>to detect clinically silent dysplasia, which is </a:t>
            </a:r>
            <a:r>
              <a:rPr lang="en-US" sz="2000" dirty="0" smtClean="0">
                <a:latin typeface="Times New Roman" pitchFamily="18" charset="0"/>
                <a:cs typeface="Times New Roman" pitchFamily="18" charset="0"/>
              </a:rPr>
              <a:t>predictive of </a:t>
            </a:r>
            <a:r>
              <a:rPr lang="en-US" sz="2000" dirty="0">
                <a:latin typeface="Times New Roman" pitchFamily="18" charset="0"/>
                <a:cs typeface="Times New Roman" pitchFamily="18" charset="0"/>
              </a:rPr>
              <a:t>increased cancer risk.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value of screening programmes remains somewhat controversial, however, with most UC patients who develop cancer (approximately 3.5% of all patients) presenting with their tumours in-between attendances for screening colonoscopy.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Carcinoma </a:t>
            </a:r>
            <a:r>
              <a:rPr lang="en-US" sz="2000" dirty="0">
                <a:latin typeface="Times New Roman" pitchFamily="18" charset="0"/>
                <a:cs typeface="Times New Roman" pitchFamily="18" charset="0"/>
              </a:rPr>
              <a:t>is more likely to occur if the whole colon is involved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or if the disease started early in life.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Malignant </a:t>
            </a:r>
            <a:r>
              <a:rPr lang="en-US" sz="2000" dirty="0">
                <a:latin typeface="Times New Roman" pitchFamily="18" charset="0"/>
                <a:cs typeface="Times New Roman" pitchFamily="18" charset="0"/>
              </a:rPr>
              <a:t>change, often </a:t>
            </a:r>
            <a:r>
              <a:rPr lang="en-US" sz="2000" dirty="0" smtClean="0">
                <a:latin typeface="Times New Roman" pitchFamily="18" charset="0"/>
                <a:cs typeface="Times New Roman" pitchFamily="18" charset="0"/>
              </a:rPr>
              <a:t>atypical and </a:t>
            </a:r>
            <a:r>
              <a:rPr lang="en-US" sz="2000" dirty="0">
                <a:latin typeface="Times New Roman" pitchFamily="18" charset="0"/>
                <a:cs typeface="Times New Roman" pitchFamily="18" charset="0"/>
              </a:rPr>
              <a:t>high grade, may occur at many sites at </a:t>
            </a:r>
            <a:r>
              <a:rPr lang="en-US" sz="2000" dirty="0" smtClean="0">
                <a:latin typeface="Times New Roman" pitchFamily="18" charset="0"/>
                <a:cs typeface="Times New Roman" pitchFamily="18" charset="0"/>
              </a:rPr>
              <a:t>once.</a:t>
            </a:r>
          </a:p>
          <a:p>
            <a:pPr marL="742950" lvl="1" indent="-285750" algn="l" rtl="0">
              <a:buFont typeface="Arial" pitchFamily="34" charset="0"/>
              <a:buChar char="•"/>
            </a:pPr>
            <a:r>
              <a:rPr lang="en-US" sz="2000" dirty="0" smtClean="0">
                <a:latin typeface="Times New Roman" pitchFamily="18" charset="0"/>
                <a:cs typeface="Times New Roman" pitchFamily="18" charset="0"/>
              </a:rPr>
              <a:t>Colonoscopic </a:t>
            </a:r>
            <a:r>
              <a:rPr lang="en-US" sz="2000" dirty="0">
                <a:latin typeface="Times New Roman" pitchFamily="18" charset="0"/>
                <a:cs typeface="Times New Roman" pitchFamily="18" charset="0"/>
              </a:rPr>
              <a:t>surveillance with dye-spray (chromo-endoscopy) or multiple biopsies every 10 cm is undertaken to look for </a:t>
            </a:r>
            <a:r>
              <a:rPr lang="en-US" sz="2000" dirty="0" smtClean="0">
                <a:latin typeface="Times New Roman" pitchFamily="18" charset="0"/>
                <a:cs typeface="Times New Roman" pitchFamily="18" charset="0"/>
              </a:rPr>
              <a:t>subtle mucosal abnormalities.</a:t>
            </a:r>
            <a:endParaRPr lang="en-US" sz="2000" dirty="0">
              <a:latin typeface="Times New Roman" pitchFamily="18" charset="0"/>
              <a:cs typeface="Times New Roman" pitchFamily="18" charset="0"/>
            </a:endParaRPr>
          </a:p>
          <a:p>
            <a:pPr marL="742950" lvl="1" indent="-285750" algn="l" rtl="0">
              <a:buFont typeface="Arial" pitchFamily="34" charset="0"/>
              <a:buChar char="•"/>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880044215"/>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Investigations </a:t>
            </a:r>
          </a:p>
          <a:p>
            <a:pPr algn="l" rtl="0"/>
            <a:r>
              <a:rPr lang="en-US" sz="2000" b="1" dirty="0" smtClean="0">
                <a:latin typeface="Times New Roman" pitchFamily="18" charset="0"/>
                <a:cs typeface="Times New Roman" pitchFamily="18" charset="0"/>
              </a:rPr>
              <a:t>ENDOSCOPY </a:t>
            </a:r>
            <a:r>
              <a:rPr lang="en-US" sz="2000" b="1" dirty="0">
                <a:latin typeface="Times New Roman" pitchFamily="18" charset="0"/>
                <a:cs typeface="Times New Roman" pitchFamily="18" charset="0"/>
              </a:rPr>
              <a:t>AND BIOPSY</a:t>
            </a:r>
          </a:p>
          <a:p>
            <a:pPr marL="742950" lvl="1" indent="-285750" algn="l" rtl="0">
              <a:buFont typeface="Arial" pitchFamily="34" charset="0"/>
              <a:buChar char="•"/>
            </a:pPr>
            <a:r>
              <a:rPr lang="en-US" sz="2000" dirty="0">
                <a:latin typeface="Times New Roman" pitchFamily="18" charset="0"/>
                <a:cs typeface="Times New Roman" pitchFamily="18" charset="0"/>
              </a:rPr>
              <a:t>Rigid/flexible sigmoidoscopy can detect proctitis in the </a:t>
            </a:r>
            <a:r>
              <a:rPr lang="en-US" sz="2000" dirty="0" smtClean="0">
                <a:latin typeface="Times New Roman" pitchFamily="18" charset="0"/>
                <a:cs typeface="Times New Roman" pitchFamily="18" charset="0"/>
              </a:rPr>
              <a:t>clinic; the </a:t>
            </a:r>
            <a:r>
              <a:rPr lang="en-US" sz="2000" dirty="0">
                <a:latin typeface="Times New Roman" pitchFamily="18" charset="0"/>
                <a:cs typeface="Times New Roman" pitchFamily="18" charset="0"/>
              </a:rPr>
              <a:t>mucosa is hyperaemic and bleeds on touch, and </a:t>
            </a:r>
            <a:r>
              <a:rPr lang="en-US" sz="2000" dirty="0" smtClean="0">
                <a:latin typeface="Times New Roman" pitchFamily="18" charset="0"/>
                <a:cs typeface="Times New Roman" pitchFamily="18" charset="0"/>
              </a:rPr>
              <a:t>there may </a:t>
            </a:r>
            <a:r>
              <a:rPr lang="en-US" sz="2000" dirty="0">
                <a:latin typeface="Times New Roman" pitchFamily="18" charset="0"/>
                <a:cs typeface="Times New Roman" pitchFamily="18" charset="0"/>
              </a:rPr>
              <a:t>be a purulent exudate.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Where </a:t>
            </a:r>
            <a:r>
              <a:rPr lang="en-US" sz="2000" dirty="0">
                <a:latin typeface="Times New Roman" pitchFamily="18" charset="0"/>
                <a:cs typeface="Times New Roman" pitchFamily="18" charset="0"/>
              </a:rPr>
              <a:t>there has been </a:t>
            </a:r>
            <a:r>
              <a:rPr lang="en-US" sz="2000" dirty="0" smtClean="0">
                <a:latin typeface="Times New Roman" pitchFamily="18" charset="0"/>
                <a:cs typeface="Times New Roman" pitchFamily="18" charset="0"/>
              </a:rPr>
              <a:t>remission and </a:t>
            </a:r>
            <a:r>
              <a:rPr lang="en-US" sz="2000" dirty="0">
                <a:latin typeface="Times New Roman" pitchFamily="18" charset="0"/>
                <a:cs typeface="Times New Roman" pitchFamily="18" charset="0"/>
              </a:rPr>
              <a:t>relapse, there may be regenerative mucosal nodules </a:t>
            </a:r>
            <a:r>
              <a:rPr lang="en-US" sz="2000" dirty="0" smtClean="0">
                <a:latin typeface="Times New Roman" pitchFamily="18" charset="0"/>
                <a:cs typeface="Times New Roman" pitchFamily="18" charset="0"/>
              </a:rPr>
              <a:t>or pseudopolyps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Later</a:t>
            </a:r>
            <a:r>
              <a:rPr lang="en-US" sz="2000" dirty="0">
                <a:latin typeface="Times New Roman" pitchFamily="18" charset="0"/>
                <a:cs typeface="Times New Roman" pitchFamily="18" charset="0"/>
              </a:rPr>
              <a:t>, tiny ulcers may be </a:t>
            </a:r>
            <a:r>
              <a:rPr lang="en-US" sz="2000" dirty="0" smtClean="0">
                <a:latin typeface="Times New Roman" pitchFamily="18" charset="0"/>
                <a:cs typeface="Times New Roman" pitchFamily="18" charset="0"/>
              </a:rPr>
              <a:t>seen. </a:t>
            </a:r>
          </a:p>
          <a:p>
            <a:pPr marL="742950" lvl="1" indent="-285750" algn="l" rtl="0">
              <a:buFont typeface="Arial" pitchFamily="34" charset="0"/>
              <a:buChar char="•"/>
            </a:pPr>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Colonoscopy </a:t>
            </a:r>
            <a:r>
              <a:rPr lang="en-US" sz="2000" b="1" dirty="0">
                <a:latin typeface="Times New Roman" pitchFamily="18" charset="0"/>
                <a:cs typeface="Times New Roman" pitchFamily="18" charset="0"/>
              </a:rPr>
              <a:t>and biopsy has a key role in </a:t>
            </a:r>
            <a:r>
              <a:rPr lang="en-US" sz="2000" b="1" dirty="0" smtClean="0">
                <a:latin typeface="Times New Roman" pitchFamily="18" charset="0"/>
                <a:cs typeface="Times New Roman" pitchFamily="18" charset="0"/>
              </a:rPr>
              <a:t>diagnosis and </a:t>
            </a:r>
            <a:r>
              <a:rPr lang="en-US" sz="2000" b="1" dirty="0">
                <a:latin typeface="Times New Roman" pitchFamily="18" charset="0"/>
                <a:cs typeface="Times New Roman" pitchFamily="18" charset="0"/>
              </a:rPr>
              <a:t>management:</a:t>
            </a:r>
          </a:p>
          <a:p>
            <a:pPr marL="914400" lvl="1" indent="-457200" algn="l" rtl="0">
              <a:buFont typeface="+mj-lt"/>
              <a:buAutoNum type="arabicPeriod"/>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o </a:t>
            </a:r>
            <a:r>
              <a:rPr lang="en-US" sz="2000" dirty="0">
                <a:latin typeface="Times New Roman" pitchFamily="18" charset="0"/>
                <a:cs typeface="Times New Roman" pitchFamily="18" charset="0"/>
              </a:rPr>
              <a:t>establish the extent of inflammation, although </a:t>
            </a:r>
            <a:r>
              <a:rPr lang="en-US" sz="2000" dirty="0" smtClean="0">
                <a:latin typeface="Times New Roman" pitchFamily="18" charset="0"/>
                <a:cs typeface="Times New Roman" pitchFamily="18" charset="0"/>
              </a:rPr>
              <a:t>colonoscopy is </a:t>
            </a:r>
            <a:r>
              <a:rPr lang="en-US" sz="2000" dirty="0">
                <a:latin typeface="Times New Roman" pitchFamily="18" charset="0"/>
                <a:cs typeface="Times New Roman" pitchFamily="18" charset="0"/>
              </a:rPr>
              <a:t>contraindicated in severe acute colitis because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risk of colonic perforation;</a:t>
            </a:r>
          </a:p>
          <a:p>
            <a:pPr marL="914400" lvl="1" indent="-457200" algn="l" rtl="0">
              <a:buFont typeface="+mj-lt"/>
              <a:buAutoNum type="arabicPeriod"/>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o </a:t>
            </a:r>
            <a:r>
              <a:rPr lang="en-US" sz="2000" dirty="0">
                <a:latin typeface="Times New Roman" pitchFamily="18" charset="0"/>
                <a:cs typeface="Times New Roman" pitchFamily="18" charset="0"/>
              </a:rPr>
              <a:t>distinguish between UC and Crohn’s </a:t>
            </a:r>
            <a:r>
              <a:rPr lang="en-US" sz="2000" dirty="0" smtClean="0">
                <a:latin typeface="Times New Roman" pitchFamily="18" charset="0"/>
                <a:cs typeface="Times New Roman" pitchFamily="18" charset="0"/>
              </a:rPr>
              <a:t>colitis;</a:t>
            </a:r>
          </a:p>
          <a:p>
            <a:pPr marL="914400" lvl="1" indent="-457200" algn="l" rtl="0">
              <a:buFont typeface="+mj-lt"/>
              <a:buAutoNum type="arabicPeriod"/>
            </a:pP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monitor the response to treatment;</a:t>
            </a:r>
          </a:p>
          <a:p>
            <a:pPr marL="914400" lvl="1" indent="-457200" algn="l" rtl="0">
              <a:buFont typeface="+mj-lt"/>
              <a:buAutoNum type="arabicPeriod"/>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o </a:t>
            </a:r>
            <a:r>
              <a:rPr lang="en-US" sz="2000" dirty="0">
                <a:latin typeface="Times New Roman" pitchFamily="18" charset="0"/>
                <a:cs typeface="Times New Roman" pitchFamily="18" charset="0"/>
              </a:rPr>
              <a:t>assess longstanding cases for malignant change.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7069774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678204"/>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Fistulation </a:t>
            </a:r>
            <a:r>
              <a:rPr lang="en-US" sz="2000" dirty="0">
                <a:latin typeface="Times New Roman" pitchFamily="18" charset="0"/>
                <a:cs typeface="Times New Roman" pitchFamily="18" charset="0"/>
              </a:rPr>
              <a:t>into the </a:t>
            </a:r>
            <a:r>
              <a:rPr lang="en-US" sz="2000" dirty="0" smtClean="0">
                <a:latin typeface="Times New Roman" pitchFamily="18" charset="0"/>
                <a:cs typeface="Times New Roman" pitchFamily="18" charset="0"/>
              </a:rPr>
              <a:t>abdominal wall </a:t>
            </a:r>
            <a:r>
              <a:rPr lang="en-US" sz="2000" dirty="0">
                <a:latin typeface="Times New Roman" pitchFamily="18" charset="0"/>
                <a:cs typeface="Times New Roman" pitchFamily="18" charset="0"/>
              </a:rPr>
              <a:t>(enterocutaneous fistulation) may also develop </a:t>
            </a:r>
            <a:r>
              <a:rPr lang="en-US" sz="2000" dirty="0" smtClean="0">
                <a:latin typeface="Times New Roman" pitchFamily="18" charset="0"/>
                <a:cs typeface="Times New Roman" pitchFamily="18" charset="0"/>
              </a:rPr>
              <a:t>spontaneously, or more </a:t>
            </a:r>
            <a:r>
              <a:rPr lang="en-US" sz="2000" dirty="0">
                <a:latin typeface="Times New Roman" pitchFamily="18" charset="0"/>
                <a:cs typeface="Times New Roman" pitchFamily="18" charset="0"/>
              </a:rPr>
              <a:t>commonly occurs as a complication </a:t>
            </a:r>
            <a:r>
              <a:rPr lang="en-US" sz="2000" dirty="0" smtClean="0">
                <a:latin typeface="Times New Roman" pitchFamily="18" charset="0"/>
                <a:cs typeface="Times New Roman" pitchFamily="18" charset="0"/>
              </a:rPr>
              <a:t>of abdominal surgery. </a:t>
            </a:r>
          </a:p>
          <a:p>
            <a:pPr marL="742950" lvl="1" indent="-285750" algn="l" rtl="0">
              <a:buFont typeface="Arial" pitchFamily="34" charset="0"/>
              <a:buChar char="•"/>
            </a:pPr>
            <a:r>
              <a:rPr lang="en-US" sz="2000" dirty="0" smtClean="0">
                <a:latin typeface="Times New Roman" pitchFamily="18" charset="0"/>
                <a:cs typeface="Times New Roman" pitchFamily="18" charset="0"/>
              </a:rPr>
              <a:t>Colonic </a:t>
            </a:r>
            <a:r>
              <a:rPr lang="en-US" sz="2000" dirty="0">
                <a:latin typeface="Times New Roman" pitchFamily="18" charset="0"/>
                <a:cs typeface="Times New Roman" pitchFamily="18" charset="0"/>
              </a:rPr>
              <a:t>CD presents with symptoms of colitis and </a:t>
            </a:r>
            <a:r>
              <a:rPr lang="en-US" sz="2000" dirty="0" smtClean="0">
                <a:latin typeface="Times New Roman" pitchFamily="18" charset="0"/>
                <a:cs typeface="Times New Roman" pitchFamily="18" charset="0"/>
              </a:rPr>
              <a:t>proctitis as </a:t>
            </a:r>
            <a:r>
              <a:rPr lang="en-US" sz="2000" dirty="0">
                <a:latin typeface="Times New Roman" pitchFamily="18" charset="0"/>
                <a:cs typeface="Times New Roman" pitchFamily="18" charset="0"/>
              </a:rPr>
              <a:t>described for </a:t>
            </a:r>
            <a:r>
              <a:rPr lang="en-US" sz="2000" dirty="0" smtClean="0">
                <a:latin typeface="Times New Roman" pitchFamily="18" charset="0"/>
                <a:cs typeface="Times New Roman" pitchFamily="18" charset="0"/>
              </a:rPr>
              <a:t>UC, </a:t>
            </a:r>
            <a:r>
              <a:rPr lang="en-US" sz="2000" dirty="0">
                <a:latin typeface="Times New Roman" pitchFamily="18" charset="0"/>
                <a:cs typeface="Times New Roman" pitchFamily="18" charset="0"/>
              </a:rPr>
              <a:t>although toxic </a:t>
            </a:r>
            <a:r>
              <a:rPr lang="en-US" sz="2000" dirty="0" smtClean="0">
                <a:latin typeface="Times New Roman" pitchFamily="18" charset="0"/>
                <a:cs typeface="Times New Roman" pitchFamily="18" charset="0"/>
              </a:rPr>
              <a:t>megacolon is </a:t>
            </a:r>
            <a:r>
              <a:rPr lang="en-US" sz="2000" dirty="0">
                <a:latin typeface="Times New Roman" pitchFamily="18" charset="0"/>
                <a:cs typeface="Times New Roman" pitchFamily="18" charset="0"/>
              </a:rPr>
              <a:t>much less common.</a:t>
            </a:r>
          </a:p>
          <a:p>
            <a:pPr marL="742950" lvl="1" indent="-285750" algn="l" rtl="0">
              <a:buFont typeface="Arial" pitchFamily="34" charset="0"/>
              <a:buChar char="•"/>
            </a:pPr>
            <a:r>
              <a:rPr lang="en-US" sz="2000" dirty="0">
                <a:latin typeface="Times New Roman" pitchFamily="18" charset="0"/>
                <a:cs typeface="Times New Roman" pitchFamily="18" charset="0"/>
              </a:rPr>
              <a:t>Many patients with CD present with perianal </a:t>
            </a:r>
            <a:r>
              <a:rPr lang="en-US" sz="2000" dirty="0" smtClean="0">
                <a:latin typeface="Times New Roman" pitchFamily="18" charset="0"/>
                <a:cs typeface="Times New Roman" pitchFamily="18" charset="0"/>
              </a:rPr>
              <a:t>problems.</a:t>
            </a:r>
          </a:p>
          <a:p>
            <a:pPr marL="742950" lvl="1" indent="-285750" algn="l" rtl="0">
              <a:buFont typeface="Arial" pitchFamily="34" charset="0"/>
              <a:buChar char="•"/>
            </a:pPr>
            <a:r>
              <a:rPr lang="en-US" sz="2000" dirty="0" smtClean="0">
                <a:latin typeface="Times New Roman" pitchFamily="18" charset="0"/>
                <a:cs typeface="Times New Roman" pitchFamily="18" charset="0"/>
              </a:rPr>
              <a:t> In </a:t>
            </a:r>
            <a:r>
              <a:rPr lang="en-US" sz="2000" dirty="0">
                <a:latin typeface="Times New Roman" pitchFamily="18" charset="0"/>
                <a:cs typeface="Times New Roman" pitchFamily="18" charset="0"/>
              </a:rPr>
              <a:t>the presence of active disease, the perianal skin </a:t>
            </a:r>
            <a:r>
              <a:rPr lang="en-US" sz="2000" dirty="0" smtClean="0">
                <a:latin typeface="Times New Roman" pitchFamily="18" charset="0"/>
                <a:cs typeface="Times New Roman" pitchFamily="18" charset="0"/>
              </a:rPr>
              <a:t>appears bluish</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Superficial </a:t>
            </a:r>
            <a:r>
              <a:rPr lang="en-US" sz="2000" dirty="0">
                <a:latin typeface="Times New Roman" pitchFamily="18" charset="0"/>
                <a:cs typeface="Times New Roman" pitchFamily="18" charset="0"/>
              </a:rPr>
              <a:t>ulcers with undermined edges are </a:t>
            </a:r>
            <a:r>
              <a:rPr lang="en-US" sz="2000" dirty="0" smtClean="0">
                <a:latin typeface="Times New Roman" pitchFamily="18" charset="0"/>
                <a:cs typeface="Times New Roman" pitchFamily="18" charset="0"/>
              </a:rPr>
              <a:t>relatively painless </a:t>
            </a:r>
            <a:r>
              <a:rPr lang="en-US" sz="2000" dirty="0">
                <a:latin typeface="Times New Roman" pitchFamily="18" charset="0"/>
                <a:cs typeface="Times New Roman" pitchFamily="18" charset="0"/>
              </a:rPr>
              <a:t>and can heal with bridging of epithelium.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Deep cavitating ulcers </a:t>
            </a:r>
            <a:r>
              <a:rPr lang="en-US" sz="2000" dirty="0">
                <a:latin typeface="Times New Roman" pitchFamily="18" charset="0"/>
                <a:cs typeface="Times New Roman" pitchFamily="18" charset="0"/>
              </a:rPr>
              <a:t>are usually found in the upper anal canal; </a:t>
            </a:r>
            <a:r>
              <a:rPr lang="en-US" sz="2000" dirty="0" smtClean="0">
                <a:latin typeface="Times New Roman" pitchFamily="18" charset="0"/>
                <a:cs typeface="Times New Roman" pitchFamily="18" charset="0"/>
              </a:rPr>
              <a:t>they can </a:t>
            </a:r>
            <a:r>
              <a:rPr lang="en-US" sz="2000" dirty="0">
                <a:latin typeface="Times New Roman" pitchFamily="18" charset="0"/>
                <a:cs typeface="Times New Roman" pitchFamily="18" charset="0"/>
              </a:rPr>
              <a:t>be painful and cause perianal abscesses and fistulae, </a:t>
            </a:r>
            <a:r>
              <a:rPr lang="en-US" sz="2000" dirty="0" smtClean="0">
                <a:latin typeface="Times New Roman" pitchFamily="18" charset="0"/>
                <a:cs typeface="Times New Roman" pitchFamily="18" charset="0"/>
              </a:rPr>
              <a:t>discharging around </a:t>
            </a:r>
            <a:r>
              <a:rPr lang="en-US" sz="2000" dirty="0">
                <a:latin typeface="Times New Roman" pitchFamily="18" charset="0"/>
                <a:cs typeface="Times New Roman" pitchFamily="18" charset="0"/>
              </a:rPr>
              <a:t>the anus and sometimes forwards into </a:t>
            </a:r>
            <a:r>
              <a:rPr lang="en-US" sz="2000" dirty="0" smtClean="0">
                <a:latin typeface="Times New Roman" pitchFamily="18" charset="0"/>
                <a:cs typeface="Times New Roman" pitchFamily="18" charset="0"/>
              </a:rPr>
              <a:t>the genitalia</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Fistulation </a:t>
            </a:r>
            <a:r>
              <a:rPr lang="en-US" sz="2000" dirty="0">
                <a:latin typeface="Times New Roman" pitchFamily="18" charset="0"/>
                <a:cs typeface="Times New Roman" pitchFamily="18" charset="0"/>
              </a:rPr>
              <a:t>through the posterior wall of the </a:t>
            </a:r>
            <a:r>
              <a:rPr lang="en-US" sz="2000" dirty="0" smtClean="0">
                <a:latin typeface="Times New Roman" pitchFamily="18" charset="0"/>
                <a:cs typeface="Times New Roman" pitchFamily="18" charset="0"/>
              </a:rPr>
              <a:t>vagina may </a:t>
            </a:r>
            <a:r>
              <a:rPr lang="en-US" sz="2000" dirty="0">
                <a:latin typeface="Times New Roman" pitchFamily="18" charset="0"/>
                <a:cs typeface="Times New Roman" pitchFamily="18" charset="0"/>
              </a:rPr>
              <a:t>lead to rectovaginal fistula and continuous leakage of </a:t>
            </a:r>
            <a:r>
              <a:rPr lang="en-US" sz="2000" dirty="0" smtClean="0">
                <a:latin typeface="Times New Roman" pitchFamily="18" charset="0"/>
                <a:cs typeface="Times New Roman" pitchFamily="18" charset="0"/>
              </a:rPr>
              <a:t>gas and/or </a:t>
            </a:r>
            <a:r>
              <a:rPr lang="en-US" sz="2000" dirty="0">
                <a:latin typeface="Times New Roman" pitchFamily="18" charset="0"/>
                <a:cs typeface="Times New Roman" pitchFamily="18" charset="0"/>
              </a:rPr>
              <a:t>faeces per vaginam. </a:t>
            </a:r>
            <a:endParaRPr lang="en-US" sz="2000" dirty="0" smtClean="0">
              <a:latin typeface="Times New Roman" pitchFamily="18" charset="0"/>
              <a:cs typeface="Times New Roman" pitchFamily="18" charset="0"/>
            </a:endParaRPr>
          </a:p>
          <a:p>
            <a:pPr algn="l" rtl="0"/>
            <a:endParaRPr lang="ar-IQ" dirty="0"/>
          </a:p>
        </p:txBody>
      </p:sp>
    </p:spTree>
    <p:extLst>
      <p:ext uri="{BB962C8B-B14F-4D97-AF65-F5344CB8AC3E}">
        <p14:creationId xmlns:p14="http://schemas.microsoft.com/office/powerpoint/2010/main" val="279794670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RADIOLOGY</a:t>
            </a:r>
          </a:p>
          <a:p>
            <a:pPr marL="742950" lvl="1" indent="-285750" algn="l" rtl="0">
              <a:buFont typeface="Arial" pitchFamily="34" charset="0"/>
              <a:buChar char="•"/>
            </a:pPr>
            <a:r>
              <a:rPr lang="en-US" sz="2000" b="1" dirty="0">
                <a:latin typeface="Times New Roman" pitchFamily="18" charset="0"/>
                <a:cs typeface="Times New Roman" pitchFamily="18" charset="0"/>
              </a:rPr>
              <a:t>A plain abdominal film </a:t>
            </a:r>
            <a:r>
              <a:rPr lang="en-US" sz="2000" dirty="0">
                <a:latin typeface="Times New Roman" pitchFamily="18" charset="0"/>
                <a:cs typeface="Times New Roman" pitchFamily="18" charset="0"/>
              </a:rPr>
              <a:t>may indicate the severity of disease in the acute setting and is particularly valuable in demonstrating the development of toxic megacolon.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Barium </a:t>
            </a:r>
            <a:r>
              <a:rPr lang="en-US" sz="2000" b="1" dirty="0">
                <a:latin typeface="Times New Roman" pitchFamily="18" charset="0"/>
                <a:cs typeface="Times New Roman" pitchFamily="18" charset="0"/>
              </a:rPr>
              <a:t>enema </a:t>
            </a:r>
            <a:r>
              <a:rPr lang="en-US" sz="2000" dirty="0" smtClean="0">
                <a:latin typeface="Times New Roman" pitchFamily="18" charset="0"/>
                <a:cs typeface="Times New Roman" pitchFamily="18" charset="0"/>
              </a:rPr>
              <a:t>has largely </a:t>
            </a:r>
            <a:r>
              <a:rPr lang="en-US" sz="2000" dirty="0">
                <a:latin typeface="Times New Roman" pitchFamily="18" charset="0"/>
                <a:cs typeface="Times New Roman" pitchFamily="18" charset="0"/>
              </a:rPr>
              <a:t>been replaced by CT, although a contrast study will show a featureless 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CT</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findings in pancolitis may show significant thickening of the colonic wall, as well as </a:t>
            </a:r>
            <a:r>
              <a:rPr lang="en-US" sz="2000" dirty="0" smtClean="0">
                <a:latin typeface="Times New Roman" pitchFamily="18" charset="0"/>
                <a:cs typeface="Times New Roman" pitchFamily="18" charset="0"/>
              </a:rPr>
              <a:t>inflammatory stranding </a:t>
            </a:r>
            <a:r>
              <a:rPr lang="en-US" sz="2000" dirty="0">
                <a:latin typeface="Times New Roman" pitchFamily="18" charset="0"/>
                <a:cs typeface="Times New Roman" pitchFamily="18" charset="0"/>
              </a:rPr>
              <a:t>in the colonic </a:t>
            </a:r>
            <a:r>
              <a:rPr lang="en-US" sz="2000" dirty="0" smtClean="0">
                <a:latin typeface="Times New Roman" pitchFamily="18" charset="0"/>
                <a:cs typeface="Times New Roman" pitchFamily="18" charset="0"/>
              </a:rPr>
              <a:t>mesentery.</a:t>
            </a:r>
            <a:endParaRPr lang="en-US" sz="2000" dirty="0">
              <a:latin typeface="Times New Roman" pitchFamily="18" charset="0"/>
              <a:cs typeface="Times New Roman" pitchFamily="18" charset="0"/>
            </a:endParaRP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BACTERIOLOGY</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A stool specimen should be sent for microbiological analysis when UC is suspected, in order to exclude infective colitides, notably Campylobacter, which may be very difficult to </a:t>
            </a:r>
            <a:r>
              <a:rPr lang="en-US" sz="2000" dirty="0" smtClean="0">
                <a:latin typeface="Times New Roman" pitchFamily="18" charset="0"/>
                <a:cs typeface="Times New Roman" pitchFamily="18" charset="0"/>
              </a:rPr>
              <a:t>distinguish from </a:t>
            </a:r>
            <a:r>
              <a:rPr lang="en-US" sz="2000" dirty="0">
                <a:latin typeface="Times New Roman" pitchFamily="18" charset="0"/>
                <a:cs typeface="Times New Roman" pitchFamily="18" charset="0"/>
              </a:rPr>
              <a:t>acute severe UC.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Clostridium </a:t>
            </a:r>
            <a:r>
              <a:rPr lang="en-US" sz="2000" dirty="0">
                <a:latin typeface="Times New Roman" pitchFamily="18" charset="0"/>
                <a:cs typeface="Times New Roman" pitchFamily="18" charset="0"/>
              </a:rPr>
              <a:t>difficile colitis may need to be considered in populations at risk of this </a:t>
            </a:r>
            <a:r>
              <a:rPr lang="en-US" sz="2000" dirty="0" smtClean="0">
                <a:latin typeface="Times New Roman" pitchFamily="18" charset="0"/>
                <a:cs typeface="Times New Roman" pitchFamily="18" charset="0"/>
              </a:rPr>
              <a:t>disease.</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648358224"/>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601533"/>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Treatment</a:t>
            </a:r>
          </a:p>
          <a:p>
            <a:pPr algn="l" rtl="0"/>
            <a:r>
              <a:rPr lang="en-US" sz="2000" b="1" dirty="0" smtClean="0">
                <a:latin typeface="Times New Roman" pitchFamily="18" charset="0"/>
                <a:cs typeface="Times New Roman" pitchFamily="18" charset="0"/>
              </a:rPr>
              <a:t>MEDICAL </a:t>
            </a:r>
            <a:r>
              <a:rPr lang="en-US" sz="2000" b="1" dirty="0">
                <a:latin typeface="Times New Roman" pitchFamily="18" charset="0"/>
                <a:cs typeface="Times New Roman" pitchFamily="18" charset="0"/>
              </a:rPr>
              <a:t>TREATMENT</a:t>
            </a:r>
          </a:p>
          <a:p>
            <a:pPr marL="742950" lvl="1" indent="-285750" algn="l" rtl="0">
              <a:buFont typeface="Arial" pitchFamily="34" charset="0"/>
              <a:buChar char="•"/>
            </a:pPr>
            <a:r>
              <a:rPr lang="en-US" sz="2000" dirty="0">
                <a:latin typeface="Times New Roman" pitchFamily="18" charset="0"/>
                <a:cs typeface="Times New Roman" pitchFamily="18" charset="0"/>
              </a:rPr>
              <a:t>Medical therapy is based on anti-inflammatory agents.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5-aminosalicylic </a:t>
            </a:r>
            <a:r>
              <a:rPr lang="en-US" sz="2000" dirty="0">
                <a:latin typeface="Times New Roman" pitchFamily="18" charset="0"/>
                <a:cs typeface="Times New Roman" pitchFamily="18" charset="0"/>
              </a:rPr>
              <a:t>acid (5-ASA) derivatives can be given </a:t>
            </a:r>
            <a:r>
              <a:rPr lang="en-US" sz="2000" dirty="0" smtClean="0">
                <a:latin typeface="Times New Roman" pitchFamily="18" charset="0"/>
                <a:cs typeface="Times New Roman" pitchFamily="18" charset="0"/>
              </a:rPr>
              <a:t>topically (per </a:t>
            </a:r>
            <a:r>
              <a:rPr lang="en-US" sz="2000" dirty="0">
                <a:latin typeface="Times New Roman" pitchFamily="18" charset="0"/>
                <a:cs typeface="Times New Roman" pitchFamily="18" charset="0"/>
              </a:rPr>
              <a:t>rectum) or systemically.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act as inhibitors of </a:t>
            </a:r>
            <a:r>
              <a:rPr lang="en-US" sz="2000" dirty="0" smtClean="0">
                <a:latin typeface="Times New Roman" pitchFamily="18" charset="0"/>
                <a:cs typeface="Times New Roman" pitchFamily="18" charset="0"/>
              </a:rPr>
              <a:t>the cyclo-oxygenase </a:t>
            </a:r>
            <a:r>
              <a:rPr lang="en-US" sz="2000" dirty="0">
                <a:latin typeface="Times New Roman" pitchFamily="18" charset="0"/>
                <a:cs typeface="Times New Roman" pitchFamily="18" charset="0"/>
              </a:rPr>
              <a:t>enzyme system and are formulated to </a:t>
            </a:r>
            <a:r>
              <a:rPr lang="en-US" sz="2000" dirty="0" smtClean="0">
                <a:latin typeface="Times New Roman" pitchFamily="18" charset="0"/>
                <a:cs typeface="Times New Roman" pitchFamily="18" charset="0"/>
              </a:rPr>
              <a:t>protect the </a:t>
            </a:r>
            <a:r>
              <a:rPr lang="en-US" sz="2000" dirty="0">
                <a:latin typeface="Times New Roman" pitchFamily="18" charset="0"/>
                <a:cs typeface="Times New Roman" pitchFamily="18" charset="0"/>
              </a:rPr>
              <a:t>aspirin-related drug from degradation before reaching </a:t>
            </a:r>
            <a:r>
              <a:rPr lang="en-US" sz="2000" dirty="0" smtClean="0">
                <a:latin typeface="Times New Roman" pitchFamily="18" charset="0"/>
                <a:cs typeface="Times New Roman" pitchFamily="18" charset="0"/>
              </a:rPr>
              <a:t>the colon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can be used long term as maintenance therapy.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Corticosteroids </a:t>
            </a:r>
            <a:r>
              <a:rPr lang="en-US" sz="2000" dirty="0">
                <a:latin typeface="Times New Roman" pitchFamily="18" charset="0"/>
                <a:cs typeface="Times New Roman" pitchFamily="18" charset="0"/>
              </a:rPr>
              <a:t>are the mainstay of treatment for ‘flareups</a:t>
            </a:r>
            <a:r>
              <a:rPr lang="en-US" sz="2000" dirty="0" smtClean="0">
                <a:latin typeface="Times New Roman" pitchFamily="18" charset="0"/>
                <a:cs typeface="Times New Roman" pitchFamily="18" charset="0"/>
              </a:rPr>
              <a:t>’, either </a:t>
            </a:r>
            <a:r>
              <a:rPr lang="en-US" sz="2000" dirty="0">
                <a:latin typeface="Times New Roman" pitchFamily="18" charset="0"/>
                <a:cs typeface="Times New Roman" pitchFamily="18" charset="0"/>
              </a:rPr>
              <a:t>topically or systemically, and have a </a:t>
            </a:r>
            <a:r>
              <a:rPr lang="en-US" sz="2000" dirty="0" smtClean="0">
                <a:latin typeface="Times New Roman" pitchFamily="18" charset="0"/>
                <a:cs typeface="Times New Roman" pitchFamily="18" charset="0"/>
              </a:rPr>
              <a:t>widespread anti-inflammatory </a:t>
            </a:r>
            <a:r>
              <a:rPr lang="en-US" sz="2000" dirty="0">
                <a:latin typeface="Times New Roman" pitchFamily="18" charset="0"/>
                <a:cs typeface="Times New Roman" pitchFamily="18" charset="0"/>
              </a:rPr>
              <a:t>action.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immunosuppressive drugs </a:t>
            </a:r>
            <a:r>
              <a:rPr lang="en-US" sz="2000" dirty="0" smtClean="0">
                <a:latin typeface="Times New Roman" pitchFamily="18" charset="0"/>
                <a:cs typeface="Times New Roman" pitchFamily="18" charset="0"/>
              </a:rPr>
              <a:t>azathioprine and </a:t>
            </a:r>
            <a:r>
              <a:rPr lang="en-US" sz="2000" dirty="0">
                <a:latin typeface="Times New Roman" pitchFamily="18" charset="0"/>
                <a:cs typeface="Times New Roman" pitchFamily="18" charset="0"/>
              </a:rPr>
              <a:t>cyclosporin can be used to maintain </a:t>
            </a:r>
            <a:r>
              <a:rPr lang="en-US" sz="2000" dirty="0" smtClean="0">
                <a:latin typeface="Times New Roman" pitchFamily="18" charset="0"/>
                <a:cs typeface="Times New Roman" pitchFamily="18" charset="0"/>
              </a:rPr>
              <a:t>remission and </a:t>
            </a:r>
            <a:r>
              <a:rPr lang="en-US" sz="2000" dirty="0">
                <a:latin typeface="Times New Roman" pitchFamily="18" charset="0"/>
                <a:cs typeface="Times New Roman" pitchFamily="18" charset="0"/>
              </a:rPr>
              <a:t>as ‘steroid-sparing’ agents.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monoclonal </a:t>
            </a:r>
            <a:r>
              <a:rPr lang="en-US" sz="2000" dirty="0" smtClean="0">
                <a:latin typeface="Times New Roman" pitchFamily="18" charset="0"/>
                <a:cs typeface="Times New Roman" pitchFamily="18" charset="0"/>
              </a:rPr>
              <a:t>antibodies infliximab </a:t>
            </a:r>
            <a:r>
              <a:rPr lang="en-US" sz="2000" dirty="0">
                <a:latin typeface="Times New Roman" pitchFamily="18" charset="0"/>
                <a:cs typeface="Times New Roman" pitchFamily="18" charset="0"/>
              </a:rPr>
              <a:t>and adalimumab both act against </a:t>
            </a:r>
            <a:r>
              <a:rPr lang="en-US" sz="2000" dirty="0" smtClean="0">
                <a:latin typeface="Times New Roman" pitchFamily="18" charset="0"/>
                <a:cs typeface="Times New Roman" pitchFamily="18" charset="0"/>
              </a:rPr>
              <a:t>antitumour necrosis </a:t>
            </a:r>
            <a:r>
              <a:rPr lang="en-US" sz="2000" dirty="0">
                <a:latin typeface="Times New Roman" pitchFamily="18" charset="0"/>
                <a:cs typeface="Times New Roman" pitchFamily="18" charset="0"/>
              </a:rPr>
              <a:t>factor alpha, which has a central role in </a:t>
            </a:r>
            <a:r>
              <a:rPr lang="en-US" sz="2000" dirty="0" smtClean="0">
                <a:latin typeface="Times New Roman" pitchFamily="18" charset="0"/>
                <a:cs typeface="Times New Roman" pitchFamily="18" charset="0"/>
              </a:rPr>
              <a:t>inflammatory cascades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Most recently, vedolizumab, which blocks integrins, has been used as ‘rescue therapy’ for severe colitis, to try and avoid emergency colectomy.</a:t>
            </a:r>
          </a:p>
          <a:p>
            <a:pPr lvl="1" algn="l" rtl="0"/>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99563592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ACUTE COLITIS</a:t>
            </a:r>
          </a:p>
          <a:p>
            <a:pPr marL="742950" lvl="1" indent="-285750" algn="l" rtl="0">
              <a:buFont typeface="Arial" pitchFamily="34" charset="0"/>
              <a:buChar char="•"/>
            </a:pPr>
            <a:r>
              <a:rPr lang="en-US" sz="2000" dirty="0">
                <a:latin typeface="Times New Roman" pitchFamily="18" charset="0"/>
                <a:cs typeface="Times New Roman" pitchFamily="18" charset="0"/>
              </a:rPr>
              <a:t>Patients with a mild attack usually respond to a course of oral prednisolone.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moderate attack often responds to oral prednisolone, twice-daily steroid enemas and 5-ASA. Failure to achieve remission as an outpatient is an indication for admission.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Severe </a:t>
            </a:r>
            <a:r>
              <a:rPr lang="en-US" sz="2000" dirty="0">
                <a:latin typeface="Times New Roman" pitchFamily="18" charset="0"/>
                <a:cs typeface="Times New Roman" pitchFamily="18" charset="0"/>
              </a:rPr>
              <a:t>attacks of UC occur in up to 10% of patients and are emergencies, requiring hospital admission.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Regular assessment of </a:t>
            </a:r>
            <a:r>
              <a:rPr lang="en-US" sz="2000" dirty="0">
                <a:latin typeface="Times New Roman" pitchFamily="18" charset="0"/>
                <a:cs typeface="Times New Roman" pitchFamily="18" charset="0"/>
              </a:rPr>
              <a:t>vital signs, weight and the abdomen is required.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stool chart should be kept and a plain abdominal radiograph is taken daily and inspected for dilatation of the transverse 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presence of mucosal islands or intramural gas on plain radiographs, increasing colonic diameter or a sudden increase in pulse and temperature may indicate a colonic perforation.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Fluid </a:t>
            </a:r>
            <a:r>
              <a:rPr lang="en-US" sz="2000" dirty="0">
                <a:latin typeface="Times New Roman" pitchFamily="18" charset="0"/>
                <a:cs typeface="Times New Roman" pitchFamily="18" charset="0"/>
              </a:rPr>
              <a:t>and electrolyte balance is maintained, anaemia corrected and adequate nutrition is provided, sometimes intravenously in severe cases</a:t>
            </a:r>
            <a:r>
              <a:rPr lang="en-US" dirty="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99438993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patient is treated </a:t>
            </a:r>
            <a:r>
              <a:rPr lang="en-US" sz="2000" dirty="0" smtClean="0">
                <a:latin typeface="Times New Roman" pitchFamily="18" charset="0"/>
                <a:cs typeface="Times New Roman" pitchFamily="18" charset="0"/>
              </a:rPr>
              <a:t>with intravenous </a:t>
            </a:r>
            <a:r>
              <a:rPr lang="en-US" sz="2000" dirty="0">
                <a:latin typeface="Times New Roman" pitchFamily="18" charset="0"/>
                <a:cs typeface="Times New Roman" pitchFamily="18" charset="0"/>
              </a:rPr>
              <a:t>hydrocortisone four times daily, as well as </a:t>
            </a:r>
            <a:r>
              <a:rPr lang="en-US" sz="2000" dirty="0" smtClean="0">
                <a:latin typeface="Times New Roman" pitchFamily="18" charset="0"/>
                <a:cs typeface="Times New Roman" pitchFamily="18" charset="0"/>
              </a:rPr>
              <a:t>rectal steroids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there is failure to gain an improvement within </a:t>
            </a:r>
            <a:r>
              <a:rPr lang="en-US" sz="2000" dirty="0" smtClean="0">
                <a:latin typeface="Times New Roman" pitchFamily="18" charset="0"/>
                <a:cs typeface="Times New Roman" pitchFamily="18" charset="0"/>
              </a:rPr>
              <a:t>48 hours </a:t>
            </a:r>
            <a:r>
              <a:rPr lang="en-US" sz="2000" dirty="0">
                <a:latin typeface="Times New Roman" pitchFamily="18" charset="0"/>
                <a:cs typeface="Times New Roman" pitchFamily="18" charset="0"/>
              </a:rPr>
              <a:t>of commencing high-dose intravenous steroids, </a:t>
            </a:r>
            <a:r>
              <a:rPr lang="en-US" sz="2000" dirty="0" smtClean="0">
                <a:latin typeface="Times New Roman" pitchFamily="18" charset="0"/>
                <a:cs typeface="Times New Roman" pitchFamily="18" charset="0"/>
              </a:rPr>
              <a:t>then surgery </a:t>
            </a:r>
            <a:r>
              <a:rPr lang="en-US" sz="2000" dirty="0">
                <a:latin typeface="Times New Roman" pitchFamily="18" charset="0"/>
                <a:cs typeface="Times New Roman" pitchFamily="18" charset="0"/>
              </a:rPr>
              <a:t>should be considered and it is certainly advisable </a:t>
            </a:r>
            <a:r>
              <a:rPr lang="en-US" sz="2000" dirty="0" smtClean="0">
                <a:latin typeface="Times New Roman" pitchFamily="18" charset="0"/>
                <a:cs typeface="Times New Roman" pitchFamily="18" charset="0"/>
              </a:rPr>
              <a:t>if there </a:t>
            </a:r>
            <a:r>
              <a:rPr lang="en-US" sz="2000" dirty="0">
                <a:latin typeface="Times New Roman" pitchFamily="18" charset="0"/>
                <a:cs typeface="Times New Roman" pitchFamily="18" charset="0"/>
              </a:rPr>
              <a:t>has been no improvement within 3–5 days.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Regular and joint </a:t>
            </a:r>
            <a:r>
              <a:rPr lang="en-US" sz="2000" dirty="0">
                <a:latin typeface="Times New Roman" pitchFamily="18" charset="0"/>
                <a:cs typeface="Times New Roman" pitchFamily="18" charset="0"/>
              </a:rPr>
              <a:t>review by gastroenterologist and surgeon is essential </a:t>
            </a:r>
            <a:r>
              <a:rPr lang="en-US" sz="2000" dirty="0" smtClean="0">
                <a:latin typeface="Times New Roman" pitchFamily="18" charset="0"/>
                <a:cs typeface="Times New Roman" pitchFamily="18" charset="0"/>
              </a:rPr>
              <a:t>to identify </a:t>
            </a:r>
            <a:r>
              <a:rPr lang="en-US" sz="2000" dirty="0">
                <a:latin typeface="Times New Roman" pitchFamily="18" charset="0"/>
                <a:cs typeface="Times New Roman" pitchFamily="18" charset="0"/>
              </a:rPr>
              <a:t>patients who are failing to make anticipated </a:t>
            </a:r>
            <a:r>
              <a:rPr lang="en-US" sz="2000" dirty="0" smtClean="0">
                <a:latin typeface="Times New Roman" pitchFamily="18" charset="0"/>
                <a:cs typeface="Times New Roman" pitchFamily="18" charset="0"/>
              </a:rPr>
              <a:t>progress and </a:t>
            </a:r>
            <a:r>
              <a:rPr lang="en-US" sz="2000" dirty="0">
                <a:latin typeface="Times New Roman" pitchFamily="18" charset="0"/>
                <a:cs typeface="Times New Roman" pitchFamily="18" charset="0"/>
              </a:rPr>
              <a:t>to ensure that surgery is neither inappropriately </a:t>
            </a:r>
            <a:r>
              <a:rPr lang="en-US" sz="2000" dirty="0" smtClean="0">
                <a:latin typeface="Times New Roman" pitchFamily="18" charset="0"/>
                <a:cs typeface="Times New Roman" pitchFamily="18" charset="0"/>
              </a:rPr>
              <a:t>delayed nor </a:t>
            </a:r>
            <a:r>
              <a:rPr lang="en-US" sz="2000" dirty="0">
                <a:latin typeface="Times New Roman" pitchFamily="18" charset="0"/>
                <a:cs typeface="Times New Roman" pitchFamily="18" charset="0"/>
              </a:rPr>
              <a:t>undertaken.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Gastroenterologists </a:t>
            </a:r>
            <a:r>
              <a:rPr lang="en-US" sz="2000" dirty="0">
                <a:latin typeface="Times New Roman" pitchFamily="18" charset="0"/>
                <a:cs typeface="Times New Roman" pitchFamily="18" charset="0"/>
              </a:rPr>
              <a:t>will use </a:t>
            </a:r>
            <a:r>
              <a:rPr lang="en-US" sz="2000" dirty="0" smtClean="0">
                <a:latin typeface="Times New Roman" pitchFamily="18" charset="0"/>
                <a:cs typeface="Times New Roman" pitchFamily="18" charset="0"/>
              </a:rPr>
              <a:t>azathioprine, cyclosporin </a:t>
            </a:r>
            <a:r>
              <a:rPr lang="en-US" sz="2000" dirty="0">
                <a:latin typeface="Times New Roman" pitchFamily="18" charset="0"/>
                <a:cs typeface="Times New Roman" pitchFamily="18" charset="0"/>
              </a:rPr>
              <a:t>or infliximab in severe acute attacks to </a:t>
            </a:r>
            <a:r>
              <a:rPr lang="en-US" sz="2000" dirty="0" smtClean="0">
                <a:latin typeface="Times New Roman" pitchFamily="18" charset="0"/>
                <a:cs typeface="Times New Roman" pitchFamily="18" charset="0"/>
              </a:rPr>
              <a:t>attempt to </a:t>
            </a:r>
            <a:r>
              <a:rPr lang="en-US" sz="2000" dirty="0">
                <a:latin typeface="Times New Roman" pitchFamily="18" charset="0"/>
                <a:cs typeface="Times New Roman" pitchFamily="18" charset="0"/>
              </a:rPr>
              <a:t>induce remission.</a:t>
            </a:r>
          </a:p>
        </p:txBody>
      </p:sp>
    </p:spTree>
    <p:extLst>
      <p:ext uri="{BB962C8B-B14F-4D97-AF65-F5344CB8AC3E}">
        <p14:creationId xmlns:p14="http://schemas.microsoft.com/office/powerpoint/2010/main" val="3773953646"/>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algn="l" rtl="0"/>
            <a:r>
              <a:rPr lang="en-US" sz="2000" b="1" dirty="0">
                <a:latin typeface="Times New Roman" pitchFamily="18" charset="0"/>
                <a:cs typeface="Times New Roman" pitchFamily="18" charset="0"/>
              </a:rPr>
              <a:t>INDICATIONS FOR </a:t>
            </a:r>
            <a:r>
              <a:rPr lang="en-US" sz="2000" b="1" dirty="0" smtClean="0">
                <a:latin typeface="Times New Roman" pitchFamily="18" charset="0"/>
                <a:cs typeface="Times New Roman" pitchFamily="18" charset="0"/>
              </a:rPr>
              <a:t>SURGERY</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evere </a:t>
            </a:r>
            <a:r>
              <a:rPr lang="en-US" sz="2000" dirty="0">
                <a:latin typeface="Times New Roman" pitchFamily="18" charset="0"/>
                <a:cs typeface="Times New Roman" pitchFamily="18" charset="0"/>
              </a:rPr>
              <a:t>or fulminating disease failing to respond to </a:t>
            </a:r>
            <a:r>
              <a:rPr lang="en-US" sz="2000" dirty="0" smtClean="0">
                <a:latin typeface="Times New Roman" pitchFamily="18" charset="0"/>
                <a:cs typeface="Times New Roman" pitchFamily="18" charset="0"/>
              </a:rPr>
              <a:t>medical therapy</a:t>
            </a:r>
            <a:r>
              <a:rPr lang="en-US" sz="2000" dirty="0">
                <a:latin typeface="Times New Roman" pitchFamily="18" charset="0"/>
                <a:cs typeface="Times New Roman" pitchFamily="18" charset="0"/>
              </a:rPr>
              <a:t>;</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a:t>
            </a:r>
            <a:r>
              <a:rPr lang="en-US" sz="2000" dirty="0" smtClean="0">
                <a:latin typeface="Times New Roman" pitchFamily="18" charset="0"/>
                <a:cs typeface="Times New Roman" pitchFamily="18" charset="0"/>
              </a:rPr>
              <a:t>hronic </a:t>
            </a:r>
            <a:r>
              <a:rPr lang="en-US" sz="2000" dirty="0">
                <a:latin typeface="Times New Roman" pitchFamily="18" charset="0"/>
                <a:cs typeface="Times New Roman" pitchFamily="18" charset="0"/>
              </a:rPr>
              <a:t>disease with anaemia, frequent stools, </a:t>
            </a:r>
            <a:r>
              <a:rPr lang="en-US" sz="2000" dirty="0" smtClean="0">
                <a:latin typeface="Times New Roman" pitchFamily="18" charset="0"/>
                <a:cs typeface="Times New Roman" pitchFamily="18" charset="0"/>
              </a:rPr>
              <a:t>urgency and </a:t>
            </a:r>
            <a:r>
              <a:rPr lang="en-US" sz="2000" dirty="0">
                <a:latin typeface="Times New Roman" pitchFamily="18" charset="0"/>
                <a:cs typeface="Times New Roman" pitchFamily="18" charset="0"/>
              </a:rPr>
              <a:t>tenesmus;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teroid-dependent </a:t>
            </a:r>
            <a:r>
              <a:rPr lang="en-US" sz="2000" dirty="0">
                <a:latin typeface="Times New Roman" pitchFamily="18" charset="0"/>
                <a:cs typeface="Times New Roman" pitchFamily="18" charset="0"/>
              </a:rPr>
              <a:t>disease – here, the disease is not </a:t>
            </a:r>
            <a:r>
              <a:rPr lang="en-US" sz="2000" dirty="0" smtClean="0">
                <a:latin typeface="Times New Roman" pitchFamily="18" charset="0"/>
                <a:cs typeface="Times New Roman" pitchFamily="18" charset="0"/>
              </a:rPr>
              <a:t>severe but </a:t>
            </a:r>
            <a:r>
              <a:rPr lang="en-US" sz="2000" dirty="0">
                <a:latin typeface="Times New Roman" pitchFamily="18" charset="0"/>
                <a:cs typeface="Times New Roman" pitchFamily="18" charset="0"/>
              </a:rPr>
              <a:t>remission cannot be maintained without </a:t>
            </a:r>
            <a:r>
              <a:rPr lang="en-US" sz="2000" dirty="0" smtClean="0">
                <a:latin typeface="Times New Roman" pitchFamily="18" charset="0"/>
                <a:cs typeface="Times New Roman" pitchFamily="18" charset="0"/>
              </a:rPr>
              <a:t>substantial doses </a:t>
            </a:r>
            <a:r>
              <a:rPr lang="en-US" sz="2000" dirty="0">
                <a:latin typeface="Times New Roman" pitchFamily="18" charset="0"/>
                <a:cs typeface="Times New Roman" pitchFamily="18" charset="0"/>
              </a:rPr>
              <a:t>of steroids;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nability </a:t>
            </a:r>
            <a:r>
              <a:rPr lang="en-US" sz="2000" dirty="0">
                <a:latin typeface="Times New Roman" pitchFamily="18" charset="0"/>
                <a:cs typeface="Times New Roman" pitchFamily="18" charset="0"/>
              </a:rPr>
              <a:t>of the patient to tolerate medical </a:t>
            </a:r>
            <a:r>
              <a:rPr lang="en-US" sz="2000" dirty="0" smtClean="0">
                <a:latin typeface="Times New Roman" pitchFamily="18" charset="0"/>
                <a:cs typeface="Times New Roman" pitchFamily="18" charset="0"/>
              </a:rPr>
              <a:t>therapy required </a:t>
            </a:r>
            <a:r>
              <a:rPr lang="en-US" sz="2000" dirty="0">
                <a:latin typeface="Times New Roman" pitchFamily="18" charset="0"/>
                <a:cs typeface="Times New Roman" pitchFamily="18" charset="0"/>
              </a:rPr>
              <a:t>to control the </a:t>
            </a:r>
            <a:r>
              <a:rPr lang="en-US" sz="2000" dirty="0" smtClean="0">
                <a:latin typeface="Times New Roman" pitchFamily="18" charset="0"/>
                <a:cs typeface="Times New Roman" pitchFamily="18" charset="0"/>
              </a:rPr>
              <a:t>disease;</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a:t>
            </a:r>
            <a:r>
              <a:rPr lang="en-US" sz="2000" dirty="0" smtClean="0">
                <a:latin typeface="Times New Roman" pitchFamily="18" charset="0"/>
                <a:cs typeface="Times New Roman" pitchFamily="18" charset="0"/>
              </a:rPr>
              <a:t>eoplastic </a:t>
            </a:r>
            <a:r>
              <a:rPr lang="en-US" sz="2000" dirty="0">
                <a:latin typeface="Times New Roman" pitchFamily="18" charset="0"/>
                <a:cs typeface="Times New Roman" pitchFamily="18" charset="0"/>
              </a:rPr>
              <a:t>change: patients who have severe dysplasia </a:t>
            </a:r>
            <a:r>
              <a:rPr lang="en-US" sz="2000" dirty="0" smtClean="0">
                <a:latin typeface="Times New Roman" pitchFamily="18" charset="0"/>
                <a:cs typeface="Times New Roman" pitchFamily="18" charset="0"/>
              </a:rPr>
              <a:t>or carcinoma </a:t>
            </a:r>
            <a:r>
              <a:rPr lang="en-US" sz="2000" dirty="0">
                <a:latin typeface="Times New Roman" pitchFamily="18" charset="0"/>
                <a:cs typeface="Times New Roman" pitchFamily="18" charset="0"/>
              </a:rPr>
              <a:t>on review colonoscopy;</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E</a:t>
            </a:r>
            <a:r>
              <a:rPr lang="en-US" sz="2000" dirty="0" smtClean="0">
                <a:latin typeface="Times New Roman" pitchFamily="18" charset="0"/>
                <a:cs typeface="Times New Roman" pitchFamily="18" charset="0"/>
              </a:rPr>
              <a:t>xtraintestinal </a:t>
            </a:r>
            <a:r>
              <a:rPr lang="en-US" sz="2000" dirty="0">
                <a:latin typeface="Times New Roman" pitchFamily="18" charset="0"/>
                <a:cs typeface="Times New Roman" pitchFamily="18" charset="0"/>
              </a:rPr>
              <a:t>manifestations;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R</a:t>
            </a:r>
            <a:r>
              <a:rPr lang="en-US" sz="2000" dirty="0" smtClean="0">
                <a:latin typeface="Times New Roman" pitchFamily="18" charset="0"/>
                <a:cs typeface="Times New Roman" pitchFamily="18" charset="0"/>
              </a:rPr>
              <a:t>arely</a:t>
            </a:r>
            <a:r>
              <a:rPr lang="en-US" sz="2000" dirty="0">
                <a:latin typeface="Times New Roman" pitchFamily="18" charset="0"/>
                <a:cs typeface="Times New Roman" pitchFamily="18" charset="0"/>
              </a:rPr>
              <a:t>, severe haemorrhage or stenosis causing obstruction.</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299961170"/>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OPERATIVE TREATMENT FOR UC</a:t>
            </a:r>
          </a:p>
          <a:p>
            <a:pPr algn="l" rtl="0"/>
            <a:r>
              <a:rPr lang="en-US" sz="2000" b="1" dirty="0" smtClean="0">
                <a:latin typeface="Times New Roman" pitchFamily="18" charset="0"/>
                <a:cs typeface="Times New Roman" pitchFamily="18" charset="0"/>
              </a:rPr>
              <a:t> Emergency</a:t>
            </a:r>
            <a:r>
              <a:rPr lang="en-US" sz="2000" dirty="0" smtClean="0">
                <a:latin typeface="Times New Roman" pitchFamily="18" charset="0"/>
                <a:cs typeface="Times New Roman" pitchFamily="18" charset="0"/>
              </a:rPr>
              <a:t> </a:t>
            </a:r>
          </a:p>
          <a:p>
            <a:pPr marL="800100" lvl="1" indent="-34290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emergency situation, (or for a patient who is malnourished or on steroids), the ‘first aid’ procedure is a subtotal colectomy and end ileostomy.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rectosigmoid stump is left long and can either be brought out as a mucous fistula or closed just beneath the skin.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operation has the advantages that the patient avoids a pelvic operation while unwell, that colonic histology can be assessed and restorative surgery can be contemplated at a later date when the patient is no longer on steroids and has fully recovered.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mesentery is divided close to the bowel and the omentum should be preserved if possible.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Dissection </a:t>
            </a:r>
            <a:r>
              <a:rPr lang="en-US" sz="2000" dirty="0">
                <a:latin typeface="Times New Roman" pitchFamily="18" charset="0"/>
                <a:cs typeface="Times New Roman" pitchFamily="18" charset="0"/>
              </a:rPr>
              <a:t>of the left colon is continued to divide the sigmoid at a level that will comfortably reach the skin as a mucous fistula.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temptation to close the rectal stump and leave it stapled off in the pelvis should be avoided if at all possible</a:t>
            </a:r>
            <a:r>
              <a:rPr lang="en-US" dirty="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504391128"/>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diseased rectum may disintegrate, </a:t>
            </a:r>
            <a:r>
              <a:rPr lang="en-US" sz="2000" dirty="0" smtClean="0">
                <a:latin typeface="Times New Roman" pitchFamily="18" charset="0"/>
                <a:cs typeface="Times New Roman" pitchFamily="18" charset="0"/>
              </a:rPr>
              <a:t>causing a </a:t>
            </a:r>
            <a:r>
              <a:rPr lang="en-US" sz="2000" dirty="0">
                <a:latin typeface="Times New Roman" pitchFamily="18" charset="0"/>
                <a:cs typeface="Times New Roman" pitchFamily="18" charset="0"/>
              </a:rPr>
              <a:t>pelvic abscess and severe sepsis, with potentially fatal </a:t>
            </a:r>
            <a:r>
              <a:rPr lang="en-US" sz="2000" dirty="0" smtClean="0">
                <a:latin typeface="Times New Roman" pitchFamily="18" charset="0"/>
                <a:cs typeface="Times New Roman" pitchFamily="18" charset="0"/>
              </a:rPr>
              <a:t>consequences. </a:t>
            </a:r>
          </a:p>
          <a:p>
            <a:pPr marL="742950" lvl="1" indent="-285750" algn="l" rtl="0">
              <a:buFont typeface="Arial" pitchFamily="34" charset="0"/>
              <a:buChar char="•"/>
            </a:pPr>
            <a:r>
              <a:rPr lang="en-US" sz="2000" dirty="0" smtClean="0">
                <a:latin typeface="Times New Roman" pitchFamily="18" charset="0"/>
                <a:cs typeface="Times New Roman" pitchFamily="18" charset="0"/>
              </a:rPr>
              <a:t>Allowing </a:t>
            </a:r>
            <a:r>
              <a:rPr lang="en-US" sz="2000" dirty="0">
                <a:latin typeface="Times New Roman" pitchFamily="18" charset="0"/>
                <a:cs typeface="Times New Roman" pitchFamily="18" charset="0"/>
              </a:rPr>
              <a:t>the rectal remnant to discharge </a:t>
            </a:r>
            <a:r>
              <a:rPr lang="en-US" sz="2000" dirty="0" smtClean="0">
                <a:latin typeface="Times New Roman" pitchFamily="18" charset="0"/>
                <a:cs typeface="Times New Roman" pitchFamily="18" charset="0"/>
              </a:rPr>
              <a:t>through the </a:t>
            </a:r>
            <a:r>
              <a:rPr lang="en-US" sz="2000" dirty="0">
                <a:latin typeface="Times New Roman" pitchFamily="18" charset="0"/>
                <a:cs typeface="Times New Roman" pitchFamily="18" charset="0"/>
              </a:rPr>
              <a:t>mucous fistula not only minimises the risk of this </a:t>
            </a:r>
            <a:r>
              <a:rPr lang="en-US" sz="2000" dirty="0" smtClean="0">
                <a:latin typeface="Times New Roman" pitchFamily="18" charset="0"/>
                <a:cs typeface="Times New Roman" pitchFamily="18" charset="0"/>
              </a:rPr>
              <a:t>serious complication </a:t>
            </a:r>
            <a:r>
              <a:rPr lang="en-US" sz="2000" dirty="0">
                <a:latin typeface="Times New Roman" pitchFamily="18" charset="0"/>
                <a:cs typeface="Times New Roman" pitchFamily="18" charset="0"/>
              </a:rPr>
              <a:t>but may also allow the delivery of a </a:t>
            </a:r>
            <a:r>
              <a:rPr lang="en-US" sz="2000" dirty="0" smtClean="0">
                <a:latin typeface="Times New Roman" pitchFamily="18" charset="0"/>
                <a:cs typeface="Times New Roman" pitchFamily="18" charset="0"/>
              </a:rPr>
              <a:t>high-dose topical </a:t>
            </a:r>
            <a:r>
              <a:rPr lang="en-US" sz="2000" dirty="0">
                <a:latin typeface="Times New Roman" pitchFamily="18" charset="0"/>
                <a:cs typeface="Times New Roman" pitchFamily="18" charset="0"/>
              </a:rPr>
              <a:t>steroid or 5-ASA compound, via the mucous </a:t>
            </a:r>
            <a:r>
              <a:rPr lang="en-US" sz="2000" dirty="0" smtClean="0">
                <a:latin typeface="Times New Roman" pitchFamily="18" charset="0"/>
                <a:cs typeface="Times New Roman" pitchFamily="18" charset="0"/>
              </a:rPr>
              <a:t>fistula, into </a:t>
            </a:r>
            <a:r>
              <a:rPr lang="en-US" sz="2000" dirty="0">
                <a:latin typeface="Times New Roman" pitchFamily="18" charset="0"/>
                <a:cs typeface="Times New Roman" pitchFamily="18" charset="0"/>
              </a:rPr>
              <a:t>the isolated rectum.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 </a:t>
            </a:r>
            <a:r>
              <a:rPr lang="en-US" sz="2000" dirty="0">
                <a:latin typeface="Times New Roman" pitchFamily="18" charset="0"/>
                <a:cs typeface="Times New Roman" pitchFamily="18" charset="0"/>
              </a:rPr>
              <a:t>emergency subtotal </a:t>
            </a:r>
            <a:r>
              <a:rPr lang="en-US" sz="2000" dirty="0" smtClean="0">
                <a:latin typeface="Times New Roman" pitchFamily="18" charset="0"/>
                <a:cs typeface="Times New Roman" pitchFamily="18" charset="0"/>
              </a:rPr>
              <a:t>colectomy can </a:t>
            </a:r>
            <a:r>
              <a:rPr lang="en-US" sz="2000" dirty="0">
                <a:latin typeface="Times New Roman" pitchFamily="18" charset="0"/>
                <a:cs typeface="Times New Roman" pitchFamily="18" charset="0"/>
              </a:rPr>
              <a:t>be performed laparoscopically, provided the surgeon </a:t>
            </a:r>
            <a:r>
              <a:rPr lang="en-US" sz="2000" dirty="0" smtClean="0">
                <a:latin typeface="Times New Roman" pitchFamily="18" charset="0"/>
                <a:cs typeface="Times New Roman" pitchFamily="18" charset="0"/>
              </a:rPr>
              <a:t>and theatre </a:t>
            </a:r>
            <a:r>
              <a:rPr lang="en-US" sz="2000" dirty="0">
                <a:latin typeface="Times New Roman" pitchFamily="18" charset="0"/>
                <a:cs typeface="Times New Roman" pitchFamily="18" charset="0"/>
              </a:rPr>
              <a:t>team has adequate experience</a:t>
            </a:r>
            <a:r>
              <a:rPr lang="en-US" sz="2000" dirty="0" smtClean="0">
                <a:latin typeface="Times New Roman" pitchFamily="18" charset="0"/>
                <a:cs typeface="Times New Roman" pitchFamily="18" charset="0"/>
              </a:rPr>
              <a:t>.</a:t>
            </a: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Elective </a:t>
            </a:r>
            <a:r>
              <a:rPr lang="en-US" sz="2000" b="1" dirty="0">
                <a:latin typeface="Times New Roman" pitchFamily="18" charset="0"/>
                <a:cs typeface="Times New Roman" pitchFamily="18" charset="0"/>
              </a:rPr>
              <a:t>surgery </a:t>
            </a:r>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The </a:t>
            </a:r>
            <a:r>
              <a:rPr lang="en-US" sz="2000" b="1" dirty="0">
                <a:latin typeface="Times New Roman" pitchFamily="18" charset="0"/>
                <a:cs typeface="Times New Roman" pitchFamily="18" charset="0"/>
              </a:rPr>
              <a:t>indications for elective </a:t>
            </a:r>
            <a:r>
              <a:rPr lang="en-US" sz="2000" b="1" dirty="0" smtClean="0">
                <a:latin typeface="Times New Roman" pitchFamily="18" charset="0"/>
                <a:cs typeface="Times New Roman" pitchFamily="18" charset="0"/>
              </a:rPr>
              <a:t>surgery include</a:t>
            </a:r>
            <a:r>
              <a:rPr lang="en-US" sz="2000" b="1" dirty="0">
                <a:latin typeface="Times New Roman" pitchFamily="18" charset="0"/>
                <a:cs typeface="Times New Roman" pitchFamily="18" charset="0"/>
              </a:rPr>
              <a:t>:</a:t>
            </a:r>
          </a:p>
          <a:p>
            <a:pPr marL="800100" lvl="1" indent="-342900" algn="l" rtl="0">
              <a:buFont typeface="+mj-lt"/>
              <a:buAutoNum type="arabicPeriod"/>
            </a:pPr>
            <a:r>
              <a:rPr lang="en-US" sz="2000" dirty="0">
                <a:latin typeface="Times New Roman" pitchFamily="18" charset="0"/>
                <a:cs typeface="Times New Roman" pitchFamily="18" charset="0"/>
              </a:rPr>
              <a:t>F</a:t>
            </a:r>
            <a:r>
              <a:rPr lang="en-US" sz="2000" dirty="0" smtClean="0">
                <a:latin typeface="Times New Roman" pitchFamily="18" charset="0"/>
                <a:cs typeface="Times New Roman" pitchFamily="18" charset="0"/>
              </a:rPr>
              <a:t>ailure </a:t>
            </a:r>
            <a:r>
              <a:rPr lang="en-US" sz="2000" dirty="0">
                <a:latin typeface="Times New Roman" pitchFamily="18" charset="0"/>
                <a:cs typeface="Times New Roman" pitchFamily="18" charset="0"/>
              </a:rPr>
              <a:t>of medical therapy/steroid dependence;</a:t>
            </a:r>
          </a:p>
          <a:p>
            <a:pPr marL="800100" lvl="1" indent="-342900" algn="l" rtl="0">
              <a:buFont typeface="+mj-lt"/>
              <a:buAutoNum type="arabicPeriod"/>
            </a:pPr>
            <a:r>
              <a:rPr lang="en-US" sz="2000" dirty="0">
                <a:latin typeface="Times New Roman" pitchFamily="18" charset="0"/>
                <a:cs typeface="Times New Roman" pitchFamily="18" charset="0"/>
              </a:rPr>
              <a:t>G</a:t>
            </a:r>
            <a:r>
              <a:rPr lang="en-US" sz="2000" dirty="0" smtClean="0">
                <a:latin typeface="Times New Roman" pitchFamily="18" charset="0"/>
                <a:cs typeface="Times New Roman" pitchFamily="18" charset="0"/>
              </a:rPr>
              <a:t>rowth </a:t>
            </a:r>
            <a:r>
              <a:rPr lang="en-US" sz="2000" dirty="0">
                <a:latin typeface="Times New Roman" pitchFamily="18" charset="0"/>
                <a:cs typeface="Times New Roman" pitchFamily="18" charset="0"/>
              </a:rPr>
              <a:t>retardation in the young;</a:t>
            </a:r>
          </a:p>
          <a:p>
            <a:pPr marL="800100" lvl="1" indent="-342900" algn="l" rtl="0">
              <a:buFont typeface="+mj-lt"/>
              <a:buAutoNum type="arabicPeriod"/>
            </a:pPr>
            <a:r>
              <a:rPr lang="en-US" sz="2000" dirty="0">
                <a:latin typeface="Times New Roman" pitchFamily="18" charset="0"/>
                <a:cs typeface="Times New Roman" pitchFamily="18" charset="0"/>
              </a:rPr>
              <a:t>E</a:t>
            </a:r>
            <a:r>
              <a:rPr lang="en-US" sz="2000" dirty="0" smtClean="0">
                <a:latin typeface="Times New Roman" pitchFamily="18" charset="0"/>
                <a:cs typeface="Times New Roman" pitchFamily="18" charset="0"/>
              </a:rPr>
              <a:t>xtraintestinal </a:t>
            </a:r>
            <a:r>
              <a:rPr lang="en-US" sz="2000" dirty="0">
                <a:latin typeface="Times New Roman" pitchFamily="18" charset="0"/>
                <a:cs typeface="Times New Roman" pitchFamily="18" charset="0"/>
              </a:rPr>
              <a:t>disease (polyarthropathy and </a:t>
            </a:r>
            <a:r>
              <a:rPr lang="en-US" sz="2000" dirty="0" smtClean="0">
                <a:latin typeface="Times New Roman" pitchFamily="18" charset="0"/>
                <a:cs typeface="Times New Roman" pitchFamily="18" charset="0"/>
              </a:rPr>
              <a:t>pyoderma gangrenosum </a:t>
            </a:r>
            <a:r>
              <a:rPr lang="en-US" sz="2000" dirty="0">
                <a:latin typeface="Times New Roman" pitchFamily="18" charset="0"/>
                <a:cs typeface="Times New Roman" pitchFamily="18" charset="0"/>
              </a:rPr>
              <a:t>respond to colectomy);</a:t>
            </a:r>
          </a:p>
          <a:p>
            <a:pPr marL="800100" lvl="1" indent="-342900" algn="l" rtl="0">
              <a:buFont typeface="+mj-lt"/>
              <a:buAutoNum type="arabicPeriod"/>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alignant </a:t>
            </a:r>
            <a:r>
              <a:rPr lang="en-US" sz="2000" dirty="0">
                <a:latin typeface="Times New Roman" pitchFamily="18" charset="0"/>
                <a:cs typeface="Times New Roman" pitchFamily="18" charset="0"/>
              </a:rPr>
              <a:t>change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072560194"/>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093428"/>
          </a:xfrm>
          <a:prstGeom prst="rect">
            <a:avLst/>
          </a:prstGeom>
        </p:spPr>
        <p:txBody>
          <a:bodyPr wrap="square">
            <a:spAutoFit/>
          </a:bodyPr>
          <a:lstStyle/>
          <a:p>
            <a:pPr algn="l" rtl="0"/>
            <a:r>
              <a:rPr lang="en-US" sz="2000" b="1" dirty="0">
                <a:latin typeface="Times New Roman" pitchFamily="18" charset="0"/>
                <a:cs typeface="Times New Roman" pitchFamily="18" charset="0"/>
              </a:rPr>
              <a:t>In the elective setting four operations are available – all </a:t>
            </a:r>
            <a:r>
              <a:rPr lang="en-US" sz="2000" b="1" dirty="0" smtClean="0">
                <a:latin typeface="Times New Roman" pitchFamily="18" charset="0"/>
                <a:cs typeface="Times New Roman" pitchFamily="18" charset="0"/>
              </a:rPr>
              <a:t>of these </a:t>
            </a:r>
            <a:r>
              <a:rPr lang="en-US" sz="2000" b="1" dirty="0">
                <a:latin typeface="Times New Roman" pitchFamily="18" charset="0"/>
                <a:cs typeface="Times New Roman" pitchFamily="18" charset="0"/>
              </a:rPr>
              <a:t>can be successfully performed laparoscopically in </a:t>
            </a:r>
            <a:r>
              <a:rPr lang="en-US" sz="2000" b="1" dirty="0" smtClean="0">
                <a:latin typeface="Times New Roman" pitchFamily="18" charset="0"/>
                <a:cs typeface="Times New Roman" pitchFamily="18" charset="0"/>
              </a:rPr>
              <a:t>experienced hands</a:t>
            </a:r>
            <a:r>
              <a:rPr lang="en-US" sz="2000" b="1" dirty="0">
                <a:latin typeface="Times New Roman" pitchFamily="18" charset="0"/>
                <a:cs typeface="Times New Roman" pitchFamily="18" charset="0"/>
              </a:rPr>
              <a:t>:</a:t>
            </a:r>
          </a:p>
          <a:p>
            <a:pPr marL="800100" lvl="1" indent="-342900" algn="l" rtl="0">
              <a:buFont typeface="+mj-lt"/>
              <a:buAutoNum type="arabicPeriod"/>
            </a:pP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ubtotal </a:t>
            </a:r>
            <a:r>
              <a:rPr lang="en-US" sz="2000" dirty="0">
                <a:latin typeface="Times New Roman" pitchFamily="18" charset="0"/>
                <a:cs typeface="Times New Roman" pitchFamily="18" charset="0"/>
              </a:rPr>
              <a:t>colectomy and ileostomy (as in an emergency);</a:t>
            </a:r>
          </a:p>
          <a:p>
            <a:pPr marL="800100" lvl="1" indent="-342900" algn="l" rtl="0">
              <a:buFont typeface="+mj-lt"/>
              <a:buAutoNum type="arabicPeriod"/>
            </a:pPr>
            <a:r>
              <a:rPr lang="en-US" sz="2000" dirty="0">
                <a:latin typeface="Times New Roman" pitchFamily="18" charset="0"/>
                <a:cs typeface="Times New Roman" pitchFamily="18" charset="0"/>
              </a:rPr>
              <a:t>P</a:t>
            </a:r>
            <a:r>
              <a:rPr lang="en-US" sz="2000" dirty="0" smtClean="0">
                <a:latin typeface="Times New Roman" pitchFamily="18" charset="0"/>
                <a:cs typeface="Times New Roman" pitchFamily="18" charset="0"/>
              </a:rPr>
              <a:t>roctocolectomy </a:t>
            </a:r>
            <a:r>
              <a:rPr lang="en-US" sz="2000" dirty="0">
                <a:latin typeface="Times New Roman" pitchFamily="18" charset="0"/>
                <a:cs typeface="Times New Roman" pitchFamily="18" charset="0"/>
              </a:rPr>
              <a:t>and permanent end ileostomy;</a:t>
            </a:r>
          </a:p>
          <a:p>
            <a:pPr marL="800100" lvl="1" indent="-342900" algn="l" rtl="0">
              <a:buFont typeface="+mj-lt"/>
              <a:buAutoNum type="arabicPeriod"/>
            </a:pPr>
            <a:r>
              <a:rPr lang="en-US" sz="2000" dirty="0">
                <a:latin typeface="Times New Roman" pitchFamily="18" charset="0"/>
                <a:cs typeface="Times New Roman" pitchFamily="18" charset="0"/>
              </a:rPr>
              <a:t>R</a:t>
            </a:r>
            <a:r>
              <a:rPr lang="en-US" sz="2000" dirty="0" smtClean="0">
                <a:latin typeface="Times New Roman" pitchFamily="18" charset="0"/>
                <a:cs typeface="Times New Roman" pitchFamily="18" charset="0"/>
              </a:rPr>
              <a:t>estorative </a:t>
            </a:r>
            <a:r>
              <a:rPr lang="en-US" sz="2000" dirty="0">
                <a:latin typeface="Times New Roman" pitchFamily="18" charset="0"/>
                <a:cs typeface="Times New Roman" pitchFamily="18" charset="0"/>
              </a:rPr>
              <a:t>proctocolectomy with ileoanal pouch;</a:t>
            </a:r>
          </a:p>
          <a:p>
            <a:pPr marL="800100" lvl="1" indent="-342900" algn="l" rtl="0">
              <a:buFont typeface="+mj-lt"/>
              <a:buAutoNum type="arabicPeriod"/>
            </a:pP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ubtotal </a:t>
            </a:r>
            <a:r>
              <a:rPr lang="en-US" sz="2000" dirty="0">
                <a:latin typeface="Times New Roman" pitchFamily="18" charset="0"/>
                <a:cs typeface="Times New Roman" pitchFamily="18" charset="0"/>
              </a:rPr>
              <a:t>colectomy and ileorectal anastomosis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Segmental resections are not recommended as even </a:t>
            </a:r>
            <a:r>
              <a:rPr lang="en-US" sz="2000" dirty="0" smtClean="0">
                <a:latin typeface="Times New Roman" pitchFamily="18" charset="0"/>
                <a:cs typeface="Times New Roman" pitchFamily="18" charset="0"/>
              </a:rPr>
              <a:t>when the </a:t>
            </a:r>
            <a:r>
              <a:rPr lang="en-US" sz="2000" dirty="0">
                <a:latin typeface="Times New Roman" pitchFamily="18" charset="0"/>
                <a:cs typeface="Times New Roman" pitchFamily="18" charset="0"/>
              </a:rPr>
              <a:t>right side is not obviously involved there is a high </a:t>
            </a:r>
            <a:r>
              <a:rPr lang="en-US" sz="2000" dirty="0" smtClean="0">
                <a:latin typeface="Times New Roman" pitchFamily="18" charset="0"/>
                <a:cs typeface="Times New Roman" pitchFamily="18" charset="0"/>
              </a:rPr>
              <a:t>recurrence rate </a:t>
            </a:r>
            <a:r>
              <a:rPr lang="en-US" sz="2000" dirty="0">
                <a:latin typeface="Times New Roman" pitchFamily="18" charset="0"/>
                <a:cs typeface="Times New Roman" pitchFamily="18" charset="0"/>
              </a:rPr>
              <a:t>in the remaining 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Subtotal </a:t>
            </a:r>
            <a:r>
              <a:rPr lang="en-US" sz="2000" dirty="0">
                <a:latin typeface="Times New Roman" pitchFamily="18" charset="0"/>
                <a:cs typeface="Times New Roman" pitchFamily="18" charset="0"/>
              </a:rPr>
              <a:t>colectomy </a:t>
            </a:r>
            <a:r>
              <a:rPr lang="en-US" sz="2000" dirty="0" smtClean="0">
                <a:latin typeface="Times New Roman" pitchFamily="18" charset="0"/>
                <a:cs typeface="Times New Roman" pitchFamily="18" charset="0"/>
              </a:rPr>
              <a:t>with ileostomy </a:t>
            </a:r>
            <a:r>
              <a:rPr lang="en-US" sz="2000" dirty="0">
                <a:latin typeface="Times New Roman" pitchFamily="18" charset="0"/>
                <a:cs typeface="Times New Roman" pitchFamily="18" charset="0"/>
              </a:rPr>
              <a:t>is performed electively for a frail patient, a </a:t>
            </a:r>
            <a:r>
              <a:rPr lang="en-US" sz="2000" dirty="0" smtClean="0">
                <a:latin typeface="Times New Roman" pitchFamily="18" charset="0"/>
                <a:cs typeface="Times New Roman" pitchFamily="18" charset="0"/>
              </a:rPr>
              <a:t>patient who </a:t>
            </a:r>
            <a:r>
              <a:rPr lang="en-US" sz="2000" dirty="0">
                <a:latin typeface="Times New Roman" pitchFamily="18" charset="0"/>
                <a:cs typeface="Times New Roman" pitchFamily="18" charset="0"/>
              </a:rPr>
              <a:t>cannot be weaned from steroids and when there is </a:t>
            </a:r>
            <a:r>
              <a:rPr lang="en-US" sz="2000" dirty="0" smtClean="0">
                <a:latin typeface="Times New Roman" pitchFamily="18" charset="0"/>
                <a:cs typeface="Times New Roman" pitchFamily="18" charset="0"/>
              </a:rPr>
              <a:t>doubt as </a:t>
            </a:r>
            <a:r>
              <a:rPr lang="en-US" sz="2000" dirty="0">
                <a:latin typeface="Times New Roman" pitchFamily="18" charset="0"/>
                <a:cs typeface="Times New Roman" pitchFamily="18" charset="0"/>
              </a:rPr>
              <a:t>to whether the colitis may represent CD.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pouch, a </a:t>
            </a:r>
            <a:r>
              <a:rPr lang="en-US" sz="2000" dirty="0" smtClean="0">
                <a:latin typeface="Times New Roman" pitchFamily="18" charset="0"/>
                <a:cs typeface="Times New Roman" pitchFamily="18" charset="0"/>
              </a:rPr>
              <a:t>completion proctectomy </a:t>
            </a:r>
            <a:r>
              <a:rPr lang="en-US" sz="2000" dirty="0">
                <a:latin typeface="Times New Roman" pitchFamily="18" charset="0"/>
                <a:cs typeface="Times New Roman" pitchFamily="18" charset="0"/>
              </a:rPr>
              <a:t>and even an ileorectal anastomosis </a:t>
            </a:r>
            <a:r>
              <a:rPr lang="en-US" sz="2000" dirty="0" smtClean="0">
                <a:latin typeface="Times New Roman" pitchFamily="18" charset="0"/>
                <a:cs typeface="Times New Roman" pitchFamily="18" charset="0"/>
              </a:rPr>
              <a:t>can be </a:t>
            </a:r>
            <a:r>
              <a:rPr lang="en-US" sz="2000" dirty="0">
                <a:latin typeface="Times New Roman" pitchFamily="18" charset="0"/>
                <a:cs typeface="Times New Roman" pitchFamily="18" charset="0"/>
              </a:rPr>
              <a:t>considered at a future date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430927096"/>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Crohn’s </a:t>
            </a:r>
            <a:r>
              <a:rPr lang="en-US" sz="2000" b="1" dirty="0">
                <a:latin typeface="Times New Roman" pitchFamily="18" charset="0"/>
                <a:cs typeface="Times New Roman" pitchFamily="18" charset="0"/>
              </a:rPr>
              <a:t>disease of the colon</a:t>
            </a:r>
          </a:p>
          <a:p>
            <a:pPr marL="742950" lvl="1" indent="-285750" algn="l" rtl="0">
              <a:buFont typeface="Arial" pitchFamily="34" charset="0"/>
              <a:buChar char="•"/>
            </a:pPr>
            <a:r>
              <a:rPr lang="en-US" sz="2000" dirty="0" smtClean="0">
                <a:latin typeface="Times New Roman" pitchFamily="18" charset="0"/>
                <a:cs typeface="Times New Roman" pitchFamily="18" charset="0"/>
              </a:rPr>
              <a:t>Colonic </a:t>
            </a:r>
            <a:r>
              <a:rPr lang="en-US" sz="2000" dirty="0">
                <a:latin typeface="Times New Roman" pitchFamily="18" charset="0"/>
                <a:cs typeface="Times New Roman" pitchFamily="18" charset="0"/>
              </a:rPr>
              <a:t>involvement is found in 30% of patients with </a:t>
            </a:r>
            <a:r>
              <a:rPr lang="en-US" sz="2000" dirty="0" smtClean="0">
                <a:latin typeface="Times New Roman" pitchFamily="18" charset="0"/>
                <a:cs typeface="Times New Roman" pitchFamily="18" charset="0"/>
              </a:rPr>
              <a:t>CD, frequently </a:t>
            </a:r>
            <a:r>
              <a:rPr lang="en-US" sz="2000" dirty="0">
                <a:latin typeface="Times New Roman" pitchFamily="18" charset="0"/>
                <a:cs typeface="Times New Roman" pitchFamily="18" charset="0"/>
              </a:rPr>
              <a:t>in association with perianal disease and it </a:t>
            </a:r>
            <a:r>
              <a:rPr lang="en-US" sz="2000" dirty="0" smtClean="0">
                <a:latin typeface="Times New Roman" pitchFamily="18" charset="0"/>
                <a:cs typeface="Times New Roman" pitchFamily="18" charset="0"/>
              </a:rPr>
              <a:t>may coexist </a:t>
            </a:r>
            <a:r>
              <a:rPr lang="en-US" sz="2000" dirty="0">
                <a:latin typeface="Times New Roman" pitchFamily="18" charset="0"/>
                <a:cs typeface="Times New Roman" pitchFamily="18" charset="0"/>
              </a:rPr>
              <a:t>with small bowel pathology.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Colonic </a:t>
            </a:r>
            <a:r>
              <a:rPr lang="en-US" sz="2000" dirty="0">
                <a:latin typeface="Times New Roman" pitchFamily="18" charset="0"/>
                <a:cs typeface="Times New Roman" pitchFamily="18" charset="0"/>
              </a:rPr>
              <a:t>CD </a:t>
            </a:r>
            <a:r>
              <a:rPr lang="en-US" sz="2000" dirty="0" smtClean="0">
                <a:latin typeface="Times New Roman" pitchFamily="18" charset="0"/>
                <a:cs typeface="Times New Roman" pitchFamily="18" charset="0"/>
              </a:rPr>
              <a:t>presents with </a:t>
            </a:r>
            <a:r>
              <a:rPr lang="en-US" sz="2000" dirty="0">
                <a:latin typeface="Times New Roman" pitchFamily="18" charset="0"/>
                <a:cs typeface="Times New Roman" pitchFamily="18" charset="0"/>
              </a:rPr>
              <a:t>symptoms of colitis and </a:t>
            </a:r>
            <a:r>
              <a:rPr lang="en-US" sz="2000" dirty="0" smtClean="0">
                <a:latin typeface="Times New Roman" pitchFamily="18" charset="0"/>
                <a:cs typeface="Times New Roman" pitchFamily="18" charset="0"/>
              </a:rPr>
              <a:t>proctitis. </a:t>
            </a:r>
          </a:p>
          <a:p>
            <a:pPr marL="742950" lvl="1" indent="-285750" algn="l" rtl="0">
              <a:buFont typeface="Arial" pitchFamily="34" charset="0"/>
              <a:buChar char="•"/>
            </a:pPr>
            <a:r>
              <a:rPr lang="en-US" sz="2000" dirty="0" smtClean="0">
                <a:latin typeface="Times New Roman" pitchFamily="18" charset="0"/>
                <a:cs typeface="Times New Roman" pitchFamily="18" charset="0"/>
              </a:rPr>
              <a:t>Colonic </a:t>
            </a:r>
            <a:r>
              <a:rPr lang="en-US" sz="2000" dirty="0">
                <a:latin typeface="Times New Roman" pitchFamily="18" charset="0"/>
                <a:cs typeface="Times New Roman" pitchFamily="18" charset="0"/>
              </a:rPr>
              <a:t>strictures may form just as are seen in </a:t>
            </a:r>
            <a:r>
              <a:rPr lang="en-US" sz="2000" dirty="0" smtClean="0">
                <a:latin typeface="Times New Roman" pitchFamily="18" charset="0"/>
                <a:cs typeface="Times New Roman" pitchFamily="18" charset="0"/>
              </a:rPr>
              <a:t>small bowel </a:t>
            </a:r>
            <a:r>
              <a:rPr lang="en-US" sz="2000" dirty="0">
                <a:latin typeface="Times New Roman" pitchFamily="18" charset="0"/>
                <a:cs typeface="Times New Roman" pitchFamily="18" charset="0"/>
              </a:rPr>
              <a:t>CD.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Endoscopic </a:t>
            </a:r>
            <a:r>
              <a:rPr lang="en-US" sz="2000" dirty="0">
                <a:latin typeface="Times New Roman" pitchFamily="18" charset="0"/>
                <a:cs typeface="Times New Roman" pitchFamily="18" charset="0"/>
              </a:rPr>
              <a:t>dilatation may be performed in </a:t>
            </a:r>
            <a:r>
              <a:rPr lang="en-US" sz="2000" dirty="0" smtClean="0">
                <a:latin typeface="Times New Roman" pitchFamily="18" charset="0"/>
                <a:cs typeface="Times New Roman" pitchFamily="18" charset="0"/>
              </a:rPr>
              <a:t>expert hands </a:t>
            </a:r>
            <a:r>
              <a:rPr lang="en-US" sz="2000" dirty="0">
                <a:latin typeface="Times New Roman" pitchFamily="18" charset="0"/>
                <a:cs typeface="Times New Roman" pitchFamily="18" charset="0"/>
              </a:rPr>
              <a:t>as an alternative to surgical resection.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Distinguishing between </a:t>
            </a:r>
            <a:r>
              <a:rPr lang="en-US" sz="2000" dirty="0">
                <a:latin typeface="Times New Roman" pitchFamily="18" charset="0"/>
                <a:cs typeface="Times New Roman" pitchFamily="18" charset="0"/>
              </a:rPr>
              <a:t>CD and UC is often difficult and requires </a:t>
            </a:r>
            <a:r>
              <a:rPr lang="en-US" sz="2000" dirty="0" smtClean="0">
                <a:latin typeface="Times New Roman" pitchFamily="18" charset="0"/>
                <a:cs typeface="Times New Roman" pitchFamily="18" charset="0"/>
              </a:rPr>
              <a:t>clinical and </a:t>
            </a:r>
            <a:r>
              <a:rPr lang="en-US" sz="2000" dirty="0">
                <a:latin typeface="Times New Roman" pitchFamily="18" charset="0"/>
                <a:cs typeface="Times New Roman" pitchFamily="18" charset="0"/>
              </a:rPr>
              <a:t>pathological patterns to be combined.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presence </a:t>
            </a:r>
            <a:r>
              <a:rPr lang="en-US" sz="2000" dirty="0" smtClean="0">
                <a:latin typeface="Times New Roman" pitchFamily="18" charset="0"/>
                <a:cs typeface="Times New Roman" pitchFamily="18" charset="0"/>
              </a:rPr>
              <a:t>of skip </a:t>
            </a:r>
            <a:r>
              <a:rPr lang="en-US" sz="2000" dirty="0">
                <a:latin typeface="Times New Roman" pitchFamily="18" charset="0"/>
                <a:cs typeface="Times New Roman" pitchFamily="18" charset="0"/>
              </a:rPr>
              <a:t>lesions, rectal sparing, non-caseating granulomas or </a:t>
            </a:r>
            <a:r>
              <a:rPr lang="en-US" sz="2000" dirty="0" smtClean="0">
                <a:latin typeface="Times New Roman" pitchFamily="18" charset="0"/>
                <a:cs typeface="Times New Roman" pitchFamily="18" charset="0"/>
              </a:rPr>
              <a:t>perianal disease </a:t>
            </a:r>
            <a:r>
              <a:rPr lang="en-US" sz="2000" dirty="0">
                <a:latin typeface="Times New Roman" pitchFamily="18" charset="0"/>
                <a:cs typeface="Times New Roman" pitchFamily="18" charset="0"/>
              </a:rPr>
              <a:t>will point to CD.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324249234"/>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Colonoscopic examination may be normal or show patchy inflammation. </a:t>
            </a:r>
          </a:p>
          <a:p>
            <a:pPr marL="800100" lvl="1" indent="-342900" algn="l" rtl="0">
              <a:buFont typeface="Arial" pitchFamily="34" charset="0"/>
              <a:buChar char="•"/>
            </a:pPr>
            <a:r>
              <a:rPr lang="en-US" sz="2000" dirty="0">
                <a:latin typeface="Times New Roman" pitchFamily="18" charset="0"/>
                <a:cs typeface="Times New Roman" pitchFamily="18" charset="0"/>
              </a:rPr>
              <a:t>There will be areas of normal colon or rectum in between areas of inflamed mucosa that are irregular and ulcerated, with a mucopurulent exudate. </a:t>
            </a:r>
          </a:p>
          <a:p>
            <a:pPr marL="800100" lvl="1" indent="-342900" algn="l" rtl="0">
              <a:buFont typeface="Arial" pitchFamily="34" charset="0"/>
              <a:buChar char="•"/>
            </a:pPr>
            <a:r>
              <a:rPr lang="en-US" sz="2000" dirty="0">
                <a:latin typeface="Times New Roman" pitchFamily="18" charset="0"/>
                <a:cs typeface="Times New Roman" pitchFamily="18" charset="0"/>
              </a:rPr>
              <a:t>The earliest appearances are aphthous ulcers surrounded by a rim of erythematous mucosa. </a:t>
            </a:r>
          </a:p>
          <a:p>
            <a:pPr marL="800100" lvl="1" indent="-342900" algn="l" rtl="0">
              <a:buFont typeface="Arial" pitchFamily="34" charset="0"/>
              <a:buChar char="•"/>
            </a:pPr>
            <a:r>
              <a:rPr lang="en-US" sz="2000" dirty="0">
                <a:latin typeface="Times New Roman" pitchFamily="18" charset="0"/>
                <a:cs typeface="Times New Roman" pitchFamily="18" charset="0"/>
              </a:rPr>
              <a:t>These become larger and deeper with increasing severity of disease. </a:t>
            </a:r>
          </a:p>
          <a:p>
            <a:pPr marL="800100" lvl="1" indent="-342900" algn="l" rtl="0">
              <a:buFont typeface="Arial" pitchFamily="34" charset="0"/>
              <a:buChar char="•"/>
            </a:pPr>
            <a:r>
              <a:rPr lang="en-US" sz="2000" dirty="0">
                <a:latin typeface="Times New Roman" pitchFamily="18" charset="0"/>
                <a:cs typeface="Times New Roman" pitchFamily="18" charset="0"/>
              </a:rPr>
              <a:t>There may be stricturing, and it is important to exclude malignancy in these sites. </a:t>
            </a:r>
          </a:p>
          <a:p>
            <a:pPr marL="800100" lvl="1" indent="-342900" algn="l" rtl="0">
              <a:buFont typeface="Arial" pitchFamily="34" charset="0"/>
              <a:buChar char="•"/>
            </a:pPr>
            <a:r>
              <a:rPr lang="en-US" sz="2000" dirty="0">
                <a:latin typeface="Times New Roman" pitchFamily="18" charset="0"/>
                <a:cs typeface="Times New Roman" pitchFamily="18" charset="0"/>
              </a:rPr>
              <a:t>An irregular Crohn’s stricture with polypoid mucosa may be almost indistinguishable from malignancy.</a:t>
            </a:r>
          </a:p>
        </p:txBody>
      </p:sp>
    </p:spTree>
    <p:extLst>
      <p:ext uri="{BB962C8B-B14F-4D97-AF65-F5344CB8AC3E}">
        <p14:creationId xmlns:p14="http://schemas.microsoft.com/office/powerpoint/2010/main" val="1005784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The rectal mucosa is often spared in CD and may feel normal on rectal examination. </a:t>
            </a:r>
          </a:p>
          <a:p>
            <a:pPr marL="742950" lvl="1" indent="-285750" algn="l" rtl="0">
              <a:buFont typeface="Arial" pitchFamily="34" charset="0"/>
              <a:buChar char="•"/>
            </a:pPr>
            <a:r>
              <a:rPr lang="en-US" sz="2000" dirty="0">
                <a:latin typeface="Times New Roman" pitchFamily="18" charset="0"/>
                <a:cs typeface="Times New Roman" pitchFamily="18" charset="0"/>
              </a:rPr>
              <a:t>If it is involved, however, it will feel thickened, nodular and irregular.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Perianal </a:t>
            </a:r>
            <a:r>
              <a:rPr lang="en-US" sz="2000" dirty="0">
                <a:latin typeface="Times New Roman" pitchFamily="18" charset="0"/>
                <a:cs typeface="Times New Roman" pitchFamily="18" charset="0"/>
              </a:rPr>
              <a:t>disease is frequently associated with dense, fibrous stricturing at the anorectal junction. </a:t>
            </a:r>
          </a:p>
          <a:p>
            <a:pPr marL="742950" lvl="1" indent="-285750" algn="l" rtl="0">
              <a:buFont typeface="Arial" pitchFamily="34" charset="0"/>
              <a:buChar char="•"/>
            </a:pPr>
            <a:r>
              <a:rPr lang="en-US" sz="2000" dirty="0">
                <a:latin typeface="Times New Roman" pitchFamily="18" charset="0"/>
                <a:cs typeface="Times New Roman" pitchFamily="18" charset="0"/>
              </a:rPr>
              <a:t>Incontinence may develop as a result of destruction of the anal sphincter musculature because of inflammation, abscess formation, fibrotic change and repeated episodes of surgical drainage.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severe cases, the perineum may become densely fibrotic, rigid and covered with multiple discharging </a:t>
            </a:r>
            <a:r>
              <a:rPr lang="en-US" sz="2000" dirty="0" smtClean="0">
                <a:latin typeface="Times New Roman" pitchFamily="18" charset="0"/>
                <a:cs typeface="Times New Roman" pitchFamily="18" charset="0"/>
              </a:rPr>
              <a:t>openings.</a:t>
            </a:r>
          </a:p>
          <a:p>
            <a:pPr marL="742950" lvl="1" indent="-285750" algn="l" rtl="0">
              <a:buFont typeface="Arial" pitchFamily="34" charset="0"/>
              <a:buChar char="•"/>
            </a:pPr>
            <a:r>
              <a:rPr lang="en-US" sz="2000" dirty="0" smtClean="0">
                <a:latin typeface="Times New Roman" pitchFamily="18" charset="0"/>
                <a:cs typeface="Times New Roman" pitchFamily="18" charset="0"/>
              </a:rPr>
              <a:t>Each </a:t>
            </a:r>
            <a:r>
              <a:rPr lang="en-US" sz="2000" dirty="0">
                <a:latin typeface="Times New Roman" pitchFamily="18" charset="0"/>
                <a:cs typeface="Times New Roman" pitchFamily="18" charset="0"/>
              </a:rPr>
              <a:t>patient with CD should have their disease phenotype (manifestations) classified according to the Montreal classification. </a:t>
            </a:r>
          </a:p>
          <a:p>
            <a:pPr marL="742950" lvl="1" indent="-285750" algn="l" rtl="0">
              <a:buFont typeface="Arial" pitchFamily="34" charset="0"/>
              <a:buChar char="•"/>
            </a:pPr>
            <a:r>
              <a:rPr lang="en-US" sz="2000" dirty="0">
                <a:latin typeface="Times New Roman" pitchFamily="18" charset="0"/>
                <a:cs typeface="Times New Roman" pitchFamily="18" charset="0"/>
              </a:rPr>
              <a:t>This is important as it allows an overview of disease progression in the individual patient over time, and it enables group comparisons and evaluations. </a:t>
            </a:r>
          </a:p>
          <a:p>
            <a:pPr marL="742950" lvl="1" indent="-285750" algn="l" rtl="0">
              <a:buFont typeface="Arial" pitchFamily="34" charset="0"/>
              <a:buChar char="•"/>
            </a:pPr>
            <a:r>
              <a:rPr lang="en-US" sz="2000" dirty="0">
                <a:latin typeface="Times New Roman" pitchFamily="18" charset="0"/>
                <a:cs typeface="Times New Roman" pitchFamily="18" charset="0"/>
              </a:rPr>
              <a:t>The Montreal classification specifies age of onset, location and behaviour.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behaviour of CD can be dominated by inflammation without stricturing or penetration, stricturing or penetration (causing phlegmons, abscesses and fistulae).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452121579"/>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algn="l" rtl="0"/>
            <a:r>
              <a:rPr lang="en-US" sz="2000" b="1" dirty="0">
                <a:latin typeface="Times New Roman" pitchFamily="18" charset="0"/>
                <a:cs typeface="Times New Roman" pitchFamily="18" charset="0"/>
              </a:rPr>
              <a:t>Treatment</a:t>
            </a:r>
          </a:p>
          <a:p>
            <a:pPr marL="742950" lvl="1" indent="-285750" algn="l" rtl="0">
              <a:buFont typeface="Arial" pitchFamily="34" charset="0"/>
              <a:buChar char="•"/>
            </a:pPr>
            <a:r>
              <a:rPr lang="en-US" sz="2000" dirty="0" smtClean="0">
                <a:latin typeface="Times New Roman" pitchFamily="18" charset="0"/>
                <a:cs typeface="Times New Roman" pitchFamily="18" charset="0"/>
              </a:rPr>
              <a:t>Disease </a:t>
            </a:r>
            <a:r>
              <a:rPr lang="en-US" sz="2000" dirty="0">
                <a:latin typeface="Times New Roman" pitchFamily="18" charset="0"/>
                <a:cs typeface="Times New Roman" pitchFamily="18" charset="0"/>
              </a:rPr>
              <a:t>activity can be controlled with 5-ASA compounds and flare-ups treated with steroids.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Rectal </a:t>
            </a:r>
            <a:r>
              <a:rPr lang="en-US" sz="2000" dirty="0">
                <a:latin typeface="Times New Roman" pitchFamily="18" charset="0"/>
                <a:cs typeface="Times New Roman" pitchFamily="18" charset="0"/>
              </a:rPr>
              <a:t>agents </a:t>
            </a:r>
            <a:r>
              <a:rPr lang="en-US" sz="2000" dirty="0" smtClean="0">
                <a:latin typeface="Times New Roman" pitchFamily="18" charset="0"/>
                <a:cs typeface="Times New Roman" pitchFamily="18" charset="0"/>
              </a:rPr>
              <a:t>can be </a:t>
            </a:r>
            <a:r>
              <a:rPr lang="en-US" sz="2000" dirty="0">
                <a:latin typeface="Times New Roman" pitchFamily="18" charset="0"/>
                <a:cs typeface="Times New Roman" pitchFamily="18" charset="0"/>
              </a:rPr>
              <a:t>particularly effective if the disease activity is localised to the rectum.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Immunomodulatory </a:t>
            </a:r>
            <a:r>
              <a:rPr lang="en-US" sz="2000" dirty="0">
                <a:latin typeface="Times New Roman" pitchFamily="18" charset="0"/>
                <a:cs typeface="Times New Roman" pitchFamily="18" charset="0"/>
              </a:rPr>
              <a:t>agents are frequently used, particularly if there is evidence of CD activity in large </a:t>
            </a:r>
            <a:r>
              <a:rPr lang="en-US" sz="2000" dirty="0" smtClean="0">
                <a:latin typeface="Times New Roman" pitchFamily="18" charset="0"/>
                <a:cs typeface="Times New Roman" pitchFamily="18" charset="0"/>
              </a:rPr>
              <a:t>and small </a:t>
            </a:r>
            <a:r>
              <a:rPr lang="en-US" sz="2000" dirty="0">
                <a:latin typeface="Times New Roman" pitchFamily="18" charset="0"/>
                <a:cs typeface="Times New Roman" pitchFamily="18" charset="0"/>
              </a:rPr>
              <a:t>bowel.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Although </a:t>
            </a:r>
            <a:r>
              <a:rPr lang="en-US" sz="2000" dirty="0">
                <a:latin typeface="Times New Roman" pitchFamily="18" charset="0"/>
                <a:cs typeface="Times New Roman" pitchFamily="18" charset="0"/>
              </a:rPr>
              <a:t>CD is usually regarded as a contraindication to pouch surgery, the other options (panproctocolectomy or total colectomy with ileorectal anastomosis) are </a:t>
            </a:r>
            <a:r>
              <a:rPr lang="en-US" sz="2000" dirty="0" smtClean="0">
                <a:latin typeface="Times New Roman" pitchFamily="18" charset="0"/>
                <a:cs typeface="Times New Roman" pitchFamily="18" charset="0"/>
              </a:rPr>
              <a:t>frequently appropriate </a:t>
            </a:r>
            <a:r>
              <a:rPr lang="en-US" sz="2000" dirty="0">
                <a:latin typeface="Times New Roman" pitchFamily="18" charset="0"/>
                <a:cs typeface="Times New Roman" pitchFamily="18" charset="0"/>
              </a:rPr>
              <a:t>and there may be considerable rectal sparing in CD, justifying the latter.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Where </a:t>
            </a:r>
            <a:r>
              <a:rPr lang="en-US" sz="2000" dirty="0">
                <a:latin typeface="Times New Roman" pitchFamily="18" charset="0"/>
                <a:cs typeface="Times New Roman" pitchFamily="18" charset="0"/>
              </a:rPr>
              <a:t>the diagnosis of CD is firmly established, segmental rather than total colectomy may be appropriate.</a:t>
            </a:r>
          </a:p>
        </p:txBody>
      </p:sp>
    </p:spTree>
    <p:extLst>
      <p:ext uri="{BB962C8B-B14F-4D97-AF65-F5344CB8AC3E}">
        <p14:creationId xmlns:p14="http://schemas.microsoft.com/office/powerpoint/2010/main" val="2258894168"/>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INFECTIONS </a:t>
            </a:r>
            <a:r>
              <a:rPr lang="en-US" sz="2000" b="1" dirty="0">
                <a:latin typeface="Times New Roman" pitchFamily="18" charset="0"/>
                <a:cs typeface="Times New Roman" pitchFamily="18" charset="0"/>
              </a:rPr>
              <a:t>OF THE </a:t>
            </a:r>
            <a:r>
              <a:rPr lang="en-US" sz="2000" b="1" dirty="0" smtClean="0">
                <a:latin typeface="Times New Roman" pitchFamily="18" charset="0"/>
                <a:cs typeface="Times New Roman" pitchFamily="18" charset="0"/>
              </a:rPr>
              <a:t>LARGE INTESTINE</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Campylobacter</a:t>
            </a:r>
          </a:p>
          <a:p>
            <a:pPr marL="742950" lvl="1" indent="-285750" algn="l" rtl="0">
              <a:buFont typeface="Arial" pitchFamily="34" charset="0"/>
              <a:buChar char="•"/>
            </a:pPr>
            <a:r>
              <a:rPr lang="en-US" sz="2000" dirty="0">
                <a:latin typeface="Times New Roman" pitchFamily="18" charset="0"/>
                <a:cs typeface="Times New Roman" pitchFamily="18" charset="0"/>
              </a:rPr>
              <a:t>Infection with Campylobacter jejuni (a gram-negative rod </a:t>
            </a:r>
            <a:r>
              <a:rPr lang="en-US" sz="2000" dirty="0" smtClean="0">
                <a:latin typeface="Times New Roman" pitchFamily="18" charset="0"/>
                <a:cs typeface="Times New Roman" pitchFamily="18" charset="0"/>
              </a:rPr>
              <a:t>with a </a:t>
            </a:r>
            <a:r>
              <a:rPr lang="en-US" sz="2000" dirty="0">
                <a:latin typeface="Times New Roman" pitchFamily="18" charset="0"/>
                <a:cs typeface="Times New Roman" pitchFamily="18" charset="0"/>
              </a:rPr>
              <a:t>distinctive spiral shape) is the commonest form of </a:t>
            </a:r>
            <a:r>
              <a:rPr lang="en-US" sz="2000" dirty="0" smtClean="0">
                <a:latin typeface="Times New Roman" pitchFamily="18" charset="0"/>
                <a:cs typeface="Times New Roman" pitchFamily="18" charset="0"/>
              </a:rPr>
              <a:t>gastroenteritis in </a:t>
            </a:r>
            <a:r>
              <a:rPr lang="en-US" sz="2000" dirty="0">
                <a:latin typeface="Times New Roman" pitchFamily="18" charset="0"/>
                <a:cs typeface="Times New Roman" pitchFamily="18" charset="0"/>
              </a:rPr>
              <a:t>the UK, typically acquired from eating </a:t>
            </a:r>
            <a:r>
              <a:rPr lang="en-US" sz="2000" dirty="0" smtClean="0">
                <a:latin typeface="Times New Roman" pitchFamily="18" charset="0"/>
                <a:cs typeface="Times New Roman" pitchFamily="18" charset="0"/>
              </a:rPr>
              <a:t>infected poultry.</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It causes diarrhoea and abdominal pain.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Severe cases may </a:t>
            </a:r>
            <a:r>
              <a:rPr lang="en-US" sz="2000" dirty="0">
                <a:latin typeface="Times New Roman" pitchFamily="18" charset="0"/>
                <a:cs typeface="Times New Roman" pitchFamily="18" charset="0"/>
              </a:rPr>
              <a:t>resemble UC.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organism may take several days </a:t>
            </a:r>
            <a:r>
              <a:rPr lang="en-US" sz="2000" dirty="0" smtClean="0">
                <a:latin typeface="Times New Roman" pitchFamily="18" charset="0"/>
                <a:cs typeface="Times New Roman" pitchFamily="18" charset="0"/>
              </a:rPr>
              <a:t>to isolate </a:t>
            </a:r>
            <a:r>
              <a:rPr lang="en-US" sz="2000" dirty="0">
                <a:latin typeface="Times New Roman" pitchFamily="18" charset="0"/>
                <a:cs typeface="Times New Roman" pitchFamily="18" charset="0"/>
              </a:rPr>
              <a:t>on stool culture</a:t>
            </a:r>
            <a:r>
              <a:rPr lang="en-US" sz="2000" dirty="0" smtClean="0">
                <a:latin typeface="Times New Roman" pitchFamily="18" charset="0"/>
                <a:cs typeface="Times New Roman" pitchFamily="18" charset="0"/>
              </a:rPr>
              <a:t>.</a:t>
            </a:r>
          </a:p>
          <a:p>
            <a:pPr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Treatment</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s </a:t>
            </a:r>
            <a:r>
              <a:rPr lang="en-US" sz="2000" dirty="0">
                <a:latin typeface="Times New Roman" pitchFamily="18" charset="0"/>
                <a:cs typeface="Times New Roman" pitchFamily="18" charset="0"/>
              </a:rPr>
              <a:t>supportive as it </a:t>
            </a:r>
            <a:r>
              <a:rPr lang="en-US" sz="2000" dirty="0" smtClean="0">
                <a:latin typeface="Times New Roman" pitchFamily="18" charset="0"/>
                <a:cs typeface="Times New Roman" pitchFamily="18" charset="0"/>
              </a:rPr>
              <a:t>usually resolves </a:t>
            </a:r>
            <a:r>
              <a:rPr lang="en-US" sz="2000" dirty="0">
                <a:latin typeface="Times New Roman" pitchFamily="18" charset="0"/>
                <a:cs typeface="Times New Roman" pitchFamily="18" charset="0"/>
              </a:rPr>
              <a:t>without antibiotics, but severe colitis and even </a:t>
            </a:r>
            <a:r>
              <a:rPr lang="en-US" sz="2000" dirty="0" smtClean="0">
                <a:latin typeface="Times New Roman" pitchFamily="18" charset="0"/>
                <a:cs typeface="Times New Roman" pitchFamily="18" charset="0"/>
              </a:rPr>
              <a:t>perforation may </a:t>
            </a:r>
            <a:r>
              <a:rPr lang="en-US" sz="2000" dirty="0">
                <a:latin typeface="Times New Roman" pitchFamily="18" charset="0"/>
                <a:cs typeface="Times New Roman" pitchFamily="18" charset="0"/>
              </a:rPr>
              <a:t>occur</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It is a notifiable disease</a:t>
            </a:r>
            <a:r>
              <a:rPr lang="en-US" sz="2000" dirty="0" smtClean="0">
                <a:latin typeface="Times New Roman" pitchFamily="18" charset="0"/>
                <a:cs typeface="Times New Roman" pitchFamily="18" charset="0"/>
              </a:rPr>
              <a:t>.</a:t>
            </a:r>
          </a:p>
          <a:p>
            <a:pPr algn="l" rtl="0"/>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919557589"/>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Intestinal amoebiasis</a:t>
            </a:r>
          </a:p>
          <a:p>
            <a:pPr marL="800100" lvl="1" indent="-342900" algn="l" rtl="0">
              <a:buFont typeface="Arial" pitchFamily="34" charset="0"/>
              <a:buChar char="•"/>
            </a:pPr>
            <a:r>
              <a:rPr lang="en-US" sz="2000" dirty="0">
                <a:latin typeface="Times New Roman" pitchFamily="18" charset="0"/>
                <a:cs typeface="Times New Roman" pitchFamily="18" charset="0"/>
              </a:rPr>
              <a:t>Entamoeba histolytica has a worldwide distribution and is transmitted mainly in contaminated drinking water. </a:t>
            </a:r>
          </a:p>
          <a:p>
            <a:pPr marL="800100" lvl="1" indent="-342900" algn="l" rtl="0">
              <a:buFont typeface="Arial" pitchFamily="34" charset="0"/>
              <a:buChar char="•"/>
            </a:pPr>
            <a:r>
              <a:rPr lang="en-US" sz="2000" dirty="0">
                <a:latin typeface="Times New Roman" pitchFamily="18" charset="0"/>
                <a:cs typeface="Times New Roman" pitchFamily="18" charset="0"/>
              </a:rPr>
              <a:t>It can cause colonic ulcers, which are described as ‘bottlenecked’ because they have considerably undermined edges. </a:t>
            </a:r>
          </a:p>
          <a:p>
            <a:pPr marL="800100" lvl="1" indent="-342900" algn="l" rtl="0">
              <a:buFont typeface="Arial" pitchFamily="34" charset="0"/>
              <a:buChar char="•"/>
            </a:pPr>
            <a:r>
              <a:rPr lang="en-US" sz="2000" dirty="0">
                <a:latin typeface="Times New Roman" pitchFamily="18" charset="0"/>
                <a:cs typeface="Times New Roman" pitchFamily="18" charset="0"/>
              </a:rPr>
              <a:t>The ulcers typically also have a yellow necrotic floor, from which blood and pus exude.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majority of cases they are confined to the distal sigmoid colon and the rectum. </a:t>
            </a:r>
          </a:p>
          <a:p>
            <a:pPr marL="800100" lvl="1" indent="-342900" algn="l" rtl="0">
              <a:buFont typeface="Arial" pitchFamily="34" charset="0"/>
              <a:buChar char="•"/>
            </a:pPr>
            <a:r>
              <a:rPr lang="en-US" sz="2000" dirty="0">
                <a:latin typeface="Times New Roman" pitchFamily="18" charset="0"/>
                <a:cs typeface="Times New Roman" pitchFamily="18" charset="0"/>
              </a:rPr>
              <a:t>Clinically amoebiasis can mimic UC, most commonly causing bloody diarrhoea, but more severe colonic complications can occur, including severe haemorrhage,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85419710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A pericolitis </a:t>
            </a:r>
            <a:r>
              <a:rPr lang="en-US" sz="2000" dirty="0">
                <a:latin typeface="Times New Roman" pitchFamily="18" charset="0"/>
                <a:cs typeface="Times New Roman" pitchFamily="18" charset="0"/>
              </a:rPr>
              <a:t>is not uncommon and results in adhesions and may cause intestinal obstruction.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Amoebiasis </a:t>
            </a:r>
            <a:r>
              <a:rPr lang="en-US" sz="2000" dirty="0">
                <a:latin typeface="Times New Roman" pitchFamily="18" charset="0"/>
                <a:cs typeface="Times New Roman" pitchFamily="18" charset="0"/>
              </a:rPr>
              <a:t>may cause liver abscesses or an amoebic mass (‘amoeboma’) of the </a:t>
            </a:r>
            <a:r>
              <a:rPr lang="en-US" sz="2000" dirty="0" smtClean="0">
                <a:latin typeface="Times New Roman" pitchFamily="18" charset="0"/>
                <a:cs typeface="Times New Roman" pitchFamily="18" charset="0"/>
              </a:rPr>
              <a:t>caecum or </a:t>
            </a:r>
            <a:r>
              <a:rPr lang="en-US" sz="2000" dirty="0">
                <a:latin typeface="Times New Roman" pitchFamily="18" charset="0"/>
                <a:cs typeface="Times New Roman" pitchFamily="18" charset="0"/>
              </a:rPr>
              <a:t>sigmoid which is difficult to distinguish from a carcinoma.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Surgery </a:t>
            </a:r>
            <a:r>
              <a:rPr lang="en-US" sz="2000" dirty="0">
                <a:latin typeface="Times New Roman" pitchFamily="18" charset="0"/>
                <a:cs typeface="Times New Roman" pitchFamily="18" charset="0"/>
              </a:rPr>
              <a:t>is fraught with danger as the bowel is extremely friable.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Endoscopic </a:t>
            </a:r>
            <a:r>
              <a:rPr lang="en-US" sz="2000" dirty="0">
                <a:latin typeface="Times New Roman" pitchFamily="18" charset="0"/>
                <a:cs typeface="Times New Roman" pitchFamily="18" charset="0"/>
              </a:rPr>
              <a:t>biopsies or fresh hot stools are examined to look for the presence of amoebae </a:t>
            </a:r>
            <a:r>
              <a:rPr lang="en-US" sz="2000" dirty="0" smtClean="0">
                <a:latin typeface="Times New Roman" pitchFamily="18" charset="0"/>
                <a:cs typeface="Times New Roman" pitchFamily="18" charset="0"/>
              </a:rPr>
              <a:t>. </a:t>
            </a: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important to emphasise, however, that the presence of the parasite does not indicate that it is pathogenic.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especially important to exclude amoebic infection in patients suspected of having UC. </a:t>
            </a:r>
            <a:endParaRPr lang="en-US" sz="2000" dirty="0" smtClean="0">
              <a:latin typeface="Times New Roman" pitchFamily="18" charset="0"/>
              <a:cs typeface="Times New Roman" pitchFamily="18" charset="0"/>
            </a:endParaRPr>
          </a:p>
          <a:p>
            <a:pPr lvl="1" algn="l" rtl="0"/>
            <a:r>
              <a:rPr lang="en-US" sz="2000" b="1" dirty="0" smtClean="0">
                <a:latin typeface="Times New Roman" pitchFamily="18" charset="0"/>
                <a:cs typeface="Times New Roman" pitchFamily="18" charset="0"/>
              </a:rPr>
              <a:t>Treatment</a:t>
            </a:r>
          </a:p>
          <a:p>
            <a:pPr lvl="1" algn="l" rtl="0"/>
            <a:r>
              <a:rPr lang="en-US" sz="2000" dirty="0" smtClean="0">
                <a:latin typeface="Times New Roman" pitchFamily="18" charset="0"/>
                <a:cs typeface="Times New Roman" pitchFamily="18" charset="0"/>
              </a:rPr>
              <a:t> Is </a:t>
            </a:r>
            <a:r>
              <a:rPr lang="en-US" sz="2000" dirty="0">
                <a:latin typeface="Times New Roman" pitchFamily="18" charset="0"/>
                <a:cs typeface="Times New Roman" pitchFamily="18" charset="0"/>
              </a:rPr>
              <a:t>by metronidazole in the acute setting, three times daily for 7–10 days.  </a:t>
            </a:r>
            <a:endParaRPr lang="en-US" sz="2000" dirty="0" smtClean="0">
              <a:latin typeface="Times New Roman" pitchFamily="18" charset="0"/>
              <a:cs typeface="Times New Roman" pitchFamily="18" charset="0"/>
            </a:endParaRPr>
          </a:p>
          <a:p>
            <a:pPr lvl="1"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Diloxanide </a:t>
            </a:r>
            <a:r>
              <a:rPr lang="en-US" sz="2000" dirty="0">
                <a:latin typeface="Times New Roman" pitchFamily="18" charset="0"/>
                <a:cs typeface="Times New Roman" pitchFamily="18" charset="0"/>
              </a:rPr>
              <a:t>furoate is </a:t>
            </a:r>
            <a:r>
              <a:rPr lang="en-US" sz="2000" dirty="0" smtClean="0">
                <a:latin typeface="Times New Roman" pitchFamily="18" charset="0"/>
                <a:cs typeface="Times New Roman" pitchFamily="18" charset="0"/>
              </a:rPr>
              <a:t>effective against </a:t>
            </a:r>
            <a:r>
              <a:rPr lang="en-US" sz="2000" dirty="0">
                <a:latin typeface="Times New Roman" pitchFamily="18" charset="0"/>
                <a:cs typeface="Times New Roman" pitchFamily="18" charset="0"/>
              </a:rPr>
              <a:t>chronic infections associated with the passage of </a:t>
            </a:r>
            <a:r>
              <a:rPr lang="en-US" sz="2000" dirty="0" smtClean="0">
                <a:latin typeface="Times New Roman" pitchFamily="18" charset="0"/>
                <a:cs typeface="Times New Roman" pitchFamily="18" charset="0"/>
              </a:rPr>
              <a:t> cysts in </a:t>
            </a:r>
            <a:r>
              <a:rPr lang="en-US" sz="2000" dirty="0">
                <a:latin typeface="Times New Roman" pitchFamily="18" charset="0"/>
                <a:cs typeface="Times New Roman" pitchFamily="18" charset="0"/>
              </a:rPr>
              <a:t>stools.</a:t>
            </a:r>
          </a:p>
        </p:txBody>
      </p:sp>
    </p:spTree>
    <p:extLst>
      <p:ext uri="{BB962C8B-B14F-4D97-AF65-F5344CB8AC3E}">
        <p14:creationId xmlns:p14="http://schemas.microsoft.com/office/powerpoint/2010/main" val="265491952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01675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Salmonellosis</a:t>
            </a:r>
            <a:r>
              <a:rPr lang="en-US" sz="2000" b="1" dirty="0">
                <a:latin typeface="Times New Roman" pitchFamily="18" charset="0"/>
                <a:cs typeface="Times New Roman" pitchFamily="18" charset="0"/>
              </a:rPr>
              <a:t>, typhoid </a:t>
            </a:r>
            <a:r>
              <a:rPr lang="en-US" sz="2000" b="1" dirty="0" smtClean="0">
                <a:latin typeface="Times New Roman" pitchFamily="18" charset="0"/>
                <a:cs typeface="Times New Roman" pitchFamily="18" charset="0"/>
              </a:rPr>
              <a:t>and paratyphoid</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Salmonella are a family of gram-negative rods that can </a:t>
            </a:r>
            <a:r>
              <a:rPr lang="en-US" sz="2000" dirty="0" smtClean="0">
                <a:latin typeface="Times New Roman" pitchFamily="18" charset="0"/>
                <a:cs typeface="Times New Roman" pitchFamily="18" charset="0"/>
              </a:rPr>
              <a:t>cause a </a:t>
            </a:r>
            <a:r>
              <a:rPr lang="en-US" sz="2000" dirty="0">
                <a:latin typeface="Times New Roman" pitchFamily="18" charset="0"/>
                <a:cs typeface="Times New Roman" pitchFamily="18" charset="0"/>
              </a:rPr>
              <a:t>range of enteric infections.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Salmonella </a:t>
            </a:r>
            <a:r>
              <a:rPr lang="en-US" sz="2000" dirty="0">
                <a:latin typeface="Times New Roman" pitchFamily="18" charset="0"/>
                <a:cs typeface="Times New Roman" pitchFamily="18" charset="0"/>
              </a:rPr>
              <a:t>gastroenteritis is </a:t>
            </a:r>
            <a:r>
              <a:rPr lang="en-US" sz="2000" dirty="0" smtClean="0">
                <a:latin typeface="Times New Roman" pitchFamily="18" charset="0"/>
                <a:cs typeface="Times New Roman" pitchFamily="18" charset="0"/>
              </a:rPr>
              <a:t>typically caused </a:t>
            </a:r>
            <a:r>
              <a:rPr lang="en-US" sz="2000" dirty="0">
                <a:latin typeface="Times New Roman" pitchFamily="18" charset="0"/>
                <a:cs typeface="Times New Roman" pitchFamily="18" charset="0"/>
              </a:rPr>
              <a:t>by S. enteritidis from poultry, and is most </a:t>
            </a:r>
            <a:r>
              <a:rPr lang="en-US" sz="2000" dirty="0" smtClean="0">
                <a:latin typeface="Times New Roman" pitchFamily="18" charset="0"/>
                <a:cs typeface="Times New Roman" pitchFamily="18" charset="0"/>
              </a:rPr>
              <a:t>often a </a:t>
            </a:r>
            <a:r>
              <a:rPr lang="en-US" sz="2000" dirty="0">
                <a:latin typeface="Times New Roman" pitchFamily="18" charset="0"/>
                <a:cs typeface="Times New Roman" pitchFamily="18" charset="0"/>
              </a:rPr>
              <a:t>self-limiting illness comprising headache, fever and </a:t>
            </a:r>
            <a:r>
              <a:rPr lang="en-US" sz="2000" dirty="0" smtClean="0">
                <a:latin typeface="Times New Roman" pitchFamily="18" charset="0"/>
                <a:cs typeface="Times New Roman" pitchFamily="18" charset="0"/>
              </a:rPr>
              <a:t>watery diarrhoea</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severe, antibiotics and indeed </a:t>
            </a:r>
            <a:r>
              <a:rPr lang="en-US" sz="2000" dirty="0" smtClean="0">
                <a:latin typeface="Times New Roman" pitchFamily="18" charset="0"/>
                <a:cs typeface="Times New Roman" pitchFamily="18" charset="0"/>
              </a:rPr>
              <a:t>hospitalisation and </a:t>
            </a:r>
            <a:r>
              <a:rPr lang="en-US" sz="2000" dirty="0">
                <a:latin typeface="Times New Roman" pitchFamily="18" charset="0"/>
                <a:cs typeface="Times New Roman" pitchFamily="18" charset="0"/>
              </a:rPr>
              <a:t>intravenous fluids may be needed.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diagnosis </a:t>
            </a:r>
            <a:r>
              <a:rPr lang="en-US" sz="2000" dirty="0" smtClean="0">
                <a:latin typeface="Times New Roman" pitchFamily="18" charset="0"/>
                <a:cs typeface="Times New Roman" pitchFamily="18" charset="0"/>
              </a:rPr>
              <a:t>is based </a:t>
            </a:r>
            <a:r>
              <a:rPr lang="en-US" sz="2000" dirty="0">
                <a:latin typeface="Times New Roman" pitchFamily="18" charset="0"/>
                <a:cs typeface="Times New Roman" pitchFamily="18" charset="0"/>
              </a:rPr>
              <a:t>on stool culture.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Shigella </a:t>
            </a:r>
            <a:r>
              <a:rPr lang="en-US" sz="2000" dirty="0">
                <a:latin typeface="Times New Roman" pitchFamily="18" charset="0"/>
                <a:cs typeface="Times New Roman" pitchFamily="18" charset="0"/>
              </a:rPr>
              <a:t>and enteropathogenic </a:t>
            </a:r>
            <a:r>
              <a:rPr lang="en-US" sz="2000" dirty="0" smtClean="0">
                <a:latin typeface="Times New Roman" pitchFamily="18" charset="0"/>
                <a:cs typeface="Times New Roman" pitchFamily="18" charset="0"/>
              </a:rPr>
              <a:t>strains of </a:t>
            </a:r>
            <a:r>
              <a:rPr lang="en-US" sz="2000" dirty="0">
                <a:latin typeface="Times New Roman" pitchFamily="18" charset="0"/>
                <a:cs typeface="Times New Roman" pitchFamily="18" charset="0"/>
              </a:rPr>
              <a:t>E. coli may cause similar diarrhoeal </a:t>
            </a:r>
            <a:r>
              <a:rPr lang="en-US" sz="2000" dirty="0" smtClean="0">
                <a:latin typeface="Times New Roman" pitchFamily="18" charset="0"/>
                <a:cs typeface="Times New Roman" pitchFamily="18" charset="0"/>
              </a:rPr>
              <a:t>illnesses. </a:t>
            </a:r>
          </a:p>
          <a:p>
            <a:pPr marL="742950" lvl="1" indent="-285750" algn="l" rtl="0">
              <a:buFont typeface="Arial" pitchFamily="34" charset="0"/>
              <a:buChar char="•"/>
            </a:pPr>
            <a:r>
              <a:rPr lang="en-US" sz="2000" dirty="0" smtClean="0">
                <a:latin typeface="Times New Roman" pitchFamily="18" charset="0"/>
                <a:cs typeface="Times New Roman" pitchFamily="18" charset="0"/>
              </a:rPr>
              <a:t>Typhoid fever is caused by S. typhi and presents with fever and abdominal pain after a 10–20-day incubation period. </a:t>
            </a:r>
          </a:p>
          <a:p>
            <a:pPr marL="742950" lvl="1" indent="-285750" algn="l" rtl="0">
              <a:buFont typeface="Arial" pitchFamily="34" charset="0"/>
              <a:buChar char="•"/>
            </a:pPr>
            <a:r>
              <a:rPr lang="en-US" sz="2000" dirty="0" smtClean="0">
                <a:latin typeface="Times New Roman" pitchFamily="18" charset="0"/>
                <a:cs typeface="Times New Roman" pitchFamily="18" charset="0"/>
              </a:rPr>
              <a:t>Over </a:t>
            </a:r>
            <a:r>
              <a:rPr lang="en-US" sz="2000" dirty="0">
                <a:latin typeface="Times New Roman" pitchFamily="18" charset="0"/>
                <a:cs typeface="Times New Roman" pitchFamily="18" charset="0"/>
              </a:rPr>
              <a:t>the next week, the patient can develop </a:t>
            </a:r>
            <a:r>
              <a:rPr lang="en-US" sz="2000" dirty="0" smtClean="0">
                <a:latin typeface="Times New Roman" pitchFamily="18" charset="0"/>
                <a:cs typeface="Times New Roman" pitchFamily="18" charset="0"/>
              </a:rPr>
              <a:t>distension, diarrhoea</a:t>
            </a:r>
            <a:r>
              <a:rPr lang="en-US" sz="2000" dirty="0">
                <a:latin typeface="Times New Roman" pitchFamily="18" charset="0"/>
                <a:cs typeface="Times New Roman" pitchFamily="18" charset="0"/>
              </a:rPr>
              <a:t>, splenomegaly and characteristic ‘rose spots’ on </a:t>
            </a:r>
            <a:r>
              <a:rPr lang="en-US" sz="2000" dirty="0" smtClean="0">
                <a:latin typeface="Times New Roman" pitchFamily="18" charset="0"/>
                <a:cs typeface="Times New Roman" pitchFamily="18" charset="0"/>
              </a:rPr>
              <a:t>the abdomen </a:t>
            </a:r>
            <a:r>
              <a:rPr lang="en-US" sz="2000" dirty="0">
                <a:latin typeface="Times New Roman" pitchFamily="18" charset="0"/>
                <a:cs typeface="Times New Roman" pitchFamily="18" charset="0"/>
              </a:rPr>
              <a:t>caused by a vasculitis. </a:t>
            </a:r>
            <a:endParaRPr lang="en-US" sz="2000" dirty="0" smtClean="0">
              <a:latin typeface="Times New Roman" pitchFamily="18" charset="0"/>
              <a:cs typeface="Times New Roman" pitchFamily="18" charset="0"/>
            </a:endParaRPr>
          </a:p>
          <a:p>
            <a:pPr algn="l" rtl="0"/>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74092769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In addition, invasion of the systemic circulation, </a:t>
            </a:r>
            <a:r>
              <a:rPr lang="en-US" sz="2000" dirty="0" smtClean="0">
                <a:latin typeface="Times New Roman" pitchFamily="18" charset="0"/>
                <a:cs typeface="Times New Roman" pitchFamily="18" charset="0"/>
              </a:rPr>
              <a:t>which is </a:t>
            </a:r>
            <a:r>
              <a:rPr lang="en-US" sz="2000" dirty="0">
                <a:latin typeface="Times New Roman" pitchFamily="18" charset="0"/>
                <a:cs typeface="Times New Roman" pitchFamily="18" charset="0"/>
              </a:rPr>
              <a:t>a characteristic feature of salmonellosis, may cause </a:t>
            </a:r>
            <a:r>
              <a:rPr lang="en-US" sz="2000" dirty="0" smtClean="0">
                <a:latin typeface="Times New Roman" pitchFamily="18" charset="0"/>
                <a:cs typeface="Times New Roman" pitchFamily="18" charset="0"/>
              </a:rPr>
              <a:t>severe gram-negative </a:t>
            </a:r>
            <a:r>
              <a:rPr lang="en-US" sz="2000" dirty="0">
                <a:latin typeface="Times New Roman" pitchFamily="18" charset="0"/>
                <a:cs typeface="Times New Roman" pitchFamily="18" charset="0"/>
              </a:rPr>
              <a:t>sepsis and septic shock may develop.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patients </a:t>
            </a:r>
            <a:r>
              <a:rPr lang="en-US" sz="2000" dirty="0">
                <a:latin typeface="Times New Roman" pitchFamily="18" charset="0"/>
                <a:cs typeface="Times New Roman" pitchFamily="18" charset="0"/>
              </a:rPr>
              <a:t>may develop metastatic sepsis, including </a:t>
            </a:r>
            <a:r>
              <a:rPr lang="en-US" sz="2000" dirty="0" smtClean="0">
                <a:latin typeface="Times New Roman" pitchFamily="18" charset="0"/>
                <a:cs typeface="Times New Roman" pitchFamily="18" charset="0"/>
              </a:rPr>
              <a:t>septic arthritis </a:t>
            </a:r>
            <a:r>
              <a:rPr lang="en-US" sz="2000" dirty="0">
                <a:latin typeface="Times New Roman" pitchFamily="18" charset="0"/>
                <a:cs typeface="Times New Roman" pitchFamily="18" charset="0"/>
              </a:rPr>
              <a:t>and osteomyelitis, meningitis, encephalitis and pancreatitis. </a:t>
            </a:r>
            <a:endParaRPr lang="en-US" sz="2000" dirty="0" smtClean="0">
              <a:latin typeface="Times New Roman" pitchFamily="18" charset="0"/>
              <a:cs typeface="Times New Roman" pitchFamily="18" charset="0"/>
            </a:endParaRP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A </a:t>
            </a:r>
            <a:r>
              <a:rPr lang="en-US" sz="2000" b="1" dirty="0">
                <a:latin typeface="Times New Roman" pitchFamily="18" charset="0"/>
                <a:cs typeface="Times New Roman" pitchFamily="18" charset="0"/>
              </a:rPr>
              <a:t>number of surgical complications can result:</a:t>
            </a:r>
          </a:p>
          <a:p>
            <a:pPr lvl="2" algn="l" rtl="0"/>
            <a:r>
              <a:rPr lang="en-US" sz="2000" dirty="0">
                <a:latin typeface="Times New Roman" pitchFamily="18" charset="0"/>
                <a:cs typeface="Times New Roman" pitchFamily="18" charset="0"/>
              </a:rPr>
              <a:t>● Paralytic ileus</a:t>
            </a:r>
            <a:r>
              <a:rPr lang="en-US" sz="2000" dirty="0" smtClean="0">
                <a:latin typeface="Times New Roman" pitchFamily="18" charset="0"/>
                <a:cs typeface="Times New Roman" pitchFamily="18" charset="0"/>
              </a:rPr>
              <a:t>;</a:t>
            </a:r>
          </a:p>
          <a:p>
            <a:pPr lvl="2" algn="l" rtl="0"/>
            <a:r>
              <a:rPr lang="en-US" sz="2000" dirty="0" smtClean="0">
                <a:latin typeface="Times New Roman" pitchFamily="18" charset="0"/>
                <a:cs typeface="Times New Roman" pitchFamily="18" charset="0"/>
              </a:rPr>
              <a:t>● Intestinal haemorrhage;</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Perforation;</a:t>
            </a:r>
          </a:p>
          <a:p>
            <a:pPr lvl="2" algn="l" rtl="0"/>
            <a:r>
              <a:rPr lang="en-US" sz="2000" dirty="0">
                <a:latin typeface="Times New Roman" pitchFamily="18" charset="0"/>
                <a:cs typeface="Times New Roman" pitchFamily="18" charset="0"/>
              </a:rPr>
              <a:t>● Cholecystitis.</a:t>
            </a:r>
            <a:endParaRPr lang="en-US" sz="2000" dirty="0" smtClean="0">
              <a:latin typeface="Times New Roman" pitchFamily="18" charset="0"/>
              <a:cs typeface="Times New Roman" pitchFamily="18" charset="0"/>
            </a:endParaRPr>
          </a:p>
          <a:p>
            <a:pPr lvl="1" algn="l" rtl="0"/>
            <a:endParaRPr lang="en-US" sz="2000"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Human immunodeficiency </a:t>
            </a:r>
            <a:r>
              <a:rPr lang="en-US" sz="2000" b="1" dirty="0" smtClean="0">
                <a:latin typeface="Times New Roman" pitchFamily="18" charset="0"/>
                <a:cs typeface="Times New Roman" pitchFamily="18" charset="0"/>
              </a:rPr>
              <a:t>virus (HIV</a:t>
            </a:r>
            <a:r>
              <a:rPr lang="en-US" sz="2000" b="1" dirty="0">
                <a:latin typeface="Times New Roman" pitchFamily="18" charset="0"/>
                <a:cs typeface="Times New Roman" pitchFamily="18" charset="0"/>
              </a:rPr>
              <a:t>)</a:t>
            </a:r>
          </a:p>
          <a:p>
            <a:pPr lvl="1" algn="l" rtl="0"/>
            <a:r>
              <a:rPr lang="en-US" sz="2000" dirty="0">
                <a:latin typeface="Times New Roman" pitchFamily="18" charset="0"/>
                <a:cs typeface="Times New Roman" pitchFamily="18" charset="0"/>
              </a:rPr>
              <a:t>Intestinal complications are common after the </a:t>
            </a:r>
            <a:r>
              <a:rPr lang="en-US" sz="2000" dirty="0" smtClean="0">
                <a:latin typeface="Times New Roman" pitchFamily="18" charset="0"/>
                <a:cs typeface="Times New Roman" pitchFamily="18" charset="0"/>
              </a:rPr>
              <a:t>development of </a:t>
            </a:r>
            <a:r>
              <a:rPr lang="en-US" sz="2000" dirty="0">
                <a:latin typeface="Times New Roman" pitchFamily="18" charset="0"/>
                <a:cs typeface="Times New Roman" pitchFamily="18" charset="0"/>
              </a:rPr>
              <a:t>AIDS when opportunistic organisms can cause </a:t>
            </a:r>
            <a:r>
              <a:rPr lang="en-US" sz="2000" dirty="0" smtClean="0">
                <a:latin typeface="Times New Roman" pitchFamily="18" charset="0"/>
                <a:cs typeface="Times New Roman" pitchFamily="18" charset="0"/>
              </a:rPr>
              <a:t>gastroenteritis. </a:t>
            </a:r>
          </a:p>
          <a:p>
            <a:pPr lvl="1" algn="l" rtl="0"/>
            <a:r>
              <a:rPr lang="en-US" sz="2000" dirty="0" smtClean="0">
                <a:latin typeface="Times New Roman" pitchFamily="18" charset="0"/>
                <a:cs typeface="Times New Roman" pitchFamily="18" charset="0"/>
              </a:rPr>
              <a:t>HIV1 </a:t>
            </a:r>
            <a:r>
              <a:rPr lang="en-US" sz="2000" dirty="0">
                <a:latin typeface="Times New Roman" pitchFamily="18" charset="0"/>
                <a:cs typeface="Times New Roman" pitchFamily="18" charset="0"/>
              </a:rPr>
              <a:t>may also cause a </a:t>
            </a:r>
            <a:r>
              <a:rPr lang="en-US" sz="2000" dirty="0" smtClean="0">
                <a:latin typeface="Times New Roman" pitchFamily="18" charset="0"/>
                <a:cs typeface="Times New Roman" pitchFamily="18" charset="0"/>
              </a:rPr>
              <a:t>specific enteropathy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lvl="1" algn="l" rtl="0"/>
            <a:r>
              <a:rPr lang="en-US" sz="2000" b="1" dirty="0" smtClean="0">
                <a:latin typeface="Times New Roman" pitchFamily="18" charset="0"/>
                <a:cs typeface="Times New Roman" pitchFamily="18" charset="0"/>
              </a:rPr>
              <a:t>Treatment</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directed towards the </a:t>
            </a:r>
            <a:r>
              <a:rPr lang="en-US" sz="2000" dirty="0" smtClean="0">
                <a:latin typeface="Times New Roman" pitchFamily="18" charset="0"/>
                <a:cs typeface="Times New Roman" pitchFamily="18" charset="0"/>
              </a:rPr>
              <a:t>responsible organism </a:t>
            </a:r>
            <a:r>
              <a:rPr lang="en-US" sz="2000" dirty="0">
                <a:latin typeface="Times New Roman" pitchFamily="18" charset="0"/>
                <a:cs typeface="Times New Roman" pitchFamily="18" charset="0"/>
              </a:rPr>
              <a:t>and surgery should be avoided.</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473302935"/>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Opportunistic intestinal infections in patients with AIDS</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Bacteria</a:t>
            </a:r>
          </a:p>
          <a:p>
            <a:pPr lvl="2" algn="l" rtl="0"/>
            <a:r>
              <a:rPr lang="en-US" sz="2000" dirty="0">
                <a:latin typeface="Times New Roman" pitchFamily="18" charset="0"/>
                <a:cs typeface="Times New Roman" pitchFamily="18" charset="0"/>
              </a:rPr>
              <a:t>Salmonella</a:t>
            </a:r>
          </a:p>
          <a:p>
            <a:pPr lvl="2" algn="l" rtl="0"/>
            <a:r>
              <a:rPr lang="en-US" sz="2000" dirty="0">
                <a:latin typeface="Times New Roman" pitchFamily="18" charset="0"/>
                <a:cs typeface="Times New Roman" pitchFamily="18" charset="0"/>
              </a:rPr>
              <a:t>Shigella</a:t>
            </a:r>
          </a:p>
          <a:p>
            <a:pPr lvl="2" algn="l" rtl="0"/>
            <a:r>
              <a:rPr lang="en-US" sz="2000" dirty="0">
                <a:latin typeface="Times New Roman" pitchFamily="18" charset="0"/>
                <a:cs typeface="Times New Roman" pitchFamily="18" charset="0"/>
              </a:rPr>
              <a:t>Yersinia</a:t>
            </a:r>
          </a:p>
          <a:p>
            <a:pPr lvl="2" algn="l" rtl="0"/>
            <a:r>
              <a:rPr lang="en-US" sz="2000" dirty="0">
                <a:latin typeface="Times New Roman" pitchFamily="18" charset="0"/>
                <a:cs typeface="Times New Roman" pitchFamily="18" charset="0"/>
              </a:rPr>
              <a:t>Campylobacter</a:t>
            </a:r>
          </a:p>
          <a:p>
            <a:pPr lvl="2" algn="l" rtl="0"/>
            <a:r>
              <a:rPr lang="en-US" sz="2000" dirty="0">
                <a:latin typeface="Times New Roman" pitchFamily="18" charset="0"/>
                <a:cs typeface="Times New Roman" pitchFamily="18" charset="0"/>
              </a:rPr>
              <a:t>Mycobacterium avium intracellulare (MAI)</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Viral</a:t>
            </a:r>
          </a:p>
          <a:p>
            <a:pPr lvl="2" algn="l" rtl="0"/>
            <a:r>
              <a:rPr lang="en-US" sz="2000" dirty="0">
                <a:latin typeface="Times New Roman" pitchFamily="18" charset="0"/>
                <a:cs typeface="Times New Roman" pitchFamily="18" charset="0"/>
              </a:rPr>
              <a:t>Cytomegalovirus</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Protozoa</a:t>
            </a:r>
          </a:p>
          <a:p>
            <a:pPr lvl="2" algn="l" rtl="0"/>
            <a:r>
              <a:rPr lang="en-US" sz="2000" dirty="0">
                <a:latin typeface="Times New Roman" pitchFamily="18" charset="0"/>
                <a:cs typeface="Times New Roman" pitchFamily="18" charset="0"/>
              </a:rPr>
              <a:t>Cryptosporidium</a:t>
            </a:r>
          </a:p>
          <a:p>
            <a:pPr lvl="2" algn="l" rtl="0"/>
            <a:r>
              <a:rPr lang="en-US" sz="2000" dirty="0">
                <a:latin typeface="Times New Roman" pitchFamily="18" charset="0"/>
                <a:cs typeface="Times New Roman" pitchFamily="18" charset="0"/>
              </a:rPr>
              <a:t>Giardia</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Fungal</a:t>
            </a:r>
          </a:p>
          <a:p>
            <a:pPr lvl="2" algn="l" rtl="0"/>
            <a:r>
              <a:rPr lang="en-US" sz="2000" dirty="0">
                <a:latin typeface="Times New Roman" pitchFamily="18" charset="0"/>
                <a:cs typeface="Times New Roman" pitchFamily="18" charset="0"/>
              </a:rPr>
              <a:t>Candida albicans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44146453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Clostridium difficile</a:t>
            </a:r>
          </a:p>
          <a:p>
            <a:pPr marL="742950" lvl="1" indent="-285750" algn="l" rtl="0">
              <a:buFont typeface="Arial" pitchFamily="34" charset="0"/>
              <a:buChar char="•"/>
            </a:pPr>
            <a:r>
              <a:rPr lang="en-US" sz="2000" dirty="0">
                <a:latin typeface="Times New Roman" pitchFamily="18" charset="0"/>
                <a:cs typeface="Times New Roman" pitchFamily="18" charset="0"/>
              </a:rPr>
              <a:t>Clostridium difficile is a toxin-producing gram-positive </a:t>
            </a:r>
            <a:r>
              <a:rPr lang="en-US" sz="2000" dirty="0" smtClean="0">
                <a:latin typeface="Times New Roman" pitchFamily="18" charset="0"/>
                <a:cs typeface="Times New Roman" pitchFamily="18" charset="0"/>
              </a:rPr>
              <a:t>bacillus that </a:t>
            </a:r>
            <a:r>
              <a:rPr lang="en-US" sz="2000" dirty="0">
                <a:latin typeface="Times New Roman" pitchFamily="18" charset="0"/>
                <a:cs typeface="Times New Roman" pitchFamily="18" charset="0"/>
              </a:rPr>
              <a:t>is an increasing concern in many hospitals.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Although normally </a:t>
            </a:r>
            <a:r>
              <a:rPr lang="en-US" sz="2000" dirty="0">
                <a:latin typeface="Times New Roman" pitchFamily="18" charset="0"/>
                <a:cs typeface="Times New Roman" pitchFamily="18" charset="0"/>
              </a:rPr>
              <a:t>present in around 2% of the population, it </a:t>
            </a:r>
            <a:r>
              <a:rPr lang="en-US" sz="2000" dirty="0" smtClean="0">
                <a:latin typeface="Times New Roman" pitchFamily="18" charset="0"/>
                <a:cs typeface="Times New Roman" pitchFamily="18" charset="0"/>
              </a:rPr>
              <a:t>proliferates after </a:t>
            </a:r>
            <a:r>
              <a:rPr lang="en-US" sz="2000" dirty="0">
                <a:latin typeface="Times New Roman" pitchFamily="18" charset="0"/>
                <a:cs typeface="Times New Roman" pitchFamily="18" charset="0"/>
              </a:rPr>
              <a:t>antibiotic treatment (especially cephalosporins).</a:t>
            </a:r>
          </a:p>
          <a:p>
            <a:pPr marL="742950" lvl="1" indent="-285750" algn="l" rtl="0">
              <a:buFont typeface="Arial" pitchFamily="34" charset="0"/>
              <a:buChar char="•"/>
            </a:pPr>
            <a:r>
              <a:rPr lang="en-US" sz="2000" dirty="0">
                <a:latin typeface="Times New Roman" pitchFamily="18" charset="0"/>
                <a:cs typeface="Times New Roman" pitchFamily="18" charset="0"/>
              </a:rPr>
              <a:t>Clinically, C. difficile infection presents with </a:t>
            </a:r>
            <a:r>
              <a:rPr lang="en-US" sz="2000" dirty="0" smtClean="0">
                <a:latin typeface="Times New Roman" pitchFamily="18" charset="0"/>
                <a:cs typeface="Times New Roman" pitchFamily="18" charset="0"/>
              </a:rPr>
              <a:t>diarrhoea, abdominal </a:t>
            </a:r>
            <a:r>
              <a:rPr lang="en-US" sz="2000" dirty="0">
                <a:latin typeface="Times New Roman" pitchFamily="18" charset="0"/>
                <a:cs typeface="Times New Roman" pitchFamily="18" charset="0"/>
              </a:rPr>
              <a:t>pain and fever</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Infection may progress to </a:t>
            </a:r>
            <a:r>
              <a:rPr lang="en-US" sz="2000" dirty="0" smtClean="0">
                <a:latin typeface="Times New Roman" pitchFamily="18" charset="0"/>
                <a:cs typeface="Times New Roman" pitchFamily="18" charset="0"/>
              </a:rPr>
              <a:t>pseudomembranous colitis</a:t>
            </a:r>
            <a:r>
              <a:rPr lang="en-US" sz="2000" dirty="0">
                <a:latin typeface="Times New Roman" pitchFamily="18" charset="0"/>
                <a:cs typeface="Times New Roman" pitchFamily="18" charset="0"/>
              </a:rPr>
              <a:t>, so called because on visualisation of </a:t>
            </a:r>
            <a:r>
              <a:rPr lang="en-US" sz="2000" dirty="0" smtClean="0">
                <a:latin typeface="Times New Roman" pitchFamily="18" charset="0"/>
                <a:cs typeface="Times New Roman" pitchFamily="18" charset="0"/>
              </a:rPr>
              <a:t>the bowel</a:t>
            </a:r>
            <a:r>
              <a:rPr lang="en-US" sz="2000" dirty="0">
                <a:latin typeface="Times New Roman" pitchFamily="18" charset="0"/>
                <a:cs typeface="Times New Roman" pitchFamily="18" charset="0"/>
              </a:rPr>
              <a:t>, plaques of inflammatory exudate between </a:t>
            </a:r>
            <a:r>
              <a:rPr lang="en-US" sz="2000" dirty="0" smtClean="0">
                <a:latin typeface="Times New Roman" pitchFamily="18" charset="0"/>
                <a:cs typeface="Times New Roman" pitchFamily="18" charset="0"/>
              </a:rPr>
              <a:t>oedematous mucosa </a:t>
            </a:r>
            <a:r>
              <a:rPr lang="en-US" sz="2000" dirty="0">
                <a:latin typeface="Times New Roman" pitchFamily="18" charset="0"/>
                <a:cs typeface="Times New Roman" pitchFamily="18" charset="0"/>
              </a:rPr>
              <a:t>are seen.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Diagnosis </a:t>
            </a:r>
            <a:r>
              <a:rPr lang="en-US" sz="2000" dirty="0">
                <a:latin typeface="Times New Roman" pitchFamily="18" charset="0"/>
                <a:cs typeface="Times New Roman" pitchFamily="18" charset="0"/>
              </a:rPr>
              <a:t>is usually made by detection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toxin in stool samples, rather than by culture. </a:t>
            </a:r>
            <a:endParaRPr lang="en-US" sz="2000" dirty="0" smtClean="0">
              <a:latin typeface="Times New Roman" pitchFamily="18" charset="0"/>
              <a:cs typeface="Times New Roman" pitchFamily="18" charset="0"/>
            </a:endParaRPr>
          </a:p>
          <a:p>
            <a:pPr lvl="1" algn="l" rtl="0"/>
            <a:r>
              <a:rPr lang="en-US" sz="2000" b="1" dirty="0" smtClean="0">
                <a:latin typeface="Times New Roman" pitchFamily="18" charset="0"/>
                <a:cs typeface="Times New Roman" pitchFamily="18" charset="0"/>
              </a:rPr>
              <a:t>Treatment</a:t>
            </a:r>
            <a:r>
              <a:rPr lang="en-US" sz="2000" dirty="0" smtClean="0">
                <a:latin typeface="Times New Roman" pitchFamily="18" charset="0"/>
                <a:cs typeface="Times New Roman" pitchFamily="18" charset="0"/>
              </a:rPr>
              <a:t> </a:t>
            </a:r>
          </a:p>
          <a:p>
            <a:pPr marL="800100" lvl="1" indent="-34290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s </a:t>
            </a:r>
            <a:r>
              <a:rPr lang="en-US" sz="2000" dirty="0">
                <a:latin typeface="Times New Roman" pitchFamily="18" charset="0"/>
                <a:cs typeface="Times New Roman" pitchFamily="18" charset="0"/>
              </a:rPr>
              <a:t>by metronidazole or vancomycin alongside supportive care</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If the colitis does not settle, an emergency subtotal </a:t>
            </a:r>
            <a:r>
              <a:rPr lang="en-US" sz="2000" dirty="0" smtClean="0">
                <a:latin typeface="Times New Roman" pitchFamily="18" charset="0"/>
                <a:cs typeface="Times New Roman" pitchFamily="18" charset="0"/>
              </a:rPr>
              <a:t>colectomy and </a:t>
            </a:r>
            <a:r>
              <a:rPr lang="en-US" sz="2000" dirty="0">
                <a:latin typeface="Times New Roman" pitchFamily="18" charset="0"/>
                <a:cs typeface="Times New Roman" pitchFamily="18" charset="0"/>
              </a:rPr>
              <a:t>ileostomy may be necessary.</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11307362"/>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Colonic diverticula</a:t>
            </a:r>
          </a:p>
          <a:p>
            <a:pPr algn="l" rtl="0"/>
            <a:r>
              <a:rPr lang="en-US" sz="2000" dirty="0">
                <a:latin typeface="Times New Roman" pitchFamily="18" charset="0"/>
                <a:cs typeface="Times New Roman" pitchFamily="18" charset="0"/>
              </a:rPr>
              <a:t>Diverticula (hollow out-pouchings) are a common </a:t>
            </a:r>
            <a:r>
              <a:rPr lang="en-US" sz="2000" dirty="0" smtClean="0">
                <a:latin typeface="Times New Roman" pitchFamily="18" charset="0"/>
                <a:cs typeface="Times New Roman" pitchFamily="18" charset="0"/>
              </a:rPr>
              <a:t>structural abnormality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can be classified as:</a:t>
            </a:r>
          </a:p>
          <a:p>
            <a:pPr algn="l" rtl="0"/>
            <a:r>
              <a:rPr lang="en-US" sz="2000" b="1" dirty="0">
                <a:latin typeface="Times New Roman" pitchFamily="18" charset="0"/>
                <a:cs typeface="Times New Roman" pitchFamily="18" charset="0"/>
              </a:rPr>
              <a:t>1 Congenital</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All </a:t>
            </a:r>
            <a:r>
              <a:rPr lang="en-US" sz="2000" dirty="0">
                <a:latin typeface="Times New Roman" pitchFamily="18" charset="0"/>
                <a:cs typeface="Times New Roman" pitchFamily="18" charset="0"/>
              </a:rPr>
              <a:t>three coats of the bowel are present </a:t>
            </a:r>
            <a:r>
              <a:rPr lang="en-US" sz="2000" dirty="0" smtClean="0">
                <a:latin typeface="Times New Roman" pitchFamily="18" charset="0"/>
                <a:cs typeface="Times New Roman" pitchFamily="18" charset="0"/>
              </a:rPr>
              <a:t>in the </a:t>
            </a:r>
            <a:r>
              <a:rPr lang="en-US" sz="2000" dirty="0">
                <a:latin typeface="Times New Roman" pitchFamily="18" charset="0"/>
                <a:cs typeface="Times New Roman" pitchFamily="18" charset="0"/>
              </a:rPr>
              <a:t>wall of the diverticulum (e.g. </a:t>
            </a:r>
            <a:r>
              <a:rPr lang="en-US" sz="2000" dirty="0" smtClean="0">
                <a:latin typeface="Times New Roman" pitchFamily="18" charset="0"/>
                <a:cs typeface="Times New Roman" pitchFamily="18" charset="0"/>
              </a:rPr>
              <a:t>Meckel’s diverticulum</a:t>
            </a:r>
            <a:r>
              <a:rPr lang="en-US" sz="2000" dirty="0">
                <a:latin typeface="Times New Roman" pitchFamily="18" charset="0"/>
                <a:cs typeface="Times New Roman" pitchFamily="18" charset="0"/>
              </a:rPr>
              <a:t>).</a:t>
            </a:r>
          </a:p>
          <a:p>
            <a:pPr algn="l" rtl="0"/>
            <a:r>
              <a:rPr lang="en-US" sz="2000" b="1" dirty="0">
                <a:latin typeface="Times New Roman" pitchFamily="18" charset="0"/>
                <a:cs typeface="Times New Roman" pitchFamily="18" charset="0"/>
              </a:rPr>
              <a:t>2 Acquired.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no muscularis layer present in </a:t>
            </a:r>
            <a:r>
              <a:rPr lang="en-US" sz="2000" dirty="0" smtClean="0">
                <a:latin typeface="Times New Roman" pitchFamily="18" charset="0"/>
                <a:cs typeface="Times New Roman" pitchFamily="18" charset="0"/>
              </a:rPr>
              <a:t>the diverticulum </a:t>
            </a:r>
            <a:r>
              <a:rPr lang="en-US" sz="2000" dirty="0">
                <a:latin typeface="Times New Roman" pitchFamily="18" charset="0"/>
                <a:cs typeface="Times New Roman" pitchFamily="18" charset="0"/>
              </a:rPr>
              <a:t>(e.g. sigmoid diverticular disease).</a:t>
            </a:r>
          </a:p>
          <a:p>
            <a:pPr marL="742950" lvl="1" indent="-285750" algn="l" rtl="0">
              <a:buFont typeface="Arial" pitchFamily="34" charset="0"/>
              <a:buChar char="•"/>
            </a:pPr>
            <a:r>
              <a:rPr lang="en-US" sz="2000" dirty="0">
                <a:latin typeface="Times New Roman" pitchFamily="18" charset="0"/>
                <a:cs typeface="Times New Roman" pitchFamily="18" charset="0"/>
              </a:rPr>
              <a:t>Diverticula are found in the left colon in around </a:t>
            </a:r>
            <a:r>
              <a:rPr lang="en-US" sz="2000" dirty="0" smtClean="0">
                <a:latin typeface="Times New Roman" pitchFamily="18" charset="0"/>
                <a:cs typeface="Times New Roman" pitchFamily="18" charset="0"/>
              </a:rPr>
              <a:t>75% of </a:t>
            </a:r>
            <a:r>
              <a:rPr lang="en-US" sz="2000" dirty="0">
                <a:latin typeface="Times New Roman" pitchFamily="18" charset="0"/>
                <a:cs typeface="Times New Roman" pitchFamily="18" charset="0"/>
              </a:rPr>
              <a:t>over 70 year olds in the Western world.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condition is found </a:t>
            </a:r>
            <a:r>
              <a:rPr lang="en-US" sz="2000" dirty="0">
                <a:latin typeface="Times New Roman" pitchFamily="18" charset="0"/>
                <a:cs typeface="Times New Roman" pitchFamily="18" charset="0"/>
              </a:rPr>
              <a:t>in the sigmoid but can affect </a:t>
            </a:r>
            <a:r>
              <a:rPr lang="en-US" sz="2000" dirty="0" smtClean="0">
                <a:latin typeface="Times New Roman" pitchFamily="18" charset="0"/>
                <a:cs typeface="Times New Roman" pitchFamily="18" charset="0"/>
              </a:rPr>
              <a:t>the whole </a:t>
            </a:r>
            <a:r>
              <a:rPr lang="en-US" sz="2000" dirty="0">
                <a:latin typeface="Times New Roman" pitchFamily="18" charset="0"/>
                <a:cs typeface="Times New Roman" pitchFamily="18" charset="0"/>
              </a:rPr>
              <a:t>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Interestingly</a:t>
            </a:r>
            <a:r>
              <a:rPr lang="en-US" sz="2000" dirty="0">
                <a:latin typeface="Times New Roman" pitchFamily="18" charset="0"/>
                <a:cs typeface="Times New Roman" pitchFamily="18" charset="0"/>
              </a:rPr>
              <a:t>, in South-East Asia </a:t>
            </a:r>
            <a:r>
              <a:rPr lang="en-US" sz="2000" dirty="0" smtClean="0">
                <a:latin typeface="Times New Roman" pitchFamily="18" charset="0"/>
                <a:cs typeface="Times New Roman" pitchFamily="18" charset="0"/>
              </a:rPr>
              <a:t>right-sided diverticular </a:t>
            </a:r>
            <a:r>
              <a:rPr lang="en-US" sz="2000" dirty="0">
                <a:latin typeface="Times New Roman" pitchFamily="18" charset="0"/>
                <a:cs typeface="Times New Roman" pitchFamily="18" charset="0"/>
              </a:rPr>
              <a:t>disease is more common.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Diverticula </a:t>
            </a:r>
            <a:r>
              <a:rPr lang="en-US" sz="2000" dirty="0">
                <a:latin typeface="Times New Roman" pitchFamily="18" charset="0"/>
                <a:cs typeface="Times New Roman" pitchFamily="18" charset="0"/>
              </a:rPr>
              <a:t>are </a:t>
            </a:r>
            <a:r>
              <a:rPr lang="en-US" sz="2000" dirty="0" smtClean="0">
                <a:latin typeface="Times New Roman" pitchFamily="18" charset="0"/>
                <a:cs typeface="Times New Roman" pitchFamily="18" charset="0"/>
              </a:rPr>
              <a:t>most often </a:t>
            </a:r>
            <a:r>
              <a:rPr lang="en-US" sz="2000" dirty="0">
                <a:latin typeface="Times New Roman" pitchFamily="18" charset="0"/>
                <a:cs typeface="Times New Roman" pitchFamily="18" charset="0"/>
              </a:rPr>
              <a:t>asymptomatic (diverticulosis) and found </a:t>
            </a:r>
            <a:r>
              <a:rPr lang="en-US" sz="2000" dirty="0" smtClean="0">
                <a:latin typeface="Times New Roman" pitchFamily="18" charset="0"/>
                <a:cs typeface="Times New Roman" pitchFamily="18" charset="0"/>
              </a:rPr>
              <a:t>incidentally, but </a:t>
            </a:r>
            <a:r>
              <a:rPr lang="en-US" sz="2000" dirty="0">
                <a:latin typeface="Times New Roman" pitchFamily="18" charset="0"/>
                <a:cs typeface="Times New Roman" pitchFamily="18" charset="0"/>
              </a:rPr>
              <a:t>they can present clinically with sepsis or haemorrhage</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6965750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Aetiology</a:t>
            </a:r>
          </a:p>
          <a:p>
            <a:pPr marL="800100" lvl="1" indent="-342900" algn="l" rtl="0">
              <a:buFont typeface="Arial" pitchFamily="34" charset="0"/>
              <a:buChar char="•"/>
            </a:pPr>
            <a:r>
              <a:rPr lang="en-US" sz="2000" dirty="0">
                <a:latin typeface="Times New Roman" pitchFamily="18" charset="0"/>
                <a:cs typeface="Times New Roman" pitchFamily="18" charset="0"/>
              </a:rPr>
              <a:t>Epidemiological studies indicate that diverticular disease is </a:t>
            </a:r>
            <a:r>
              <a:rPr lang="en-US" sz="2000" dirty="0" smtClean="0">
                <a:latin typeface="Times New Roman" pitchFamily="18" charset="0"/>
                <a:cs typeface="Times New Roman" pitchFamily="18" charset="0"/>
              </a:rPr>
              <a:t>a consequence </a:t>
            </a:r>
            <a:r>
              <a:rPr lang="en-US" sz="2000" dirty="0">
                <a:latin typeface="Times New Roman" pitchFamily="18" charset="0"/>
                <a:cs typeface="Times New Roman" pitchFamily="18" charset="0"/>
              </a:rPr>
              <a:t>of a refined Western diet, deficient in </a:t>
            </a:r>
            <a:r>
              <a:rPr lang="en-US" sz="2000" dirty="0" smtClean="0">
                <a:latin typeface="Times New Roman" pitchFamily="18" charset="0"/>
                <a:cs typeface="Times New Roman" pitchFamily="18" charset="0"/>
              </a:rPr>
              <a:t>dietary fibre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combination of altered collagen structure with </a:t>
            </a:r>
            <a:r>
              <a:rPr lang="en-US" sz="2000" dirty="0" smtClean="0">
                <a:latin typeface="Times New Roman" pitchFamily="18" charset="0"/>
                <a:cs typeface="Times New Roman" pitchFamily="18" charset="0"/>
              </a:rPr>
              <a:t>ageing, disordered motility and increased intraluminal pressure, most notably in the narrow sigmoid colon, results in herniation of mucosa through the circular muscle at the points where blood vessels penetrate the bowel wall. </a:t>
            </a:r>
          </a:p>
          <a:p>
            <a:pPr marL="800100" lvl="1" indent="-342900" algn="l" rtl="0">
              <a:buFont typeface="Arial" pitchFamily="34" charset="0"/>
              <a:buChar char="•"/>
            </a:pPr>
            <a:r>
              <a:rPr lang="en-US" sz="2000" dirty="0" smtClean="0">
                <a:latin typeface="Times New Roman" pitchFamily="18" charset="0"/>
                <a:cs typeface="Times New Roman" pitchFamily="18" charset="0"/>
              </a:rPr>
              <a:t>The rectum has a complete muscular coat and a wider lumen and is thus very rarely affected. </a:t>
            </a:r>
          </a:p>
          <a:p>
            <a:pPr marL="800100" lvl="1" indent="-342900" algn="l" rtl="0">
              <a:buFont typeface="Arial" pitchFamily="34" charset="0"/>
              <a:buChar char="•"/>
            </a:pPr>
            <a:r>
              <a:rPr lang="en-US" sz="2000" dirty="0" smtClean="0">
                <a:latin typeface="Times New Roman" pitchFamily="18" charset="0"/>
                <a:cs typeface="Times New Roman" pitchFamily="18" charset="0"/>
              </a:rPr>
              <a:t>Diverticular disease is rare in Africa and Asia where the diet is high in natural fibre.</a:t>
            </a:r>
          </a:p>
          <a:p>
            <a:pPr lvl="1" algn="l" rtl="0"/>
            <a:endParaRPr lang="en-US" sz="20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4368697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Montreal classification for Crohn's disease</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Montreal</a:t>
            </a:r>
            <a:endParaRPr lang="en-US" sz="2000" b="1" dirty="0">
              <a:latin typeface="Times New Roman" pitchFamily="18" charset="0"/>
              <a:cs typeface="Times New Roman" pitchFamily="18" charset="0"/>
            </a:endParaRPr>
          </a:p>
          <a:p>
            <a:pPr algn="l" rtl="0"/>
            <a:r>
              <a:rPr lang="en-US" sz="2000" dirty="0">
                <a:latin typeface="Times New Roman" pitchFamily="18" charset="0"/>
                <a:cs typeface="Times New Roman" pitchFamily="18" charset="0"/>
              </a:rPr>
              <a:t>Age at diagnosis		</a:t>
            </a:r>
            <a:r>
              <a:rPr lang="en-US" sz="2000" dirty="0" smtClean="0">
                <a:latin typeface="Times New Roman" pitchFamily="18" charset="0"/>
                <a:cs typeface="Times New Roman" pitchFamily="18" charset="0"/>
              </a:rPr>
              <a:t>      A1 </a:t>
            </a:r>
            <a:r>
              <a:rPr lang="en-US" sz="2000" dirty="0">
                <a:latin typeface="Times New Roman" pitchFamily="18" charset="0"/>
                <a:cs typeface="Times New Roman" pitchFamily="18" charset="0"/>
              </a:rPr>
              <a:t>below 16 y</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A2 </a:t>
            </a:r>
            <a:r>
              <a:rPr lang="en-US" sz="2000" dirty="0">
                <a:latin typeface="Times New Roman" pitchFamily="18" charset="0"/>
                <a:cs typeface="Times New Roman" pitchFamily="18" charset="0"/>
              </a:rPr>
              <a:t>between 17 and 40 </a:t>
            </a:r>
            <a:r>
              <a:rPr lang="en-US" sz="2000" dirty="0" smtClean="0">
                <a:latin typeface="Times New Roman" pitchFamily="18" charset="0"/>
                <a:cs typeface="Times New Roman" pitchFamily="18" charset="0"/>
              </a:rPr>
              <a:t>y</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A3 </a:t>
            </a:r>
            <a:r>
              <a:rPr lang="en-US" sz="2000" dirty="0">
                <a:latin typeface="Times New Roman" pitchFamily="18" charset="0"/>
                <a:cs typeface="Times New Roman" pitchFamily="18" charset="0"/>
              </a:rPr>
              <a:t>above 40 y</a:t>
            </a:r>
          </a:p>
          <a:p>
            <a:pPr algn="l" rtl="0"/>
            <a:endParaRPr lang="en-US" sz="2000" dirty="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Location</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L1 </a:t>
            </a:r>
            <a:r>
              <a:rPr lang="en-US" sz="2000" dirty="0">
                <a:latin typeface="Times New Roman" pitchFamily="18" charset="0"/>
                <a:cs typeface="Times New Roman" pitchFamily="18" charset="0"/>
              </a:rPr>
              <a:t>ileal</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L2 </a:t>
            </a:r>
            <a:r>
              <a:rPr lang="en-US" sz="2000" dirty="0">
                <a:latin typeface="Times New Roman" pitchFamily="18" charset="0"/>
                <a:cs typeface="Times New Roman" pitchFamily="18" charset="0"/>
              </a:rPr>
              <a:t>colonic</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L3 </a:t>
            </a:r>
            <a:r>
              <a:rPr lang="en-US" sz="2000" dirty="0">
                <a:latin typeface="Times New Roman" pitchFamily="18" charset="0"/>
                <a:cs typeface="Times New Roman" pitchFamily="18" charset="0"/>
              </a:rPr>
              <a:t>ileocolonic</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L4 </a:t>
            </a:r>
            <a:r>
              <a:rPr lang="en-US" sz="2000" dirty="0">
                <a:latin typeface="Times New Roman" pitchFamily="18" charset="0"/>
                <a:cs typeface="Times New Roman" pitchFamily="18" charset="0"/>
              </a:rPr>
              <a:t>isolated upper disease*</a:t>
            </a:r>
          </a:p>
          <a:p>
            <a:pPr algn="l" rtl="0"/>
            <a:r>
              <a:rPr lang="en-US" sz="2000" dirty="0">
                <a:latin typeface="Times New Roman" pitchFamily="18" charset="0"/>
                <a:cs typeface="Times New Roman" pitchFamily="18" charset="0"/>
              </a:rPr>
              <a:t>Behaviour		</a:t>
            </a:r>
            <a:r>
              <a:rPr lang="en-US" sz="2000" dirty="0" smtClean="0">
                <a:latin typeface="Times New Roman" pitchFamily="18" charset="0"/>
                <a:cs typeface="Times New Roman" pitchFamily="18" charset="0"/>
              </a:rPr>
              <a:t>       B1 </a:t>
            </a:r>
            <a:r>
              <a:rPr lang="en-US" sz="2000" dirty="0">
                <a:latin typeface="Times New Roman" pitchFamily="18" charset="0"/>
                <a:cs typeface="Times New Roman" pitchFamily="18" charset="0"/>
              </a:rPr>
              <a:t>non‐stricturing, non‐penetrating</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B2 </a:t>
            </a:r>
            <a:r>
              <a:rPr lang="en-US" sz="2000" dirty="0">
                <a:latin typeface="Times New Roman" pitchFamily="18" charset="0"/>
                <a:cs typeface="Times New Roman" pitchFamily="18" charset="0"/>
              </a:rPr>
              <a:t>stricturing</a:t>
            </a:r>
          </a:p>
          <a:p>
            <a:pPr algn="l" rtl="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B3 </a:t>
            </a:r>
            <a:r>
              <a:rPr lang="en-US" sz="2000" dirty="0">
                <a:latin typeface="Times New Roman" pitchFamily="18" charset="0"/>
                <a:cs typeface="Times New Roman" pitchFamily="18" charset="0"/>
              </a:rPr>
              <a:t>penetrating</a:t>
            </a:r>
          </a:p>
          <a:p>
            <a:pPr algn="l" rtl="0"/>
            <a:r>
              <a:rPr lang="en-US" sz="2000" dirty="0" smtClean="0">
                <a:latin typeface="Times New Roman" pitchFamily="18" charset="0"/>
                <a:cs typeface="Times New Roman" pitchFamily="18" charset="0"/>
              </a:rPr>
              <a:t>                                                   p </a:t>
            </a:r>
            <a:r>
              <a:rPr lang="en-US" sz="2000" dirty="0">
                <a:latin typeface="Times New Roman" pitchFamily="18" charset="0"/>
                <a:cs typeface="Times New Roman" pitchFamily="18" charset="0"/>
              </a:rPr>
              <a:t>perianal disease modifier</a:t>
            </a:r>
            <a:r>
              <a:rPr lang="en-US" sz="2000" dirty="0" smtClean="0">
                <a:latin typeface="Times New Roman" pitchFamily="18" charset="0"/>
                <a:cs typeface="Times New Roman" pitchFamily="18" charset="0"/>
              </a:rPr>
              <a:t>†</a:t>
            </a:r>
          </a:p>
          <a:p>
            <a:pPr algn="l" rtl="0"/>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algn="l" rtl="0"/>
            <a:r>
              <a:rPr lang="en-US" sz="2000" dirty="0">
                <a:latin typeface="Times New Roman" pitchFamily="18" charset="0"/>
                <a:cs typeface="Times New Roman" pitchFamily="18" charset="0"/>
              </a:rPr>
              <a:t>*L4 is a modifier that can be added to L1–L3 when concomitant upper gastrointestinal disease is present.</a:t>
            </a:r>
          </a:p>
          <a:p>
            <a:pPr algn="l" rtl="0"/>
            <a:endParaRPr lang="en-US" sz="2000" dirty="0">
              <a:latin typeface="Times New Roman" pitchFamily="18" charset="0"/>
              <a:cs typeface="Times New Roman" pitchFamily="18" charset="0"/>
            </a:endParaRPr>
          </a:p>
          <a:p>
            <a:pPr algn="l" rtl="0"/>
            <a:r>
              <a:rPr lang="en-US" sz="2000" dirty="0">
                <a:latin typeface="Times New Roman" pitchFamily="18" charset="0"/>
                <a:cs typeface="Times New Roman" pitchFamily="18" charset="0"/>
              </a:rPr>
              <a:t>†“p” is added to B1–B3 when concomitant perianal disease is present.</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80489051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Complications of diverticular disease</a:t>
            </a:r>
          </a:p>
          <a:p>
            <a:pPr marL="342900" indent="-342900" algn="l" rtl="0">
              <a:buFont typeface="+mj-lt"/>
              <a:buAutoNum type="arabicPeriod"/>
            </a:pPr>
            <a:r>
              <a:rPr lang="en-US" sz="2000" dirty="0" smtClean="0">
                <a:latin typeface="Times New Roman" pitchFamily="18" charset="0"/>
                <a:cs typeface="Times New Roman" pitchFamily="18" charset="0"/>
              </a:rPr>
              <a:t>Pain </a:t>
            </a:r>
            <a:r>
              <a:rPr lang="en-US" sz="2000" dirty="0">
                <a:latin typeface="Times New Roman" pitchFamily="18" charset="0"/>
                <a:cs typeface="Times New Roman" pitchFamily="18" charset="0"/>
              </a:rPr>
              <a:t>and inflammation (</a:t>
            </a:r>
            <a:r>
              <a:rPr lang="en-US" sz="2000" b="1" dirty="0">
                <a:latin typeface="Times New Roman" pitchFamily="18" charset="0"/>
                <a:cs typeface="Times New Roman" pitchFamily="18" charset="0"/>
              </a:rPr>
              <a:t>diverticuliti</a:t>
            </a:r>
            <a:r>
              <a:rPr lang="en-US" sz="2000" dirty="0">
                <a:latin typeface="Times New Roman" pitchFamily="18" charset="0"/>
                <a:cs typeface="Times New Roman" pitchFamily="18" charset="0"/>
              </a:rPr>
              <a:t>s).</a:t>
            </a:r>
          </a:p>
          <a:p>
            <a:pPr marL="342900" indent="-342900" algn="l" rtl="0">
              <a:buFont typeface="+mj-lt"/>
              <a:buAutoNum type="arabicPeriod"/>
            </a:pPr>
            <a:r>
              <a:rPr lang="en-US" sz="2000" b="1" dirty="0" smtClean="0">
                <a:latin typeface="Times New Roman" pitchFamily="18" charset="0"/>
                <a:cs typeface="Times New Roman" pitchFamily="18" charset="0"/>
              </a:rPr>
              <a:t>Perforation</a:t>
            </a:r>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most often contained leading to </a:t>
            </a:r>
            <a:r>
              <a:rPr lang="en-US" sz="2000" dirty="0" smtClean="0">
                <a:latin typeface="Times New Roman" pitchFamily="18" charset="0"/>
                <a:cs typeface="Times New Roman" pitchFamily="18" charset="0"/>
              </a:rPr>
              <a:t>pericolic abscess </a:t>
            </a:r>
            <a:r>
              <a:rPr lang="en-US" sz="2000" dirty="0">
                <a:latin typeface="Times New Roman" pitchFamily="18" charset="0"/>
                <a:cs typeface="Times New Roman" pitchFamily="18" charset="0"/>
              </a:rPr>
              <a:t>formation but occasionally leading to </a:t>
            </a:r>
            <a:r>
              <a:rPr lang="en-US" sz="2000" dirty="0" smtClean="0">
                <a:latin typeface="Times New Roman" pitchFamily="18" charset="0"/>
                <a:cs typeface="Times New Roman" pitchFamily="18" charset="0"/>
              </a:rPr>
              <a:t>generalised peritonitis</a:t>
            </a:r>
            <a:r>
              <a:rPr lang="en-US" sz="2000" dirty="0">
                <a:latin typeface="Times New Roman" pitchFamily="18" charset="0"/>
                <a:cs typeface="Times New Roman" pitchFamily="18" charset="0"/>
              </a:rPr>
              <a:t>.</a:t>
            </a:r>
          </a:p>
          <a:p>
            <a:pPr marL="342900" indent="-342900" algn="l" rtl="0">
              <a:buFont typeface="+mj-lt"/>
              <a:buAutoNum type="arabicPeriod"/>
            </a:pPr>
            <a:r>
              <a:rPr lang="en-US" sz="2000" b="1" dirty="0" smtClean="0">
                <a:latin typeface="Times New Roman" pitchFamily="18" charset="0"/>
                <a:cs typeface="Times New Roman" pitchFamily="18" charset="0"/>
              </a:rPr>
              <a:t>Intestinal </a:t>
            </a:r>
            <a:r>
              <a:rPr lang="en-US" sz="2000" b="1" dirty="0">
                <a:latin typeface="Times New Roman" pitchFamily="18" charset="0"/>
                <a:cs typeface="Times New Roman" pitchFamily="18" charset="0"/>
              </a:rPr>
              <a:t>obstruction: </a:t>
            </a:r>
            <a:r>
              <a:rPr lang="en-US" sz="2000" dirty="0">
                <a:latin typeface="Times New Roman" pitchFamily="18" charset="0"/>
                <a:cs typeface="Times New Roman" pitchFamily="18" charset="0"/>
              </a:rPr>
              <a:t>progressive fibrosis can cause </a:t>
            </a:r>
            <a:r>
              <a:rPr lang="en-US" sz="2000" dirty="0" smtClean="0">
                <a:latin typeface="Times New Roman" pitchFamily="18" charset="0"/>
                <a:cs typeface="Times New Roman" pitchFamily="18" charset="0"/>
              </a:rPr>
              <a:t>stenosis of </a:t>
            </a:r>
            <a:r>
              <a:rPr lang="en-US" sz="2000" dirty="0">
                <a:latin typeface="Times New Roman" pitchFamily="18" charset="0"/>
                <a:cs typeface="Times New Roman" pitchFamily="18" charset="0"/>
              </a:rPr>
              <a:t>the sigmoid and large bowel obstruction or </a:t>
            </a:r>
            <a:r>
              <a:rPr lang="en-US" sz="2000" dirty="0" smtClean="0">
                <a:latin typeface="Times New Roman" pitchFamily="18" charset="0"/>
                <a:cs typeface="Times New Roman" pitchFamily="18" charset="0"/>
              </a:rPr>
              <a:t>loops of </a:t>
            </a:r>
            <a:r>
              <a:rPr lang="en-US" sz="2000" dirty="0">
                <a:latin typeface="Times New Roman" pitchFamily="18" charset="0"/>
                <a:cs typeface="Times New Roman" pitchFamily="18" charset="0"/>
              </a:rPr>
              <a:t>small intestine can adhere to an inflamed </a:t>
            </a:r>
            <a:r>
              <a:rPr lang="en-US" sz="2000" dirty="0" smtClean="0">
                <a:latin typeface="Times New Roman" pitchFamily="18" charset="0"/>
                <a:cs typeface="Times New Roman" pitchFamily="18" charset="0"/>
              </a:rPr>
              <a:t>sigmoid, resulting </a:t>
            </a:r>
            <a:r>
              <a:rPr lang="en-US" sz="2000" dirty="0">
                <a:latin typeface="Times New Roman" pitchFamily="18" charset="0"/>
                <a:cs typeface="Times New Roman" pitchFamily="18" charset="0"/>
              </a:rPr>
              <a:t>in small bowel obstruction.</a:t>
            </a:r>
          </a:p>
          <a:p>
            <a:pPr marL="342900" indent="-342900" algn="l" rtl="0">
              <a:buFont typeface="+mj-lt"/>
              <a:buAutoNum type="arabicPeriod"/>
            </a:pPr>
            <a:r>
              <a:rPr lang="en-US" sz="2000" b="1" dirty="0" smtClean="0">
                <a:latin typeface="Times New Roman" pitchFamily="18" charset="0"/>
                <a:cs typeface="Times New Roman" pitchFamily="18" charset="0"/>
              </a:rPr>
              <a:t>Haemorrhage</a:t>
            </a:r>
            <a:r>
              <a:rPr lang="en-US" sz="2000" dirty="0">
                <a:latin typeface="Times New Roman" pitchFamily="18" charset="0"/>
                <a:cs typeface="Times New Roman" pitchFamily="18" charset="0"/>
              </a:rPr>
              <a:t>: diverticular disease may present with </a:t>
            </a:r>
            <a:r>
              <a:rPr lang="en-US" sz="2000" dirty="0" smtClean="0">
                <a:latin typeface="Times New Roman" pitchFamily="18" charset="0"/>
                <a:cs typeface="Times New Roman" pitchFamily="18" charset="0"/>
              </a:rPr>
              <a:t>profuse and </a:t>
            </a:r>
            <a:r>
              <a:rPr lang="en-US" sz="2000" dirty="0">
                <a:latin typeface="Times New Roman" pitchFamily="18" charset="0"/>
                <a:cs typeface="Times New Roman" pitchFamily="18" charset="0"/>
              </a:rPr>
              <a:t>recurrent) colonic haemorrhage due to erosion </a:t>
            </a:r>
            <a:r>
              <a:rPr lang="en-US" sz="2000" dirty="0" smtClean="0">
                <a:latin typeface="Times New Roman" pitchFamily="18" charset="0"/>
                <a:cs typeface="Times New Roman" pitchFamily="18" charset="0"/>
              </a:rPr>
              <a:t>of vessels </a:t>
            </a:r>
            <a:r>
              <a:rPr lang="en-US" sz="2000" dirty="0">
                <a:latin typeface="Times New Roman" pitchFamily="18" charset="0"/>
                <a:cs typeface="Times New Roman" pitchFamily="18" charset="0"/>
              </a:rPr>
              <a:t>adjacent to a diverticulum.</a:t>
            </a:r>
          </a:p>
          <a:p>
            <a:pPr marL="342900" indent="-342900" algn="l" rtl="0">
              <a:buFont typeface="+mj-lt"/>
              <a:buAutoNum type="arabicPeriod"/>
            </a:pPr>
            <a:r>
              <a:rPr lang="en-US" sz="2000" b="1" dirty="0" smtClean="0">
                <a:latin typeface="Times New Roman" pitchFamily="18" charset="0"/>
                <a:cs typeface="Times New Roman" pitchFamily="18" charset="0"/>
              </a:rPr>
              <a:t>Fistula </a:t>
            </a:r>
            <a:r>
              <a:rPr lang="en-US" sz="2000" b="1" dirty="0">
                <a:latin typeface="Times New Roman" pitchFamily="18" charset="0"/>
                <a:cs typeface="Times New Roman" pitchFamily="18" charset="0"/>
              </a:rPr>
              <a:t>formation </a:t>
            </a:r>
            <a:r>
              <a:rPr lang="en-US" sz="2000" dirty="0">
                <a:latin typeface="Times New Roman" pitchFamily="18" charset="0"/>
                <a:cs typeface="Times New Roman" pitchFamily="18" charset="0"/>
              </a:rPr>
              <a:t>(colovesical, colovaginal, </a:t>
            </a:r>
            <a:r>
              <a:rPr lang="en-US" sz="2000" dirty="0" smtClean="0">
                <a:latin typeface="Times New Roman" pitchFamily="18" charset="0"/>
                <a:cs typeface="Times New Roman" pitchFamily="18" charset="0"/>
              </a:rPr>
              <a:t>enterocolic, colocutaneous</a:t>
            </a:r>
            <a:r>
              <a:rPr lang="en-US" sz="2000" dirty="0">
                <a:latin typeface="Times New Roman" pitchFamily="18" charset="0"/>
                <a:cs typeface="Times New Roman" pitchFamily="18" charset="0"/>
              </a:rPr>
              <a:t>): occurs in 5% of cases, colovesical </a:t>
            </a:r>
            <a:r>
              <a:rPr lang="en-US" sz="2000" dirty="0" smtClean="0">
                <a:latin typeface="Times New Roman" pitchFamily="18" charset="0"/>
                <a:cs typeface="Times New Roman" pitchFamily="18" charset="0"/>
              </a:rPr>
              <a:t>fistulation is </a:t>
            </a:r>
            <a:r>
              <a:rPr lang="en-US" sz="2000" dirty="0">
                <a:latin typeface="Times New Roman" pitchFamily="18" charset="0"/>
                <a:cs typeface="Times New Roman" pitchFamily="18" charset="0"/>
              </a:rPr>
              <a:t>most commonly seen.</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3411785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lvl="1" algn="l" rtl="0"/>
            <a:endParaRPr lang="en-US" sz="2000"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Clinical </a:t>
            </a:r>
            <a:r>
              <a:rPr lang="en-US" sz="2000" b="1" dirty="0">
                <a:latin typeface="Times New Roman" pitchFamily="18" charset="0"/>
                <a:cs typeface="Times New Roman" pitchFamily="18" charset="0"/>
              </a:rPr>
              <a:t>features</a:t>
            </a:r>
          </a:p>
          <a:p>
            <a:pPr marL="742950" lvl="1" indent="-285750" algn="l" rtl="0">
              <a:buFont typeface="Arial" pitchFamily="34" charset="0"/>
              <a:buChar char="•"/>
            </a:pPr>
            <a:r>
              <a:rPr lang="en-US" sz="2000" dirty="0">
                <a:latin typeface="Times New Roman" pitchFamily="18" charset="0"/>
                <a:cs typeface="Times New Roman" pitchFamily="18" charset="0"/>
              </a:rPr>
              <a:t>In mild cases, symptoms such as distension, flatulence and </a:t>
            </a:r>
            <a:r>
              <a:rPr lang="en-US" sz="2000" dirty="0" smtClean="0">
                <a:latin typeface="Times New Roman" pitchFamily="18" charset="0"/>
                <a:cs typeface="Times New Roman" pitchFamily="18" charset="0"/>
              </a:rPr>
              <a:t>a sensation </a:t>
            </a:r>
            <a:r>
              <a:rPr lang="en-US" sz="2000" dirty="0">
                <a:latin typeface="Times New Roman" pitchFamily="18" charset="0"/>
                <a:cs typeface="Times New Roman" pitchFamily="18" charset="0"/>
              </a:rPr>
              <a:t>of heaviness in the lower abdomen may be </a:t>
            </a:r>
            <a:r>
              <a:rPr lang="en-US" sz="2000" dirty="0" smtClean="0">
                <a:latin typeface="Times New Roman" pitchFamily="18" charset="0"/>
                <a:cs typeface="Times New Roman" pitchFamily="18" charset="0"/>
              </a:rPr>
              <a:t>indistinguishable from </a:t>
            </a:r>
            <a:r>
              <a:rPr lang="en-US" sz="2000" dirty="0">
                <a:latin typeface="Times New Roman" pitchFamily="18" charset="0"/>
                <a:cs typeface="Times New Roman" pitchFamily="18" charset="0"/>
              </a:rPr>
              <a:t>those of irritable bowel </a:t>
            </a:r>
            <a:r>
              <a:rPr lang="en-US" sz="2000" dirty="0" smtClean="0">
                <a:latin typeface="Times New Roman" pitchFamily="18" charset="0"/>
                <a:cs typeface="Times New Roman" pitchFamily="18" charset="0"/>
              </a:rPr>
              <a:t>syndrome. </a:t>
            </a:r>
          </a:p>
          <a:p>
            <a:pPr marL="742950" lvl="1" indent="-285750" algn="l" rtl="0">
              <a:buFont typeface="Arial" pitchFamily="34" charset="0"/>
              <a:buChar char="•"/>
            </a:pPr>
            <a:r>
              <a:rPr lang="en-US" sz="2000" dirty="0" smtClean="0">
                <a:latin typeface="Times New Roman" pitchFamily="18" charset="0"/>
                <a:cs typeface="Times New Roman" pitchFamily="18" charset="0"/>
              </a:rPr>
              <a:t>Surgical </a:t>
            </a:r>
            <a:r>
              <a:rPr lang="en-US" sz="2000" dirty="0">
                <a:latin typeface="Times New Roman" pitchFamily="18" charset="0"/>
                <a:cs typeface="Times New Roman" pitchFamily="18" charset="0"/>
              </a:rPr>
              <a:t>treatment is rarely</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in the absence of complications</a:t>
            </a:r>
            <a:r>
              <a:rPr lang="en-US" dirty="0" smtClean="0">
                <a:latin typeface="Times New Roman" pitchFamily="18" charset="0"/>
                <a:cs typeface="Times New Roman" pitchFamily="18" charset="0"/>
              </a:rPr>
              <a:t>.</a:t>
            </a:r>
          </a:p>
          <a:p>
            <a:pPr marL="742950" lvl="1" indent="-285750" algn="l" rtl="0">
              <a:buFont typeface="Arial" pitchFamily="34" charset="0"/>
              <a:buChar char="•"/>
            </a:pPr>
            <a:r>
              <a:rPr lang="en-US"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Diverticulitis typically presents as persistent lower abdominal pain, usually in the left iliac fossa.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may be accompanying diarrhoea or constipation. </a:t>
            </a:r>
          </a:p>
          <a:p>
            <a:pPr marL="742950" lvl="1" indent="-285750" algn="l" rtl="0">
              <a:buFont typeface="Arial" pitchFamily="34" charset="0"/>
              <a:buChar char="•"/>
            </a:pPr>
            <a:r>
              <a:rPr lang="en-US" sz="2000" dirty="0">
                <a:latin typeface="Times New Roman" pitchFamily="18" charset="0"/>
                <a:cs typeface="Times New Roman" pitchFamily="18" charset="0"/>
              </a:rPr>
              <a:t>The lower abdomen is tender, especially on the left, but occasionally also in the right iliac fossa if the sigmoid loop lies across the midline.</a:t>
            </a:r>
          </a:p>
          <a:p>
            <a:pPr marL="742950" lvl="1" indent="-285750" algn="l" rtl="0">
              <a:buFont typeface="Arial" pitchFamily="34" charset="0"/>
              <a:buChar char="•"/>
            </a:pPr>
            <a:r>
              <a:rPr lang="en-US" sz="2000" dirty="0">
                <a:latin typeface="Times New Roman" pitchFamily="18" charset="0"/>
                <a:cs typeface="Times New Roman" pitchFamily="18" charset="0"/>
              </a:rPr>
              <a:t>The sigmoid colon may be tender and thickened on palpation and rectal examination may reveal a tender mass if an abscess has formed. </a:t>
            </a:r>
          </a:p>
          <a:p>
            <a:pPr marL="742950" lvl="1" indent="-285750" algn="l" rtl="0">
              <a:buFont typeface="Arial" pitchFamily="34" charset="0"/>
              <a:buChar char="•"/>
            </a:pPr>
            <a:r>
              <a:rPr lang="en-US" sz="2000" dirty="0">
                <a:latin typeface="Times New Roman" pitchFamily="18" charset="0"/>
                <a:cs typeface="Times New Roman" pitchFamily="18" charset="0"/>
              </a:rPr>
              <a:t>Distinguishing between diverticulitis and </a:t>
            </a:r>
            <a:r>
              <a:rPr lang="en-US" sz="2000" dirty="0" smtClean="0">
                <a:latin typeface="Times New Roman" pitchFamily="18" charset="0"/>
                <a:cs typeface="Times New Roman" pitchFamily="18" charset="0"/>
              </a:rPr>
              <a:t>abscess formation </a:t>
            </a:r>
            <a:r>
              <a:rPr lang="en-US" sz="2000" dirty="0">
                <a:latin typeface="Times New Roman" pitchFamily="18" charset="0"/>
                <a:cs typeface="Times New Roman" pitchFamily="18" charset="0"/>
              </a:rPr>
              <a:t>is difficult on clinical grounds alone and radiological imaging is essential. </a:t>
            </a:r>
          </a:p>
          <a:p>
            <a:pPr marL="742950" lvl="1" indent="-285750" algn="l" rtl="0">
              <a:buFont typeface="Arial" pitchFamily="34" charset="0"/>
              <a:buChar char="•"/>
            </a:pPr>
            <a:r>
              <a:rPr lang="en-US" sz="2000" dirty="0">
                <a:latin typeface="Times New Roman" pitchFamily="18" charset="0"/>
                <a:cs typeface="Times New Roman" pitchFamily="18" charset="0"/>
              </a:rPr>
              <a:t>Generalised peritonitis as a result of free perforation presents in the typical manner with systemic upset and generalised tenderness and guarding</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226213449"/>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09342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Haemorrhage from colonic diverticula is typically </a:t>
            </a:r>
            <a:r>
              <a:rPr lang="en-US" sz="2000" dirty="0" smtClean="0">
                <a:latin typeface="Times New Roman" pitchFamily="18" charset="0"/>
                <a:cs typeface="Times New Roman" pitchFamily="18" charset="0"/>
              </a:rPr>
              <a:t>painless and </a:t>
            </a:r>
            <a:r>
              <a:rPr lang="en-US" sz="2000" dirty="0">
                <a:latin typeface="Times New Roman" pitchFamily="18" charset="0"/>
                <a:cs typeface="Times New Roman" pitchFamily="18" charset="0"/>
              </a:rPr>
              <a:t>profuse.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Bleeding </a:t>
            </a:r>
            <a:r>
              <a:rPr lang="en-US" sz="2000" dirty="0">
                <a:latin typeface="Times New Roman" pitchFamily="18" charset="0"/>
                <a:cs typeface="Times New Roman" pitchFamily="18" charset="0"/>
              </a:rPr>
              <a:t>from the sigmoid will be bright red </a:t>
            </a:r>
            <a:r>
              <a:rPr lang="en-US" sz="2000" dirty="0" smtClean="0">
                <a:latin typeface="Times New Roman" pitchFamily="18" charset="0"/>
                <a:cs typeface="Times New Roman" pitchFamily="18" charset="0"/>
              </a:rPr>
              <a:t>with clots</a:t>
            </a:r>
            <a:r>
              <a:rPr lang="en-US" sz="2000" dirty="0">
                <a:latin typeface="Times New Roman" pitchFamily="18" charset="0"/>
                <a:cs typeface="Times New Roman" pitchFamily="18" charset="0"/>
              </a:rPr>
              <a:t>, whereas right-sided bleeding will be darker.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D</a:t>
            </a:r>
            <a:r>
              <a:rPr lang="en-US" sz="2000" dirty="0" smtClean="0">
                <a:latin typeface="Times New Roman" pitchFamily="18" charset="0"/>
                <a:cs typeface="Times New Roman" pitchFamily="18" charset="0"/>
              </a:rPr>
              <a:t>iverticular </a:t>
            </a:r>
            <a:r>
              <a:rPr lang="en-US" sz="2000" dirty="0">
                <a:latin typeface="Times New Roman" pitchFamily="18" charset="0"/>
                <a:cs typeface="Times New Roman" pitchFamily="18" charset="0"/>
              </a:rPr>
              <a:t>bleeding may persist </a:t>
            </a:r>
            <a:r>
              <a:rPr lang="en-US" sz="2000" dirty="0" smtClean="0">
                <a:latin typeface="Times New Roman" pitchFamily="18" charset="0"/>
                <a:cs typeface="Times New Roman" pitchFamily="18" charset="0"/>
              </a:rPr>
              <a:t>or recur </a:t>
            </a:r>
            <a:r>
              <a:rPr lang="en-US" sz="2000" dirty="0">
                <a:latin typeface="Times New Roman" pitchFamily="18" charset="0"/>
                <a:cs typeface="Times New Roman" pitchFamily="18" charset="0"/>
              </a:rPr>
              <a:t>requiring transfusion and resection.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presentation of </a:t>
            </a:r>
            <a:r>
              <a:rPr lang="en-US" sz="2000" dirty="0">
                <a:latin typeface="Times New Roman" pitchFamily="18" charset="0"/>
                <a:cs typeface="Times New Roman" pitchFamily="18" charset="0"/>
              </a:rPr>
              <a:t>a </a:t>
            </a:r>
            <a:r>
              <a:rPr lang="en-US" sz="2000" b="1" dirty="0">
                <a:latin typeface="Times New Roman" pitchFamily="18" charset="0"/>
                <a:cs typeface="Times New Roman" pitchFamily="18" charset="0"/>
              </a:rPr>
              <a:t>fistula</a:t>
            </a:r>
            <a:r>
              <a:rPr lang="en-US" sz="2000" dirty="0">
                <a:latin typeface="Times New Roman" pitchFamily="18" charset="0"/>
                <a:cs typeface="Times New Roman" pitchFamily="18" charset="0"/>
              </a:rPr>
              <a:t> resulting from diverticular disease depends on </a:t>
            </a:r>
            <a:r>
              <a:rPr lang="en-US" sz="2000" dirty="0" smtClean="0">
                <a:latin typeface="Times New Roman" pitchFamily="18" charset="0"/>
                <a:cs typeface="Times New Roman" pitchFamily="18" charset="0"/>
              </a:rPr>
              <a:t>the site</a:t>
            </a:r>
            <a:r>
              <a:rPr lang="en-US" sz="2000" dirty="0">
                <a:latin typeface="Times New Roman" pitchFamily="18" charset="0"/>
                <a:cs typeface="Times New Roman" pitchFamily="18" charset="0"/>
              </a:rPr>
              <a:t>;</a:t>
            </a:r>
            <a:r>
              <a:rPr lang="en-US" sz="2000" dirty="0" smtClean="0">
                <a:latin typeface="Times New Roman" pitchFamily="18" charset="0"/>
                <a:cs typeface="Times New Roman" pitchFamily="18" charset="0"/>
              </a:rPr>
              <a:t> </a:t>
            </a:r>
          </a:p>
          <a:p>
            <a:pPr marL="1714500" lvl="3" indent="-342900" algn="l" rtl="0">
              <a:buFont typeface="Wingdings" pitchFamily="2" charset="2"/>
              <a:buChar char="Ø"/>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most common </a:t>
            </a:r>
            <a:r>
              <a:rPr lang="en-US" sz="2000" b="1" dirty="0">
                <a:latin typeface="Times New Roman" pitchFamily="18" charset="0"/>
                <a:cs typeface="Times New Roman" pitchFamily="18" charset="0"/>
              </a:rPr>
              <a:t>colovesical fistula </a:t>
            </a:r>
            <a:r>
              <a:rPr lang="en-US" sz="2000" dirty="0">
                <a:latin typeface="Times New Roman" pitchFamily="18" charset="0"/>
                <a:cs typeface="Times New Roman" pitchFamily="18" charset="0"/>
              </a:rPr>
              <a:t>results in </a:t>
            </a:r>
            <a:r>
              <a:rPr lang="en-US" sz="2000" dirty="0" smtClean="0">
                <a:latin typeface="Times New Roman" pitchFamily="18" charset="0"/>
                <a:cs typeface="Times New Roman" pitchFamily="18" charset="0"/>
              </a:rPr>
              <a:t>recurrent urinary </a:t>
            </a:r>
            <a:r>
              <a:rPr lang="en-US" sz="2000" dirty="0">
                <a:latin typeface="Times New Roman" pitchFamily="18" charset="0"/>
                <a:cs typeface="Times New Roman" pitchFamily="18" charset="0"/>
              </a:rPr>
              <a:t>tract infections and pneumaturia (flatus in </a:t>
            </a:r>
            <a:r>
              <a:rPr lang="en-US" sz="2000" dirty="0" smtClean="0">
                <a:latin typeface="Times New Roman" pitchFamily="18" charset="0"/>
                <a:cs typeface="Times New Roman" pitchFamily="18" charset="0"/>
              </a:rPr>
              <a:t>the urine</a:t>
            </a:r>
            <a:r>
              <a:rPr lang="en-US" sz="2000" dirty="0">
                <a:latin typeface="Times New Roman" pitchFamily="18" charset="0"/>
                <a:cs typeface="Times New Roman" pitchFamily="18" charset="0"/>
              </a:rPr>
              <a:t>) or even faeces in the urine. </a:t>
            </a:r>
            <a:endParaRPr lang="en-US" sz="2000" dirty="0" smtClean="0">
              <a:latin typeface="Times New Roman" pitchFamily="18" charset="0"/>
              <a:cs typeface="Times New Roman" pitchFamily="18" charset="0"/>
            </a:endParaRPr>
          </a:p>
          <a:p>
            <a:pPr marL="1714500" lvl="3" indent="-342900" algn="l" rtl="0">
              <a:buFont typeface="Wingdings" pitchFamily="2" charset="2"/>
              <a:buChar char="Ø"/>
            </a:pPr>
            <a:r>
              <a:rPr lang="en-US" sz="2000" b="1" dirty="0" smtClean="0">
                <a:latin typeface="Times New Roman" pitchFamily="18" charset="0"/>
                <a:cs typeface="Times New Roman" pitchFamily="18" charset="0"/>
              </a:rPr>
              <a:t>Colovaginal </a:t>
            </a:r>
            <a:r>
              <a:rPr lang="en-US" sz="2000" b="1" dirty="0">
                <a:latin typeface="Times New Roman" pitchFamily="18" charset="0"/>
                <a:cs typeface="Times New Roman" pitchFamily="18" charset="0"/>
              </a:rPr>
              <a:t>fistulae </a:t>
            </a:r>
            <a:r>
              <a:rPr lang="en-US" sz="2000" dirty="0" smtClean="0">
                <a:latin typeface="Times New Roman" pitchFamily="18" charset="0"/>
                <a:cs typeface="Times New Roman" pitchFamily="18" charset="0"/>
              </a:rPr>
              <a:t>are more </a:t>
            </a:r>
            <a:r>
              <a:rPr lang="en-US" sz="2000" dirty="0">
                <a:latin typeface="Times New Roman" pitchFamily="18" charset="0"/>
                <a:cs typeface="Times New Roman" pitchFamily="18" charset="0"/>
              </a:rPr>
              <a:t>common after hysterectomy. </a:t>
            </a:r>
            <a:endParaRPr lang="en-US" sz="2000" dirty="0" smtClean="0">
              <a:latin typeface="Times New Roman" pitchFamily="18" charset="0"/>
              <a:cs typeface="Times New Roman" pitchFamily="18" charset="0"/>
            </a:endParaRPr>
          </a:p>
          <a:p>
            <a:pPr marL="1714500" lvl="3" indent="-342900" algn="l" rtl="0">
              <a:buFont typeface="Wingdings" pitchFamily="2" charset="2"/>
              <a:buChar char="Ø"/>
            </a:pPr>
            <a:r>
              <a:rPr lang="en-US" sz="2000" b="1" dirty="0" smtClean="0">
                <a:latin typeface="Times New Roman" pitchFamily="18" charset="0"/>
                <a:cs typeface="Times New Roman" pitchFamily="18" charset="0"/>
              </a:rPr>
              <a:t>Colocutaneous fistulation </a:t>
            </a:r>
            <a:r>
              <a:rPr lang="en-US" sz="2000" dirty="0" smtClean="0">
                <a:latin typeface="Times New Roman" pitchFamily="18" charset="0"/>
                <a:cs typeface="Times New Roman" pitchFamily="18" charset="0"/>
              </a:rPr>
              <a:t>is </a:t>
            </a:r>
            <a:r>
              <a:rPr lang="en-US" sz="2000" dirty="0">
                <a:latin typeface="Times New Roman" pitchFamily="18" charset="0"/>
                <a:cs typeface="Times New Roman" pitchFamily="18" charset="0"/>
              </a:rPr>
              <a:t>rare in the absence </a:t>
            </a:r>
            <a:r>
              <a:rPr lang="en-US" sz="2000" dirty="0" smtClean="0">
                <a:latin typeface="Times New Roman" pitchFamily="18" charset="0"/>
                <a:cs typeface="Times New Roman" pitchFamily="18" charset="0"/>
              </a:rPr>
              <a:t>of prior intervention. </a:t>
            </a:r>
          </a:p>
          <a:p>
            <a:pPr marL="1714500" lvl="3" indent="-342900" algn="l" rtl="0">
              <a:buFont typeface="Wingdings" pitchFamily="2" charset="2"/>
              <a:buChar char="Ø"/>
            </a:pPr>
            <a:r>
              <a:rPr lang="en-US" sz="2000" dirty="0" smtClean="0">
                <a:latin typeface="Times New Roman" pitchFamily="18" charset="0"/>
                <a:cs typeface="Times New Roman" pitchFamily="18" charset="0"/>
              </a:rPr>
              <a:t>Rarely</a:t>
            </a:r>
            <a:r>
              <a:rPr lang="en-US" sz="2000" dirty="0">
                <a:latin typeface="Times New Roman" pitchFamily="18" charset="0"/>
                <a:cs typeface="Times New Roman" pitchFamily="18" charset="0"/>
              </a:rPr>
              <a:t>, diverticular disease may perforate into </a:t>
            </a:r>
            <a:r>
              <a:rPr lang="en-US" sz="2000" dirty="0" smtClean="0">
                <a:latin typeface="Times New Roman" pitchFamily="18" charset="0"/>
                <a:cs typeface="Times New Roman" pitchFamily="18" charset="0"/>
              </a:rPr>
              <a:t>the retroperitoneum</a:t>
            </a:r>
            <a:r>
              <a:rPr lang="en-US" sz="2000" dirty="0">
                <a:latin typeface="Times New Roman" pitchFamily="18" charset="0"/>
                <a:cs typeface="Times New Roman" pitchFamily="18" charset="0"/>
              </a:rPr>
              <a:t>, leading to a psoas abscess, and even </a:t>
            </a:r>
            <a:r>
              <a:rPr lang="en-US" sz="2000" b="1" dirty="0" smtClean="0">
                <a:latin typeface="Times New Roman" pitchFamily="18" charset="0"/>
                <a:cs typeface="Times New Roman" pitchFamily="18" charset="0"/>
              </a:rPr>
              <a:t>groin fistulation</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025893941"/>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 </a:t>
            </a:r>
          </a:p>
          <a:p>
            <a:pPr algn="l" rtl="0"/>
            <a:r>
              <a:rPr lang="en-US" sz="2000" b="1" dirty="0" smtClean="0">
                <a:latin typeface="Times New Roman" pitchFamily="18" charset="0"/>
                <a:cs typeface="Times New Roman" pitchFamily="18" charset="0"/>
              </a:rPr>
              <a:t>Radiology</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Plain radiographs can demonstrate a pneumoperitoneum.</a:t>
            </a:r>
          </a:p>
          <a:p>
            <a:pPr marL="742950" lvl="1" indent="-285750" algn="l" rtl="0">
              <a:buFont typeface="Arial" pitchFamily="34" charset="0"/>
              <a:buChar char="•"/>
            </a:pPr>
            <a:r>
              <a:rPr lang="en-US" sz="2000" dirty="0">
                <a:latin typeface="Times New Roman" pitchFamily="18" charset="0"/>
                <a:cs typeface="Times New Roman" pitchFamily="18" charset="0"/>
              </a:rPr>
              <a:t>Spiral CT has excellent sensitivity and specificity for </a:t>
            </a:r>
            <a:r>
              <a:rPr lang="en-US" sz="2000" dirty="0" smtClean="0">
                <a:latin typeface="Times New Roman" pitchFamily="18" charset="0"/>
                <a:cs typeface="Times New Roman" pitchFamily="18" charset="0"/>
              </a:rPr>
              <a:t>identifying bowel </a:t>
            </a:r>
            <a:r>
              <a:rPr lang="en-US" sz="2000" dirty="0">
                <a:latin typeface="Times New Roman" pitchFamily="18" charset="0"/>
                <a:cs typeface="Times New Roman" pitchFamily="18" charset="0"/>
              </a:rPr>
              <a:t>wall thickening, abscess formation and </a:t>
            </a:r>
            <a:r>
              <a:rPr lang="en-US" sz="2000" dirty="0" smtClean="0">
                <a:latin typeface="Times New Roman" pitchFamily="18" charset="0"/>
                <a:cs typeface="Times New Roman" pitchFamily="18" charset="0"/>
              </a:rPr>
              <a:t>extraluminal disease </a:t>
            </a:r>
            <a:r>
              <a:rPr lang="en-US" sz="2000" dirty="0">
                <a:latin typeface="Times New Roman" pitchFamily="18" charset="0"/>
                <a:cs typeface="Times New Roman" pitchFamily="18" charset="0"/>
              </a:rPr>
              <a:t>and has revolutionised the assessment </a:t>
            </a:r>
            <a:r>
              <a:rPr lang="en-US" sz="2000" dirty="0" smtClean="0">
                <a:latin typeface="Times New Roman" pitchFamily="18" charset="0"/>
                <a:cs typeface="Times New Roman" pitchFamily="18" charset="0"/>
              </a:rPr>
              <a:t>of complicated </a:t>
            </a:r>
            <a:r>
              <a:rPr lang="en-US" sz="2000" dirty="0">
                <a:latin typeface="Times New Roman" pitchFamily="18" charset="0"/>
                <a:cs typeface="Times New Roman" pitchFamily="18" charset="0"/>
              </a:rPr>
              <a:t>diverticular </a:t>
            </a:r>
            <a:r>
              <a:rPr lang="en-US" sz="2000" dirty="0" smtClean="0">
                <a:latin typeface="Times New Roman" pitchFamily="18" charset="0"/>
                <a:cs typeface="Times New Roman" pitchFamily="18" charset="0"/>
              </a:rPr>
              <a:t>disease. </a:t>
            </a:r>
          </a:p>
          <a:p>
            <a:pPr marL="742950" lvl="1" indent="-285750" algn="l" rtl="0">
              <a:buFont typeface="Arial" pitchFamily="34" charset="0"/>
              <a:buChar char="•"/>
            </a:pPr>
            <a:r>
              <a:rPr lang="en-US" sz="2000" dirty="0" smtClean="0">
                <a:latin typeface="Times New Roman" pitchFamily="18" charset="0"/>
                <a:cs typeface="Times New Roman" pitchFamily="18" charset="0"/>
              </a:rPr>
              <a:t>On identification of </a:t>
            </a:r>
            <a:r>
              <a:rPr lang="en-US" sz="2000" dirty="0">
                <a:latin typeface="Times New Roman" pitchFamily="18" charset="0"/>
                <a:cs typeface="Times New Roman" pitchFamily="18" charset="0"/>
              </a:rPr>
              <a:t>abscesses in stable patients, drainage may be </a:t>
            </a:r>
            <a:r>
              <a:rPr lang="en-US" sz="2000" dirty="0" smtClean="0">
                <a:latin typeface="Times New Roman" pitchFamily="18" charset="0"/>
                <a:cs typeface="Times New Roman" pitchFamily="18" charset="0"/>
              </a:rPr>
              <a:t>carried out </a:t>
            </a:r>
            <a:r>
              <a:rPr lang="en-US" sz="2000" dirty="0">
                <a:latin typeface="Times New Roman" pitchFamily="18" charset="0"/>
                <a:cs typeface="Times New Roman" pitchFamily="18" charset="0"/>
              </a:rPr>
              <a:t>percutaneously, avoiding the need for laparotomy/laparoscopy.</a:t>
            </a:r>
          </a:p>
          <a:p>
            <a:pPr marL="742950" lvl="1" indent="-285750" algn="l" rtl="0">
              <a:buFont typeface="Arial" pitchFamily="34" charset="0"/>
              <a:buChar char="•"/>
            </a:pPr>
            <a:r>
              <a:rPr lang="en-US" sz="2000" dirty="0">
                <a:latin typeface="Times New Roman" pitchFamily="18" charset="0"/>
                <a:cs typeface="Times New Roman" pitchFamily="18" charset="0"/>
              </a:rPr>
              <a:t>Contrast studies and endoscopy are usually avoided </a:t>
            </a:r>
            <a:r>
              <a:rPr lang="en-US" sz="2000" dirty="0" smtClean="0">
                <a:latin typeface="Times New Roman" pitchFamily="18" charset="0"/>
                <a:cs typeface="Times New Roman" pitchFamily="18" charset="0"/>
              </a:rPr>
              <a:t>for 6 </a:t>
            </a:r>
            <a:r>
              <a:rPr lang="en-US" sz="2000" dirty="0">
                <a:latin typeface="Times New Roman" pitchFamily="18" charset="0"/>
                <a:cs typeface="Times New Roman" pitchFamily="18" charset="0"/>
              </a:rPr>
              <a:t>weeks after an acute attack for fear of causing perforation.</a:t>
            </a:r>
          </a:p>
          <a:p>
            <a:pPr marL="742950" lvl="1" indent="-285750" algn="l" rtl="0">
              <a:buFont typeface="Arial" pitchFamily="34" charset="0"/>
              <a:buChar char="•"/>
            </a:pPr>
            <a:r>
              <a:rPr lang="en-US" sz="2000" dirty="0">
                <a:latin typeface="Times New Roman" pitchFamily="18" charset="0"/>
                <a:cs typeface="Times New Roman" pitchFamily="18" charset="0"/>
              </a:rPr>
              <a:t>They are used subsequently, however, to exclude a </a:t>
            </a:r>
            <a:r>
              <a:rPr lang="en-US" sz="2000" dirty="0" smtClean="0">
                <a:latin typeface="Times New Roman" pitchFamily="18" charset="0"/>
                <a:cs typeface="Times New Roman" pitchFamily="18" charset="0"/>
              </a:rPr>
              <a:t>coexisting carcinoma </a:t>
            </a:r>
            <a:r>
              <a:rPr lang="en-US" sz="2000" dirty="0">
                <a:latin typeface="Times New Roman" pitchFamily="18" charset="0"/>
                <a:cs typeface="Times New Roman" pitchFamily="18" charset="0"/>
              </a:rPr>
              <a:t>and assess the extent of diverticular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Contrast examination </a:t>
            </a:r>
            <a:r>
              <a:rPr lang="en-US" sz="2000" dirty="0">
                <a:latin typeface="Times New Roman" pitchFamily="18" charset="0"/>
                <a:cs typeface="Times New Roman" pitchFamily="18" charset="0"/>
              </a:rPr>
              <a:t>or CT can demonstrate a fistula</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420566867"/>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Colonoscopy</a:t>
            </a:r>
          </a:p>
          <a:p>
            <a:pPr marL="742950" lvl="1" indent="-285750" algn="l" rtl="0">
              <a:buFont typeface="Arial" pitchFamily="34" charset="0"/>
              <a:buChar char="•"/>
            </a:pPr>
            <a:r>
              <a:rPr lang="en-US" sz="2000" dirty="0">
                <a:latin typeface="Times New Roman" pitchFamily="18" charset="0"/>
                <a:cs typeface="Times New Roman" pitchFamily="18" charset="0"/>
              </a:rPr>
              <a:t>Endoscopic assessment may demonstrate the necks of </a:t>
            </a:r>
            <a:r>
              <a:rPr lang="en-US" sz="2000" dirty="0" smtClean="0">
                <a:latin typeface="Times New Roman" pitchFamily="18" charset="0"/>
                <a:cs typeface="Times New Roman" pitchFamily="18" charset="0"/>
              </a:rPr>
              <a:t>diverticula within </a:t>
            </a:r>
            <a:r>
              <a:rPr lang="en-US" sz="2000" dirty="0">
                <a:latin typeface="Times New Roman" pitchFamily="18" charset="0"/>
                <a:cs typeface="Times New Roman" pitchFamily="18" charset="0"/>
              </a:rPr>
              <a:t>the bowel </a:t>
            </a:r>
            <a:r>
              <a:rPr lang="en-US" sz="2000" dirty="0" smtClean="0">
                <a:latin typeface="Times New Roman" pitchFamily="18" charset="0"/>
                <a:cs typeface="Times New Roman" pitchFamily="18" charset="0"/>
              </a:rPr>
              <a:t>lumen. </a:t>
            </a:r>
          </a:p>
          <a:p>
            <a:pPr marL="742950" lvl="1" indent="-285750" algn="l" rtl="0">
              <a:buFont typeface="Arial" pitchFamily="34" charset="0"/>
              <a:buChar char="•"/>
            </a:pPr>
            <a:r>
              <a:rPr lang="en-US" sz="2000" dirty="0" smtClean="0">
                <a:latin typeface="Times New Roman" pitchFamily="18" charset="0"/>
                <a:cs typeface="Times New Roman" pitchFamily="18" charset="0"/>
              </a:rPr>
              <a:t>A narrowed area </a:t>
            </a:r>
            <a:r>
              <a:rPr lang="en-US" sz="2000" dirty="0">
                <a:latin typeface="Times New Roman" pitchFamily="18" charset="0"/>
                <a:cs typeface="Times New Roman" pitchFamily="18" charset="0"/>
              </a:rPr>
              <a:t>of diverticular disease may be impassable because of </a:t>
            </a:r>
            <a:r>
              <a:rPr lang="en-US" sz="2000" dirty="0" smtClean="0">
                <a:latin typeface="Times New Roman" pitchFamily="18" charset="0"/>
                <a:cs typeface="Times New Roman" pitchFamily="18" charset="0"/>
              </a:rPr>
              <a:t>the severity </a:t>
            </a:r>
            <a:r>
              <a:rPr lang="en-US" sz="2000" dirty="0">
                <a:latin typeface="Times New Roman" pitchFamily="18" charset="0"/>
                <a:cs typeface="Times New Roman" pitchFamily="18" charset="0"/>
              </a:rPr>
              <a:t>of disease and there is a significant risk of </a:t>
            </a:r>
            <a:r>
              <a:rPr lang="en-US" sz="2000" dirty="0" smtClean="0">
                <a:latin typeface="Times New Roman" pitchFamily="18" charset="0"/>
                <a:cs typeface="Times New Roman" pitchFamily="18" charset="0"/>
              </a:rPr>
              <a:t>endoscopic perforation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Colonoscopy </a:t>
            </a:r>
            <a:r>
              <a:rPr lang="en-US" sz="2000" dirty="0">
                <a:latin typeface="Times New Roman" pitchFamily="18" charset="0"/>
                <a:cs typeface="Times New Roman" pitchFamily="18" charset="0"/>
              </a:rPr>
              <a:t>in these circumstances </a:t>
            </a:r>
            <a:r>
              <a:rPr lang="en-US" sz="2000" dirty="0" smtClean="0">
                <a:latin typeface="Times New Roman" pitchFamily="18" charset="0"/>
                <a:cs typeface="Times New Roman" pitchFamily="18" charset="0"/>
              </a:rPr>
              <a:t>requires judgement </a:t>
            </a:r>
            <a:r>
              <a:rPr lang="en-US" sz="2000" dirty="0">
                <a:latin typeface="Times New Roman" pitchFamily="18" charset="0"/>
                <a:cs typeface="Times New Roman" pitchFamily="18" charset="0"/>
              </a:rPr>
              <a:t>and experience.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Biopsies </a:t>
            </a:r>
            <a:r>
              <a:rPr lang="en-US" sz="2000" dirty="0">
                <a:latin typeface="Times New Roman" pitchFamily="18" charset="0"/>
                <a:cs typeface="Times New Roman" pitchFamily="18" charset="0"/>
              </a:rPr>
              <a:t>may be taken if </a:t>
            </a:r>
            <a:r>
              <a:rPr lang="en-US" sz="2000" dirty="0" smtClean="0">
                <a:latin typeface="Times New Roman" pitchFamily="18" charset="0"/>
                <a:cs typeface="Times New Roman" pitchFamily="18" charset="0"/>
              </a:rPr>
              <a:t>possible and </a:t>
            </a:r>
            <a:r>
              <a:rPr lang="en-US" sz="2000" dirty="0">
                <a:latin typeface="Times New Roman" pitchFamily="18" charset="0"/>
                <a:cs typeface="Times New Roman" pitchFamily="18" charset="0"/>
              </a:rPr>
              <a:t>corroboration with barium enema or CT virtual </a:t>
            </a:r>
            <a:r>
              <a:rPr lang="en-US" sz="2000" dirty="0" smtClean="0">
                <a:latin typeface="Times New Roman" pitchFamily="18" charset="0"/>
                <a:cs typeface="Times New Roman" pitchFamily="18" charset="0"/>
              </a:rPr>
              <a:t>colonoscopy is </a:t>
            </a:r>
            <a:r>
              <a:rPr lang="en-US" sz="2000" dirty="0">
                <a:latin typeface="Times New Roman" pitchFamily="18" charset="0"/>
                <a:cs typeface="Times New Roman" pitchFamily="18" charset="0"/>
              </a:rPr>
              <a:t>required.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Excluding </a:t>
            </a:r>
            <a:r>
              <a:rPr lang="en-US" sz="2000" dirty="0">
                <a:latin typeface="Times New Roman" pitchFamily="18" charset="0"/>
                <a:cs typeface="Times New Roman" pitchFamily="18" charset="0"/>
              </a:rPr>
              <a:t>a carcinoma may not always </a:t>
            </a:r>
            <a:r>
              <a:rPr lang="en-US" sz="2000" dirty="0" smtClean="0">
                <a:latin typeface="Times New Roman" pitchFamily="18" charset="0"/>
                <a:cs typeface="Times New Roman" pitchFamily="18" charset="0"/>
              </a:rPr>
              <a:t>be possible </a:t>
            </a:r>
            <a:r>
              <a:rPr lang="en-US" sz="2000" dirty="0">
                <a:latin typeface="Times New Roman" pitchFamily="18" charset="0"/>
                <a:cs typeface="Times New Roman" pitchFamily="18" charset="0"/>
              </a:rPr>
              <a:t>and may represent an indication for resection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endParaRPr lang="en-US" sz="2000"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Hinchey classification of </a:t>
            </a:r>
            <a:r>
              <a:rPr lang="en-US" sz="2000" b="1" dirty="0" smtClean="0">
                <a:latin typeface="Times New Roman" pitchFamily="18" charset="0"/>
                <a:cs typeface="Times New Roman" pitchFamily="18" charset="0"/>
              </a:rPr>
              <a:t>complicated diverticulitis</a:t>
            </a:r>
            <a:r>
              <a:rPr lang="en-US" sz="2000" dirty="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Grade I </a:t>
            </a:r>
            <a:r>
              <a:rPr lang="en-US" sz="2000" dirty="0" smtClean="0">
                <a:latin typeface="Times New Roman" pitchFamily="18" charset="0"/>
                <a:cs typeface="Times New Roman" pitchFamily="18" charset="0"/>
              </a:rPr>
              <a:t>          Mesenteric </a:t>
            </a:r>
            <a:r>
              <a:rPr lang="en-US" sz="2000" dirty="0">
                <a:latin typeface="Times New Roman" pitchFamily="18" charset="0"/>
                <a:cs typeface="Times New Roman" pitchFamily="18" charset="0"/>
              </a:rPr>
              <a:t>or pericolic abscess</a:t>
            </a:r>
          </a:p>
          <a:p>
            <a:pPr marL="742950" lvl="1" indent="-285750" algn="l" rtl="0">
              <a:buFont typeface="Arial" pitchFamily="34" charset="0"/>
              <a:buChar char="•"/>
            </a:pPr>
            <a:r>
              <a:rPr lang="en-US" sz="2000" dirty="0">
                <a:latin typeface="Times New Roman" pitchFamily="18" charset="0"/>
                <a:cs typeface="Times New Roman" pitchFamily="18" charset="0"/>
              </a:rPr>
              <a:t>Grade II </a:t>
            </a:r>
            <a:r>
              <a:rPr lang="en-US" sz="2000" dirty="0" smtClean="0">
                <a:latin typeface="Times New Roman" pitchFamily="18" charset="0"/>
                <a:cs typeface="Times New Roman" pitchFamily="18" charset="0"/>
              </a:rPr>
              <a:t>         Pelvic </a:t>
            </a:r>
            <a:r>
              <a:rPr lang="en-US" sz="2000" dirty="0">
                <a:latin typeface="Times New Roman" pitchFamily="18" charset="0"/>
                <a:cs typeface="Times New Roman" pitchFamily="18" charset="0"/>
              </a:rPr>
              <a:t>abscess</a:t>
            </a:r>
          </a:p>
          <a:p>
            <a:pPr marL="742950" lvl="1" indent="-285750" algn="l" rtl="0">
              <a:buFont typeface="Arial" pitchFamily="34" charset="0"/>
              <a:buChar char="•"/>
            </a:pPr>
            <a:r>
              <a:rPr lang="en-US" sz="2000" dirty="0">
                <a:latin typeface="Times New Roman" pitchFamily="18" charset="0"/>
                <a:cs typeface="Times New Roman" pitchFamily="18" charset="0"/>
              </a:rPr>
              <a:t>Grade III </a:t>
            </a:r>
            <a:r>
              <a:rPr lang="en-US" sz="2000" dirty="0" smtClean="0">
                <a:latin typeface="Times New Roman" pitchFamily="18" charset="0"/>
                <a:cs typeface="Times New Roman" pitchFamily="18" charset="0"/>
              </a:rPr>
              <a:t>        Purulent </a:t>
            </a:r>
            <a:r>
              <a:rPr lang="en-US" sz="2000" dirty="0">
                <a:latin typeface="Times New Roman" pitchFamily="18" charset="0"/>
                <a:cs typeface="Times New Roman" pitchFamily="18" charset="0"/>
              </a:rPr>
              <a:t>peritonitis</a:t>
            </a:r>
          </a:p>
          <a:p>
            <a:pPr marL="742950" lvl="1" indent="-285750" algn="l" rtl="0">
              <a:buFont typeface="Arial" pitchFamily="34" charset="0"/>
              <a:buChar char="•"/>
            </a:pPr>
            <a:r>
              <a:rPr lang="en-US" sz="2000" dirty="0">
                <a:latin typeface="Times New Roman" pitchFamily="18" charset="0"/>
                <a:cs typeface="Times New Roman" pitchFamily="18" charset="0"/>
              </a:rPr>
              <a:t>Grade IV </a:t>
            </a:r>
            <a:r>
              <a:rPr lang="en-US" sz="2000" dirty="0" smtClean="0">
                <a:latin typeface="Times New Roman" pitchFamily="18" charset="0"/>
                <a:cs typeface="Times New Roman" pitchFamily="18" charset="0"/>
              </a:rPr>
              <a:t>        Faecal </a:t>
            </a:r>
            <a:r>
              <a:rPr lang="en-US" sz="2000" dirty="0">
                <a:latin typeface="Times New Roman" pitchFamily="18" charset="0"/>
                <a:cs typeface="Times New Roman" pitchFamily="18" charset="0"/>
              </a:rPr>
              <a:t>peritonitis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967267042"/>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Management</a:t>
            </a:r>
          </a:p>
          <a:p>
            <a:pPr marL="742950" lvl="1" indent="-285750" algn="l" rtl="0">
              <a:buFont typeface="Arial" pitchFamily="34" charset="0"/>
              <a:buChar char="•"/>
            </a:pPr>
            <a:r>
              <a:rPr lang="en-US" sz="2000" dirty="0">
                <a:latin typeface="Times New Roman" pitchFamily="18" charset="0"/>
                <a:cs typeface="Times New Roman" pitchFamily="18" charset="0"/>
              </a:rPr>
              <a:t>Patients are frequently recommended to take a high-fibre </a:t>
            </a:r>
            <a:r>
              <a:rPr lang="en-US" sz="2000" dirty="0" smtClean="0">
                <a:latin typeface="Times New Roman" pitchFamily="18" charset="0"/>
                <a:cs typeface="Times New Roman" pitchFamily="18" charset="0"/>
              </a:rPr>
              <a:t>diet and </a:t>
            </a:r>
            <a:r>
              <a:rPr lang="en-US" sz="2000" dirty="0">
                <a:latin typeface="Times New Roman" pitchFamily="18" charset="0"/>
                <a:cs typeface="Times New Roman" pitchFamily="18" charset="0"/>
              </a:rPr>
              <a:t>bulk-forming laxatives, although the evidence for </a:t>
            </a:r>
            <a:r>
              <a:rPr lang="en-US" sz="2000" dirty="0" smtClean="0">
                <a:latin typeface="Times New Roman" pitchFamily="18" charset="0"/>
                <a:cs typeface="Times New Roman" pitchFamily="18" charset="0"/>
              </a:rPr>
              <a:t>their effectiveness </a:t>
            </a:r>
            <a:r>
              <a:rPr lang="en-US" sz="2000" dirty="0">
                <a:latin typeface="Times New Roman" pitchFamily="18" charset="0"/>
                <a:cs typeface="Times New Roman" pitchFamily="18" charset="0"/>
              </a:rPr>
              <a:t>in diverticulosis or after an attack of </a:t>
            </a:r>
            <a:r>
              <a:rPr lang="en-US" sz="2000" dirty="0" smtClean="0">
                <a:latin typeface="Times New Roman" pitchFamily="18" charset="0"/>
                <a:cs typeface="Times New Roman" pitchFamily="18" charset="0"/>
              </a:rPr>
              <a:t>diverticulitis is </a:t>
            </a:r>
            <a:r>
              <a:rPr lang="en-US" sz="2000" dirty="0">
                <a:latin typeface="Times New Roman" pitchFamily="18" charset="0"/>
                <a:cs typeface="Times New Roman" pitchFamily="18" charset="0"/>
              </a:rPr>
              <a:t>limited.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Antispasmodics </a:t>
            </a:r>
            <a:r>
              <a:rPr lang="en-US" sz="2000" dirty="0">
                <a:latin typeface="Times New Roman" pitchFamily="18" charset="0"/>
                <a:cs typeface="Times New Roman" pitchFamily="18" charset="0"/>
              </a:rPr>
              <a:t>may have a role if </a:t>
            </a:r>
            <a:r>
              <a:rPr lang="en-US" sz="2000" dirty="0" smtClean="0">
                <a:latin typeface="Times New Roman" pitchFamily="18" charset="0"/>
                <a:cs typeface="Times New Roman" pitchFamily="18" charset="0"/>
              </a:rPr>
              <a:t>recurrent pain </a:t>
            </a:r>
            <a:r>
              <a:rPr lang="en-US" sz="2000" dirty="0">
                <a:latin typeface="Times New Roman" pitchFamily="18" charset="0"/>
                <a:cs typeface="Times New Roman" pitchFamily="18" charset="0"/>
              </a:rPr>
              <a:t>is a problem.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Acute </a:t>
            </a:r>
            <a:r>
              <a:rPr lang="en-US" sz="2000" dirty="0">
                <a:latin typeface="Times New Roman" pitchFamily="18" charset="0"/>
                <a:cs typeface="Times New Roman" pitchFamily="18" charset="0"/>
              </a:rPr>
              <a:t>diverticulitis is treated by </a:t>
            </a:r>
            <a:r>
              <a:rPr lang="en-US" sz="2000" dirty="0" smtClean="0">
                <a:latin typeface="Times New Roman" pitchFamily="18" charset="0"/>
                <a:cs typeface="Times New Roman" pitchFamily="18" charset="0"/>
              </a:rPr>
              <a:t>intravenous antibiotics </a:t>
            </a:r>
            <a:r>
              <a:rPr lang="en-US" sz="2000" dirty="0">
                <a:latin typeface="Times New Roman" pitchFamily="18" charset="0"/>
                <a:cs typeface="Times New Roman" pitchFamily="18" charset="0"/>
              </a:rPr>
              <a:t>(to cover gram-negative bacilli and </a:t>
            </a:r>
            <a:r>
              <a:rPr lang="en-US" sz="2000" dirty="0" smtClean="0">
                <a:latin typeface="Times New Roman" pitchFamily="18" charset="0"/>
                <a:cs typeface="Times New Roman" pitchFamily="18" charset="0"/>
              </a:rPr>
              <a:t>anaerobes) alongside </a:t>
            </a:r>
            <a:r>
              <a:rPr lang="en-US" sz="2000" dirty="0">
                <a:latin typeface="Times New Roman" pitchFamily="18" charset="0"/>
                <a:cs typeface="Times New Roman" pitchFamily="18" charset="0"/>
              </a:rPr>
              <a:t>appropriate resuscitation and analgesia.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Nil by </a:t>
            </a:r>
            <a:r>
              <a:rPr lang="en-US" sz="2000" dirty="0">
                <a:latin typeface="Times New Roman" pitchFamily="18" charset="0"/>
                <a:cs typeface="Times New Roman" pitchFamily="18" charset="0"/>
              </a:rPr>
              <a:t>mouth to ‘rest the bowel’ and catheterisation to reduce </a:t>
            </a:r>
            <a:r>
              <a:rPr lang="en-US" sz="2000" dirty="0" smtClean="0">
                <a:latin typeface="Times New Roman" pitchFamily="18" charset="0"/>
                <a:cs typeface="Times New Roman" pitchFamily="18" charset="0"/>
              </a:rPr>
              <a:t>the risk </a:t>
            </a:r>
            <a:r>
              <a:rPr lang="en-US" sz="2000" dirty="0">
                <a:latin typeface="Times New Roman" pitchFamily="18" charset="0"/>
                <a:cs typeface="Times New Roman" pitchFamily="18" charset="0"/>
              </a:rPr>
              <a:t>of colovesical fistulation are often advocated, but </a:t>
            </a:r>
            <a:r>
              <a:rPr lang="en-US" sz="2000" dirty="0" smtClean="0">
                <a:latin typeface="Times New Roman" pitchFamily="18" charset="0"/>
                <a:cs typeface="Times New Roman" pitchFamily="18" charset="0"/>
              </a:rPr>
              <a:t>there is </a:t>
            </a:r>
            <a:r>
              <a:rPr lang="en-US" sz="2000" dirty="0">
                <a:latin typeface="Times New Roman" pitchFamily="18" charset="0"/>
                <a:cs typeface="Times New Roman" pitchFamily="18" charset="0"/>
              </a:rPr>
              <a:t>little evidence to support these practices.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CT scan </a:t>
            </a:r>
            <a:r>
              <a:rPr lang="en-US" sz="2000" dirty="0" smtClean="0">
                <a:latin typeface="Times New Roman" pitchFamily="18" charset="0"/>
                <a:cs typeface="Times New Roman" pitchFamily="18" charset="0"/>
              </a:rPr>
              <a:t>can confirm </a:t>
            </a:r>
            <a:r>
              <a:rPr lang="en-US" sz="2000" dirty="0">
                <a:latin typeface="Times New Roman" pitchFamily="18" charset="0"/>
                <a:cs typeface="Times New Roman" pitchFamily="18" charset="0"/>
              </a:rPr>
              <a:t>the diagnosis and assess for complications.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After the acute </a:t>
            </a:r>
            <a:r>
              <a:rPr lang="en-US" sz="2000" dirty="0">
                <a:latin typeface="Times New Roman" pitchFamily="18" charset="0"/>
                <a:cs typeface="Times New Roman" pitchFamily="18" charset="0"/>
              </a:rPr>
              <a:t>attack has subsided the bowel should be investigated </a:t>
            </a:r>
            <a:r>
              <a:rPr lang="en-US" sz="2000" dirty="0" smtClean="0">
                <a:latin typeface="Times New Roman" pitchFamily="18" charset="0"/>
                <a:cs typeface="Times New Roman" pitchFamily="18" charset="0"/>
              </a:rPr>
              <a:t>by endoscopy</a:t>
            </a:r>
            <a:r>
              <a:rPr lang="en-US" sz="2000" dirty="0">
                <a:latin typeface="Times New Roman" pitchFamily="18" charset="0"/>
                <a:cs typeface="Times New Roman" pitchFamily="18" charset="0"/>
              </a:rPr>
              <a:t>, barium enema or CT virtual colonoscopy.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pericolic </a:t>
            </a:r>
            <a:r>
              <a:rPr lang="en-US" sz="2000" dirty="0">
                <a:latin typeface="Times New Roman" pitchFamily="18" charset="0"/>
                <a:cs typeface="Times New Roman" pitchFamily="18" charset="0"/>
              </a:rPr>
              <a:t>abscesses can be drained percutaneously.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diameter of </a:t>
            </a:r>
            <a:r>
              <a:rPr lang="en-US" sz="2000" dirty="0">
                <a:latin typeface="Times New Roman" pitchFamily="18" charset="0"/>
                <a:cs typeface="Times New Roman" pitchFamily="18" charset="0"/>
              </a:rPr>
              <a:t>5 cm is frequently regarded as the cut off </a:t>
            </a:r>
            <a:r>
              <a:rPr lang="en-US" sz="2000" dirty="0" smtClean="0">
                <a:latin typeface="Times New Roman" pitchFamily="18" charset="0"/>
                <a:cs typeface="Times New Roman" pitchFamily="18" charset="0"/>
              </a:rPr>
              <a:t>between an </a:t>
            </a:r>
            <a:r>
              <a:rPr lang="en-US" sz="2000" dirty="0">
                <a:latin typeface="Times New Roman" pitchFamily="18" charset="0"/>
                <a:cs typeface="Times New Roman" pitchFamily="18" charset="0"/>
              </a:rPr>
              <a:t>abscess likely to settle with antibiotics and one likely </a:t>
            </a:r>
            <a:r>
              <a:rPr lang="en-US" sz="2000" dirty="0" smtClean="0">
                <a:latin typeface="Times New Roman" pitchFamily="18" charset="0"/>
                <a:cs typeface="Times New Roman" pitchFamily="18" charset="0"/>
              </a:rPr>
              <a:t>to require </a:t>
            </a:r>
            <a:r>
              <a:rPr lang="en-US" sz="2000" dirty="0">
                <a:latin typeface="Times New Roman" pitchFamily="18" charset="0"/>
                <a:cs typeface="Times New Roman" pitchFamily="18" charset="0"/>
              </a:rPr>
              <a:t>intervention.</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721281304"/>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Principles of surgical management of </a:t>
            </a:r>
            <a:r>
              <a:rPr lang="en-US" sz="2000" b="1" dirty="0" smtClean="0">
                <a:latin typeface="Times New Roman" pitchFamily="18" charset="0"/>
                <a:cs typeface="Times New Roman" pitchFamily="18" charset="0"/>
              </a:rPr>
              <a:t>diverticular disease</a:t>
            </a:r>
            <a:endParaRPr lang="en-US" sz="2000" b="1"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Hartmann’s procedure is the safest option in </a:t>
            </a:r>
            <a:r>
              <a:rPr lang="en-US" sz="2000" dirty="0" smtClean="0">
                <a:latin typeface="Times New Roman" pitchFamily="18" charset="0"/>
                <a:cs typeface="Times New Roman" pitchFamily="18" charset="0"/>
              </a:rPr>
              <a:t>emergency surgery</a:t>
            </a:r>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Primary anastomosis can be considered in selected patients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Elective resection may be offered for recurrent attacks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Definitive treatment of colovesical fistula will require </a:t>
            </a:r>
            <a:r>
              <a:rPr lang="en-US" sz="2000" dirty="0" smtClean="0">
                <a:latin typeface="Times New Roman" pitchFamily="18" charset="0"/>
                <a:cs typeface="Times New Roman" pitchFamily="18" charset="0"/>
              </a:rPr>
              <a:t>resection</a:t>
            </a:r>
          </a:p>
          <a:p>
            <a:pPr lvl="1" algn="l" rtl="0"/>
            <a:endParaRPr lang="en-US" sz="2000"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VASCULAR ANOMALIES OF </a:t>
            </a:r>
            <a:r>
              <a:rPr lang="en-US" sz="2000" b="1" dirty="0" smtClean="0">
                <a:latin typeface="Times New Roman" pitchFamily="18" charset="0"/>
                <a:cs typeface="Times New Roman" pitchFamily="18" charset="0"/>
              </a:rPr>
              <a:t>THE INTESTINE</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Angiodysplasia</a:t>
            </a:r>
          </a:p>
          <a:p>
            <a:pPr marL="742950" lvl="1" indent="-285750" algn="l" rtl="0">
              <a:buFont typeface="Arial" pitchFamily="34" charset="0"/>
              <a:buChar char="•"/>
            </a:pPr>
            <a:r>
              <a:rPr lang="en-US" sz="2000" dirty="0">
                <a:latin typeface="Times New Roman" pitchFamily="18" charset="0"/>
                <a:cs typeface="Times New Roman" pitchFamily="18" charset="0"/>
              </a:rPr>
              <a:t>Angiodysplasia is a vascular malformation that </a:t>
            </a:r>
            <a:r>
              <a:rPr lang="en-US" sz="2000" dirty="0" smtClean="0">
                <a:latin typeface="Times New Roman" pitchFamily="18" charset="0"/>
                <a:cs typeface="Times New Roman" pitchFamily="18" charset="0"/>
              </a:rPr>
              <a:t>commonly causes </a:t>
            </a:r>
            <a:r>
              <a:rPr lang="en-US" sz="2000" dirty="0">
                <a:latin typeface="Times New Roman" pitchFamily="18" charset="0"/>
                <a:cs typeface="Times New Roman" pitchFamily="18" charset="0"/>
              </a:rPr>
              <a:t>haemorrhage from the colon in patients over the </a:t>
            </a:r>
            <a:r>
              <a:rPr lang="en-US" sz="2000" dirty="0" smtClean="0">
                <a:latin typeface="Times New Roman" pitchFamily="18" charset="0"/>
                <a:cs typeface="Times New Roman" pitchFamily="18" charset="0"/>
              </a:rPr>
              <a:t>age of </a:t>
            </a:r>
            <a:r>
              <a:rPr lang="en-US" sz="2000" dirty="0">
                <a:latin typeface="Times New Roman" pitchFamily="18" charset="0"/>
                <a:cs typeface="Times New Roman" pitchFamily="18" charset="0"/>
              </a:rPr>
              <a:t>60.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malformations consist of dilated tortuous </a:t>
            </a:r>
            <a:r>
              <a:rPr lang="en-US" sz="2000" dirty="0" smtClean="0">
                <a:latin typeface="Times New Roman" pitchFamily="18" charset="0"/>
                <a:cs typeface="Times New Roman" pitchFamily="18" charset="0"/>
              </a:rPr>
              <a:t>submucosal veins</a:t>
            </a:r>
            <a:r>
              <a:rPr lang="en-US" sz="2000" dirty="0">
                <a:latin typeface="Times New Roman" pitchFamily="18" charset="0"/>
                <a:cs typeface="Times New Roman" pitchFamily="18" charset="0"/>
              </a:rPr>
              <a:t>.</a:t>
            </a:r>
          </a:p>
          <a:p>
            <a:pPr algn="l" rtl="0"/>
            <a:r>
              <a:rPr lang="en-US" sz="2000" b="1" dirty="0">
                <a:latin typeface="Times New Roman" pitchFamily="18" charset="0"/>
                <a:cs typeface="Times New Roman" pitchFamily="18" charset="0"/>
              </a:rPr>
              <a:t>Clinical features</a:t>
            </a:r>
          </a:p>
          <a:p>
            <a:pPr marL="742950" lvl="1" indent="-285750" algn="l" rtl="0">
              <a:buFont typeface="Arial" pitchFamily="34" charset="0"/>
              <a:buChar char="•"/>
            </a:pPr>
            <a:r>
              <a:rPr lang="en-US" sz="2000" dirty="0">
                <a:latin typeface="Times New Roman" pitchFamily="18" charset="0"/>
                <a:cs typeface="Times New Roman" pitchFamily="18" charset="0"/>
              </a:rPr>
              <a:t>In the majority of cases, the symptoms are subtle and </a:t>
            </a:r>
            <a:r>
              <a:rPr lang="en-US" sz="2000" dirty="0" smtClean="0">
                <a:latin typeface="Times New Roman" pitchFamily="18" charset="0"/>
                <a:cs typeface="Times New Roman" pitchFamily="18" charset="0"/>
              </a:rPr>
              <a:t>patients can </a:t>
            </a:r>
            <a:r>
              <a:rPr lang="en-US" sz="2000" dirty="0">
                <a:latin typeface="Times New Roman" pitchFamily="18" charset="0"/>
                <a:cs typeface="Times New Roman" pitchFamily="18" charset="0"/>
              </a:rPr>
              <a:t>present with </a:t>
            </a:r>
            <a:r>
              <a:rPr lang="en-US" sz="2000" b="1" dirty="0">
                <a:latin typeface="Times New Roman" pitchFamily="18" charset="0"/>
                <a:cs typeface="Times New Roman" pitchFamily="18" charset="0"/>
              </a:rPr>
              <a:t>anaemia</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About </a:t>
            </a:r>
            <a:r>
              <a:rPr lang="en-US" sz="2000" dirty="0">
                <a:latin typeface="Times New Roman" pitchFamily="18" charset="0"/>
                <a:cs typeface="Times New Roman" pitchFamily="18" charset="0"/>
              </a:rPr>
              <a:t>10–15% have </a:t>
            </a:r>
            <a:r>
              <a:rPr lang="en-US" sz="2000" dirty="0" smtClean="0">
                <a:latin typeface="Times New Roman" pitchFamily="18" charset="0"/>
                <a:cs typeface="Times New Roman" pitchFamily="18" charset="0"/>
              </a:rPr>
              <a:t>brisk </a:t>
            </a:r>
            <a:r>
              <a:rPr lang="en-US" sz="2000" b="1" dirty="0" smtClean="0">
                <a:latin typeface="Times New Roman" pitchFamily="18" charset="0"/>
                <a:cs typeface="Times New Roman" pitchFamily="18" charset="0"/>
              </a:rPr>
              <a:t>bleeds</a:t>
            </a:r>
            <a:r>
              <a:rPr lang="en-US" sz="2000" dirty="0">
                <a:latin typeface="Times New Roman" pitchFamily="18" charset="0"/>
                <a:cs typeface="Times New Roman" pitchFamily="18" charset="0"/>
              </a:rPr>
              <a:t>, which may present as melaena or significant </a:t>
            </a:r>
            <a:r>
              <a:rPr lang="en-US" sz="2000" dirty="0" smtClean="0">
                <a:latin typeface="Times New Roman" pitchFamily="18" charset="0"/>
                <a:cs typeface="Times New Roman" pitchFamily="18" charset="0"/>
              </a:rPr>
              <a:t>rectal bleeding</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Many </a:t>
            </a:r>
            <a:r>
              <a:rPr lang="en-US" sz="2000" dirty="0">
                <a:latin typeface="Times New Roman" pitchFamily="18" charset="0"/>
                <a:cs typeface="Times New Roman" pitchFamily="18" charset="0"/>
              </a:rPr>
              <a:t>patients in whom rectal bleeding has </a:t>
            </a:r>
            <a:r>
              <a:rPr lang="en-US" sz="2000" dirty="0" smtClean="0">
                <a:latin typeface="Times New Roman" pitchFamily="18" charset="0"/>
                <a:cs typeface="Times New Roman" pitchFamily="18" charset="0"/>
              </a:rPr>
              <a:t>been attributed </a:t>
            </a:r>
            <a:r>
              <a:rPr lang="en-US" sz="2000" dirty="0">
                <a:latin typeface="Times New Roman" pitchFamily="18" charset="0"/>
                <a:cs typeface="Times New Roman" pitchFamily="18" charset="0"/>
              </a:rPr>
              <a:t>to diverticular disease have probably bled </a:t>
            </a:r>
            <a:r>
              <a:rPr lang="en-US" sz="2000" dirty="0" smtClean="0">
                <a:latin typeface="Times New Roman" pitchFamily="18" charset="0"/>
                <a:cs typeface="Times New Roman" pitchFamily="18" charset="0"/>
              </a:rPr>
              <a:t>from angiodysplasia</a:t>
            </a:r>
            <a:r>
              <a:rPr lang="en-US" sz="2000" dirty="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There is an association with aortic </a:t>
            </a:r>
            <a:r>
              <a:rPr lang="en-US" sz="2000" dirty="0" smtClean="0">
                <a:latin typeface="Times New Roman" pitchFamily="18" charset="0"/>
                <a:cs typeface="Times New Roman" pitchFamily="18" charset="0"/>
              </a:rPr>
              <a:t>stenosis (Heyde’s </a:t>
            </a:r>
            <a:r>
              <a:rPr lang="en-US" sz="2000" dirty="0">
                <a:latin typeface="Times New Roman" pitchFamily="18" charset="0"/>
                <a:cs typeface="Times New Roman" pitchFamily="18" charset="0"/>
              </a:rPr>
              <a:t>syndrome).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951721954"/>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14" y="-14515"/>
            <a:ext cx="9129486" cy="6247864"/>
          </a:xfrm>
          <a:prstGeom prst="rect">
            <a:avLst/>
          </a:prstGeom>
        </p:spPr>
        <p:txBody>
          <a:bodyPr wrap="square">
            <a:spAutoFit/>
          </a:bodyPr>
          <a:lstStyle/>
          <a:p>
            <a:pPr algn="l" rtl="0"/>
            <a:r>
              <a:rPr lang="en-US" sz="2000" b="1" dirty="0">
                <a:latin typeface="Times New Roman" pitchFamily="18" charset="0"/>
                <a:cs typeface="Times New Roman" pitchFamily="18" charset="0"/>
              </a:rPr>
              <a:t>Investigation</a:t>
            </a:r>
          </a:p>
          <a:p>
            <a:pPr marL="742950" lvl="1" indent="-285750" algn="l" rtl="0">
              <a:buFont typeface="Arial" pitchFamily="34" charset="0"/>
              <a:buChar char="•"/>
            </a:pPr>
            <a:r>
              <a:rPr lang="en-US" sz="2000" b="1" dirty="0">
                <a:latin typeface="Times New Roman" pitchFamily="18" charset="0"/>
                <a:cs typeface="Times New Roman" pitchFamily="18" charset="0"/>
              </a:rPr>
              <a:t>Colonoscopy</a:t>
            </a:r>
            <a:r>
              <a:rPr lang="en-US" sz="2000" dirty="0">
                <a:latin typeface="Times New Roman" pitchFamily="18" charset="0"/>
                <a:cs typeface="Times New Roman" pitchFamily="18" charset="0"/>
              </a:rPr>
              <a:t> may show the characteristic lesion in the </a:t>
            </a:r>
            <a:r>
              <a:rPr lang="en-US" sz="2000" dirty="0" smtClean="0">
                <a:latin typeface="Times New Roman" pitchFamily="18" charset="0"/>
                <a:cs typeface="Times New Roman" pitchFamily="18" charset="0"/>
              </a:rPr>
              <a:t>right colon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lesions are only a few millimetres in size </a:t>
            </a:r>
            <a:r>
              <a:rPr lang="en-US" sz="2000" dirty="0" smtClean="0">
                <a:latin typeface="Times New Roman" pitchFamily="18" charset="0"/>
                <a:cs typeface="Times New Roman" pitchFamily="18" charset="0"/>
              </a:rPr>
              <a:t>and appear </a:t>
            </a:r>
            <a:r>
              <a:rPr lang="en-US" sz="2000" dirty="0">
                <a:latin typeface="Times New Roman" pitchFamily="18" charset="0"/>
                <a:cs typeface="Times New Roman" pitchFamily="18" charset="0"/>
              </a:rPr>
              <a:t>as reddish, raised areas at endoscopy.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Selective superior and </a:t>
            </a:r>
            <a:r>
              <a:rPr lang="en-US" sz="2000" dirty="0">
                <a:latin typeface="Times New Roman" pitchFamily="18" charset="0"/>
                <a:cs typeface="Times New Roman" pitchFamily="18" charset="0"/>
              </a:rPr>
              <a:t>inferior mesenteric </a:t>
            </a:r>
            <a:r>
              <a:rPr lang="en-US" sz="2000" b="1" dirty="0">
                <a:latin typeface="Times New Roman" pitchFamily="18" charset="0"/>
                <a:cs typeface="Times New Roman" pitchFamily="18" charset="0"/>
              </a:rPr>
              <a:t>angiography</a:t>
            </a:r>
            <a:r>
              <a:rPr lang="en-US" sz="2000" dirty="0">
                <a:latin typeface="Times New Roman" pitchFamily="18" charset="0"/>
                <a:cs typeface="Times New Roman" pitchFamily="18" charset="0"/>
              </a:rPr>
              <a:t> shows the site </a:t>
            </a:r>
            <a:r>
              <a:rPr lang="en-US" sz="2000" dirty="0" smtClean="0">
                <a:latin typeface="Times New Roman" pitchFamily="18" charset="0"/>
                <a:cs typeface="Times New Roman" pitchFamily="18" charset="0"/>
              </a:rPr>
              <a:t>and extent </a:t>
            </a:r>
            <a:r>
              <a:rPr lang="en-US" sz="2000" dirty="0">
                <a:latin typeface="Times New Roman" pitchFamily="18" charset="0"/>
                <a:cs typeface="Times New Roman" pitchFamily="18" charset="0"/>
              </a:rPr>
              <a:t>of the lesion by a ‘blush’ of contrast, provided </a:t>
            </a:r>
            <a:r>
              <a:rPr lang="en-US" sz="2000" dirty="0" smtClean="0">
                <a:latin typeface="Times New Roman" pitchFamily="18" charset="0"/>
                <a:cs typeface="Times New Roman" pitchFamily="18" charset="0"/>
              </a:rPr>
              <a:t>bleeding is </a:t>
            </a:r>
            <a:r>
              <a:rPr lang="en-US" sz="2000" dirty="0">
                <a:latin typeface="Times New Roman" pitchFamily="18" charset="0"/>
                <a:cs typeface="Times New Roman" pitchFamily="18" charset="0"/>
              </a:rPr>
              <a:t>above 1 mL/minute.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this fails, a </a:t>
            </a:r>
            <a:r>
              <a:rPr lang="en-US" sz="2000" dirty="0" smtClean="0">
                <a:latin typeface="Times New Roman" pitchFamily="18" charset="0"/>
                <a:cs typeface="Times New Roman" pitchFamily="18" charset="0"/>
              </a:rPr>
              <a:t>technetium-99m (99mTc</a:t>
            </a:r>
            <a:r>
              <a:rPr lang="en-US" sz="2000" dirty="0">
                <a:latin typeface="Times New Roman" pitchFamily="18" charset="0"/>
                <a:cs typeface="Times New Roman" pitchFamily="18" charset="0"/>
              </a:rPr>
              <a:t>)-</a:t>
            </a:r>
            <a:r>
              <a:rPr lang="en-US" sz="2000" b="1" dirty="0">
                <a:latin typeface="Times New Roman" pitchFamily="18" charset="0"/>
                <a:cs typeface="Times New Roman" pitchFamily="18" charset="0"/>
              </a:rPr>
              <a:t>labelled red cell scan </a:t>
            </a:r>
            <a:r>
              <a:rPr lang="en-US" sz="2000" dirty="0">
                <a:latin typeface="Times New Roman" pitchFamily="18" charset="0"/>
                <a:cs typeface="Times New Roman" pitchFamily="18" charset="0"/>
              </a:rPr>
              <a:t>may confirm and localise </a:t>
            </a:r>
            <a:r>
              <a:rPr lang="en-US" sz="2000" dirty="0" smtClean="0">
                <a:latin typeface="Times New Roman" pitchFamily="18" charset="0"/>
                <a:cs typeface="Times New Roman" pitchFamily="18" charset="0"/>
              </a:rPr>
              <a:t>the source </a:t>
            </a:r>
            <a:r>
              <a:rPr lang="en-US" sz="2000" dirty="0">
                <a:latin typeface="Times New Roman" pitchFamily="18" charset="0"/>
                <a:cs typeface="Times New Roman" pitchFamily="18" charset="0"/>
              </a:rPr>
              <a:t>of haemorrhage.</a:t>
            </a:r>
          </a:p>
          <a:p>
            <a:pPr algn="l" rtl="0"/>
            <a:r>
              <a:rPr lang="en-US" sz="2000" b="1" dirty="0">
                <a:latin typeface="Times New Roman" pitchFamily="18" charset="0"/>
                <a:cs typeface="Times New Roman" pitchFamily="18" charset="0"/>
              </a:rPr>
              <a:t>Treatment</a:t>
            </a:r>
          </a:p>
          <a:p>
            <a:pPr marL="742950" lvl="1" indent="-285750" algn="l" rtl="0">
              <a:buFont typeface="Arial" pitchFamily="34" charset="0"/>
              <a:buChar char="•"/>
            </a:pPr>
            <a:r>
              <a:rPr lang="en-US" sz="2000" dirty="0">
                <a:latin typeface="Times New Roman" pitchFamily="18" charset="0"/>
                <a:cs typeface="Times New Roman" pitchFamily="18" charset="0"/>
              </a:rPr>
              <a:t>The first principle is to stabilise the patient.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Following this, the </a:t>
            </a:r>
            <a:r>
              <a:rPr lang="en-US" sz="2000" dirty="0">
                <a:latin typeface="Times New Roman" pitchFamily="18" charset="0"/>
                <a:cs typeface="Times New Roman" pitchFamily="18" charset="0"/>
              </a:rPr>
              <a:t>bleeding needs to be localised.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Colonoscopy </a:t>
            </a:r>
            <a:r>
              <a:rPr lang="en-US" sz="2000" dirty="0">
                <a:latin typeface="Times New Roman" pitchFamily="18" charset="0"/>
                <a:cs typeface="Times New Roman" pitchFamily="18" charset="0"/>
              </a:rPr>
              <a:t>may </a:t>
            </a:r>
            <a:r>
              <a:rPr lang="en-US" sz="2000" dirty="0" smtClean="0">
                <a:latin typeface="Times New Roman" pitchFamily="18" charset="0"/>
                <a:cs typeface="Times New Roman" pitchFamily="18" charset="0"/>
              </a:rPr>
              <a:t>allow cauterisation </a:t>
            </a:r>
            <a:r>
              <a:rPr lang="en-US" sz="2000" dirty="0">
                <a:latin typeface="Times New Roman" pitchFamily="18" charset="0"/>
                <a:cs typeface="Times New Roman" pitchFamily="18" charset="0"/>
              </a:rPr>
              <a:t>to be carried out and an argon laser can </a:t>
            </a:r>
            <a:r>
              <a:rPr lang="en-US" sz="2000" dirty="0" smtClean="0">
                <a:latin typeface="Times New Roman" pitchFamily="18" charset="0"/>
                <a:cs typeface="Times New Roman" pitchFamily="18" charset="0"/>
              </a:rPr>
              <a:t>be helpful</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severe uncontrolled bleeding, surgery </a:t>
            </a:r>
            <a:r>
              <a:rPr lang="en-US" sz="2000" dirty="0" smtClean="0">
                <a:latin typeface="Times New Roman" pitchFamily="18" charset="0"/>
                <a:cs typeface="Times New Roman" pitchFamily="18" charset="0"/>
              </a:rPr>
              <a:t>becomes necessary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On-table </a:t>
            </a:r>
            <a:r>
              <a:rPr lang="en-US" sz="2000" dirty="0">
                <a:latin typeface="Times New Roman" pitchFamily="18" charset="0"/>
                <a:cs typeface="Times New Roman" pitchFamily="18" charset="0"/>
              </a:rPr>
              <a:t>colonoscopy is carried out to </a:t>
            </a:r>
            <a:r>
              <a:rPr lang="en-US" sz="2000" dirty="0" smtClean="0">
                <a:latin typeface="Times New Roman" pitchFamily="18" charset="0"/>
                <a:cs typeface="Times New Roman" pitchFamily="18" charset="0"/>
              </a:rPr>
              <a:t>confirm the </a:t>
            </a:r>
            <a:r>
              <a:rPr lang="en-US" sz="2000" dirty="0">
                <a:latin typeface="Times New Roman" pitchFamily="18" charset="0"/>
                <a:cs typeface="Times New Roman" pitchFamily="18" charset="0"/>
              </a:rPr>
              <a:t>site of bleeding</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Angiodysplastic lesions are </a:t>
            </a:r>
            <a:r>
              <a:rPr lang="en-US" sz="2000" dirty="0" smtClean="0">
                <a:latin typeface="Times New Roman" pitchFamily="18" charset="0"/>
                <a:cs typeface="Times New Roman" pitchFamily="18" charset="0"/>
              </a:rPr>
              <a:t>sometimes demonstrated </a:t>
            </a:r>
            <a:r>
              <a:rPr lang="en-US" sz="2000" dirty="0">
                <a:latin typeface="Times New Roman" pitchFamily="18" charset="0"/>
                <a:cs typeface="Times New Roman" pitchFamily="18" charset="0"/>
              </a:rPr>
              <a:t>by transillumination through the </a:t>
            </a:r>
            <a:r>
              <a:rPr lang="en-US" sz="2000" dirty="0" smtClean="0">
                <a:latin typeface="Times New Roman" pitchFamily="18" charset="0"/>
                <a:cs typeface="Times New Roman" pitchFamily="18" charset="0"/>
              </a:rPr>
              <a:t>caecum. </a:t>
            </a: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it is still not clear exactly which </a:t>
            </a:r>
            <a:r>
              <a:rPr lang="en-US" sz="2000" dirty="0" smtClean="0">
                <a:latin typeface="Times New Roman" pitchFamily="18" charset="0"/>
                <a:cs typeface="Times New Roman" pitchFamily="18" charset="0"/>
              </a:rPr>
              <a:t>segment of </a:t>
            </a:r>
            <a:r>
              <a:rPr lang="en-US" sz="2000" dirty="0">
                <a:latin typeface="Times New Roman" pitchFamily="18" charset="0"/>
                <a:cs typeface="Times New Roman" pitchFamily="18" charset="0"/>
              </a:rPr>
              <a:t>the colon is involved, then a subtotal colectomy may </a:t>
            </a:r>
            <a:r>
              <a:rPr lang="en-US" sz="2000" dirty="0" smtClean="0">
                <a:latin typeface="Times New Roman" pitchFamily="18" charset="0"/>
                <a:cs typeface="Times New Roman" pitchFamily="18" charset="0"/>
              </a:rPr>
              <a:t>be necessary.</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4113215288"/>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01533"/>
          </a:xfrm>
          <a:prstGeom prst="rect">
            <a:avLst/>
          </a:prstGeom>
        </p:spPr>
        <p:txBody>
          <a:bodyPr wrap="square">
            <a:spAutoFit/>
          </a:bodyPr>
          <a:lstStyle/>
          <a:p>
            <a:pPr algn="l" rtl="0"/>
            <a:r>
              <a:rPr lang="en-US" sz="2000" b="1" dirty="0">
                <a:latin typeface="Times New Roman" pitchFamily="18" charset="0"/>
                <a:cs typeface="Times New Roman" pitchFamily="18" charset="0"/>
              </a:rPr>
              <a:t>Ischaemic colitis</a:t>
            </a:r>
          </a:p>
          <a:p>
            <a:pPr marL="742950" lvl="1" indent="-285750" algn="l" rtl="0">
              <a:buFont typeface="Arial" pitchFamily="34" charset="0"/>
              <a:buChar char="•"/>
            </a:pPr>
            <a:r>
              <a:rPr lang="en-US" sz="2000" dirty="0">
                <a:latin typeface="Times New Roman" pitchFamily="18" charset="0"/>
                <a:cs typeface="Times New Roman" pitchFamily="18" charset="0"/>
              </a:rPr>
              <a:t>Ischaemia of the colon typically results from thrombosis </a:t>
            </a:r>
            <a:r>
              <a:rPr lang="en-US" sz="2000" dirty="0" smtClean="0">
                <a:latin typeface="Times New Roman" pitchFamily="18" charset="0"/>
                <a:cs typeface="Times New Roman" pitchFamily="18" charset="0"/>
              </a:rPr>
              <a:t>or embolism</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Sudden </a:t>
            </a:r>
            <a:r>
              <a:rPr lang="en-US" sz="2000" dirty="0">
                <a:latin typeface="Times New Roman" pitchFamily="18" charset="0"/>
                <a:cs typeface="Times New Roman" pitchFamily="18" charset="0"/>
              </a:rPr>
              <a:t>embolic events present with severe </a:t>
            </a:r>
            <a:r>
              <a:rPr lang="en-US" sz="2000" dirty="0" smtClean="0">
                <a:latin typeface="Times New Roman" pitchFamily="18" charset="0"/>
                <a:cs typeface="Times New Roman" pitchFamily="18" charset="0"/>
              </a:rPr>
              <a:t>pain out </a:t>
            </a:r>
            <a:r>
              <a:rPr lang="en-US" sz="2000" dirty="0">
                <a:latin typeface="Times New Roman" pitchFamily="18" charset="0"/>
                <a:cs typeface="Times New Roman" pitchFamily="18" charset="0"/>
              </a:rPr>
              <a:t>of proportion to the degree of peritonism, bloody </a:t>
            </a:r>
            <a:r>
              <a:rPr lang="en-US" sz="2000" dirty="0" smtClean="0">
                <a:latin typeface="Times New Roman" pitchFamily="18" charset="0"/>
                <a:cs typeface="Times New Roman" pitchFamily="18" charset="0"/>
              </a:rPr>
              <a:t>diarrhoea, haemodynamic </a:t>
            </a:r>
            <a:r>
              <a:rPr lang="en-US" sz="2000" dirty="0">
                <a:latin typeface="Times New Roman" pitchFamily="18" charset="0"/>
                <a:cs typeface="Times New Roman" pitchFamily="18" charset="0"/>
              </a:rPr>
              <a:t>instability and shock.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Resuscitation and </a:t>
            </a:r>
            <a:r>
              <a:rPr lang="en-US" sz="2000" dirty="0">
                <a:latin typeface="Times New Roman" pitchFamily="18" charset="0"/>
                <a:cs typeface="Times New Roman" pitchFamily="18" charset="0"/>
              </a:rPr>
              <a:t>laparotomy are required with resection of </a:t>
            </a:r>
            <a:r>
              <a:rPr lang="en-US" sz="2000" dirty="0" smtClean="0">
                <a:latin typeface="Times New Roman" pitchFamily="18" charset="0"/>
                <a:cs typeface="Times New Roman" pitchFamily="18" charset="0"/>
              </a:rPr>
              <a:t>gangrenous bowel </a:t>
            </a:r>
            <a:r>
              <a:rPr lang="en-US" sz="2000" dirty="0">
                <a:latin typeface="Times New Roman" pitchFamily="18" charset="0"/>
                <a:cs typeface="Times New Roman" pitchFamily="18" charset="0"/>
              </a:rPr>
              <a:t>and exteriorisation of viable bowel ends.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Mortality </a:t>
            </a:r>
            <a:r>
              <a:rPr lang="en-US" sz="2000" dirty="0">
                <a:latin typeface="Times New Roman" pitchFamily="18" charset="0"/>
                <a:cs typeface="Times New Roman" pitchFamily="18" charset="0"/>
              </a:rPr>
              <a:t>is extremely high.</a:t>
            </a:r>
          </a:p>
          <a:p>
            <a:pPr marL="742950" lvl="1" indent="-285750" algn="l" rtl="0">
              <a:buFont typeface="Arial" pitchFamily="34" charset="0"/>
              <a:buChar char="•"/>
            </a:pPr>
            <a:r>
              <a:rPr lang="en-US" sz="2000" dirty="0">
                <a:latin typeface="Times New Roman" pitchFamily="18" charset="0"/>
                <a:cs typeface="Times New Roman" pitchFamily="18" charset="0"/>
              </a:rPr>
              <a:t> Thrombotic occlusion usually occurs in the context of global atherosclerosis and the presentation tends to be less dramatic with abdominal pain and rectal bleeding. </a:t>
            </a:r>
          </a:p>
          <a:p>
            <a:pPr marL="742950" lvl="1" indent="-285750" algn="l" rtl="0">
              <a:buFont typeface="Arial" pitchFamily="34" charset="0"/>
              <a:buChar char="•"/>
            </a:pPr>
            <a:r>
              <a:rPr lang="en-US" sz="2000" dirty="0">
                <a:latin typeface="Times New Roman" pitchFamily="18" charset="0"/>
                <a:cs typeface="Times New Roman" pitchFamily="18" charset="0"/>
              </a:rPr>
              <a:t>A plain abdominal radiograph may show ‘thumb-printing’ and endoscopy may demonstrate haemorrhagic oedema. </a:t>
            </a:r>
          </a:p>
          <a:p>
            <a:pPr marL="742950" lvl="1" indent="-285750" algn="l" rtl="0">
              <a:buFont typeface="Arial" pitchFamily="34" charset="0"/>
              <a:buChar char="•"/>
            </a:pPr>
            <a:r>
              <a:rPr lang="en-US" sz="2000" dirty="0">
                <a:latin typeface="Times New Roman" pitchFamily="18" charset="0"/>
                <a:cs typeface="Times New Roman" pitchFamily="18" charset="0"/>
              </a:rPr>
              <a:t>The left colon and, in particular, the splenic flexure are usually the worst affected. </a:t>
            </a:r>
          </a:p>
          <a:p>
            <a:pPr marL="742950" lvl="1" indent="-285750" algn="l" rtl="0">
              <a:buFont typeface="Arial" pitchFamily="34" charset="0"/>
              <a:buChar char="•"/>
            </a:pPr>
            <a:r>
              <a:rPr lang="en-US" sz="2000" dirty="0">
                <a:latin typeface="Times New Roman" pitchFamily="18" charset="0"/>
                <a:cs typeface="Times New Roman" pitchFamily="18" charset="0"/>
              </a:rPr>
              <a:t>Symptoms usually settle spontaneously. </a:t>
            </a:r>
          </a:p>
          <a:p>
            <a:pPr marL="742950" lvl="1" indent="-285750" algn="l" rtl="0">
              <a:buFont typeface="Arial" pitchFamily="34" charset="0"/>
              <a:buChar char="•"/>
            </a:pPr>
            <a:r>
              <a:rPr lang="en-US" sz="2000" dirty="0">
                <a:latin typeface="Times New Roman" pitchFamily="18" charset="0"/>
                <a:cs typeface="Times New Roman" pitchFamily="18" charset="0"/>
              </a:rPr>
              <a:t>In some cases, ulceration at the splenic flexure associated with ischaemic colitis may heal with stricturing and present with subsequent large bowel obstruction.</a:t>
            </a:r>
          </a:p>
          <a:p>
            <a:pPr marL="742950" lvl="1" indent="-285750" algn="l" rtl="0">
              <a:buFont typeface="Arial" pitchFamily="34" charset="0"/>
              <a:buChar char="•"/>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989209953"/>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COLOSTOMIES</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A colostomy (or ileostomy) stoma is a planned opening </a:t>
            </a:r>
            <a:r>
              <a:rPr lang="en-US" sz="2000" dirty="0" smtClean="0">
                <a:latin typeface="Times New Roman" pitchFamily="18" charset="0"/>
                <a:cs typeface="Times New Roman" pitchFamily="18" charset="0"/>
              </a:rPr>
              <a:t>made in </a:t>
            </a:r>
            <a:r>
              <a:rPr lang="en-US" sz="2000" dirty="0">
                <a:latin typeface="Times New Roman" pitchFamily="18" charset="0"/>
                <a:cs typeface="Times New Roman" pitchFamily="18" charset="0"/>
              </a:rPr>
              <a:t>the colon (or small intestine) to divert faeces and </a:t>
            </a:r>
            <a:r>
              <a:rPr lang="en-US" sz="2000" dirty="0" smtClean="0">
                <a:latin typeface="Times New Roman" pitchFamily="18" charset="0"/>
                <a:cs typeface="Times New Roman" pitchFamily="18" charset="0"/>
              </a:rPr>
              <a:t>flatus to </a:t>
            </a:r>
            <a:r>
              <a:rPr lang="en-US" sz="2000" dirty="0">
                <a:latin typeface="Times New Roman" pitchFamily="18" charset="0"/>
                <a:cs typeface="Times New Roman" pitchFamily="18" charset="0"/>
              </a:rPr>
              <a:t>the abdominal wall where they can be collected in </a:t>
            </a:r>
            <a:r>
              <a:rPr lang="en-US" sz="2000" dirty="0" smtClean="0">
                <a:latin typeface="Times New Roman" pitchFamily="18" charset="0"/>
                <a:cs typeface="Times New Roman" pitchFamily="18" charset="0"/>
              </a:rPr>
              <a:t>an external </a:t>
            </a:r>
            <a:r>
              <a:rPr lang="en-US" sz="2000" dirty="0">
                <a:latin typeface="Times New Roman" pitchFamily="18" charset="0"/>
                <a:cs typeface="Times New Roman" pitchFamily="18" charset="0"/>
              </a:rPr>
              <a:t>appliance.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Depending </a:t>
            </a:r>
            <a:r>
              <a:rPr lang="en-US" sz="2000" dirty="0">
                <a:latin typeface="Times New Roman" pitchFamily="18" charset="0"/>
                <a:cs typeface="Times New Roman" pitchFamily="18" charset="0"/>
              </a:rPr>
              <a:t>on the purpose for which </a:t>
            </a:r>
            <a:r>
              <a:rPr lang="en-US" sz="2000" dirty="0" smtClean="0">
                <a:latin typeface="Times New Roman" pitchFamily="18" charset="0"/>
                <a:cs typeface="Times New Roman" pitchFamily="18" charset="0"/>
              </a:rPr>
              <a:t>the diversion </a:t>
            </a:r>
            <a:r>
              <a:rPr lang="en-US" sz="2000" dirty="0">
                <a:latin typeface="Times New Roman" pitchFamily="18" charset="0"/>
                <a:cs typeface="Times New Roman" pitchFamily="18" charset="0"/>
              </a:rPr>
              <a:t>has been necessary, a stoma may be temporary or permanent</a:t>
            </a:r>
            <a:r>
              <a:rPr lang="en-US" sz="2000" dirty="0" smtClean="0">
                <a:latin typeface="Times New Roman" pitchFamily="18" charset="0"/>
                <a:cs typeface="Times New Roman" pitchFamily="18" charset="0"/>
              </a:rPr>
              <a:t>.</a:t>
            </a:r>
          </a:p>
          <a:p>
            <a:pPr algn="l" rtl="0"/>
            <a:r>
              <a:rPr lang="en-US" sz="2000" b="1"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Loop </a:t>
            </a:r>
            <a:r>
              <a:rPr lang="en-US" sz="2000" b="1" dirty="0" smtClean="0">
                <a:latin typeface="Times New Roman" pitchFamily="18" charset="0"/>
                <a:cs typeface="Times New Roman" pitchFamily="18" charset="0"/>
              </a:rPr>
              <a:t>colostomy </a:t>
            </a: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transverse loop colostomy has in the past been used </a:t>
            </a:r>
            <a:r>
              <a:rPr lang="en-US" sz="2000" dirty="0" smtClean="0">
                <a:latin typeface="Times New Roman" pitchFamily="18" charset="0"/>
                <a:cs typeface="Times New Roman" pitchFamily="18" charset="0"/>
              </a:rPr>
              <a:t>to defunction </a:t>
            </a:r>
            <a:r>
              <a:rPr lang="en-US" sz="2000" dirty="0">
                <a:latin typeface="Times New Roman" pitchFamily="18" charset="0"/>
                <a:cs typeface="Times New Roman" pitchFamily="18" charset="0"/>
              </a:rPr>
              <a:t>an anastomosis after an anterior resection.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is now </a:t>
            </a:r>
            <a:r>
              <a:rPr lang="en-US" sz="2000" dirty="0">
                <a:latin typeface="Times New Roman" pitchFamily="18" charset="0"/>
                <a:cs typeface="Times New Roman" pitchFamily="18" charset="0"/>
              </a:rPr>
              <a:t>less commonly employed, as it is difficult to </a:t>
            </a:r>
            <a:r>
              <a:rPr lang="en-US" sz="2000" dirty="0" smtClean="0">
                <a:latin typeface="Times New Roman" pitchFamily="18" charset="0"/>
                <a:cs typeface="Times New Roman" pitchFamily="18" charset="0"/>
              </a:rPr>
              <a:t>manage and </a:t>
            </a:r>
            <a:r>
              <a:rPr lang="en-US" sz="2000" dirty="0">
                <a:latin typeface="Times New Roman" pitchFamily="18" charset="0"/>
                <a:cs typeface="Times New Roman" pitchFamily="18" charset="0"/>
              </a:rPr>
              <a:t>potentially disrupts the marginal arterial supply to </a:t>
            </a:r>
            <a:r>
              <a:rPr lang="en-US" sz="2000" dirty="0" smtClean="0">
                <a:latin typeface="Times New Roman" pitchFamily="18" charset="0"/>
                <a:cs typeface="Times New Roman" pitchFamily="18" charset="0"/>
              </a:rPr>
              <a:t>the anastomosis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Loop </a:t>
            </a:r>
            <a:r>
              <a:rPr lang="en-US" sz="2000" dirty="0">
                <a:latin typeface="Times New Roman" pitchFamily="18" charset="0"/>
                <a:cs typeface="Times New Roman" pitchFamily="18" charset="0"/>
              </a:rPr>
              <a:t>transverse colostomies are also </a:t>
            </a:r>
            <a:r>
              <a:rPr lang="en-US" sz="2000" dirty="0" smtClean="0">
                <a:latin typeface="Times New Roman" pitchFamily="18" charset="0"/>
                <a:cs typeface="Times New Roman" pitchFamily="18" charset="0"/>
              </a:rPr>
              <a:t>particularly prone </a:t>
            </a:r>
            <a:r>
              <a:rPr lang="en-US" sz="2000" dirty="0">
                <a:latin typeface="Times New Roman" pitchFamily="18" charset="0"/>
                <a:cs typeface="Times New Roman" pitchFamily="18" charset="0"/>
              </a:rPr>
              <a:t>to prolapse.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loop ileostomy is now more </a:t>
            </a:r>
            <a:r>
              <a:rPr lang="en-US" sz="2000" dirty="0" smtClean="0">
                <a:latin typeface="Times New Roman" pitchFamily="18" charset="0"/>
                <a:cs typeface="Times New Roman" pitchFamily="18" charset="0"/>
              </a:rPr>
              <a:t>commonly used</a:t>
            </a:r>
            <a:r>
              <a:rPr lang="en-US"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757996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Investigations</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LABORATORY</a:t>
            </a:r>
          </a:p>
          <a:p>
            <a:pPr marL="1200150" lvl="2" indent="-285750" algn="l" rtl="0">
              <a:buFont typeface="Wingdings" pitchFamily="2" charset="2"/>
              <a:buChar char="Ø"/>
            </a:pPr>
            <a:r>
              <a:rPr lang="en-US" sz="2000" dirty="0">
                <a:latin typeface="Times New Roman" pitchFamily="18" charset="0"/>
                <a:cs typeface="Times New Roman" pitchFamily="18" charset="0"/>
              </a:rPr>
              <a:t>A full blood count should be performed, as </a:t>
            </a:r>
            <a:r>
              <a:rPr lang="en-US" sz="2000" b="1" dirty="0">
                <a:latin typeface="Times New Roman" pitchFamily="18" charset="0"/>
                <a:cs typeface="Times New Roman" pitchFamily="18" charset="0"/>
              </a:rPr>
              <a:t>anaemia</a:t>
            </a:r>
            <a:r>
              <a:rPr lang="en-US" sz="2000" dirty="0">
                <a:latin typeface="Times New Roman" pitchFamily="18" charset="0"/>
                <a:cs typeface="Times New Roman" pitchFamily="18" charset="0"/>
              </a:rPr>
              <a:t> is </a:t>
            </a:r>
            <a:r>
              <a:rPr lang="en-US" sz="2000" dirty="0" smtClean="0">
                <a:latin typeface="Times New Roman" pitchFamily="18" charset="0"/>
                <a:cs typeface="Times New Roman" pitchFamily="18" charset="0"/>
              </a:rPr>
              <a:t>common and </a:t>
            </a:r>
            <a:r>
              <a:rPr lang="en-US" sz="2000" dirty="0">
                <a:latin typeface="Times New Roman" pitchFamily="18" charset="0"/>
                <a:cs typeface="Times New Roman" pitchFamily="18" charset="0"/>
              </a:rPr>
              <a:t>usually multifactorial. </a:t>
            </a:r>
            <a:endParaRPr lang="en-US" sz="2000" dirty="0" smtClean="0">
              <a:latin typeface="Times New Roman" pitchFamily="18" charset="0"/>
              <a:cs typeface="Times New Roman" pitchFamily="18" charset="0"/>
            </a:endParaRPr>
          </a:p>
          <a:p>
            <a:pPr marL="1657350" lvl="3"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may result from the </a:t>
            </a:r>
            <a:r>
              <a:rPr lang="en-US" sz="2000" dirty="0" smtClean="0">
                <a:latin typeface="Times New Roman" pitchFamily="18" charset="0"/>
                <a:cs typeface="Times New Roman" pitchFamily="18" charset="0"/>
              </a:rPr>
              <a:t>anaemia of </a:t>
            </a:r>
            <a:r>
              <a:rPr lang="en-US" sz="2000" dirty="0">
                <a:latin typeface="Times New Roman" pitchFamily="18" charset="0"/>
                <a:cs typeface="Times New Roman" pitchFamily="18" charset="0"/>
              </a:rPr>
              <a:t>chronic </a:t>
            </a:r>
            <a:r>
              <a:rPr lang="en-US" sz="2000" dirty="0" smtClean="0">
                <a:latin typeface="Times New Roman" pitchFamily="18" charset="0"/>
                <a:cs typeface="Times New Roman" pitchFamily="18" charset="0"/>
              </a:rPr>
              <a:t>disease</a:t>
            </a:r>
            <a:r>
              <a:rPr lang="en-US" sz="2000" dirty="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L="1657350" lvl="3" indent="-285750" algn="l" rtl="0">
              <a:buFont typeface="Arial" pitchFamily="34" charset="0"/>
              <a:buChar char="•"/>
            </a:pPr>
            <a:r>
              <a:rPr lang="en-US" sz="2000" dirty="0" smtClean="0">
                <a:latin typeface="Times New Roman" pitchFamily="18" charset="0"/>
                <a:cs typeface="Times New Roman" pitchFamily="18" charset="0"/>
              </a:rPr>
              <a:t>From </a:t>
            </a:r>
            <a:r>
              <a:rPr lang="en-US" sz="2000" dirty="0">
                <a:latin typeface="Times New Roman" pitchFamily="18" charset="0"/>
                <a:cs typeface="Times New Roman" pitchFamily="18" charset="0"/>
              </a:rPr>
              <a:t>iron deficiency as a result of </a:t>
            </a:r>
            <a:r>
              <a:rPr lang="en-US" sz="2000" dirty="0" smtClean="0">
                <a:latin typeface="Times New Roman" pitchFamily="18" charset="0"/>
                <a:cs typeface="Times New Roman" pitchFamily="18" charset="0"/>
              </a:rPr>
              <a:t>blood loss </a:t>
            </a:r>
            <a:r>
              <a:rPr lang="en-US" sz="2000" dirty="0">
                <a:latin typeface="Times New Roman" pitchFamily="18" charset="0"/>
                <a:cs typeface="Times New Roman" pitchFamily="18" charset="0"/>
              </a:rPr>
              <a:t>or malabsorption. </a:t>
            </a:r>
            <a:endParaRPr lang="en-US" sz="2000" dirty="0" smtClean="0">
              <a:latin typeface="Times New Roman" pitchFamily="18" charset="0"/>
              <a:cs typeface="Times New Roman" pitchFamily="18" charset="0"/>
            </a:endParaRPr>
          </a:p>
          <a:p>
            <a:pPr marL="1657350" lvl="3" indent="-285750" algn="l" rtl="0">
              <a:buFont typeface="Arial" pitchFamily="34" charset="0"/>
              <a:buChar char="•"/>
            </a:pPr>
            <a:r>
              <a:rPr lang="en-US" sz="2000" dirty="0" smtClean="0">
                <a:latin typeface="Times New Roman" pitchFamily="18" charset="0"/>
                <a:cs typeface="Times New Roman" pitchFamily="18" charset="0"/>
              </a:rPr>
              <a:t>Vitamin </a:t>
            </a:r>
            <a:r>
              <a:rPr lang="en-US" sz="2000" dirty="0">
                <a:latin typeface="Times New Roman" pitchFamily="18" charset="0"/>
                <a:cs typeface="Times New Roman" pitchFamily="18" charset="0"/>
              </a:rPr>
              <a:t>B12 deficiency may occur </a:t>
            </a:r>
            <a:r>
              <a:rPr lang="en-US" sz="2000" dirty="0" smtClean="0">
                <a:latin typeface="Times New Roman" pitchFamily="18" charset="0"/>
                <a:cs typeface="Times New Roman" pitchFamily="18" charset="0"/>
              </a:rPr>
              <a:t>as a </a:t>
            </a:r>
            <a:r>
              <a:rPr lang="en-US" sz="2000" dirty="0">
                <a:latin typeface="Times New Roman" pitchFamily="18" charset="0"/>
                <a:cs typeface="Times New Roman" pitchFamily="18" charset="0"/>
              </a:rPr>
              <a:t>consequence of terminal ileal disease </a:t>
            </a:r>
            <a:r>
              <a:rPr lang="en-US" sz="2000" dirty="0" smtClean="0">
                <a:latin typeface="Times New Roman" pitchFamily="18" charset="0"/>
                <a:cs typeface="Times New Roman" pitchFamily="18" charset="0"/>
              </a:rPr>
              <a:t>or resection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1657350" lvl="3" indent="-285750" algn="l" rtl="0">
              <a:buFont typeface="Arial" pitchFamily="34" charset="0"/>
              <a:buChar char="•"/>
            </a:pPr>
            <a:r>
              <a:rPr lang="en-US" sz="2000" dirty="0" smtClean="0">
                <a:latin typeface="Times New Roman" pitchFamily="18" charset="0"/>
                <a:cs typeface="Times New Roman" pitchFamily="18" charset="0"/>
              </a:rPr>
              <a:t>Folate deficiency </a:t>
            </a:r>
            <a:r>
              <a:rPr lang="en-US" sz="2000" dirty="0">
                <a:latin typeface="Times New Roman" pitchFamily="18" charset="0"/>
                <a:cs typeface="Times New Roman" pitchFamily="18" charset="0"/>
              </a:rPr>
              <a:t>may also result from diffuse small bowel disease </a:t>
            </a:r>
            <a:r>
              <a:rPr lang="en-US" sz="2000" dirty="0" smtClean="0">
                <a:latin typeface="Times New Roman" pitchFamily="18" charset="0"/>
                <a:cs typeface="Times New Roman" pitchFamily="18" charset="0"/>
              </a:rPr>
              <a:t>or resection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1200150" lvl="2" indent="-285750" algn="l" rtl="0">
              <a:buFont typeface="Wingdings" pitchFamily="2" charset="2"/>
              <a:buChar char="Ø"/>
            </a:pPr>
            <a:r>
              <a:rPr lang="en-US" sz="2000" dirty="0" smtClean="0">
                <a:latin typeface="Times New Roman" pitchFamily="18" charset="0"/>
                <a:cs typeface="Times New Roman" pitchFamily="18" charset="0"/>
              </a:rPr>
              <a:t>Active </a:t>
            </a:r>
            <a:r>
              <a:rPr lang="en-US" sz="2000" dirty="0">
                <a:latin typeface="Times New Roman" pitchFamily="18" charset="0"/>
                <a:cs typeface="Times New Roman" pitchFamily="18" charset="0"/>
              </a:rPr>
              <a:t>inflammatory disease is usually </a:t>
            </a:r>
            <a:r>
              <a:rPr lang="en-US" sz="2000" dirty="0" smtClean="0">
                <a:latin typeface="Times New Roman" pitchFamily="18" charset="0"/>
                <a:cs typeface="Times New Roman" pitchFamily="18" charset="0"/>
              </a:rPr>
              <a:t>associated with </a:t>
            </a:r>
            <a:r>
              <a:rPr lang="en-US" sz="2000" dirty="0">
                <a:latin typeface="Times New Roman" pitchFamily="18" charset="0"/>
                <a:cs typeface="Times New Roman" pitchFamily="18" charset="0"/>
              </a:rPr>
              <a:t>a fall in serum albumin, magnesium, zinc and </a:t>
            </a:r>
            <a:r>
              <a:rPr lang="en-US" sz="2000" dirty="0" smtClean="0">
                <a:latin typeface="Times New Roman" pitchFamily="18" charset="0"/>
                <a:cs typeface="Times New Roman" pitchFamily="18" charset="0"/>
              </a:rPr>
              <a:t>selenium. </a:t>
            </a:r>
          </a:p>
          <a:p>
            <a:pPr marL="1200150" lvl="2" indent="-285750" algn="l" rtl="0">
              <a:buFont typeface="Wingdings" pitchFamily="2" charset="2"/>
              <a:buChar char="Ø"/>
            </a:pPr>
            <a:r>
              <a:rPr lang="en-US" sz="2000" dirty="0" smtClean="0">
                <a:latin typeface="Times New Roman" pitchFamily="18" charset="0"/>
                <a:cs typeface="Times New Roman" pitchFamily="18" charset="0"/>
              </a:rPr>
              <a:t>Acute </a:t>
            </a:r>
            <a:r>
              <a:rPr lang="en-US" sz="2000" dirty="0">
                <a:latin typeface="Times New Roman" pitchFamily="18" charset="0"/>
                <a:cs typeface="Times New Roman" pitchFamily="18" charset="0"/>
              </a:rPr>
              <a:t>phase protein measurements (C-reactive </a:t>
            </a:r>
            <a:r>
              <a:rPr lang="en-US" sz="2000" dirty="0" smtClean="0">
                <a:latin typeface="Times New Roman" pitchFamily="18" charset="0"/>
                <a:cs typeface="Times New Roman" pitchFamily="18" charset="0"/>
              </a:rPr>
              <a:t>protein) </a:t>
            </a:r>
            <a:r>
              <a:rPr lang="en-US" sz="2000" dirty="0">
                <a:latin typeface="Times New Roman" pitchFamily="18" charset="0"/>
                <a:cs typeface="Times New Roman" pitchFamily="18" charset="0"/>
              </a:rPr>
              <a:t>and the erythrocyte sedimentation rate </a:t>
            </a:r>
            <a:r>
              <a:rPr lang="en-US" sz="2000" dirty="0" smtClean="0">
                <a:latin typeface="Times New Roman" pitchFamily="18" charset="0"/>
                <a:cs typeface="Times New Roman" pitchFamily="18" charset="0"/>
              </a:rPr>
              <a:t>may correlate </a:t>
            </a:r>
            <a:r>
              <a:rPr lang="en-US" sz="2000" dirty="0">
                <a:latin typeface="Times New Roman" pitchFamily="18" charset="0"/>
                <a:cs typeface="Times New Roman" pitchFamily="18" charset="0"/>
              </a:rPr>
              <a:t>with disease activity.</a:t>
            </a:r>
          </a:p>
          <a:p>
            <a:pPr marL="1200150" lvl="2" indent="-285750" algn="l" rtl="0">
              <a:buFont typeface="Wingdings" pitchFamily="2" charset="2"/>
              <a:buChar char="Ø"/>
            </a:pPr>
            <a:r>
              <a:rPr lang="en-US" sz="2000" dirty="0">
                <a:latin typeface="Times New Roman" pitchFamily="18" charset="0"/>
                <a:cs typeface="Times New Roman" pitchFamily="18" charset="0"/>
              </a:rPr>
              <a:t>Finding an elevated concentration in the stools of </a:t>
            </a:r>
            <a:r>
              <a:rPr lang="en-US" sz="2000" b="1" dirty="0" smtClean="0">
                <a:latin typeface="Times New Roman" pitchFamily="18" charset="0"/>
                <a:cs typeface="Times New Roman" pitchFamily="18" charset="0"/>
              </a:rPr>
              <a:t>calprotectin</a:t>
            </a:r>
            <a:r>
              <a:rPr lang="en-US" sz="2000" dirty="0" smtClean="0">
                <a:latin typeface="Times New Roman" pitchFamily="18" charset="0"/>
                <a:cs typeface="Times New Roman" pitchFamily="18" charset="0"/>
              </a:rPr>
              <a:t>, a </a:t>
            </a:r>
            <a:r>
              <a:rPr lang="en-US" sz="2000" dirty="0">
                <a:latin typeface="Times New Roman" pitchFamily="18" charset="0"/>
                <a:cs typeface="Times New Roman" pitchFamily="18" charset="0"/>
              </a:rPr>
              <a:t>specific marker of </a:t>
            </a:r>
            <a:r>
              <a:rPr lang="en-US" sz="2000" dirty="0" smtClean="0">
                <a:latin typeface="Times New Roman" pitchFamily="18" charset="0"/>
                <a:cs typeface="Times New Roman" pitchFamily="18" charset="0"/>
              </a:rPr>
              <a:t>inflammation. </a:t>
            </a:r>
          </a:p>
          <a:p>
            <a:pPr marL="1714500" lvl="3" indent="-342900" algn="l" rtl="0">
              <a:buFont typeface="Arial" pitchFamily="34" charset="0"/>
              <a:buChar char="•"/>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ay </a:t>
            </a:r>
            <a:r>
              <a:rPr lang="en-US" sz="2000" dirty="0">
                <a:latin typeface="Times New Roman" pitchFamily="18" charset="0"/>
                <a:cs typeface="Times New Roman" pitchFamily="18" charset="0"/>
              </a:rPr>
              <a:t>support </a:t>
            </a:r>
            <a:r>
              <a:rPr lang="en-US" sz="2000" dirty="0" smtClean="0">
                <a:latin typeface="Times New Roman" pitchFamily="18" charset="0"/>
                <a:cs typeface="Times New Roman" pitchFamily="18" charset="0"/>
              </a:rPr>
              <a:t>a diagnosis </a:t>
            </a:r>
            <a:r>
              <a:rPr lang="en-US" sz="2000" dirty="0">
                <a:latin typeface="Times New Roman" pitchFamily="18" charset="0"/>
                <a:cs typeface="Times New Roman" pitchFamily="18" charset="0"/>
              </a:rPr>
              <a:t>of CD in patients with new onset of persistent </a:t>
            </a:r>
            <a:r>
              <a:rPr lang="en-US" sz="2000" dirty="0" smtClean="0">
                <a:latin typeface="Times New Roman" pitchFamily="18" charset="0"/>
                <a:cs typeface="Times New Roman" pitchFamily="18" charset="0"/>
              </a:rPr>
              <a:t>gastrointestinal symptoms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1714500" lvl="3" indent="-34290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can also be used to monitor </a:t>
            </a:r>
            <a:r>
              <a:rPr lang="en-US" sz="2000" dirty="0" smtClean="0">
                <a:latin typeface="Times New Roman" pitchFamily="18" charset="0"/>
                <a:cs typeface="Times New Roman" pitchFamily="18" charset="0"/>
              </a:rPr>
              <a:t>disease activity </a:t>
            </a:r>
            <a:r>
              <a:rPr lang="en-US" sz="2000" dirty="0">
                <a:latin typeface="Times New Roman" pitchFamily="18" charset="0"/>
                <a:cs typeface="Times New Roman" pitchFamily="18" charset="0"/>
              </a:rPr>
              <a:t>in the long-term management of established CD.</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277474945"/>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A loop left iliac fossa colostomy is still sometimes </a:t>
            </a:r>
            <a:r>
              <a:rPr lang="en-US" sz="2000" dirty="0" smtClean="0">
                <a:latin typeface="Times New Roman" pitchFamily="18" charset="0"/>
                <a:cs typeface="Times New Roman" pitchFamily="18" charset="0"/>
              </a:rPr>
              <a:t>used to </a:t>
            </a:r>
            <a:r>
              <a:rPr lang="en-US" sz="2000" dirty="0">
                <a:latin typeface="Times New Roman" pitchFamily="18" charset="0"/>
                <a:cs typeface="Times New Roman" pitchFamily="18" charset="0"/>
              </a:rPr>
              <a:t>prevent faecal peritonitis developing following traumatic injury to the rectum, to facilitate the operative treatment of a high anal fistula, for incontinence and to defunction an obstructing low rectal cancer prior to long course chemoradiotherapy.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temporary loop colostomy is made by bringing a mobilised loop of colon to the surface, where it is held in place by a plastic bridge passed through a mesenteric window.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Once </a:t>
            </a:r>
            <a:r>
              <a:rPr lang="en-US" sz="2000" dirty="0">
                <a:latin typeface="Times New Roman" pitchFamily="18" charset="0"/>
                <a:cs typeface="Times New Roman" pitchFamily="18" charset="0"/>
              </a:rPr>
              <a:t>the abdomen has been closed, the colostomy is opened, and the edges of the colonic incision are sutured to the adjacent skin </a:t>
            </a:r>
            <a:r>
              <a:rPr lang="en-US" sz="2000" dirty="0" smtClean="0">
                <a:latin typeface="Times New Roman" pitchFamily="18" charset="0"/>
                <a:cs typeface="Times New Roman" pitchFamily="18" charset="0"/>
              </a:rPr>
              <a:t>margin. </a:t>
            </a:r>
          </a:p>
          <a:p>
            <a:pPr marL="742950" lvl="1" indent="-285750" algn="l" rtl="0">
              <a:buFont typeface="Arial" pitchFamily="34" charset="0"/>
              <a:buChar char="•"/>
            </a:pP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firm adhesion of the colostomy to the abdominal wall has taken place, the bridge can be removed.</a:t>
            </a:r>
          </a:p>
        </p:txBody>
      </p:sp>
    </p:spTree>
    <p:extLst>
      <p:ext uri="{BB962C8B-B14F-4D97-AF65-F5344CB8AC3E}">
        <p14:creationId xmlns:p14="http://schemas.microsoft.com/office/powerpoint/2010/main" val="2781022590"/>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Following healing of the distal lesion for which the temporary stoma was constructed, the colostomy can be closed.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usual to perform a contrast examination (</a:t>
            </a:r>
            <a:r>
              <a:rPr lang="en-US" sz="2000" dirty="0" smtClean="0">
                <a:latin typeface="Times New Roman" pitchFamily="18" charset="0"/>
                <a:cs typeface="Times New Roman" pitchFamily="18" charset="0"/>
              </a:rPr>
              <a:t>proctogram) to </a:t>
            </a:r>
            <a:r>
              <a:rPr lang="en-US" sz="2000" dirty="0">
                <a:latin typeface="Times New Roman" pitchFamily="18" charset="0"/>
                <a:cs typeface="Times New Roman" pitchFamily="18" charset="0"/>
              </a:rPr>
              <a:t>check that there is no distal obstruction or continuing problem at the site of previous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Colostomy </a:t>
            </a:r>
            <a:r>
              <a:rPr lang="en-US" sz="2000" dirty="0">
                <a:latin typeface="Times New Roman" pitchFamily="18" charset="0"/>
                <a:cs typeface="Times New Roman" pitchFamily="18" charset="0"/>
              </a:rPr>
              <a:t>closure is most easily and safely accomplished if the stoma is mature, typically after the colostomy has been established for at least 2 months.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Closure </a:t>
            </a:r>
            <a:r>
              <a:rPr lang="en-US" sz="2000" dirty="0">
                <a:latin typeface="Times New Roman" pitchFamily="18" charset="0"/>
                <a:cs typeface="Times New Roman" pitchFamily="18" charset="0"/>
              </a:rPr>
              <a:t>is usually possible with a circumstomal incision, which avoids a full laparotomy, but it is important for patient and surgeon to consider the risks of closure carefully as it does involve a bowel anastomosis.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some cases, a full laparotomy may be required for safe closure of the stoma.</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557873988"/>
      </p:ext>
    </p:extLst>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601533"/>
          </a:xfrm>
          <a:prstGeom prst="rect">
            <a:avLst/>
          </a:prstGeom>
        </p:spPr>
        <p:txBody>
          <a:bodyPr wrap="square">
            <a:spAutoFit/>
          </a:bodyPr>
          <a:lstStyle/>
          <a:p>
            <a:pPr algn="l" rtl="0"/>
            <a:endParaRPr lang="en-US" dirty="0" smtClean="0"/>
          </a:p>
          <a:p>
            <a:pPr algn="l" rtl="0"/>
            <a:r>
              <a:rPr lang="en-US" sz="2000" b="1" dirty="0">
                <a:latin typeface="Times New Roman" pitchFamily="18" charset="0"/>
                <a:cs typeface="Times New Roman" pitchFamily="18" charset="0"/>
              </a:rPr>
              <a:t>End colostomy</a:t>
            </a:r>
          </a:p>
          <a:p>
            <a:pPr marL="742950" lvl="1" indent="-285750" algn="l" rtl="0">
              <a:buFont typeface="Arial" pitchFamily="34" charset="0"/>
              <a:buChar char="•"/>
            </a:pPr>
            <a:r>
              <a:rPr lang="en-US" sz="2000" dirty="0">
                <a:latin typeface="Times New Roman" pitchFamily="18" charset="0"/>
                <a:cs typeface="Times New Roman" pitchFamily="18" charset="0"/>
              </a:rPr>
              <a:t>This is formed after an abdominoperineal excision of </a:t>
            </a:r>
            <a:r>
              <a:rPr lang="en-US" sz="2000" dirty="0" smtClean="0">
                <a:latin typeface="Times New Roman" pitchFamily="18" charset="0"/>
                <a:cs typeface="Times New Roman" pitchFamily="18" charset="0"/>
              </a:rPr>
              <a:t>the rectum </a:t>
            </a:r>
            <a:r>
              <a:rPr lang="en-US" sz="2000" dirty="0">
                <a:latin typeface="Times New Roman" pitchFamily="18" charset="0"/>
                <a:cs typeface="Times New Roman" pitchFamily="18" charset="0"/>
              </a:rPr>
              <a:t>or as part of a Hartmann’s procedure, bringing </a:t>
            </a:r>
            <a:r>
              <a:rPr lang="en-US" sz="2000" dirty="0" smtClean="0">
                <a:latin typeface="Times New Roman" pitchFamily="18" charset="0"/>
                <a:cs typeface="Times New Roman" pitchFamily="18" charset="0"/>
              </a:rPr>
              <a:t>the divided </a:t>
            </a:r>
            <a:r>
              <a:rPr lang="en-US" sz="2000" dirty="0">
                <a:latin typeface="Times New Roman" pitchFamily="18" charset="0"/>
                <a:cs typeface="Times New Roman" pitchFamily="18" charset="0"/>
              </a:rPr>
              <a:t>colon through a left iliac fossa trephine in </a:t>
            </a:r>
            <a:r>
              <a:rPr lang="en-US" sz="2000" dirty="0" smtClean="0">
                <a:latin typeface="Times New Roman" pitchFamily="18" charset="0"/>
                <a:cs typeface="Times New Roman" pitchFamily="18" charset="0"/>
              </a:rPr>
              <a:t>rectus abdominis </a:t>
            </a:r>
            <a:r>
              <a:rPr lang="en-US" sz="2000" dirty="0">
                <a:latin typeface="Times New Roman" pitchFamily="18" charset="0"/>
                <a:cs typeface="Times New Roman" pitchFamily="18" charset="0"/>
              </a:rPr>
              <a:t>and skin.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colonic margin is then sutured to </a:t>
            </a:r>
            <a:r>
              <a:rPr lang="en-US" sz="2000" dirty="0" smtClean="0">
                <a:latin typeface="Times New Roman" pitchFamily="18" charset="0"/>
                <a:cs typeface="Times New Roman" pitchFamily="18" charset="0"/>
              </a:rPr>
              <a:t>the adjoining skin.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point at which the colon is brought to the </a:t>
            </a:r>
            <a:r>
              <a:rPr lang="en-US" sz="2000" dirty="0" smtClean="0">
                <a:latin typeface="Times New Roman" pitchFamily="18" charset="0"/>
                <a:cs typeface="Times New Roman" pitchFamily="18" charset="0"/>
              </a:rPr>
              <a:t>surface must </a:t>
            </a:r>
            <a:r>
              <a:rPr lang="en-US" sz="2000" dirty="0">
                <a:latin typeface="Times New Roman" pitchFamily="18" charset="0"/>
                <a:cs typeface="Times New Roman" pitchFamily="18" charset="0"/>
              </a:rPr>
              <a:t>be carefully selected to allow a colostomy bag to </a:t>
            </a:r>
            <a:r>
              <a:rPr lang="en-US" sz="2000" dirty="0" smtClean="0">
                <a:latin typeface="Times New Roman" pitchFamily="18" charset="0"/>
                <a:cs typeface="Times New Roman" pitchFamily="18" charset="0"/>
              </a:rPr>
              <a:t>be applied </a:t>
            </a:r>
            <a:r>
              <a:rPr lang="en-US" sz="2000" dirty="0">
                <a:latin typeface="Times New Roman" pitchFamily="18" charset="0"/>
                <a:cs typeface="Times New Roman" pitchFamily="18" charset="0"/>
              </a:rPr>
              <a:t>without impinging on the anterior-superior </a:t>
            </a:r>
            <a:r>
              <a:rPr lang="en-US" sz="2000" dirty="0" smtClean="0">
                <a:latin typeface="Times New Roman" pitchFamily="18" charset="0"/>
                <a:cs typeface="Times New Roman" pitchFamily="18" charset="0"/>
              </a:rPr>
              <a:t>iliac spine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best site is usually through the lateral edge of </a:t>
            </a:r>
            <a:r>
              <a:rPr lang="en-US" sz="2000" dirty="0" smtClean="0">
                <a:latin typeface="Times New Roman" pitchFamily="18" charset="0"/>
                <a:cs typeface="Times New Roman" pitchFamily="18" charset="0"/>
              </a:rPr>
              <a:t>the rectus sheath.</a:t>
            </a: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Stoma bags and </a:t>
            </a:r>
            <a:r>
              <a:rPr lang="en-US" sz="2000" b="1" dirty="0">
                <a:latin typeface="Times New Roman" pitchFamily="18" charset="0"/>
                <a:cs typeface="Times New Roman" pitchFamily="18" charset="0"/>
              </a:rPr>
              <a:t>appliances</a:t>
            </a:r>
          </a:p>
          <a:p>
            <a:pPr marL="742950" lvl="1" indent="-285750" algn="l" rtl="0">
              <a:buFont typeface="Arial" pitchFamily="34" charset="0"/>
              <a:buChar char="•"/>
            </a:pPr>
            <a:r>
              <a:rPr lang="en-US" sz="2000" dirty="0">
                <a:latin typeface="Times New Roman" pitchFamily="18" charset="0"/>
                <a:cs typeface="Times New Roman" pitchFamily="18" charset="0"/>
              </a:rPr>
              <a:t>Stoma output is collected in disposable adhesive bags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Colostomy appliances </a:t>
            </a:r>
            <a:r>
              <a:rPr lang="en-US" sz="2000" dirty="0">
                <a:latin typeface="Times New Roman" pitchFamily="18" charset="0"/>
                <a:cs typeface="Times New Roman" pitchFamily="18" charset="0"/>
              </a:rPr>
              <a:t>are simply changed two or three times </a:t>
            </a:r>
            <a:r>
              <a:rPr lang="en-US" sz="2000" dirty="0" smtClean="0">
                <a:latin typeface="Times New Roman" pitchFamily="18" charset="0"/>
                <a:cs typeface="Times New Roman" pitchFamily="18" charset="0"/>
              </a:rPr>
              <a:t>each day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wide range of such bags is currently available.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most hospitals</a:t>
            </a:r>
            <a:r>
              <a:rPr lang="en-US" sz="2000" dirty="0">
                <a:latin typeface="Times New Roman" pitchFamily="18" charset="0"/>
                <a:cs typeface="Times New Roman" pitchFamily="18" charset="0"/>
              </a:rPr>
              <a:t>, a stoma care service is available to offer advice </a:t>
            </a:r>
            <a:r>
              <a:rPr lang="en-US" sz="2000" dirty="0" smtClean="0">
                <a:latin typeface="Times New Roman" pitchFamily="18" charset="0"/>
                <a:cs typeface="Times New Roman" pitchFamily="18" charset="0"/>
              </a:rPr>
              <a:t>to patients</a:t>
            </a:r>
            <a:r>
              <a:rPr lang="en-US" sz="2000" dirty="0">
                <a:latin typeface="Times New Roman" pitchFamily="18" charset="0"/>
                <a:cs typeface="Times New Roman" pitchFamily="18" charset="0"/>
              </a:rPr>
              <a:t>, to acquaint them with the latest appliances and </a:t>
            </a:r>
            <a:r>
              <a:rPr lang="en-US" sz="2000" dirty="0" smtClean="0">
                <a:latin typeface="Times New Roman" pitchFamily="18" charset="0"/>
                <a:cs typeface="Times New Roman" pitchFamily="18" charset="0"/>
              </a:rPr>
              <a:t>to provide </a:t>
            </a:r>
            <a:r>
              <a:rPr lang="en-US" sz="2000" dirty="0">
                <a:latin typeface="Times New Roman" pitchFamily="18" charset="0"/>
                <a:cs typeface="Times New Roman" pitchFamily="18" charset="0"/>
              </a:rPr>
              <a:t>the appropriate psychological and practical help.</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65788017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FUNCTIONAL </a:t>
            </a:r>
            <a:r>
              <a:rPr lang="en-US" sz="2000" b="1" dirty="0">
                <a:latin typeface="Times New Roman" pitchFamily="18" charset="0"/>
                <a:cs typeface="Times New Roman" pitchFamily="18" charset="0"/>
              </a:rPr>
              <a:t>ABNORMALITIES</a:t>
            </a:r>
          </a:p>
          <a:p>
            <a:pPr algn="l" rtl="0"/>
            <a:r>
              <a:rPr lang="en-US" sz="2000" b="1" dirty="0">
                <a:latin typeface="Times New Roman" pitchFamily="18" charset="0"/>
                <a:cs typeface="Times New Roman" pitchFamily="18" charset="0"/>
              </a:rPr>
              <a:t>Constipation</a:t>
            </a:r>
          </a:p>
          <a:p>
            <a:pPr marL="742950" lvl="1" indent="-285750" algn="l" rtl="0">
              <a:buFont typeface="Arial" pitchFamily="34" charset="0"/>
              <a:buChar char="•"/>
            </a:pPr>
            <a:r>
              <a:rPr lang="en-US" sz="2000" dirty="0">
                <a:latin typeface="Times New Roman" pitchFamily="18" charset="0"/>
                <a:cs typeface="Times New Roman" pitchFamily="18" charset="0"/>
              </a:rPr>
              <a:t>There is no single definition of constipation; however, a </a:t>
            </a:r>
            <a:r>
              <a:rPr lang="en-US" sz="2000" dirty="0" smtClean="0">
                <a:latin typeface="Times New Roman" pitchFamily="18" charset="0"/>
                <a:cs typeface="Times New Roman" pitchFamily="18" charset="0"/>
              </a:rPr>
              <a:t>bowel frequency </a:t>
            </a:r>
            <a:r>
              <a:rPr lang="en-US" sz="2000" dirty="0">
                <a:latin typeface="Times New Roman" pitchFamily="18" charset="0"/>
                <a:cs typeface="Times New Roman" pitchFamily="18" charset="0"/>
              </a:rPr>
              <a:t>of less than one every 3 days is commonly </a:t>
            </a:r>
            <a:r>
              <a:rPr lang="en-US" sz="2000" dirty="0" smtClean="0">
                <a:latin typeface="Times New Roman" pitchFamily="18" charset="0"/>
                <a:cs typeface="Times New Roman" pitchFamily="18" charset="0"/>
              </a:rPr>
              <a:t>considered to </a:t>
            </a:r>
            <a:r>
              <a:rPr lang="en-US" sz="2000" dirty="0">
                <a:latin typeface="Times New Roman" pitchFamily="18" charset="0"/>
                <a:cs typeface="Times New Roman" pitchFamily="18" charset="0"/>
              </a:rPr>
              <a:t>be abnormal.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Constipation </a:t>
            </a:r>
            <a:r>
              <a:rPr lang="en-US" sz="2000" dirty="0">
                <a:latin typeface="Times New Roman" pitchFamily="18" charset="0"/>
                <a:cs typeface="Times New Roman" pitchFamily="18" charset="0"/>
              </a:rPr>
              <a:t>is an extremely </a:t>
            </a:r>
            <a:r>
              <a:rPr lang="en-US" sz="2000" dirty="0" smtClean="0">
                <a:latin typeface="Times New Roman" pitchFamily="18" charset="0"/>
                <a:cs typeface="Times New Roman" pitchFamily="18" charset="0"/>
              </a:rPr>
              <a:t>prevalent complaint </a:t>
            </a:r>
            <a:r>
              <a:rPr lang="en-US" sz="2000" dirty="0">
                <a:latin typeface="Times New Roman" pitchFamily="18" charset="0"/>
                <a:cs typeface="Times New Roman" pitchFamily="18" charset="0"/>
              </a:rPr>
              <a:t>in western society and some patients are </a:t>
            </a:r>
            <a:r>
              <a:rPr lang="en-US" sz="2000" dirty="0" smtClean="0">
                <a:latin typeface="Times New Roman" pitchFamily="18" charset="0"/>
                <a:cs typeface="Times New Roman" pitchFamily="18" charset="0"/>
              </a:rPr>
              <a:t>greatly disabled </a:t>
            </a:r>
            <a:r>
              <a:rPr lang="en-US" sz="2000" dirty="0">
                <a:latin typeface="Times New Roman" pitchFamily="18" charset="0"/>
                <a:cs typeface="Times New Roman" pitchFamily="18" charset="0"/>
              </a:rPr>
              <a:t>by abdominal pain, distension, reliance on </a:t>
            </a:r>
            <a:r>
              <a:rPr lang="en-US" sz="2000" dirty="0" smtClean="0">
                <a:latin typeface="Times New Roman" pitchFamily="18" charset="0"/>
                <a:cs typeface="Times New Roman" pitchFamily="18" charset="0"/>
              </a:rPr>
              <a:t>laxatives and </a:t>
            </a:r>
            <a:r>
              <a:rPr lang="en-US" sz="2000" dirty="0">
                <a:latin typeface="Times New Roman" pitchFamily="18" charset="0"/>
                <a:cs typeface="Times New Roman" pitchFamily="18" charset="0"/>
              </a:rPr>
              <a:t>difficulty with defaecation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Drugs and a range of illnesses can result in </a:t>
            </a:r>
            <a:r>
              <a:rPr lang="en-US" sz="2000" dirty="0" smtClean="0">
                <a:latin typeface="Times New Roman" pitchFamily="18" charset="0"/>
                <a:cs typeface="Times New Roman" pitchFamily="18" charset="0"/>
              </a:rPr>
              <a:t>constipation. </a:t>
            </a:r>
          </a:p>
          <a:p>
            <a:pPr marL="742950" lvl="1" indent="-285750" algn="l" rtl="0">
              <a:buFont typeface="Arial" pitchFamily="34" charset="0"/>
              <a:buChar char="•"/>
            </a:pPr>
            <a:r>
              <a:rPr lang="en-US" sz="2000" dirty="0" smtClean="0">
                <a:latin typeface="Times New Roman" pitchFamily="18" charset="0"/>
                <a:cs typeface="Times New Roman" pitchFamily="18" charset="0"/>
              </a:rPr>
              <a:t>Altering </a:t>
            </a:r>
            <a:r>
              <a:rPr lang="en-US" sz="2000" dirty="0">
                <a:latin typeface="Times New Roman" pitchFamily="18" charset="0"/>
                <a:cs typeface="Times New Roman" pitchFamily="18" charset="0"/>
              </a:rPr>
              <a:t>medication or </a:t>
            </a:r>
            <a:r>
              <a:rPr lang="en-US" sz="2000" dirty="0" smtClean="0">
                <a:latin typeface="Times New Roman" pitchFamily="18" charset="0"/>
                <a:cs typeface="Times New Roman" pitchFamily="18" charset="0"/>
              </a:rPr>
              <a:t>addition of </a:t>
            </a:r>
            <a:r>
              <a:rPr lang="en-US" sz="2000" dirty="0">
                <a:latin typeface="Times New Roman" pitchFamily="18" charset="0"/>
                <a:cs typeface="Times New Roman" pitchFamily="18" charset="0"/>
              </a:rPr>
              <a:t>laxatives can be helpful for drug-related </a:t>
            </a:r>
            <a:r>
              <a:rPr lang="en-US" sz="2000" dirty="0" smtClean="0">
                <a:latin typeface="Times New Roman" pitchFamily="18" charset="0"/>
                <a:cs typeface="Times New Roman" pitchFamily="18" charset="0"/>
              </a:rPr>
              <a:t>constipation and </a:t>
            </a:r>
            <a:r>
              <a:rPr lang="en-US" sz="2000" dirty="0">
                <a:latin typeface="Times New Roman" pitchFamily="18" charset="0"/>
                <a:cs typeface="Times New Roman" pitchFamily="18" charset="0"/>
              </a:rPr>
              <a:t>correction of underlying illness is clearly ideal where possible.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remains a group of patients with constipation </a:t>
            </a:r>
            <a:r>
              <a:rPr lang="en-US" sz="2000" dirty="0" smtClean="0">
                <a:latin typeface="Times New Roman" pitchFamily="18" charset="0"/>
                <a:cs typeface="Times New Roman" pitchFamily="18" charset="0"/>
              </a:rPr>
              <a:t>who do </a:t>
            </a:r>
            <a:r>
              <a:rPr lang="en-US" sz="2000" dirty="0">
                <a:latin typeface="Times New Roman" pitchFamily="18" charset="0"/>
                <a:cs typeface="Times New Roman" pitchFamily="18" charset="0"/>
              </a:rPr>
              <a:t>not have any structural, pharmacological or other </a:t>
            </a:r>
            <a:r>
              <a:rPr lang="en-US" sz="2000" dirty="0" smtClean="0">
                <a:latin typeface="Times New Roman" pitchFamily="18" charset="0"/>
                <a:cs typeface="Times New Roman" pitchFamily="18" charset="0"/>
              </a:rPr>
              <a:t>pathology to </a:t>
            </a:r>
            <a:r>
              <a:rPr lang="en-US" sz="2000" dirty="0">
                <a:latin typeface="Times New Roman" pitchFamily="18" charset="0"/>
                <a:cs typeface="Times New Roman" pitchFamily="18" charset="0"/>
              </a:rPr>
              <a:t>explain their symptoms.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will have </a:t>
            </a:r>
            <a:r>
              <a:rPr lang="en-US" sz="2000" dirty="0" smtClean="0">
                <a:latin typeface="Times New Roman" pitchFamily="18" charset="0"/>
                <a:cs typeface="Times New Roman" pitchFamily="18" charset="0"/>
              </a:rPr>
              <a:t>obstructed defaecation </a:t>
            </a:r>
            <a:r>
              <a:rPr lang="en-US" sz="2000" dirty="0">
                <a:latin typeface="Times New Roman" pitchFamily="18" charset="0"/>
                <a:cs typeface="Times New Roman" pitchFamily="18" charset="0"/>
              </a:rPr>
              <a:t>(a syndrome of impaired rectal emptying </a:t>
            </a:r>
            <a:r>
              <a:rPr lang="en-US" sz="2000" dirty="0" smtClean="0">
                <a:latin typeface="Times New Roman" pitchFamily="18" charset="0"/>
                <a:cs typeface="Times New Roman" pitchFamily="18" charset="0"/>
              </a:rPr>
              <a:t>associated with </a:t>
            </a:r>
            <a:r>
              <a:rPr lang="en-US" sz="2000" dirty="0">
                <a:latin typeface="Times New Roman" pitchFamily="18" charset="0"/>
                <a:cs typeface="Times New Roman" pitchFamily="18" charset="0"/>
              </a:rPr>
              <a:t>pelvic floor dysfunction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Others </a:t>
            </a:r>
            <a:r>
              <a:rPr lang="en-US" sz="2000" dirty="0">
                <a:latin typeface="Times New Roman" pitchFamily="18" charset="0"/>
                <a:cs typeface="Times New Roman" pitchFamily="18" charset="0"/>
              </a:rPr>
              <a:t>will have </a:t>
            </a:r>
            <a:r>
              <a:rPr lang="en-US" sz="2000" dirty="0" smtClean="0">
                <a:latin typeface="Times New Roman" pitchFamily="18" charset="0"/>
                <a:cs typeface="Times New Roman" pitchFamily="18" charset="0"/>
              </a:rPr>
              <a:t>slow colonic </a:t>
            </a:r>
            <a:r>
              <a:rPr lang="en-US" sz="2000" dirty="0">
                <a:latin typeface="Times New Roman" pitchFamily="18" charset="0"/>
                <a:cs typeface="Times New Roman" pitchFamily="18" charset="0"/>
              </a:rPr>
              <a:t>transit, a disorder usually seen in women, which </a:t>
            </a:r>
            <a:r>
              <a:rPr lang="en-US" sz="2000" dirty="0" smtClean="0">
                <a:latin typeface="Times New Roman" pitchFamily="18" charset="0"/>
                <a:cs typeface="Times New Roman" pitchFamily="18" charset="0"/>
              </a:rPr>
              <a:t>may have </a:t>
            </a:r>
            <a:r>
              <a:rPr lang="en-US" sz="2000" dirty="0">
                <a:latin typeface="Times New Roman" pitchFamily="18" charset="0"/>
                <a:cs typeface="Times New Roman" pitchFamily="18" charset="0"/>
              </a:rPr>
              <a:t>been present since childhood or may suddenly </a:t>
            </a:r>
            <a:r>
              <a:rPr lang="en-US" sz="2000" dirty="0" smtClean="0">
                <a:latin typeface="Times New Roman" pitchFamily="18" charset="0"/>
                <a:cs typeface="Times New Roman" pitchFamily="18" charset="0"/>
              </a:rPr>
              <a:t>follow abdominal </a:t>
            </a:r>
            <a:r>
              <a:rPr lang="en-US" sz="2000" dirty="0">
                <a:latin typeface="Times New Roman" pitchFamily="18" charset="0"/>
                <a:cs typeface="Times New Roman" pitchFamily="18" charset="0"/>
              </a:rPr>
              <a:t>or pelvic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patients have a </a:t>
            </a:r>
            <a:r>
              <a:rPr lang="en-US" sz="2000" dirty="0" smtClean="0">
                <a:latin typeface="Times New Roman" pitchFamily="18" charset="0"/>
                <a:cs typeface="Times New Roman" pitchFamily="18" charset="0"/>
              </a:rPr>
              <a:t>combination of </a:t>
            </a:r>
            <a:r>
              <a:rPr lang="en-US" sz="2000" dirty="0">
                <a:latin typeface="Times New Roman" pitchFamily="18" charset="0"/>
                <a:cs typeface="Times New Roman" pitchFamily="18" charset="0"/>
              </a:rPr>
              <a:t>both conditions.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867167246"/>
      </p:ext>
    </p:extLst>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555641"/>
          </a:xfrm>
          <a:prstGeom prst="rect">
            <a:avLst/>
          </a:prstGeom>
        </p:spPr>
        <p:txBody>
          <a:bodyPr wrap="square">
            <a:spAutoFit/>
          </a:bodyPr>
          <a:lstStyle/>
          <a:p>
            <a:pPr algn="l" rtl="0"/>
            <a:endParaRPr lang="en-US" sz="2000" b="1" dirty="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Drugs </a:t>
            </a:r>
            <a:r>
              <a:rPr lang="en-US" sz="2000" b="1" dirty="0">
                <a:latin typeface="Times New Roman" pitchFamily="18" charset="0"/>
                <a:cs typeface="Times New Roman" pitchFamily="18" charset="0"/>
              </a:rPr>
              <a:t>that can cause constipation</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Benzodiazepines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Carbamazepine</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Chlorpromazine</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Cholestyramine</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Iron</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Opiates, particularly codeine and morphine</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Tricyclic antidepressants</a:t>
            </a:r>
          </a:p>
          <a:p>
            <a:pPr lvl="1" algn="l" rtl="0"/>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Statins</a:t>
            </a:r>
          </a:p>
          <a:p>
            <a:pPr lvl="1" algn="l" rtl="0"/>
            <a:endParaRPr lang="en-US" sz="2000"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Illnesses associated with constipation</a:t>
            </a:r>
          </a:p>
          <a:p>
            <a:pPr lvl="1" algn="l" rtl="0"/>
            <a:r>
              <a:rPr lang="en-US" sz="2000" dirty="0">
                <a:latin typeface="Times New Roman" pitchFamily="18" charset="0"/>
                <a:cs typeface="Times New Roman" pitchFamily="18" charset="0"/>
              </a:rPr>
              <a:t>● Neurological conditions</a:t>
            </a:r>
          </a:p>
          <a:p>
            <a:pPr lvl="1" algn="l" rtl="0"/>
            <a:r>
              <a:rPr lang="en-US" sz="2000" dirty="0">
                <a:latin typeface="Times New Roman" pitchFamily="18" charset="0"/>
                <a:cs typeface="Times New Roman" pitchFamily="18" charset="0"/>
              </a:rPr>
              <a:t>● Parkinson’s disease</a:t>
            </a:r>
          </a:p>
          <a:p>
            <a:pPr lvl="1" algn="l" rtl="0"/>
            <a:r>
              <a:rPr lang="en-US" sz="2000" dirty="0">
                <a:latin typeface="Times New Roman" pitchFamily="18" charset="0"/>
                <a:cs typeface="Times New Roman" pitchFamily="18" charset="0"/>
              </a:rPr>
              <a:t>● Multiple sclerosis</a:t>
            </a:r>
          </a:p>
          <a:p>
            <a:pPr lvl="1" algn="l" rtl="0"/>
            <a:r>
              <a:rPr lang="en-US" sz="2000" dirty="0">
                <a:latin typeface="Times New Roman" pitchFamily="18" charset="0"/>
                <a:cs typeface="Times New Roman" pitchFamily="18" charset="0"/>
              </a:rPr>
              <a:t>● Diabetic nephropathy</a:t>
            </a:r>
          </a:p>
          <a:p>
            <a:pPr lvl="1" algn="l" rtl="0"/>
            <a:r>
              <a:rPr lang="en-US" sz="2000" dirty="0">
                <a:latin typeface="Times New Roman" pitchFamily="18" charset="0"/>
                <a:cs typeface="Times New Roman" pitchFamily="18" charset="0"/>
              </a:rPr>
              <a:t>● Spinal cord lesion</a:t>
            </a:r>
          </a:p>
          <a:p>
            <a:pPr lvl="1" algn="l" rtl="0"/>
            <a:r>
              <a:rPr lang="en-US" sz="2000" dirty="0">
                <a:latin typeface="Times New Roman" pitchFamily="18" charset="0"/>
                <a:cs typeface="Times New Roman" pitchFamily="18" charset="0"/>
              </a:rPr>
              <a:t>● Endocrine conditions</a:t>
            </a:r>
          </a:p>
          <a:p>
            <a:pPr lvl="1" algn="l" rtl="0"/>
            <a:r>
              <a:rPr lang="en-US" sz="2000" dirty="0">
                <a:latin typeface="Times New Roman" pitchFamily="18" charset="0"/>
                <a:cs typeface="Times New Roman" pitchFamily="18" charset="0"/>
              </a:rPr>
              <a:t>● Hypothyroidism</a:t>
            </a:r>
          </a:p>
          <a:p>
            <a:pPr lvl="1" algn="l" rtl="0"/>
            <a:r>
              <a:rPr lang="en-US" sz="2000" dirty="0">
                <a:latin typeface="Times New Roman" pitchFamily="18" charset="0"/>
                <a:cs typeface="Times New Roman" pitchFamily="18" charset="0"/>
              </a:rPr>
              <a:t>● Hypercalcaemia</a:t>
            </a:r>
          </a:p>
          <a:p>
            <a:pPr lvl="1" algn="l" rtl="0"/>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513605939"/>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Investigation</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It is important to exclude a structural abnormality (</a:t>
            </a:r>
            <a:r>
              <a:rPr lang="en-US" sz="2000" dirty="0" smtClean="0">
                <a:latin typeface="Times New Roman" pitchFamily="18" charset="0"/>
                <a:cs typeface="Times New Roman" pitchFamily="18" charset="0"/>
              </a:rPr>
              <a:t>notably large </a:t>
            </a:r>
            <a:r>
              <a:rPr lang="en-US" sz="2000" dirty="0">
                <a:latin typeface="Times New Roman" pitchFamily="18" charset="0"/>
                <a:cs typeface="Times New Roman" pitchFamily="18" charset="0"/>
              </a:rPr>
              <a:t>bowel obstruction) by conventional investigation (</a:t>
            </a:r>
            <a:r>
              <a:rPr lang="en-US" sz="2000" dirty="0" smtClean="0">
                <a:latin typeface="Times New Roman" pitchFamily="18" charset="0"/>
                <a:cs typeface="Times New Roman" pitchFamily="18" charset="0"/>
              </a:rPr>
              <a:t>colonoscopy, CT </a:t>
            </a:r>
            <a:r>
              <a:rPr lang="en-US" sz="2000" dirty="0">
                <a:latin typeface="Times New Roman" pitchFamily="18" charset="0"/>
                <a:cs typeface="Times New Roman" pitchFamily="18" charset="0"/>
              </a:rPr>
              <a:t>virtual colonoscopy or barium enema) </a:t>
            </a:r>
            <a:r>
              <a:rPr lang="en-US" sz="2000" dirty="0" smtClean="0">
                <a:latin typeface="Times New Roman" pitchFamily="18" charset="0"/>
                <a:cs typeface="Times New Roman" pitchFamily="18" charset="0"/>
              </a:rPr>
              <a:t>before diagnosing </a:t>
            </a:r>
            <a:r>
              <a:rPr lang="en-US" sz="2000" dirty="0">
                <a:latin typeface="Times New Roman" pitchFamily="18" charset="0"/>
                <a:cs typeface="Times New Roman" pitchFamily="18" charset="0"/>
              </a:rPr>
              <a:t>a functional bowel </a:t>
            </a:r>
            <a:r>
              <a:rPr lang="en-US" sz="2000" dirty="0" smtClean="0">
                <a:latin typeface="Times New Roman" pitchFamily="18" charset="0"/>
                <a:cs typeface="Times New Roman" pitchFamily="18" charset="0"/>
              </a:rPr>
              <a:t>disorder. </a:t>
            </a:r>
          </a:p>
          <a:p>
            <a:pPr marL="742950" lvl="1" indent="-285750" algn="l" rtl="0">
              <a:buFont typeface="Arial" pitchFamily="34" charset="0"/>
              <a:buChar char="•"/>
            </a:pPr>
            <a:r>
              <a:rPr lang="en-US" sz="2000" dirty="0" smtClean="0">
                <a:latin typeface="Times New Roman" pitchFamily="18" charset="0"/>
                <a:cs typeface="Times New Roman" pitchFamily="18" charset="0"/>
              </a:rPr>
              <a:t>Whole-gut </a:t>
            </a:r>
            <a:r>
              <a:rPr lang="en-US" sz="2000" dirty="0">
                <a:latin typeface="Times New Roman" pitchFamily="18" charset="0"/>
                <a:cs typeface="Times New Roman" pitchFamily="18" charset="0"/>
              </a:rPr>
              <a:t>transit time can be measured by asking </a:t>
            </a:r>
            <a:r>
              <a:rPr lang="en-US" sz="2000" dirty="0" smtClean="0">
                <a:latin typeface="Times New Roman" pitchFamily="18" charset="0"/>
                <a:cs typeface="Times New Roman" pitchFamily="18" charset="0"/>
              </a:rPr>
              <a:t>the patient </a:t>
            </a:r>
            <a:r>
              <a:rPr lang="en-US" sz="2000" dirty="0">
                <a:latin typeface="Times New Roman" pitchFamily="18" charset="0"/>
                <a:cs typeface="Times New Roman" pitchFamily="18" charset="0"/>
              </a:rPr>
              <a:t>to stop all laxatives and take a capsule </a:t>
            </a:r>
            <a:r>
              <a:rPr lang="en-US" sz="2000" dirty="0" smtClean="0">
                <a:latin typeface="Times New Roman" pitchFamily="18" charset="0"/>
                <a:cs typeface="Times New Roman" pitchFamily="18" charset="0"/>
              </a:rPr>
              <a:t>containing radiopaque markers. </a:t>
            </a:r>
          </a:p>
          <a:p>
            <a:pPr marL="742950" lvl="1" indent="-285750" algn="l" rtl="0">
              <a:buFont typeface="Arial" pitchFamily="34" charset="0"/>
              <a:buChar char="•"/>
            </a:pPr>
            <a:r>
              <a:rPr lang="en-US" sz="2000" dirty="0" smtClean="0">
                <a:latin typeface="Times New Roman" pitchFamily="18" charset="0"/>
                <a:cs typeface="Times New Roman" pitchFamily="18" charset="0"/>
              </a:rPr>
              <a:t>Retention </a:t>
            </a:r>
            <a:r>
              <a:rPr lang="en-US" sz="2000" dirty="0">
                <a:latin typeface="Times New Roman" pitchFamily="18" charset="0"/>
                <a:cs typeface="Times New Roman" pitchFamily="18" charset="0"/>
              </a:rPr>
              <a:t>of more </a:t>
            </a:r>
            <a:r>
              <a:rPr lang="en-US" sz="2000" dirty="0" smtClean="0">
                <a:latin typeface="Times New Roman" pitchFamily="18" charset="0"/>
                <a:cs typeface="Times New Roman" pitchFamily="18" charset="0"/>
              </a:rPr>
              <a:t>than 80</a:t>
            </a:r>
            <a:r>
              <a:rPr lang="en-US" sz="2000" dirty="0">
                <a:latin typeface="Times New Roman" pitchFamily="18" charset="0"/>
                <a:cs typeface="Times New Roman" pitchFamily="18" charset="0"/>
              </a:rPr>
              <a:t>% of the shapes, 120 hours after ingestion, is abnormal.</a:t>
            </a:r>
          </a:p>
          <a:p>
            <a:pPr marL="742950" lvl="1" indent="-285750" algn="l" rtl="0">
              <a:buFont typeface="Arial" pitchFamily="34" charset="0"/>
              <a:buChar char="•"/>
            </a:pPr>
            <a:r>
              <a:rPr lang="en-US" sz="2000" dirty="0">
                <a:latin typeface="Times New Roman" pitchFamily="18" charset="0"/>
                <a:cs typeface="Times New Roman" pitchFamily="18" charset="0"/>
              </a:rPr>
              <a:t>Defaecating proctography may demonstrate impaired </a:t>
            </a:r>
            <a:r>
              <a:rPr lang="en-US" sz="2000" dirty="0" smtClean="0">
                <a:latin typeface="Times New Roman" pitchFamily="18" charset="0"/>
                <a:cs typeface="Times New Roman" pitchFamily="18" charset="0"/>
              </a:rPr>
              <a:t>pelvic floor </a:t>
            </a:r>
            <a:r>
              <a:rPr lang="en-US" sz="2000" dirty="0">
                <a:latin typeface="Times New Roman" pitchFamily="18" charset="0"/>
                <a:cs typeface="Times New Roman" pitchFamily="18" charset="0"/>
              </a:rPr>
              <a:t>relaxation, rectal intussusception and/or rectocoele </a:t>
            </a:r>
            <a:r>
              <a:rPr lang="en-US" sz="2000" dirty="0" smtClean="0">
                <a:latin typeface="Times New Roman" pitchFamily="18" charset="0"/>
                <a:cs typeface="Times New Roman" pitchFamily="18" charset="0"/>
              </a:rPr>
              <a:t>if they </a:t>
            </a:r>
            <a:r>
              <a:rPr lang="en-US" sz="2000" dirty="0">
                <a:latin typeface="Times New Roman" pitchFamily="18" charset="0"/>
                <a:cs typeface="Times New Roman" pitchFamily="18" charset="0"/>
              </a:rPr>
              <a:t>are causing obstructed defaecation.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Anorectal manometry may </a:t>
            </a:r>
            <a:r>
              <a:rPr lang="en-US" sz="2000" dirty="0">
                <a:latin typeface="Times New Roman" pitchFamily="18" charset="0"/>
                <a:cs typeface="Times New Roman" pitchFamily="18" charset="0"/>
              </a:rPr>
              <a:t>confirm an abnormal pattern of straining in </a:t>
            </a:r>
            <a:r>
              <a:rPr lang="en-US" sz="2000" dirty="0" smtClean="0">
                <a:latin typeface="Times New Roman" pitchFamily="18" charset="0"/>
                <a:cs typeface="Times New Roman" pitchFamily="18" charset="0"/>
              </a:rPr>
              <a:t>patients with </a:t>
            </a:r>
            <a:r>
              <a:rPr lang="en-US" sz="2000" dirty="0">
                <a:latin typeface="Times New Roman" pitchFamily="18" charset="0"/>
                <a:cs typeface="Times New Roman" pitchFamily="18" charset="0"/>
              </a:rPr>
              <a:t>obstructed defaecation, with failure to reduce (or </a:t>
            </a:r>
            <a:r>
              <a:rPr lang="en-US" sz="2000" dirty="0" smtClean="0">
                <a:latin typeface="Times New Roman" pitchFamily="18" charset="0"/>
                <a:cs typeface="Times New Roman" pitchFamily="18" charset="0"/>
              </a:rPr>
              <a:t>even inappropriately </a:t>
            </a:r>
            <a:r>
              <a:rPr lang="en-US" sz="2000" dirty="0">
                <a:latin typeface="Times New Roman" pitchFamily="18" charset="0"/>
                <a:cs typeface="Times New Roman" pitchFamily="18" charset="0"/>
              </a:rPr>
              <a:t>increase) anal canal pressures on </a:t>
            </a:r>
            <a:r>
              <a:rPr lang="en-US" sz="2000" dirty="0" smtClean="0">
                <a:latin typeface="Times New Roman" pitchFamily="18" charset="0"/>
                <a:cs typeface="Times New Roman" pitchFamily="18" charset="0"/>
              </a:rPr>
              <a:t>bearing down</a:t>
            </a:r>
            <a:r>
              <a:rPr lang="en-US" sz="2000" dirty="0">
                <a:latin typeface="Times New Roman" pitchFamily="18" charset="0"/>
                <a:cs typeface="Times New Roman" pitchFamily="18" charset="0"/>
              </a:rPr>
              <a:t>.</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521321172"/>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Treatment of slow colonic transit </a:t>
            </a:r>
            <a:r>
              <a:rPr lang="en-US" sz="2000" b="1" dirty="0" smtClean="0">
                <a:latin typeface="Times New Roman" pitchFamily="18" charset="0"/>
                <a:cs typeface="Times New Roman" pitchFamily="18" charset="0"/>
              </a:rPr>
              <a:t>and obstructed </a:t>
            </a:r>
            <a:r>
              <a:rPr lang="en-US" sz="2000" b="1" dirty="0">
                <a:latin typeface="Times New Roman" pitchFamily="18" charset="0"/>
                <a:cs typeface="Times New Roman" pitchFamily="18" charset="0"/>
              </a:rPr>
              <a:t>defaecation</a:t>
            </a:r>
          </a:p>
          <a:p>
            <a:pPr marL="742950" lvl="1" indent="-285750" algn="l" rtl="0">
              <a:buFont typeface="Arial" pitchFamily="34" charset="0"/>
              <a:buChar char="•"/>
            </a:pPr>
            <a:r>
              <a:rPr lang="en-US" sz="2000" b="1" dirty="0">
                <a:latin typeface="Times New Roman" pitchFamily="18" charset="0"/>
                <a:cs typeface="Times New Roman" pitchFamily="18" charset="0"/>
              </a:rPr>
              <a:t>Dietary fibre </a:t>
            </a:r>
            <a:r>
              <a:rPr lang="en-US" sz="2000" dirty="0">
                <a:latin typeface="Times New Roman" pitchFamily="18" charset="0"/>
                <a:cs typeface="Times New Roman" pitchFamily="18" charset="0"/>
              </a:rPr>
              <a:t>This is the first-line treatment for mild constipation.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Constipation </a:t>
            </a:r>
            <a:r>
              <a:rPr lang="en-US" sz="2000" dirty="0">
                <a:latin typeface="Times New Roman" pitchFamily="18" charset="0"/>
                <a:cs typeface="Times New Roman" pitchFamily="18" charset="0"/>
              </a:rPr>
              <a:t>only resolves after several weeks of therapy, which usually needs to be continued in the long term.</a:t>
            </a:r>
          </a:p>
          <a:p>
            <a:pPr marL="742950" lvl="1" indent="-285750" algn="l" rtl="0">
              <a:buFont typeface="Arial" pitchFamily="34" charset="0"/>
              <a:buChar char="•"/>
            </a:pPr>
            <a:r>
              <a:rPr lang="en-US" sz="2000" b="1" dirty="0">
                <a:latin typeface="Times New Roman" pitchFamily="18" charset="0"/>
                <a:cs typeface="Times New Roman" pitchFamily="18" charset="0"/>
              </a:rPr>
              <a:t>Laxatives</a:t>
            </a:r>
            <a:r>
              <a:rPr lang="en-US" sz="2000" dirty="0">
                <a:latin typeface="Times New Roman" pitchFamily="18" charset="0"/>
                <a:cs typeface="Times New Roman" pitchFamily="18" charset="0"/>
              </a:rPr>
              <a:t> It is important that patients do not fall into a cycle of laxative abuse.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number of </a:t>
            </a:r>
            <a:r>
              <a:rPr lang="en-US" sz="2000" dirty="0" smtClean="0">
                <a:latin typeface="Times New Roman" pitchFamily="18" charset="0"/>
                <a:cs typeface="Times New Roman" pitchFamily="18" charset="0"/>
              </a:rPr>
              <a:t>types of agents </a:t>
            </a:r>
            <a:r>
              <a:rPr lang="en-US" sz="2000" dirty="0">
                <a:latin typeface="Times New Roman" pitchFamily="18" charset="0"/>
                <a:cs typeface="Times New Roman" pitchFamily="18" charset="0"/>
              </a:rPr>
              <a:t>are available including bulk, osmotic and stimulant agents.</a:t>
            </a:r>
          </a:p>
          <a:p>
            <a:pPr marL="742950" lvl="1" indent="-285750" algn="l" rtl="0">
              <a:buFont typeface="Arial" pitchFamily="34" charset="0"/>
              <a:buChar char="•"/>
            </a:pPr>
            <a:r>
              <a:rPr lang="en-US" sz="2000" dirty="0" smtClean="0">
                <a:latin typeface="Times New Roman" pitchFamily="18" charset="0"/>
                <a:cs typeface="Times New Roman" pitchFamily="18" charset="0"/>
              </a:rPr>
              <a:t>New </a:t>
            </a:r>
            <a:r>
              <a:rPr lang="en-US" sz="2000" dirty="0">
                <a:latin typeface="Times New Roman" pitchFamily="18" charset="0"/>
                <a:cs typeface="Times New Roman" pitchFamily="18" charset="0"/>
              </a:rPr>
              <a:t>agents such as prucalopride, which selectively activates serotonin (5HT-4) receptors, may have a role in chronic constipation.</a:t>
            </a:r>
          </a:p>
          <a:p>
            <a:pPr marL="742950" lvl="1" indent="-285750" algn="l" rtl="0">
              <a:buFont typeface="Arial" pitchFamily="34" charset="0"/>
              <a:buChar char="•"/>
            </a:pPr>
            <a:r>
              <a:rPr lang="en-US" sz="2000" b="1" dirty="0">
                <a:latin typeface="Times New Roman" pitchFamily="18" charset="0"/>
                <a:cs typeface="Times New Roman" pitchFamily="18" charset="0"/>
              </a:rPr>
              <a:t>Rectal irrigation </a:t>
            </a:r>
            <a:r>
              <a:rPr lang="en-US" sz="2000" dirty="0">
                <a:latin typeface="Times New Roman" pitchFamily="18" charset="0"/>
                <a:cs typeface="Times New Roman" pitchFamily="18" charset="0"/>
              </a:rPr>
              <a:t>Rectal irrigation may improve quality of life in some patients, who can be trained to do this for themselves using commercially available kits.</a:t>
            </a:r>
          </a:p>
        </p:txBody>
      </p:sp>
    </p:spTree>
    <p:extLst>
      <p:ext uri="{BB962C8B-B14F-4D97-AF65-F5344CB8AC3E}">
        <p14:creationId xmlns:p14="http://schemas.microsoft.com/office/powerpoint/2010/main" val="2339213712"/>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247864"/>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Biofeedback</a:t>
            </a:r>
            <a:r>
              <a:rPr lang="en-US" sz="2000" dirty="0" smtClean="0">
                <a:latin typeface="Times New Roman" pitchFamily="18" charset="0"/>
                <a:cs typeface="Times New Roman" pitchFamily="18" charset="0"/>
              </a:rPr>
              <a:t> </a:t>
            </a: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involves training in pelvic floor </a:t>
            </a:r>
            <a:r>
              <a:rPr lang="en-US" sz="2000" dirty="0" smtClean="0">
                <a:latin typeface="Times New Roman" pitchFamily="18" charset="0"/>
                <a:cs typeface="Times New Roman" pitchFamily="18" charset="0"/>
              </a:rPr>
              <a:t>function. </a:t>
            </a: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has been shown to be effective in up to 50% of </a:t>
            </a:r>
            <a:r>
              <a:rPr lang="en-US" sz="2000" dirty="0" smtClean="0">
                <a:latin typeface="Times New Roman" pitchFamily="18" charset="0"/>
                <a:cs typeface="Times New Roman" pitchFamily="18" charset="0"/>
              </a:rPr>
              <a:t>patients with </a:t>
            </a:r>
            <a:r>
              <a:rPr lang="en-US" sz="2000" dirty="0">
                <a:latin typeface="Times New Roman" pitchFamily="18" charset="0"/>
                <a:cs typeface="Times New Roman" pitchFamily="18" charset="0"/>
              </a:rPr>
              <a:t>obstructed </a:t>
            </a:r>
            <a:r>
              <a:rPr lang="en-US" sz="2000" dirty="0" smtClean="0">
                <a:latin typeface="Times New Roman" pitchFamily="18" charset="0"/>
                <a:cs typeface="Times New Roman" pitchFamily="18" charset="0"/>
              </a:rPr>
              <a:t>defaecation</a:t>
            </a:r>
          </a:p>
          <a:p>
            <a:pPr algn="l" rtl="0"/>
            <a:r>
              <a:rPr lang="en-US" sz="2000" b="1" dirty="0">
                <a:latin typeface="Times New Roman" pitchFamily="18" charset="0"/>
                <a:cs typeface="Times New Roman" pitchFamily="18" charset="0"/>
              </a:rPr>
              <a:t>Sacral nerve stimulation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Although </a:t>
            </a:r>
            <a:r>
              <a:rPr lang="en-US" sz="2000" dirty="0">
                <a:latin typeface="Times New Roman" pitchFamily="18" charset="0"/>
                <a:cs typeface="Times New Roman" pitchFamily="18" charset="0"/>
              </a:rPr>
              <a:t>primarily used for </a:t>
            </a:r>
            <a:r>
              <a:rPr lang="en-US" sz="2000" dirty="0" smtClean="0">
                <a:latin typeface="Times New Roman" pitchFamily="18" charset="0"/>
                <a:cs typeface="Times New Roman" pitchFamily="18" charset="0"/>
              </a:rPr>
              <a:t>the treatment </a:t>
            </a:r>
            <a:r>
              <a:rPr lang="en-US" sz="2000" dirty="0">
                <a:latin typeface="Times New Roman" pitchFamily="18" charset="0"/>
                <a:cs typeface="Times New Roman" pitchFamily="18" charset="0"/>
              </a:rPr>
              <a:t>of faecal incontinence, sacral </a:t>
            </a:r>
            <a:r>
              <a:rPr lang="en-US" sz="2000" dirty="0" smtClean="0">
                <a:latin typeface="Times New Roman" pitchFamily="18" charset="0"/>
                <a:cs typeface="Times New Roman" pitchFamily="18" charset="0"/>
              </a:rPr>
              <a:t>neuromodulation has </a:t>
            </a:r>
            <a:r>
              <a:rPr lang="en-US" sz="2000" dirty="0">
                <a:latin typeface="Times New Roman" pitchFamily="18" charset="0"/>
                <a:cs typeface="Times New Roman" pitchFamily="18" charset="0"/>
              </a:rPr>
              <a:t>recently been suggested to be of value in the treatment </a:t>
            </a:r>
            <a:r>
              <a:rPr lang="en-US" sz="2000" dirty="0" smtClean="0">
                <a:latin typeface="Times New Roman" pitchFamily="18" charset="0"/>
                <a:cs typeface="Times New Roman" pitchFamily="18" charset="0"/>
              </a:rPr>
              <a:t>of obstructed </a:t>
            </a:r>
            <a:r>
              <a:rPr lang="en-US" sz="2000" dirty="0">
                <a:latin typeface="Times New Roman" pitchFamily="18" charset="0"/>
                <a:cs typeface="Times New Roman" pitchFamily="18" charset="0"/>
              </a:rPr>
              <a:t>defaecation.</a:t>
            </a:r>
          </a:p>
          <a:p>
            <a:pPr algn="l" rtl="0"/>
            <a:r>
              <a:rPr lang="en-US" sz="2000" b="1" dirty="0">
                <a:latin typeface="Times New Roman" pitchFamily="18" charset="0"/>
                <a:cs typeface="Times New Roman" pitchFamily="18" charset="0"/>
              </a:rPr>
              <a:t>Surgery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results of surgery are relatively poor.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Surgery is justified </a:t>
            </a:r>
            <a:r>
              <a:rPr lang="en-US" sz="2000" dirty="0">
                <a:latin typeface="Times New Roman" pitchFamily="18" charset="0"/>
                <a:cs typeface="Times New Roman" pitchFamily="18" charset="0"/>
              </a:rPr>
              <a:t>only after careful evaluation and when </a:t>
            </a:r>
            <a:r>
              <a:rPr lang="en-US" sz="2000" dirty="0" smtClean="0">
                <a:latin typeface="Times New Roman" pitchFamily="18" charset="0"/>
                <a:cs typeface="Times New Roman" pitchFamily="18" charset="0"/>
              </a:rPr>
              <a:t>appropriate medical </a:t>
            </a:r>
            <a:r>
              <a:rPr lang="en-US" sz="2000" dirty="0">
                <a:latin typeface="Times New Roman" pitchFamily="18" charset="0"/>
                <a:cs typeface="Times New Roman" pitchFamily="18" charset="0"/>
              </a:rPr>
              <a:t>options have been exhausted.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Total </a:t>
            </a:r>
            <a:r>
              <a:rPr lang="en-US" sz="2000" dirty="0">
                <a:latin typeface="Times New Roman" pitchFamily="18" charset="0"/>
                <a:cs typeface="Times New Roman" pitchFamily="18" charset="0"/>
              </a:rPr>
              <a:t>colectomy </a:t>
            </a:r>
            <a:r>
              <a:rPr lang="en-US" sz="2000" dirty="0" smtClean="0">
                <a:latin typeface="Times New Roman" pitchFamily="18" charset="0"/>
                <a:cs typeface="Times New Roman" pitchFamily="18" charset="0"/>
              </a:rPr>
              <a:t>and ileorectal </a:t>
            </a:r>
            <a:r>
              <a:rPr lang="en-US" sz="2000" dirty="0">
                <a:latin typeface="Times New Roman" pitchFamily="18" charset="0"/>
                <a:cs typeface="Times New Roman" pitchFamily="18" charset="0"/>
              </a:rPr>
              <a:t>anastomosis is the preferred procedure for slow </a:t>
            </a:r>
            <a:r>
              <a:rPr lang="en-US" sz="2000" dirty="0" smtClean="0">
                <a:latin typeface="Times New Roman" pitchFamily="18" charset="0"/>
                <a:cs typeface="Times New Roman" pitchFamily="18" charset="0"/>
              </a:rPr>
              <a:t>transit constipation </a:t>
            </a:r>
            <a:r>
              <a:rPr lang="en-US" sz="2000" dirty="0">
                <a:latin typeface="Times New Roman" pitchFamily="18" charset="0"/>
                <a:cs typeface="Times New Roman" pitchFamily="18" charset="0"/>
              </a:rPr>
              <a:t>but the results are unpredictable.</a:t>
            </a:r>
          </a:p>
          <a:p>
            <a:pPr lvl="1" algn="l" rtl="0"/>
            <a:r>
              <a:rPr lang="en-US" sz="2000" b="1" i="1" dirty="0">
                <a:latin typeface="Times New Roman" pitchFamily="18" charset="0"/>
                <a:cs typeface="Times New Roman" pitchFamily="18" charset="0"/>
              </a:rPr>
              <a:t>Complications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nclude </a:t>
            </a:r>
            <a:r>
              <a:rPr lang="en-US" sz="2000" dirty="0">
                <a:latin typeface="Times New Roman" pitchFamily="18" charset="0"/>
                <a:cs typeface="Times New Roman" pitchFamily="18" charset="0"/>
              </a:rPr>
              <a:t>intermittent small bowel </a:t>
            </a:r>
            <a:r>
              <a:rPr lang="en-US" sz="2000" dirty="0" smtClean="0">
                <a:latin typeface="Times New Roman" pitchFamily="18" charset="0"/>
                <a:cs typeface="Times New Roman" pitchFamily="18" charset="0"/>
              </a:rPr>
              <a:t>obstruction (60</a:t>
            </a:r>
            <a:r>
              <a:rPr lang="en-US" sz="2000" dirty="0">
                <a:latin typeface="Times New Roman" pitchFamily="18" charset="0"/>
                <a:cs typeface="Times New Roman" pitchFamily="18" charset="0"/>
              </a:rPr>
              <a:t>%), further surgery (30%), constipation (25%), </a:t>
            </a:r>
            <a:r>
              <a:rPr lang="en-US" sz="2000" dirty="0" smtClean="0">
                <a:latin typeface="Times New Roman" pitchFamily="18" charset="0"/>
                <a:cs typeface="Times New Roman" pitchFamily="18" charset="0"/>
              </a:rPr>
              <a:t>diarrhoea (25</a:t>
            </a:r>
            <a:r>
              <a:rPr lang="en-US" sz="2000" dirty="0">
                <a:latin typeface="Times New Roman" pitchFamily="18" charset="0"/>
                <a:cs typeface="Times New Roman" pitchFamily="18" charset="0"/>
              </a:rPr>
              <a:t>%) and incontinence (10%).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need to </a:t>
            </a:r>
            <a:r>
              <a:rPr lang="en-US" sz="2000" dirty="0" smtClean="0">
                <a:latin typeface="Times New Roman" pitchFamily="18" charset="0"/>
                <a:cs typeface="Times New Roman" pitchFamily="18" charset="0"/>
              </a:rPr>
              <a:t>be carefully </a:t>
            </a:r>
            <a:r>
              <a:rPr lang="en-US" sz="2000" dirty="0">
                <a:latin typeface="Times New Roman" pitchFamily="18" charset="0"/>
                <a:cs typeface="Times New Roman" pitchFamily="18" charset="0"/>
              </a:rPr>
              <a:t>selected for surgery and psychological </a:t>
            </a:r>
            <a:r>
              <a:rPr lang="en-US" sz="2000" dirty="0" smtClean="0">
                <a:latin typeface="Times New Roman" pitchFamily="18" charset="0"/>
                <a:cs typeface="Times New Roman" pitchFamily="18" charset="0"/>
              </a:rPr>
              <a:t>evaluation may </a:t>
            </a:r>
            <a:r>
              <a:rPr lang="en-US" sz="2000" dirty="0">
                <a:latin typeface="Times New Roman" pitchFamily="18" charset="0"/>
                <a:cs typeface="Times New Roman" pitchFamily="18" charset="0"/>
              </a:rPr>
              <a:t>be of benefit. An ileostomy may be required in </a:t>
            </a:r>
            <a:r>
              <a:rPr lang="en-US" sz="2000" dirty="0" smtClean="0">
                <a:latin typeface="Times New Roman" pitchFamily="18" charset="0"/>
                <a:cs typeface="Times New Roman" pitchFamily="18" charset="0"/>
              </a:rPr>
              <a:t>some cases</a:t>
            </a:r>
            <a:r>
              <a:rPr lang="en-US" sz="2000" dirty="0">
                <a:latin typeface="Times New Roman" pitchFamily="18" charset="0"/>
                <a:cs typeface="Times New Roman" pitchFamily="18" charset="0"/>
              </a:rPr>
              <a:t>.</a:t>
            </a:r>
          </a:p>
          <a:p>
            <a:pPr algn="l" rtl="0"/>
            <a:endParaRPr lang="ar-IQ" sz="2000" dirty="0"/>
          </a:p>
        </p:txBody>
      </p:sp>
    </p:spTree>
    <p:extLst>
      <p:ext uri="{BB962C8B-B14F-4D97-AF65-F5344CB8AC3E}">
        <p14:creationId xmlns:p14="http://schemas.microsoft.com/office/powerpoint/2010/main" val="2199866729"/>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036496" cy="1938992"/>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Obstructed defaecation may be amenable to surgical </a:t>
            </a:r>
            <a:r>
              <a:rPr lang="en-US" sz="2000" dirty="0" smtClean="0">
                <a:latin typeface="Times New Roman" pitchFamily="18" charset="0"/>
                <a:cs typeface="Times New Roman" pitchFamily="18" charset="0"/>
              </a:rPr>
              <a:t>treatment if </a:t>
            </a:r>
            <a:r>
              <a:rPr lang="en-US" sz="2000" dirty="0">
                <a:latin typeface="Times New Roman" pitchFamily="18" charset="0"/>
                <a:cs typeface="Times New Roman" pitchFamily="18" charset="0"/>
              </a:rPr>
              <a:t>there is evidence of rectal intussusception or a </a:t>
            </a:r>
            <a:r>
              <a:rPr lang="en-US" sz="2000" dirty="0" smtClean="0">
                <a:latin typeface="Times New Roman" pitchFamily="18" charset="0"/>
                <a:cs typeface="Times New Roman" pitchFamily="18" charset="0"/>
              </a:rPr>
              <a:t>sizeable rectocele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can be corrected by a ventral mesh </a:t>
            </a:r>
            <a:r>
              <a:rPr lang="en-US" sz="2000" dirty="0" smtClean="0">
                <a:latin typeface="Times New Roman" pitchFamily="18" charset="0"/>
                <a:cs typeface="Times New Roman" pitchFamily="18" charset="0"/>
              </a:rPr>
              <a:t>rectopexy and </a:t>
            </a:r>
            <a:r>
              <a:rPr lang="en-US" sz="2000" dirty="0">
                <a:latin typeface="Times New Roman" pitchFamily="18" charset="0"/>
                <a:cs typeface="Times New Roman" pitchFamily="18" charset="0"/>
              </a:rPr>
              <a:t>repair (transrectal or transvaginal), respectively.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there is </a:t>
            </a:r>
            <a:r>
              <a:rPr lang="en-US" sz="2000" dirty="0">
                <a:latin typeface="Times New Roman" pitchFamily="18" charset="0"/>
                <a:cs typeface="Times New Roman" pitchFamily="18" charset="0"/>
              </a:rPr>
              <a:t>coexisting evidence of impaired pelvic floor relaxation, </a:t>
            </a:r>
            <a:r>
              <a:rPr lang="en-US" sz="2000" dirty="0" smtClean="0">
                <a:latin typeface="Times New Roman" pitchFamily="18" charset="0"/>
                <a:cs typeface="Times New Roman" pitchFamily="18" charset="0"/>
              </a:rPr>
              <a:t>the results </a:t>
            </a:r>
            <a:r>
              <a:rPr lang="en-US" sz="2000" dirty="0">
                <a:latin typeface="Times New Roman" pitchFamily="18" charset="0"/>
                <a:cs typeface="Times New Roman" pitchFamily="18" charset="0"/>
              </a:rPr>
              <a:t>of surgical treatment tend to be disappointing.</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441021332"/>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Irritable </a:t>
            </a:r>
            <a:r>
              <a:rPr lang="en-US" sz="2000" b="1" dirty="0">
                <a:latin typeface="Times New Roman" pitchFamily="18" charset="0"/>
                <a:cs typeface="Times New Roman" pitchFamily="18" charset="0"/>
              </a:rPr>
              <a:t>bowel syndrome</a:t>
            </a:r>
          </a:p>
          <a:p>
            <a:pPr marL="742950" lvl="1" indent="-285750" algn="l" rtl="0">
              <a:buFont typeface="Arial" pitchFamily="34" charset="0"/>
              <a:buChar char="•"/>
            </a:pPr>
            <a:r>
              <a:rPr lang="en-US" sz="2000" dirty="0">
                <a:latin typeface="Times New Roman" pitchFamily="18" charset="0"/>
                <a:cs typeface="Times New Roman" pitchFamily="18" charset="0"/>
              </a:rPr>
              <a:t>The term irritable bowel syndrome (IBS) covers a range </a:t>
            </a:r>
            <a:r>
              <a:rPr lang="en-US" sz="2000" dirty="0" smtClean="0">
                <a:latin typeface="Times New Roman" pitchFamily="18" charset="0"/>
                <a:cs typeface="Times New Roman" pitchFamily="18" charset="0"/>
              </a:rPr>
              <a:t>of symptoms </a:t>
            </a:r>
            <a:r>
              <a:rPr lang="en-US" sz="2000" dirty="0">
                <a:latin typeface="Times New Roman" pitchFamily="18" charset="0"/>
                <a:cs typeface="Times New Roman" pitchFamily="18" charset="0"/>
              </a:rPr>
              <a:t>with a functional basis.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Clinical </a:t>
            </a:r>
            <a:r>
              <a:rPr lang="en-US" sz="2000" dirty="0">
                <a:latin typeface="Times New Roman" pitchFamily="18" charset="0"/>
                <a:cs typeface="Times New Roman" pitchFamily="18" charset="0"/>
              </a:rPr>
              <a:t>features are </a:t>
            </a:r>
            <a:r>
              <a:rPr lang="en-US" sz="2000" dirty="0" smtClean="0">
                <a:latin typeface="Times New Roman" pitchFamily="18" charset="0"/>
                <a:cs typeface="Times New Roman" pitchFamily="18" charset="0"/>
              </a:rPr>
              <a:t>variable but </a:t>
            </a:r>
            <a:r>
              <a:rPr lang="en-US" sz="2000" dirty="0">
                <a:latin typeface="Times New Roman" pitchFamily="18" charset="0"/>
                <a:cs typeface="Times New Roman" pitchFamily="18" charset="0"/>
              </a:rPr>
              <a:t>abdominal discomfort, bloating, irregularity of </a:t>
            </a:r>
            <a:r>
              <a:rPr lang="en-US" sz="2000" dirty="0" smtClean="0">
                <a:latin typeface="Times New Roman" pitchFamily="18" charset="0"/>
                <a:cs typeface="Times New Roman" pitchFamily="18" charset="0"/>
              </a:rPr>
              <a:t>bowel habit </a:t>
            </a:r>
            <a:r>
              <a:rPr lang="en-US" sz="2000" dirty="0">
                <a:latin typeface="Times New Roman" pitchFamily="18" charset="0"/>
                <a:cs typeface="Times New Roman" pitchFamily="18" charset="0"/>
              </a:rPr>
              <a:t>and passage of mucus are common.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By </a:t>
            </a:r>
            <a:r>
              <a:rPr lang="en-US" sz="2000" dirty="0">
                <a:latin typeface="Times New Roman" pitchFamily="18" charset="0"/>
                <a:cs typeface="Times New Roman" pitchFamily="18" charset="0"/>
              </a:rPr>
              <a:t>definition, </a:t>
            </a:r>
            <a:r>
              <a:rPr lang="en-US" sz="2000" dirty="0" smtClean="0">
                <a:latin typeface="Times New Roman" pitchFamily="18" charset="0"/>
                <a:cs typeface="Times New Roman" pitchFamily="18" charset="0"/>
              </a:rPr>
              <a:t>the symptoms </a:t>
            </a:r>
            <a:r>
              <a:rPr lang="en-US" sz="2000" dirty="0">
                <a:latin typeface="Times New Roman" pitchFamily="18" charset="0"/>
                <a:cs typeface="Times New Roman" pitchFamily="18" charset="0"/>
              </a:rPr>
              <a:t>of pain have to have been present for at least 3 </a:t>
            </a:r>
            <a:r>
              <a:rPr lang="en-US" sz="2000" dirty="0" smtClean="0">
                <a:latin typeface="Times New Roman" pitchFamily="18" charset="0"/>
                <a:cs typeface="Times New Roman" pitchFamily="18" charset="0"/>
              </a:rPr>
              <a:t>days per </a:t>
            </a:r>
            <a:r>
              <a:rPr lang="en-US" sz="2000" dirty="0">
                <a:latin typeface="Times New Roman" pitchFamily="18" charset="0"/>
                <a:cs typeface="Times New Roman" pitchFamily="18" charset="0"/>
              </a:rPr>
              <a:t>month for at least the 3 previous months in the </a:t>
            </a:r>
            <a:r>
              <a:rPr lang="en-US" sz="2000" dirty="0" smtClean="0">
                <a:latin typeface="Times New Roman" pitchFamily="18" charset="0"/>
                <a:cs typeface="Times New Roman" pitchFamily="18" charset="0"/>
              </a:rPr>
              <a:t>6-month period </a:t>
            </a:r>
            <a:r>
              <a:rPr lang="en-US" sz="2000" dirty="0">
                <a:latin typeface="Times New Roman" pitchFamily="18" charset="0"/>
                <a:cs typeface="Times New Roman" pitchFamily="18" charset="0"/>
              </a:rPr>
              <a:t>prior to diagnosis (</a:t>
            </a:r>
            <a:r>
              <a:rPr lang="en-US" sz="2000" b="1" dirty="0">
                <a:latin typeface="Times New Roman" pitchFamily="18" charset="0"/>
                <a:cs typeface="Times New Roman" pitchFamily="18" charset="0"/>
              </a:rPr>
              <a:t>Rome criteria</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IBS </a:t>
            </a:r>
            <a:r>
              <a:rPr lang="en-US" sz="2000" dirty="0">
                <a:latin typeface="Times New Roman" pitchFamily="18" charset="0"/>
                <a:cs typeface="Times New Roman" pitchFamily="18" charset="0"/>
              </a:rPr>
              <a:t>is </a:t>
            </a:r>
            <a:r>
              <a:rPr lang="en-US" sz="2000" dirty="0" smtClean="0">
                <a:latin typeface="Times New Roman" pitchFamily="18" charset="0"/>
                <a:cs typeface="Times New Roman" pitchFamily="18" charset="0"/>
              </a:rPr>
              <a:t>common and </a:t>
            </a:r>
            <a:r>
              <a:rPr lang="en-US" sz="2000" dirty="0">
                <a:latin typeface="Times New Roman" pitchFamily="18" charset="0"/>
                <a:cs typeface="Times New Roman" pitchFamily="18" charset="0"/>
              </a:rPr>
              <a:t>symptoms have been said to occur in up to 20% of </a:t>
            </a:r>
            <a:r>
              <a:rPr lang="en-US" sz="2000" dirty="0" smtClean="0">
                <a:latin typeface="Times New Roman" pitchFamily="18" charset="0"/>
                <a:cs typeface="Times New Roman" pitchFamily="18" charset="0"/>
              </a:rPr>
              <a:t>the population</a:t>
            </a:r>
            <a:r>
              <a:rPr lang="en-US" sz="2000" dirty="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Colonic investigations are typically performed to rule </a:t>
            </a:r>
            <a:r>
              <a:rPr lang="en-US" sz="2000" dirty="0" smtClean="0">
                <a:latin typeface="Times New Roman" pitchFamily="18" charset="0"/>
                <a:cs typeface="Times New Roman" pitchFamily="18" charset="0"/>
              </a:rPr>
              <a:t>out organic </a:t>
            </a:r>
            <a:r>
              <a:rPr lang="en-US" sz="2000" dirty="0">
                <a:latin typeface="Times New Roman" pitchFamily="18" charset="0"/>
                <a:cs typeface="Times New Roman" pitchFamily="18" charset="0"/>
              </a:rPr>
              <a:t>disease (colonoscopy, barium enema or CT </a:t>
            </a:r>
            <a:r>
              <a:rPr lang="en-US" sz="2000" dirty="0" smtClean="0">
                <a:latin typeface="Times New Roman" pitchFamily="18" charset="0"/>
                <a:cs typeface="Times New Roman" pitchFamily="18" charset="0"/>
              </a:rPr>
              <a:t>virtual colonoscopy</a:t>
            </a:r>
            <a:r>
              <a:rPr lang="en-US" sz="2000" dirty="0">
                <a:latin typeface="Times New Roman" pitchFamily="18" charset="0"/>
                <a:cs typeface="Times New Roman" pitchFamily="18" charset="0"/>
              </a:rPr>
              <a:t>) but are, by definition, normal</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756326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ENDOSCOPY</a:t>
            </a:r>
          </a:p>
          <a:p>
            <a:pPr marL="742950" lvl="1" indent="-285750" algn="l" rtl="0">
              <a:buFont typeface="Arial" pitchFamily="34" charset="0"/>
              <a:buChar char="•"/>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ay </a:t>
            </a:r>
            <a:r>
              <a:rPr lang="en-US" sz="2000" dirty="0">
                <a:latin typeface="Times New Roman" pitchFamily="18" charset="0"/>
                <a:cs typeface="Times New Roman" pitchFamily="18" charset="0"/>
              </a:rPr>
              <a:t>be normal or show </a:t>
            </a:r>
            <a:r>
              <a:rPr lang="en-US" sz="2000" dirty="0" smtClean="0">
                <a:latin typeface="Times New Roman" pitchFamily="18" charset="0"/>
                <a:cs typeface="Times New Roman" pitchFamily="18" charset="0"/>
              </a:rPr>
              <a:t>patchy inflammation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Characteristically</a:t>
            </a:r>
            <a:r>
              <a:rPr lang="en-US" sz="2000" dirty="0">
                <a:latin typeface="Times New Roman" pitchFamily="18" charset="0"/>
                <a:cs typeface="Times New Roman" pitchFamily="18" charset="0"/>
              </a:rPr>
              <a:t>, there are areas of </a:t>
            </a:r>
            <a:r>
              <a:rPr lang="en-US" sz="2000" dirty="0" smtClean="0">
                <a:latin typeface="Times New Roman" pitchFamily="18" charset="0"/>
                <a:cs typeface="Times New Roman" pitchFamily="18" charset="0"/>
              </a:rPr>
              <a:t>normal mucosa </a:t>
            </a:r>
            <a:r>
              <a:rPr lang="en-US" sz="2000" dirty="0">
                <a:latin typeface="Times New Roman" pitchFamily="18" charset="0"/>
                <a:cs typeface="Times New Roman" pitchFamily="18" charset="0"/>
              </a:rPr>
              <a:t>in between areas of inflammation that are </a:t>
            </a:r>
            <a:r>
              <a:rPr lang="en-US" sz="2000" dirty="0" smtClean="0">
                <a:latin typeface="Times New Roman" pitchFamily="18" charset="0"/>
                <a:cs typeface="Times New Roman" pitchFamily="18" charset="0"/>
              </a:rPr>
              <a:t>irregular and </a:t>
            </a:r>
            <a:r>
              <a:rPr lang="en-US" sz="2000" dirty="0">
                <a:latin typeface="Times New Roman" pitchFamily="18" charset="0"/>
                <a:cs typeface="Times New Roman" pitchFamily="18" charset="0"/>
              </a:rPr>
              <a:t>ulcerated, with a mucopurulent exudate.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earliest findings </a:t>
            </a:r>
            <a:r>
              <a:rPr lang="en-US" sz="2000" dirty="0">
                <a:latin typeface="Times New Roman" pitchFamily="18" charset="0"/>
                <a:cs typeface="Times New Roman" pitchFamily="18" charset="0"/>
              </a:rPr>
              <a:t>are of aphthous ulcers surrounded by a rim of </a:t>
            </a:r>
            <a:r>
              <a:rPr lang="en-US" sz="2000" dirty="0" smtClean="0">
                <a:latin typeface="Times New Roman" pitchFamily="18" charset="0"/>
                <a:cs typeface="Times New Roman" pitchFamily="18" charset="0"/>
              </a:rPr>
              <a:t>erythematous mucosa</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become larger and deeper </a:t>
            </a:r>
            <a:r>
              <a:rPr lang="en-US" sz="2000" dirty="0" smtClean="0">
                <a:latin typeface="Times New Roman" pitchFamily="18" charset="0"/>
                <a:cs typeface="Times New Roman" pitchFamily="18" charset="0"/>
              </a:rPr>
              <a:t>with increasing </a:t>
            </a:r>
            <a:r>
              <a:rPr lang="en-US" sz="2000" dirty="0">
                <a:latin typeface="Times New Roman" pitchFamily="18" charset="0"/>
                <a:cs typeface="Times New Roman" pitchFamily="18" charset="0"/>
              </a:rPr>
              <a:t>severity of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may be stricturing, </a:t>
            </a:r>
            <a:r>
              <a:rPr lang="en-US" sz="2000" dirty="0" smtClean="0">
                <a:latin typeface="Times New Roman" pitchFamily="18" charset="0"/>
                <a:cs typeface="Times New Roman" pitchFamily="18" charset="0"/>
              </a:rPr>
              <a:t>and it </a:t>
            </a:r>
            <a:r>
              <a:rPr lang="en-US" sz="2000" dirty="0">
                <a:latin typeface="Times New Roman" pitchFamily="18" charset="0"/>
                <a:cs typeface="Times New Roman" pitchFamily="18" charset="0"/>
              </a:rPr>
              <a:t>is important to exclude malignancy at these sites by </a:t>
            </a:r>
            <a:r>
              <a:rPr lang="en-US" sz="2000" dirty="0" smtClean="0">
                <a:latin typeface="Times New Roman" pitchFamily="18" charset="0"/>
                <a:cs typeface="Times New Roman" pitchFamily="18" charset="0"/>
              </a:rPr>
              <a:t>multiple and </a:t>
            </a:r>
            <a:r>
              <a:rPr lang="en-US" sz="2000" dirty="0">
                <a:latin typeface="Times New Roman" pitchFamily="18" charset="0"/>
                <a:cs typeface="Times New Roman" pitchFamily="18" charset="0"/>
              </a:rPr>
              <a:t>often repeated mucosal biopsies.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 </a:t>
            </a:r>
            <a:r>
              <a:rPr lang="en-US" sz="2000" dirty="0">
                <a:latin typeface="Times New Roman" pitchFamily="18" charset="0"/>
                <a:cs typeface="Times New Roman" pitchFamily="18" charset="0"/>
              </a:rPr>
              <a:t>irregular </a:t>
            </a:r>
            <a:r>
              <a:rPr lang="en-US" sz="2000" dirty="0" smtClean="0">
                <a:latin typeface="Times New Roman" pitchFamily="18" charset="0"/>
                <a:cs typeface="Times New Roman" pitchFamily="18" charset="0"/>
              </a:rPr>
              <a:t>Crohn’s stricture </a:t>
            </a:r>
            <a:r>
              <a:rPr lang="en-US" sz="2000" dirty="0">
                <a:latin typeface="Times New Roman" pitchFamily="18" charset="0"/>
                <a:cs typeface="Times New Roman" pitchFamily="18" charset="0"/>
              </a:rPr>
              <a:t>with polypoid mucosa may be almost </a:t>
            </a:r>
            <a:r>
              <a:rPr lang="en-US" sz="2000" dirty="0" smtClean="0">
                <a:latin typeface="Times New Roman" pitchFamily="18" charset="0"/>
                <a:cs typeface="Times New Roman" pitchFamily="18" charset="0"/>
              </a:rPr>
              <a:t>macroscopically indistinguishable </a:t>
            </a:r>
            <a:r>
              <a:rPr lang="en-US" sz="2000" dirty="0">
                <a:latin typeface="Times New Roman" pitchFamily="18" charset="0"/>
                <a:cs typeface="Times New Roman" pitchFamily="18" charset="0"/>
              </a:rPr>
              <a:t>from malignancy.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terminal </a:t>
            </a:r>
            <a:r>
              <a:rPr lang="en-US" sz="2000" dirty="0" smtClean="0">
                <a:latin typeface="Times New Roman" pitchFamily="18" charset="0"/>
                <a:cs typeface="Times New Roman" pitchFamily="18" charset="0"/>
              </a:rPr>
              <a:t>ileum may </a:t>
            </a:r>
            <a:r>
              <a:rPr lang="en-US" sz="2000" dirty="0">
                <a:latin typeface="Times New Roman" pitchFamily="18" charset="0"/>
                <a:cs typeface="Times New Roman" pitchFamily="18" charset="0"/>
              </a:rPr>
              <a:t>be ulcerated and strictured</a:t>
            </a:r>
            <a:r>
              <a:rPr lang="en-US" sz="20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396117569"/>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Treatment </a:t>
            </a:r>
          </a:p>
          <a:p>
            <a:pPr marL="800100" lvl="1" indent="-342900" algn="l" rtl="0">
              <a:buFont typeface="Arial" pitchFamily="34" charset="0"/>
              <a:buChar char="•"/>
            </a:pPr>
            <a:r>
              <a:rPr lang="en-US" sz="2000" b="1" dirty="0">
                <a:latin typeface="Times New Roman" pitchFamily="18" charset="0"/>
                <a:cs typeface="Times New Roman" pitchFamily="18" charset="0"/>
              </a:rPr>
              <a:t>D</a:t>
            </a:r>
            <a:r>
              <a:rPr lang="en-US" sz="2000" b="1" dirty="0" smtClean="0">
                <a:latin typeface="Times New Roman" pitchFamily="18" charset="0"/>
                <a:cs typeface="Times New Roman" pitchFamily="18" charset="0"/>
              </a:rPr>
              <a:t>ifficult</a:t>
            </a:r>
            <a:r>
              <a:rPr lang="en-US" sz="2000" b="1" dirty="0">
                <a:latin typeface="Times New Roman" pitchFamily="18" charset="0"/>
                <a:cs typeface="Times New Roman" pitchFamily="18" charset="0"/>
              </a:rPr>
              <a:t>. </a:t>
            </a:r>
            <a:endParaRPr lang="en-US" sz="2000" b="1"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Many </a:t>
            </a:r>
            <a:r>
              <a:rPr lang="en-US" sz="2000" dirty="0">
                <a:latin typeface="Times New Roman" pitchFamily="18" charset="0"/>
                <a:cs typeface="Times New Roman" pitchFamily="18" charset="0"/>
              </a:rPr>
              <a:t>patients benefit from </a:t>
            </a:r>
            <a:r>
              <a:rPr lang="en-US" sz="2000" b="1" dirty="0">
                <a:latin typeface="Times New Roman" pitchFamily="18" charset="0"/>
                <a:cs typeface="Times New Roman" pitchFamily="18" charset="0"/>
              </a:rPr>
              <a:t>reassurance</a:t>
            </a:r>
            <a:r>
              <a:rPr lang="en-US" sz="2000" dirty="0">
                <a:latin typeface="Times New Roman" pitchFamily="18" charset="0"/>
                <a:cs typeface="Times New Roman" pitchFamily="18" charset="0"/>
              </a:rPr>
              <a:t> and </a:t>
            </a:r>
            <a:r>
              <a:rPr lang="en-US" sz="2000" b="1" dirty="0">
                <a:latin typeface="Times New Roman" pitchFamily="18" charset="0"/>
                <a:cs typeface="Times New Roman" pitchFamily="18" charset="0"/>
              </a:rPr>
              <a:t>symptomatic treatment</a:t>
            </a:r>
            <a:r>
              <a:rPr lang="en-US" sz="2000" dirty="0">
                <a:latin typeface="Times New Roman" pitchFamily="18" charset="0"/>
                <a:cs typeface="Times New Roman" pitchFamily="18" charset="0"/>
              </a:rPr>
              <a:t>; dietary modifications, including fibre for constipation and avoidance of fermentable carbohydrates, reduction of caffeine and nicotine intake, may be of value. </a:t>
            </a:r>
          </a:p>
          <a:p>
            <a:pPr marL="800100" lvl="1" indent="-342900" algn="l" rtl="0">
              <a:buFont typeface="Arial" pitchFamily="34" charset="0"/>
              <a:buChar char="•"/>
            </a:pPr>
            <a:r>
              <a:rPr lang="en-US" sz="2000" dirty="0">
                <a:latin typeface="Times New Roman" pitchFamily="18" charset="0"/>
                <a:cs typeface="Times New Roman" pitchFamily="18" charset="0"/>
              </a:rPr>
              <a:t>Antidiarrhoeals and antispasmodic agents are commonly prescribed, but the evidence of benefit is poor. </a:t>
            </a:r>
          </a:p>
          <a:p>
            <a:pPr marL="800100" lvl="1" indent="-342900" algn="l" rtl="0">
              <a:buFont typeface="Arial" pitchFamily="34" charset="0"/>
              <a:buChar char="•"/>
            </a:pPr>
            <a:r>
              <a:rPr lang="en-US" sz="2000" dirty="0">
                <a:latin typeface="Times New Roman" pitchFamily="18" charset="0"/>
                <a:cs typeface="Times New Roman" pitchFamily="18" charset="0"/>
              </a:rPr>
              <a:t>There is some evidence of benefit for low-dose tricyclic </a:t>
            </a:r>
            <a:r>
              <a:rPr lang="en-US" sz="2000" dirty="0" smtClean="0">
                <a:latin typeface="Times New Roman" pitchFamily="18" charset="0"/>
                <a:cs typeface="Times New Roman" pitchFamily="18" charset="0"/>
              </a:rPr>
              <a:t>antidepressants. </a:t>
            </a:r>
            <a:endParaRPr lang="en-US" sz="2000" dirty="0">
              <a:latin typeface="Times New Roman" pitchFamily="18" charset="0"/>
              <a:cs typeface="Times New Roman" pitchFamily="18" charset="0"/>
            </a:endParaRPr>
          </a:p>
          <a:p>
            <a:pPr marL="800100" lvl="1" indent="-342900" algn="l" rtl="0">
              <a:buFont typeface="Arial" pitchFamily="34" charset="0"/>
              <a:buChar char="•"/>
            </a:pPr>
            <a:r>
              <a:rPr lang="en-US" sz="2000" dirty="0">
                <a:latin typeface="Times New Roman" pitchFamily="18" charset="0"/>
                <a:cs typeface="Times New Roman" pitchFamily="18" charset="0"/>
              </a:rPr>
              <a:t>Psychological treatments, including hypnotherapy and cognitive behavioural therapy, may be beneficial. </a:t>
            </a:r>
          </a:p>
          <a:p>
            <a:pPr marL="800100" lvl="1" indent="-342900" algn="l" rtl="0">
              <a:buFont typeface="Arial" pitchFamily="34" charset="0"/>
              <a:buChar char="•"/>
            </a:pPr>
            <a:r>
              <a:rPr lang="en-US" sz="2000" b="1" dirty="0">
                <a:latin typeface="Times New Roman" pitchFamily="18" charset="0"/>
                <a:cs typeface="Times New Roman" pitchFamily="18" charset="0"/>
              </a:rPr>
              <a:t>Surgery is contraindicated.</a:t>
            </a:r>
          </a:p>
        </p:txBody>
      </p:sp>
    </p:spTree>
    <p:extLst>
      <p:ext uri="{BB962C8B-B14F-4D97-AF65-F5344CB8AC3E}">
        <p14:creationId xmlns:p14="http://schemas.microsoft.com/office/powerpoint/2010/main" val="4023753985"/>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ctr" rtl="0"/>
            <a:r>
              <a:rPr lang="en-US" sz="4000" dirty="0" smtClean="0">
                <a:latin typeface="Times New Roman" pitchFamily="18" charset="0"/>
                <a:cs typeface="Times New Roman" pitchFamily="18" charset="0"/>
              </a:rPr>
              <a:t> </a:t>
            </a:r>
          </a:p>
          <a:p>
            <a:pPr algn="ctr" rtl="0"/>
            <a:endParaRPr lang="en-US" sz="4000" b="1" dirty="0">
              <a:latin typeface="Times New Roman" pitchFamily="18" charset="0"/>
              <a:cs typeface="Times New Roman" pitchFamily="18" charset="0"/>
            </a:endParaRPr>
          </a:p>
          <a:p>
            <a:pPr algn="ctr" rtl="0"/>
            <a:endParaRPr lang="en-US" sz="4000" b="1" dirty="0" smtClean="0">
              <a:latin typeface="Times New Roman" pitchFamily="18" charset="0"/>
              <a:cs typeface="Times New Roman" pitchFamily="18" charset="0"/>
            </a:endParaRPr>
          </a:p>
          <a:p>
            <a:pPr algn="ctr" rtl="0"/>
            <a:endParaRPr lang="en-US" sz="4000" b="1" dirty="0">
              <a:latin typeface="Times New Roman" pitchFamily="18" charset="0"/>
              <a:cs typeface="Times New Roman" pitchFamily="18" charset="0"/>
            </a:endParaRPr>
          </a:p>
          <a:p>
            <a:pPr algn="ctr" rtl="0"/>
            <a:r>
              <a:rPr lang="en-US" sz="6000" b="1" dirty="0" smtClean="0">
                <a:latin typeface="Times New Roman" pitchFamily="18" charset="0"/>
                <a:cs typeface="Times New Roman" pitchFamily="18" charset="0"/>
              </a:rPr>
              <a:t>No Quiz</a:t>
            </a:r>
            <a:endParaRPr lang="en-US" sz="6000" b="1" dirty="0">
              <a:latin typeface="Times New Roman" pitchFamily="18" charset="0"/>
              <a:cs typeface="Times New Roman" pitchFamily="18" charset="0"/>
            </a:endParaRPr>
          </a:p>
        </p:txBody>
      </p:sp>
    </p:spTree>
    <p:extLst>
      <p:ext uri="{BB962C8B-B14F-4D97-AF65-F5344CB8AC3E}">
        <p14:creationId xmlns:p14="http://schemas.microsoft.com/office/powerpoint/2010/main" val="4197424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093428"/>
          </a:xfrm>
          <a:prstGeom prst="rect">
            <a:avLst/>
          </a:prstGeom>
        </p:spPr>
        <p:txBody>
          <a:bodyPr wrap="square">
            <a:spAutoFit/>
          </a:bodyPr>
          <a:lstStyle/>
          <a:p>
            <a:pPr marL="742950" lvl="1" indent="-285750" algn="l" rtl="0">
              <a:buFont typeface="Arial" pitchFamily="34" charset="0"/>
              <a:buChar char="•"/>
            </a:pPr>
            <a:r>
              <a:rPr lang="en-US" sz="2000" dirty="0"/>
              <a:t> </a:t>
            </a:r>
            <a:r>
              <a:rPr lang="en-US" sz="2000" dirty="0">
                <a:latin typeface="Times New Roman" pitchFamily="18" charset="0"/>
                <a:cs typeface="Times New Roman" pitchFamily="18" charset="0"/>
              </a:rPr>
              <a:t>In patients who have had previous ileocaecal resection and anastomosis, recurrent disease usually presents first with aphthous ulceration just proximal to the anastomosis.</a:t>
            </a:r>
          </a:p>
          <a:p>
            <a:pPr marL="742950" lvl="1" indent="-285750" algn="l" rtl="0">
              <a:buFont typeface="Arial" pitchFamily="34" charset="0"/>
              <a:buChar char="•"/>
            </a:pPr>
            <a:r>
              <a:rPr lang="en-US" sz="2000" dirty="0">
                <a:latin typeface="Times New Roman" pitchFamily="18" charset="0"/>
                <a:cs typeface="Times New Roman" pitchFamily="18" charset="0"/>
              </a:rPr>
              <a:t> Interval colonoscopy is therefore important in the follow-up after surgery for CD. </a:t>
            </a:r>
          </a:p>
          <a:p>
            <a:pPr marL="742950" lvl="1" indent="-285750" algn="l" rtl="0">
              <a:buFont typeface="Arial" pitchFamily="34" charset="0"/>
              <a:buChar char="•"/>
            </a:pPr>
            <a:r>
              <a:rPr lang="en-US" sz="2000" dirty="0">
                <a:latin typeface="Times New Roman" pitchFamily="18" charset="0"/>
                <a:cs typeface="Times New Roman" pitchFamily="18" charset="0"/>
              </a:rPr>
              <a:t>Upper gastrointestinal symptoms may </a:t>
            </a:r>
            <a:r>
              <a:rPr lang="en-US" sz="2000" dirty="0" smtClean="0">
                <a:latin typeface="Times New Roman" pitchFamily="18" charset="0"/>
                <a:cs typeface="Times New Roman" pitchFamily="18" charset="0"/>
              </a:rPr>
              <a:t>require</a:t>
            </a:r>
          </a:p>
          <a:p>
            <a:pPr lvl="2" algn="l" rtl="0"/>
            <a:r>
              <a:rPr lang="en-US" sz="2000" b="1" dirty="0" smtClean="0">
                <a:latin typeface="Times New Roman" pitchFamily="18" charset="0"/>
                <a:cs typeface="Times New Roman" pitchFamily="18" charset="0"/>
              </a:rPr>
              <a:t>upper </a:t>
            </a:r>
            <a:r>
              <a:rPr lang="en-US" sz="2000" b="1" dirty="0">
                <a:latin typeface="Times New Roman" pitchFamily="18" charset="0"/>
                <a:cs typeface="Times New Roman" pitchFamily="18" charset="0"/>
              </a:rPr>
              <a:t>gastrointestinalendoscopy</a:t>
            </a:r>
            <a:r>
              <a:rPr lang="en-US" sz="2000" dirty="0">
                <a:latin typeface="Times New Roman" pitchFamily="18" charset="0"/>
                <a:cs typeface="Times New Roman" pitchFamily="18" charset="0"/>
              </a:rPr>
              <a:t>, which  may reveal deep longitudinal ulcers and cobblestoning of mucosa in the duodenum, </a:t>
            </a:r>
            <a:r>
              <a:rPr lang="en-US" sz="2000" dirty="0" smtClean="0">
                <a:latin typeface="Times New Roman" pitchFamily="18" charset="0"/>
                <a:cs typeface="Times New Roman" pitchFamily="18" charset="0"/>
              </a:rPr>
              <a:t>stomach or</a:t>
            </a:r>
            <a:r>
              <a:rPr lang="en-US" sz="2000" dirty="0">
                <a:latin typeface="Times New Roman" pitchFamily="18" charset="0"/>
                <a:cs typeface="Times New Roman" pitchFamily="18" charset="0"/>
              </a:rPr>
              <a:t>, rarely, in the oesophagus. </a:t>
            </a:r>
          </a:p>
          <a:p>
            <a:pPr marL="742950" lvl="1" indent="-285750" algn="l" rtl="0">
              <a:buFont typeface="Arial" pitchFamily="34" charset="0"/>
              <a:buChar char="•"/>
            </a:pPr>
            <a:r>
              <a:rPr lang="en-US" sz="2000" b="1" dirty="0">
                <a:latin typeface="Times New Roman" pitchFamily="18" charset="0"/>
                <a:cs typeface="Times New Roman" pitchFamily="18" charset="0"/>
              </a:rPr>
              <a:t>Enteroscopy</a:t>
            </a:r>
            <a:r>
              <a:rPr lang="en-US" sz="2000" dirty="0">
                <a:latin typeface="Times New Roman" pitchFamily="18" charset="0"/>
                <a:cs typeface="Times New Roman" pitchFamily="18" charset="0"/>
              </a:rPr>
              <a:t> may reveal jejunal ulceration and stricturing.</a:t>
            </a:r>
          </a:p>
          <a:p>
            <a:pPr marL="742950" lvl="1" indent="-285750" algn="l" rtl="0">
              <a:buFont typeface="Arial" pitchFamily="34" charset="0"/>
              <a:buChar char="•"/>
            </a:pPr>
            <a:r>
              <a:rPr lang="en-US" sz="2000" b="1" dirty="0">
                <a:latin typeface="Times New Roman" pitchFamily="18" charset="0"/>
                <a:cs typeface="Times New Roman" pitchFamily="18" charset="0"/>
              </a:rPr>
              <a:t>Capsule endoscopy </a:t>
            </a:r>
            <a:r>
              <a:rPr lang="en-US" sz="2000" dirty="0">
                <a:latin typeface="Times New Roman" pitchFamily="18" charset="0"/>
                <a:cs typeface="Times New Roman" pitchFamily="18" charset="0"/>
              </a:rPr>
              <a:t>should not be undertaken where there is a suspicion of stricture, because of the possibility of the capsule becoming stuck in the narrow segment. </a:t>
            </a:r>
          </a:p>
        </p:txBody>
      </p:sp>
    </p:spTree>
    <p:extLst>
      <p:ext uri="{BB962C8B-B14F-4D97-AF65-F5344CB8AC3E}">
        <p14:creationId xmlns:p14="http://schemas.microsoft.com/office/powerpoint/2010/main" val="38638253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IMAGING</a:t>
            </a:r>
          </a:p>
          <a:p>
            <a:pPr marL="742950" lvl="1" indent="-285750" algn="l" rtl="0">
              <a:buFont typeface="Arial" pitchFamily="34" charset="0"/>
              <a:buChar char="•"/>
            </a:pPr>
            <a:r>
              <a:rPr lang="en-US" sz="2000" b="1" dirty="0">
                <a:latin typeface="Times New Roman" pitchFamily="18" charset="0"/>
                <a:cs typeface="Times New Roman" pitchFamily="18" charset="0"/>
              </a:rPr>
              <a:t>High-resolution ultrasound </a:t>
            </a:r>
            <a:r>
              <a:rPr lang="en-US" sz="2000" dirty="0" smtClean="0">
                <a:latin typeface="Times New Roman" pitchFamily="18" charset="0"/>
                <a:cs typeface="Times New Roman" pitchFamily="18" charset="0"/>
              </a:rPr>
              <a:t>can demonstrate inflamed </a:t>
            </a:r>
            <a:r>
              <a:rPr lang="en-US" sz="2000" dirty="0">
                <a:latin typeface="Times New Roman" pitchFamily="18" charset="0"/>
                <a:cs typeface="Times New Roman" pitchFamily="18" charset="0"/>
              </a:rPr>
              <a:t>and thickened bowel loops, as well as fluid </a:t>
            </a:r>
            <a:r>
              <a:rPr lang="en-US" sz="2000" dirty="0" smtClean="0">
                <a:latin typeface="Times New Roman" pitchFamily="18" charset="0"/>
                <a:cs typeface="Times New Roman" pitchFamily="18" charset="0"/>
              </a:rPr>
              <a:t>collections and </a:t>
            </a:r>
            <a:r>
              <a:rPr lang="en-US" sz="2000" dirty="0">
                <a:latin typeface="Times New Roman" pitchFamily="18" charset="0"/>
                <a:cs typeface="Times New Roman" pitchFamily="18" charset="0"/>
              </a:rPr>
              <a:t>abscesses.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small intestine is traditionally </a:t>
            </a:r>
            <a:r>
              <a:rPr lang="en-US" sz="2000" dirty="0" smtClean="0">
                <a:latin typeface="Times New Roman" pitchFamily="18" charset="0"/>
                <a:cs typeface="Times New Roman" pitchFamily="18" charset="0"/>
              </a:rPr>
              <a:t>imaged by </a:t>
            </a:r>
            <a:r>
              <a:rPr lang="en-US" sz="2000" dirty="0">
                <a:latin typeface="Times New Roman" pitchFamily="18" charset="0"/>
                <a:cs typeface="Times New Roman" pitchFamily="18" charset="0"/>
              </a:rPr>
              <a:t>a </a:t>
            </a:r>
            <a:r>
              <a:rPr lang="en-US" sz="2000" b="1" dirty="0">
                <a:latin typeface="Times New Roman" pitchFamily="18" charset="0"/>
                <a:cs typeface="Times New Roman" pitchFamily="18" charset="0"/>
              </a:rPr>
              <a:t>small bowel </a:t>
            </a:r>
            <a:r>
              <a:rPr lang="en-US" sz="2000" b="1" dirty="0" smtClean="0">
                <a:latin typeface="Times New Roman" pitchFamily="18" charset="0"/>
                <a:cs typeface="Times New Roman" pitchFamily="18" charset="0"/>
              </a:rPr>
              <a:t>enema</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is performed </a:t>
            </a:r>
            <a:r>
              <a:rPr lang="en-US" sz="2000" dirty="0" smtClean="0">
                <a:latin typeface="Times New Roman" pitchFamily="18" charset="0"/>
                <a:cs typeface="Times New Roman" pitchFamily="18" charset="0"/>
              </a:rPr>
              <a:t>by instilling </a:t>
            </a:r>
            <a:r>
              <a:rPr lang="en-US" sz="2000" dirty="0">
                <a:latin typeface="Times New Roman" pitchFamily="18" charset="0"/>
                <a:cs typeface="Times New Roman" pitchFamily="18" charset="0"/>
              </a:rPr>
              <a:t>contrast into the small bowel via a </a:t>
            </a:r>
            <a:r>
              <a:rPr lang="en-US" sz="2000" dirty="0" smtClean="0">
                <a:latin typeface="Times New Roman" pitchFamily="18" charset="0"/>
                <a:cs typeface="Times New Roman" pitchFamily="18" charset="0"/>
              </a:rPr>
              <a:t>nasoduodenal tube</a:t>
            </a:r>
            <a:r>
              <a:rPr lang="en-US" sz="2000" dirty="0">
                <a:latin typeface="Times New Roman" pitchFamily="18" charset="0"/>
                <a:cs typeface="Times New Roman" pitchFamily="18" charset="0"/>
              </a:rPr>
              <a:t>, and will show up areas of stricturing and </a:t>
            </a:r>
            <a:r>
              <a:rPr lang="en-US" sz="2000" dirty="0" smtClean="0">
                <a:latin typeface="Times New Roman" pitchFamily="18" charset="0"/>
                <a:cs typeface="Times New Roman" pitchFamily="18" charset="0"/>
              </a:rPr>
              <a:t>prestenotic dilatation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involved areas tend to be narrowed, </a:t>
            </a:r>
            <a:r>
              <a:rPr lang="en-US" sz="2000" dirty="0" smtClean="0">
                <a:latin typeface="Times New Roman" pitchFamily="18" charset="0"/>
                <a:cs typeface="Times New Roman" pitchFamily="18" charset="0"/>
              </a:rPr>
              <a:t>irregular and</a:t>
            </a:r>
            <a:r>
              <a:rPr lang="en-US" sz="2000" dirty="0">
                <a:latin typeface="Times New Roman" pitchFamily="18" charset="0"/>
                <a:cs typeface="Times New Roman" pitchFamily="18" charset="0"/>
              </a:rPr>
              <a:t>, sometimes, when a length of terminal ileum is </a:t>
            </a:r>
            <a:r>
              <a:rPr lang="en-US" sz="2000" dirty="0" smtClean="0">
                <a:latin typeface="Times New Roman" pitchFamily="18" charset="0"/>
                <a:cs typeface="Times New Roman" pitchFamily="18" charset="0"/>
              </a:rPr>
              <a:t>involved, there </a:t>
            </a:r>
            <a:r>
              <a:rPr lang="en-US" sz="2000" dirty="0">
                <a:latin typeface="Times New Roman" pitchFamily="18" charset="0"/>
                <a:cs typeface="Times New Roman" pitchFamily="18" charset="0"/>
              </a:rPr>
              <a:t>may be the ‘string sign’ of </a:t>
            </a:r>
            <a:r>
              <a:rPr lang="en-US" sz="2000" dirty="0" smtClean="0">
                <a:latin typeface="Times New Roman" pitchFamily="18" charset="0"/>
                <a:cs typeface="Times New Roman" pitchFamily="18" charset="0"/>
              </a:rPr>
              <a:t>Kantor.</a:t>
            </a:r>
            <a:endParaRPr lang="en-US" sz="2000" dirty="0">
              <a:latin typeface="Times New Roman" pitchFamily="18" charset="0"/>
              <a:cs typeface="Times New Roman" pitchFamily="18" charset="0"/>
            </a:endParaRPr>
          </a:p>
          <a:p>
            <a:pPr marL="742950" lvl="1" indent="-285750" algn="l" rtl="0">
              <a:buFont typeface="Arial" pitchFamily="34" charset="0"/>
              <a:buChar char="•"/>
            </a:pPr>
            <a:r>
              <a:rPr lang="en-US" sz="2000" b="1" dirty="0">
                <a:latin typeface="Times New Roman" pitchFamily="18" charset="0"/>
                <a:cs typeface="Times New Roman" pitchFamily="18" charset="0"/>
              </a:rPr>
              <a:t>Computed tomography (CT) scans </a:t>
            </a:r>
            <a:r>
              <a:rPr lang="en-US" sz="2000" dirty="0">
                <a:latin typeface="Times New Roman" pitchFamily="18" charset="0"/>
                <a:cs typeface="Times New Roman" pitchFamily="18" charset="0"/>
              </a:rPr>
              <a:t>with oral </a:t>
            </a:r>
            <a:r>
              <a:rPr lang="en-US" sz="2000" dirty="0" smtClean="0">
                <a:latin typeface="Times New Roman" pitchFamily="18" charset="0"/>
                <a:cs typeface="Times New Roman" pitchFamily="18" charset="0"/>
              </a:rPr>
              <a:t>contrast are </a:t>
            </a:r>
            <a:r>
              <a:rPr lang="en-US" sz="2000" dirty="0">
                <a:latin typeface="Times New Roman" pitchFamily="18" charset="0"/>
                <a:cs typeface="Times New Roman" pitchFamily="18" charset="0"/>
              </a:rPr>
              <a:t>widely used in the investigation of abdominal </a:t>
            </a:r>
            <a:r>
              <a:rPr lang="en-US" sz="2000" dirty="0" smtClean="0">
                <a:latin typeface="Times New Roman" pitchFamily="18" charset="0"/>
                <a:cs typeface="Times New Roman" pitchFamily="18" charset="0"/>
              </a:rPr>
              <a:t>symptoms and </a:t>
            </a:r>
            <a:r>
              <a:rPr lang="en-US" sz="2000" dirty="0">
                <a:latin typeface="Times New Roman" pitchFamily="18" charset="0"/>
                <a:cs typeface="Times New Roman" pitchFamily="18" charset="0"/>
              </a:rPr>
              <a:t>can demonstrate fistulae, intra-abdominal abscesses </a:t>
            </a:r>
            <a:r>
              <a:rPr lang="en-US" sz="2000" dirty="0" smtClean="0">
                <a:latin typeface="Times New Roman" pitchFamily="18" charset="0"/>
                <a:cs typeface="Times New Roman" pitchFamily="18" charset="0"/>
              </a:rPr>
              <a:t>and bowel </a:t>
            </a:r>
            <a:r>
              <a:rPr lang="en-US" sz="2000" dirty="0">
                <a:latin typeface="Times New Roman" pitchFamily="18" charset="0"/>
                <a:cs typeface="Times New Roman" pitchFamily="18" charset="0"/>
              </a:rPr>
              <a:t>thickening or dilatation.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1479182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62651"/>
          </a:xfrm>
          <a:prstGeom prst="rect">
            <a:avLst/>
          </a:prstGeom>
        </p:spPr>
        <p:txBody>
          <a:bodyPr wrap="square">
            <a:spAutoFit/>
          </a:bodyPr>
          <a:lstStyle/>
          <a:p>
            <a:pPr marL="742950" lvl="1" indent="-285750" algn="l" rtl="0">
              <a:buFont typeface="Wingdings" pitchFamily="2" charset="2"/>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arrangement facilitates processing of the nutrients by the liver, into which the portal vein drains in turn. </a:t>
            </a:r>
          </a:p>
          <a:p>
            <a:pPr marL="742950" lvl="1" indent="-285750" algn="l" rtl="0">
              <a:buFont typeface="Wingdings" pitchFamily="2" charset="2"/>
              <a:buChar char="§"/>
            </a:pPr>
            <a:r>
              <a:rPr lang="en-US" sz="2000" dirty="0">
                <a:latin typeface="Times New Roman" pitchFamily="18" charset="0"/>
                <a:cs typeface="Times New Roman" pitchFamily="18" charset="0"/>
              </a:rPr>
              <a:t>The lymphatic drainage of the small intestine follows the arterial supply. </a:t>
            </a:r>
          </a:p>
          <a:p>
            <a:pPr marL="742950" lvl="1" indent="-285750" algn="l" rtl="0">
              <a:buFont typeface="Wingdings" pitchFamily="2" charset="2"/>
              <a:buChar char="§"/>
            </a:pPr>
            <a:r>
              <a:rPr lang="en-US" sz="2000" dirty="0">
                <a:latin typeface="Times New Roman" pitchFamily="18" charset="0"/>
                <a:cs typeface="Times New Roman" pitchFamily="18" charset="0"/>
              </a:rPr>
              <a:t>The small intestine has a rich autonomic innervation arising from the splanchnic nerves, which contribute a dense network of sympathetic fibres around the superior mesenteric artery and its branches. </a:t>
            </a:r>
          </a:p>
          <a:p>
            <a:pPr marL="742950" lvl="1" indent="-285750" algn="l" rtl="0">
              <a:buFont typeface="Wingdings" pitchFamily="2" charset="2"/>
              <a:buChar char="§"/>
            </a:pPr>
            <a:r>
              <a:rPr lang="en-US" sz="2000" dirty="0">
                <a:latin typeface="Times New Roman" pitchFamily="18" charset="0"/>
                <a:cs typeface="Times New Roman" pitchFamily="18" charset="0"/>
              </a:rPr>
              <a:t>Referred pain from the small intestine is usually felt in the periumbilical region (T10). </a:t>
            </a:r>
          </a:p>
          <a:p>
            <a:pPr marL="742950" lvl="1" indent="-285750" algn="l" rtl="0">
              <a:buFont typeface="Wingdings" pitchFamily="2" charset="2"/>
              <a:buChar char="§"/>
            </a:pPr>
            <a:r>
              <a:rPr lang="en-US" sz="2000" dirty="0">
                <a:latin typeface="Times New Roman" pitchFamily="18" charset="0"/>
                <a:cs typeface="Times New Roman" pitchFamily="18" charset="0"/>
              </a:rPr>
              <a:t>The blood and nerve supply to the small intestine runs in the attached mesentery, which originates on the posterior abdominal wall and runs obliquely downwards to the right between the duodenojejunal flexure to the left of the second lumbar vertebra and the right sacroiliac joint.</a:t>
            </a:r>
          </a:p>
          <a:p>
            <a:pPr marL="285750" indent="-285750" algn="l" rtl="0">
              <a:buFont typeface="Wingdings" pitchFamily="2" charset="2"/>
              <a:buChar char="§"/>
            </a:pPr>
            <a:endParaRPr lang="en-US" dirty="0"/>
          </a:p>
        </p:txBody>
      </p:sp>
    </p:spTree>
    <p:extLst>
      <p:ext uri="{BB962C8B-B14F-4D97-AF65-F5344CB8AC3E}">
        <p14:creationId xmlns:p14="http://schemas.microsoft.com/office/powerpoint/2010/main" val="35747705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marL="742950" lvl="1" indent="-285750" algn="l" rtl="0">
              <a:buFont typeface="Arial" pitchFamily="34" charset="0"/>
              <a:buChar char="•"/>
            </a:pPr>
            <a:r>
              <a:rPr lang="en-US" sz="2000" b="1" dirty="0">
                <a:latin typeface="Times New Roman" pitchFamily="18" charset="0"/>
                <a:cs typeface="Times New Roman" pitchFamily="18" charset="0"/>
              </a:rPr>
              <a:t>Magnetic resonance imaging (MRI) </a:t>
            </a:r>
            <a:r>
              <a:rPr lang="en-US" sz="2000" dirty="0">
                <a:latin typeface="Times New Roman" pitchFamily="18" charset="0"/>
                <a:cs typeface="Times New Roman" pitchFamily="18" charset="0"/>
              </a:rPr>
              <a:t>is useful in assessing complex perianal disease and, more recently, has been shown to be an excellent method for investigating the small bowel. </a:t>
            </a:r>
          </a:p>
          <a:p>
            <a:pPr marL="742950" lvl="1" indent="-285750" algn="l" rtl="0">
              <a:buFont typeface="Arial" pitchFamily="34" charset="0"/>
              <a:buChar char="•"/>
            </a:pPr>
            <a:r>
              <a:rPr lang="en-US" sz="2000" dirty="0">
                <a:latin typeface="Times New Roman" pitchFamily="18" charset="0"/>
                <a:cs typeface="Times New Roman" pitchFamily="18" charset="0"/>
              </a:rPr>
              <a:t>MR enterography (oral contrast) or enteroclysis (contrast administered via nasoduodenal tube) is particularly effective at demonstrating small bowel stricturing and avoids the need for repeated exposure to large doses of ionising radiation in young patients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A labelled white cell scan </a:t>
            </a:r>
            <a:r>
              <a:rPr lang="en-US" sz="2000" dirty="0">
                <a:latin typeface="Times New Roman" pitchFamily="18" charset="0"/>
                <a:cs typeface="Times New Roman" pitchFamily="18" charset="0"/>
              </a:rPr>
              <a:t>is occasionally of value to determine whether or not a segment of bowel is actively inflamed and guide decisions on medical treatment. </a:t>
            </a:r>
          </a:p>
          <a:p>
            <a:pPr marL="742950" lvl="1" indent="-285750" algn="l" rtl="0">
              <a:buFont typeface="Arial" pitchFamily="34" charset="0"/>
              <a:buChar char="•"/>
            </a:pPr>
            <a:r>
              <a:rPr lang="en-US" sz="2000" dirty="0">
                <a:latin typeface="Times New Roman" pitchFamily="18" charset="0"/>
                <a:cs typeface="Times New Roman" pitchFamily="18" charset="0"/>
              </a:rPr>
              <a:t>In patients with enterocutaneous fistulae, </a:t>
            </a:r>
            <a:r>
              <a:rPr lang="en-US" sz="2000" b="1" dirty="0">
                <a:latin typeface="Times New Roman" pitchFamily="18" charset="0"/>
                <a:cs typeface="Times New Roman" pitchFamily="18" charset="0"/>
              </a:rPr>
              <a:t>fistulography</a:t>
            </a:r>
            <a:r>
              <a:rPr lang="en-US" sz="2000" dirty="0">
                <a:latin typeface="Times New Roman" pitchFamily="18" charset="0"/>
                <a:cs typeface="Times New Roman" pitchFamily="18" charset="0"/>
              </a:rPr>
              <a:t> will be required to demonstrate the anatomy and complexity of the fistulae and allow adequate planning for future surgery.</a:t>
            </a:r>
          </a:p>
        </p:txBody>
      </p:sp>
    </p:spTree>
    <p:extLst>
      <p:ext uri="{BB962C8B-B14F-4D97-AF65-F5344CB8AC3E}">
        <p14:creationId xmlns:p14="http://schemas.microsoft.com/office/powerpoint/2010/main" val="15211278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Treatment</a:t>
            </a:r>
          </a:p>
          <a:p>
            <a:pPr algn="l" rtl="0"/>
            <a:r>
              <a:rPr lang="en-US" sz="2000" b="1" dirty="0">
                <a:latin typeface="Times New Roman" pitchFamily="18" charset="0"/>
                <a:cs typeface="Times New Roman" pitchFamily="18" charset="0"/>
              </a:rPr>
              <a:t>MEDICAL TREATMENT</a:t>
            </a:r>
          </a:p>
          <a:p>
            <a:pPr marL="742950" lvl="1" indent="-285750" algn="l" rtl="0">
              <a:buFont typeface="Arial" pitchFamily="34" charset="0"/>
              <a:buChar char="•"/>
            </a:pPr>
            <a:r>
              <a:rPr lang="en-US" sz="2000" b="1" dirty="0" smtClean="0">
                <a:latin typeface="Times New Roman" pitchFamily="18" charset="0"/>
                <a:cs typeface="Times New Roman" pitchFamily="18" charset="0"/>
              </a:rPr>
              <a:t>Steroids </a:t>
            </a:r>
            <a:r>
              <a:rPr lang="en-US" sz="2000" dirty="0">
                <a:latin typeface="Times New Roman" pitchFamily="18" charset="0"/>
                <a:cs typeface="Times New Roman" pitchFamily="18" charset="0"/>
              </a:rPr>
              <a:t>are the traditional method for </a:t>
            </a:r>
            <a:r>
              <a:rPr lang="en-US" sz="2000" dirty="0" smtClean="0">
                <a:latin typeface="Times New Roman" pitchFamily="18" charset="0"/>
                <a:cs typeface="Times New Roman" pitchFamily="18" charset="0"/>
              </a:rPr>
              <a:t>inducing remission </a:t>
            </a:r>
            <a:r>
              <a:rPr lang="en-US" sz="2000" dirty="0">
                <a:latin typeface="Times New Roman" pitchFamily="18" charset="0"/>
                <a:cs typeface="Times New Roman" pitchFamily="18" charset="0"/>
              </a:rPr>
              <a:t>in CD, and remain important when rapid </a:t>
            </a:r>
            <a:r>
              <a:rPr lang="en-US" sz="2000" dirty="0" smtClean="0">
                <a:latin typeface="Times New Roman" pitchFamily="18" charset="0"/>
                <a:cs typeface="Times New Roman" pitchFamily="18" charset="0"/>
              </a:rPr>
              <a:t>remission is </a:t>
            </a:r>
            <a:r>
              <a:rPr lang="en-US" sz="2000" dirty="0">
                <a:latin typeface="Times New Roman" pitchFamily="18" charset="0"/>
                <a:cs typeface="Times New Roman" pitchFamily="18" charset="0"/>
              </a:rPr>
              <a:t>required.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induce remission in 70–80% of </a:t>
            </a:r>
            <a:r>
              <a:rPr lang="en-US" sz="2000" dirty="0" smtClean="0">
                <a:latin typeface="Times New Roman" pitchFamily="18" charset="0"/>
                <a:cs typeface="Times New Roman" pitchFamily="18" charset="0"/>
              </a:rPr>
              <a:t>cases with </a:t>
            </a:r>
            <a:r>
              <a:rPr lang="en-US" sz="2000" dirty="0">
                <a:latin typeface="Times New Roman" pitchFamily="18" charset="0"/>
                <a:cs typeface="Times New Roman" pitchFamily="18" charset="0"/>
              </a:rPr>
              <a:t>moderate to severe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should be used </a:t>
            </a:r>
            <a:r>
              <a:rPr lang="en-US" sz="2000" dirty="0" smtClean="0">
                <a:latin typeface="Times New Roman" pitchFamily="18" charset="0"/>
                <a:cs typeface="Times New Roman" pitchFamily="18" charset="0"/>
              </a:rPr>
              <a:t>in short </a:t>
            </a:r>
            <a:r>
              <a:rPr lang="en-US" sz="2000" dirty="0">
                <a:latin typeface="Times New Roman" pitchFamily="18" charset="0"/>
                <a:cs typeface="Times New Roman" pitchFamily="18" charset="0"/>
              </a:rPr>
              <a:t>courses only and tapered when a response has </a:t>
            </a:r>
            <a:r>
              <a:rPr lang="en-US" sz="2000" dirty="0" smtClean="0">
                <a:latin typeface="Times New Roman" pitchFamily="18" charset="0"/>
                <a:cs typeface="Times New Roman" pitchFamily="18" charset="0"/>
              </a:rPr>
              <a:t>been achieved</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reduce inflammation and are therefore </a:t>
            </a:r>
            <a:r>
              <a:rPr lang="en-US" sz="2000" dirty="0" smtClean="0">
                <a:latin typeface="Times New Roman" pitchFamily="18" charset="0"/>
                <a:cs typeface="Times New Roman" pitchFamily="18" charset="0"/>
              </a:rPr>
              <a:t>ineffective in </a:t>
            </a:r>
            <a:r>
              <a:rPr lang="en-US" sz="2000" dirty="0">
                <a:latin typeface="Times New Roman" pitchFamily="18" charset="0"/>
                <a:cs typeface="Times New Roman" pitchFamily="18" charset="0"/>
              </a:rPr>
              <a:t>fibrostenotic disease, where the symptoms </a:t>
            </a:r>
            <a:r>
              <a:rPr lang="en-US" sz="2000" dirty="0" smtClean="0">
                <a:latin typeface="Times New Roman" pitchFamily="18" charset="0"/>
                <a:cs typeface="Times New Roman" pitchFamily="18" charset="0"/>
              </a:rPr>
              <a:t>relate mainly </a:t>
            </a:r>
            <a:r>
              <a:rPr lang="en-US" sz="2000" dirty="0">
                <a:latin typeface="Times New Roman" pitchFamily="18" charset="0"/>
                <a:cs typeface="Times New Roman" pitchFamily="18" charset="0"/>
              </a:rPr>
              <a:t>to obstruction.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Steroids </a:t>
            </a:r>
            <a:r>
              <a:rPr lang="en-US" sz="2000" dirty="0">
                <a:latin typeface="Times New Roman" pitchFamily="18" charset="0"/>
                <a:cs typeface="Times New Roman" pitchFamily="18" charset="0"/>
              </a:rPr>
              <a:t>can also be used as </a:t>
            </a:r>
            <a:r>
              <a:rPr lang="en-US" sz="2000" dirty="0" smtClean="0">
                <a:latin typeface="Times New Roman" pitchFamily="18" charset="0"/>
                <a:cs typeface="Times New Roman" pitchFamily="18" charset="0"/>
              </a:rPr>
              <a:t>topical agents </a:t>
            </a:r>
            <a:r>
              <a:rPr lang="en-US" sz="2000" dirty="0">
                <a:latin typeface="Times New Roman" pitchFamily="18" charset="0"/>
                <a:cs typeface="Times New Roman" pitchFamily="18" charset="0"/>
              </a:rPr>
              <a:t>in the rectum where the benefits include reduced </a:t>
            </a:r>
            <a:r>
              <a:rPr lang="en-US" sz="2000" dirty="0" smtClean="0">
                <a:latin typeface="Times New Roman" pitchFamily="18" charset="0"/>
                <a:cs typeface="Times New Roman" pitchFamily="18" charset="0"/>
              </a:rPr>
              <a:t>systemic bioavailability</a:t>
            </a:r>
            <a:r>
              <a:rPr lang="en-US" sz="2000" dirty="0">
                <a:latin typeface="Times New Roman" pitchFamily="18" charset="0"/>
                <a:cs typeface="Times New Roman" pitchFamily="18" charset="0"/>
              </a:rPr>
              <a:t>, but long-term use can still cause </a:t>
            </a:r>
            <a:r>
              <a:rPr lang="en-US" sz="2000" dirty="0" smtClean="0">
                <a:latin typeface="Times New Roman" pitchFamily="18" charset="0"/>
                <a:cs typeface="Times New Roman" pitchFamily="18" charset="0"/>
              </a:rPr>
              <a:t>adrenal suppression.</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More recently, oral steroid formulations </a:t>
            </a:r>
            <a:r>
              <a:rPr lang="en-US" sz="2000" dirty="0" smtClean="0">
                <a:latin typeface="Times New Roman" pitchFamily="18" charset="0"/>
                <a:cs typeface="Times New Roman" pitchFamily="18" charset="0"/>
              </a:rPr>
              <a:t>such as </a:t>
            </a:r>
            <a:r>
              <a:rPr lang="en-US" sz="2000" dirty="0">
                <a:latin typeface="Times New Roman" pitchFamily="18" charset="0"/>
                <a:cs typeface="Times New Roman" pitchFamily="18" charset="0"/>
              </a:rPr>
              <a:t>budesonide have been devised, to ensure that the </a:t>
            </a:r>
            <a:r>
              <a:rPr lang="en-US" sz="2000" dirty="0" smtClean="0">
                <a:latin typeface="Times New Roman" pitchFamily="18" charset="0"/>
                <a:cs typeface="Times New Roman" pitchFamily="18" charset="0"/>
              </a:rPr>
              <a:t>steroid moiety </a:t>
            </a:r>
            <a:r>
              <a:rPr lang="en-US" sz="2000" dirty="0">
                <a:latin typeface="Times New Roman" pitchFamily="18" charset="0"/>
                <a:cs typeface="Times New Roman" pitchFamily="18" charset="0"/>
              </a:rPr>
              <a:t>is removed in the portal circulation, reducing </a:t>
            </a:r>
            <a:r>
              <a:rPr lang="en-US" sz="2000" dirty="0" smtClean="0">
                <a:latin typeface="Times New Roman" pitchFamily="18" charset="0"/>
                <a:cs typeface="Times New Roman" pitchFamily="18" charset="0"/>
              </a:rPr>
              <a:t>systemic side </a:t>
            </a:r>
            <a:r>
              <a:rPr lang="en-US" sz="2000" dirty="0">
                <a:latin typeface="Times New Roman" pitchFamily="18" charset="0"/>
                <a:cs typeface="Times New Roman" pitchFamily="18" charset="0"/>
              </a:rPr>
              <a:t>effects.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Steroids </a:t>
            </a:r>
            <a:r>
              <a:rPr lang="en-US" sz="2000" dirty="0">
                <a:latin typeface="Times New Roman" pitchFamily="18" charset="0"/>
                <a:cs typeface="Times New Roman" pitchFamily="18" charset="0"/>
              </a:rPr>
              <a:t>should not be used for maintenance </a:t>
            </a:r>
            <a:r>
              <a:rPr lang="en-US" sz="2000" dirty="0" smtClean="0">
                <a:latin typeface="Times New Roman" pitchFamily="18" charset="0"/>
                <a:cs typeface="Times New Roman" pitchFamily="18" charset="0"/>
              </a:rPr>
              <a:t>therapy for </a:t>
            </a:r>
            <a:r>
              <a:rPr lang="en-US" sz="2000" dirty="0">
                <a:latin typeface="Times New Roman" pitchFamily="18" charset="0"/>
                <a:cs typeface="Times New Roman" pitchFamily="18" charset="0"/>
              </a:rPr>
              <a:t>CD and are usually replaced with </a:t>
            </a:r>
            <a:r>
              <a:rPr lang="en-US" sz="2000" dirty="0" smtClean="0">
                <a:latin typeface="Times New Roman" pitchFamily="18" charset="0"/>
                <a:cs typeface="Times New Roman" pitchFamily="18" charset="0"/>
              </a:rPr>
              <a:t>immunomodulatory agents </a:t>
            </a:r>
            <a:r>
              <a:rPr lang="en-US" sz="2000" dirty="0">
                <a:latin typeface="Times New Roman" pitchFamily="18" charset="0"/>
                <a:cs typeface="Times New Roman" pitchFamily="18" charset="0"/>
              </a:rPr>
              <a:t>in order to minimise the risk of side </a:t>
            </a:r>
            <a:r>
              <a:rPr lang="en-US" sz="2000" dirty="0" smtClean="0">
                <a:latin typeface="Times New Roman" pitchFamily="18" charset="0"/>
                <a:cs typeface="Times New Roman" pitchFamily="18" charset="0"/>
              </a:rPr>
              <a:t>effects associated </a:t>
            </a:r>
            <a:r>
              <a:rPr lang="en-US" sz="2000" dirty="0">
                <a:latin typeface="Times New Roman" pitchFamily="18" charset="0"/>
                <a:cs typeface="Times New Roman" pitchFamily="18" charset="0"/>
              </a:rPr>
              <a:t>with long-term steroid use. </a:t>
            </a:r>
            <a:endParaRPr lang="en-US" sz="2000" dirty="0" smtClean="0">
              <a:latin typeface="Times New Roman" pitchFamily="18" charset="0"/>
              <a:cs typeface="Times New Roman" pitchFamily="18" charset="0"/>
            </a:endParaRPr>
          </a:p>
          <a:p>
            <a:pPr algn="l" rtl="0"/>
            <a:endParaRPr lang="en-US" sz="2000" dirty="0" smtClean="0"/>
          </a:p>
        </p:txBody>
      </p:sp>
    </p:spTree>
    <p:extLst>
      <p:ext uri="{BB962C8B-B14F-4D97-AF65-F5344CB8AC3E}">
        <p14:creationId xmlns:p14="http://schemas.microsoft.com/office/powerpoint/2010/main" val="30851034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Aminosalicylates</a:t>
            </a:r>
            <a:r>
              <a:rPr lang="en-US" sz="2000" dirty="0">
                <a:latin typeface="Times New Roman" pitchFamily="18" charset="0"/>
                <a:cs typeface="Times New Roman" pitchFamily="18" charset="0"/>
              </a:rPr>
              <a:t> </a:t>
            </a:r>
          </a:p>
          <a:p>
            <a:pPr marL="742950" lvl="1" indent="-285750" algn="l" rtl="0">
              <a:buFont typeface="Arial" pitchFamily="34" charset="0"/>
              <a:buChar char="•"/>
            </a:pPr>
            <a:r>
              <a:rPr lang="en-US" sz="2000" dirty="0">
                <a:latin typeface="Times New Roman" pitchFamily="18" charset="0"/>
                <a:cs typeface="Times New Roman" pitchFamily="18" charset="0"/>
              </a:rPr>
              <a:t>Colonic symptoms can be treated by 5-ASA agents in a similar manner to that in UC.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agents </a:t>
            </a:r>
            <a:r>
              <a:rPr lang="en-US" sz="2000" dirty="0">
                <a:latin typeface="Times New Roman" pitchFamily="18" charset="0"/>
                <a:cs typeface="Times New Roman" pitchFamily="18" charset="0"/>
              </a:rPr>
              <a:t>have limited efficacy in small bowel CD.</a:t>
            </a:r>
          </a:p>
          <a:p>
            <a:pPr marL="742950" lvl="1" indent="-285750" algn="l" rtl="0">
              <a:buFont typeface="Arial" pitchFamily="34" charset="0"/>
              <a:buChar char="•"/>
            </a:pP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Antibiotics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Metronidazole </a:t>
            </a:r>
            <a:r>
              <a:rPr lang="en-US" sz="2000" dirty="0">
                <a:latin typeface="Times New Roman" pitchFamily="18" charset="0"/>
                <a:cs typeface="Times New Roman" pitchFamily="18" charset="0"/>
              </a:rPr>
              <a:t>and ciprofloxacin may be used, particularly for periods of a few weeks at a time, especially in perianal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Long-term </a:t>
            </a:r>
            <a:r>
              <a:rPr lang="en-US" sz="2000" dirty="0">
                <a:latin typeface="Times New Roman" pitchFamily="18" charset="0"/>
                <a:cs typeface="Times New Roman" pitchFamily="18" charset="0"/>
              </a:rPr>
              <a:t>use of metronidazole is to </a:t>
            </a:r>
            <a:r>
              <a:rPr lang="en-US" sz="2000" dirty="0" smtClean="0">
                <a:latin typeface="Times New Roman" pitchFamily="18" charset="0"/>
                <a:cs typeface="Times New Roman" pitchFamily="18" charset="0"/>
              </a:rPr>
              <a:t>be especially </a:t>
            </a:r>
            <a:r>
              <a:rPr lang="en-US" sz="2000" dirty="0">
                <a:latin typeface="Times New Roman" pitchFamily="18" charset="0"/>
                <a:cs typeface="Times New Roman" pitchFamily="18" charset="0"/>
              </a:rPr>
              <a:t>avoided, as there is a risk of peripheral neuropathy.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Ciprofloxacin </a:t>
            </a:r>
            <a:r>
              <a:rPr lang="en-US" sz="2000" dirty="0">
                <a:latin typeface="Times New Roman" pitchFamily="18" charset="0"/>
                <a:cs typeface="Times New Roman" pitchFamily="18" charset="0"/>
              </a:rPr>
              <a:t>also has significant side effects when used in the long term, such as Achilles tendinitis and tendon rupture</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Antibiotics may also be used to decrease systemic symptoms resulting from an inflammatory mass or an abscess.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general</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abscess should be treated by percutaneous drainage and/or surgery as antibiotics alone will not treat a Crohn’s mass effectively.</a:t>
            </a:r>
          </a:p>
        </p:txBody>
      </p:sp>
    </p:spTree>
    <p:extLst>
      <p:ext uri="{BB962C8B-B14F-4D97-AF65-F5344CB8AC3E}">
        <p14:creationId xmlns:p14="http://schemas.microsoft.com/office/powerpoint/2010/main" val="13100748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555641"/>
          </a:xfrm>
          <a:prstGeom prst="rect">
            <a:avLst/>
          </a:prstGeom>
        </p:spPr>
        <p:txBody>
          <a:bodyPr wrap="square">
            <a:spAutoFit/>
          </a:bodyPr>
          <a:lstStyle/>
          <a:p>
            <a:pPr algn="l" rtl="0"/>
            <a:r>
              <a:rPr lang="en-US" sz="2000" b="1" dirty="0">
                <a:latin typeface="Times New Roman" pitchFamily="18" charset="0"/>
                <a:cs typeface="Times New Roman" pitchFamily="18" charset="0"/>
              </a:rPr>
              <a:t>Immunomodulatory </a:t>
            </a:r>
            <a:r>
              <a:rPr lang="en-US" sz="2000" b="1" dirty="0" smtClean="0">
                <a:latin typeface="Times New Roman" pitchFamily="18" charset="0"/>
                <a:cs typeface="Times New Roman" pitchFamily="18" charset="0"/>
              </a:rPr>
              <a:t>agents</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Azathioprine is used for </a:t>
            </a:r>
            <a:r>
              <a:rPr lang="en-US" sz="2000" dirty="0" smtClean="0">
                <a:latin typeface="Times New Roman" pitchFamily="18" charset="0"/>
                <a:cs typeface="Times New Roman" pitchFamily="18" charset="0"/>
              </a:rPr>
              <a:t>its additive </a:t>
            </a:r>
            <a:r>
              <a:rPr lang="en-US" sz="2000" dirty="0">
                <a:latin typeface="Times New Roman" pitchFamily="18" charset="0"/>
                <a:cs typeface="Times New Roman" pitchFamily="18" charset="0"/>
              </a:rPr>
              <a:t>and steroid-sparing effects and currently </a:t>
            </a:r>
            <a:r>
              <a:rPr lang="en-US" sz="2000" dirty="0" smtClean="0">
                <a:latin typeface="Times New Roman" pitchFamily="18" charset="0"/>
                <a:cs typeface="Times New Roman" pitchFamily="18" charset="0"/>
              </a:rPr>
              <a:t>represents standard </a:t>
            </a:r>
            <a:r>
              <a:rPr lang="en-US" sz="2000" dirty="0">
                <a:latin typeface="Times New Roman" pitchFamily="18" charset="0"/>
                <a:cs typeface="Times New Roman" pitchFamily="18" charset="0"/>
              </a:rPr>
              <a:t>maintenance therapy.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a purine analogue, </a:t>
            </a:r>
            <a:r>
              <a:rPr lang="en-US" sz="2000" dirty="0" smtClean="0">
                <a:latin typeface="Times New Roman" pitchFamily="18" charset="0"/>
                <a:cs typeface="Times New Roman" pitchFamily="18" charset="0"/>
              </a:rPr>
              <a:t>and </a:t>
            </a:r>
            <a:r>
              <a:rPr lang="en-US" sz="2000" dirty="0">
                <a:latin typeface="Times New Roman" pitchFamily="18" charset="0"/>
                <a:cs typeface="Times New Roman" pitchFamily="18" charset="0"/>
              </a:rPr>
              <a:t>works </a:t>
            </a:r>
            <a:r>
              <a:rPr lang="en-US" sz="2000" dirty="0" smtClean="0">
                <a:latin typeface="Times New Roman" pitchFamily="18" charset="0"/>
                <a:cs typeface="Times New Roman" pitchFamily="18" charset="0"/>
              </a:rPr>
              <a:t>by inhibiting </a:t>
            </a:r>
            <a:r>
              <a:rPr lang="en-US" sz="2000" dirty="0">
                <a:latin typeface="Times New Roman" pitchFamily="18" charset="0"/>
                <a:cs typeface="Times New Roman" pitchFamily="18" charset="0"/>
              </a:rPr>
              <a:t>cell-mediated immune responses.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6-MP  (6-Mercaptopurine) may be given </a:t>
            </a:r>
            <a:r>
              <a:rPr lang="en-US" sz="2000" dirty="0">
                <a:latin typeface="Times New Roman" pitchFamily="18" charset="0"/>
                <a:cs typeface="Times New Roman" pitchFamily="18" charset="0"/>
              </a:rPr>
              <a:t>directly for the same </a:t>
            </a:r>
            <a:r>
              <a:rPr lang="en-US" sz="2000" dirty="0" smtClean="0">
                <a:latin typeface="Times New Roman" pitchFamily="18" charset="0"/>
                <a:cs typeface="Times New Roman" pitchFamily="18" charset="0"/>
              </a:rPr>
              <a:t>effects.</a:t>
            </a:r>
          </a:p>
          <a:p>
            <a:pPr marL="742950" lvl="1" indent="-285750" algn="l" rtl="0">
              <a:buFont typeface="Arial" pitchFamily="34" charset="0"/>
              <a:buChar char="•"/>
            </a:pPr>
            <a:r>
              <a:rPr lang="en-US" sz="2000" dirty="0" smtClean="0">
                <a:latin typeface="Times New Roman" pitchFamily="18" charset="0"/>
                <a:cs typeface="Times New Roman" pitchFamily="18" charset="0"/>
              </a:rPr>
              <a:t>Cyclosporin </a:t>
            </a:r>
            <a:r>
              <a:rPr lang="en-US" sz="2000" dirty="0">
                <a:latin typeface="Times New Roman" pitchFamily="18" charset="0"/>
                <a:cs typeface="Times New Roman" pitchFamily="18" charset="0"/>
              </a:rPr>
              <a:t>also acts by inhibiting cell-mediated </a:t>
            </a:r>
            <a:r>
              <a:rPr lang="en-US" sz="2000" dirty="0" smtClean="0">
                <a:latin typeface="Times New Roman" pitchFamily="18" charset="0"/>
                <a:cs typeface="Times New Roman" pitchFamily="18" charset="0"/>
              </a:rPr>
              <a:t>immunity. </a:t>
            </a:r>
          </a:p>
          <a:p>
            <a:pPr marL="742950" lvl="1" indent="-285750" algn="l" rtl="0">
              <a:buFont typeface="Arial" pitchFamily="34" charset="0"/>
              <a:buChar char="•"/>
            </a:pPr>
            <a:r>
              <a:rPr lang="en-US" sz="2000" dirty="0" smtClean="0">
                <a:latin typeface="Times New Roman" pitchFamily="18" charset="0"/>
                <a:cs typeface="Times New Roman" pitchFamily="18" charset="0"/>
              </a:rPr>
              <a:t>Short-course </a:t>
            </a:r>
            <a:r>
              <a:rPr lang="en-US" sz="2000" dirty="0">
                <a:latin typeface="Times New Roman" pitchFamily="18" charset="0"/>
                <a:cs typeface="Times New Roman" pitchFamily="18" charset="0"/>
              </a:rPr>
              <a:t>intravenous cyclosporin treatment is </a:t>
            </a:r>
            <a:r>
              <a:rPr lang="en-US" sz="2000" dirty="0" smtClean="0">
                <a:latin typeface="Times New Roman" pitchFamily="18" charset="0"/>
                <a:cs typeface="Times New Roman" pitchFamily="18" charset="0"/>
              </a:rPr>
              <a:t>associated with </a:t>
            </a:r>
            <a:r>
              <a:rPr lang="en-US" sz="2000" dirty="0">
                <a:latin typeface="Times New Roman" pitchFamily="18" charset="0"/>
                <a:cs typeface="Times New Roman" pitchFamily="18" charset="0"/>
              </a:rPr>
              <a:t>80% remission; however, there is relapse </a:t>
            </a:r>
            <a:r>
              <a:rPr lang="en-US" sz="2000" dirty="0" smtClean="0">
                <a:latin typeface="Times New Roman" pitchFamily="18" charset="0"/>
                <a:cs typeface="Times New Roman" pitchFamily="18" charset="0"/>
              </a:rPr>
              <a:t>after completion </a:t>
            </a:r>
            <a:r>
              <a:rPr lang="en-US" sz="2000" dirty="0">
                <a:latin typeface="Times New Roman" pitchFamily="18" charset="0"/>
                <a:cs typeface="Times New Roman" pitchFamily="18" charset="0"/>
              </a:rPr>
              <a:t>of treatment in many cases. </a:t>
            </a:r>
            <a:endParaRPr lang="en-US" sz="2000" dirty="0" smtClean="0">
              <a:latin typeface="Times New Roman" pitchFamily="18" charset="0"/>
              <a:cs typeface="Times New Roman" pitchFamily="18" charset="0"/>
            </a:endParaRPr>
          </a:p>
          <a:p>
            <a:pPr algn="l" rtl="0"/>
            <a:endParaRPr lang="en-US" sz="2000"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Monoclonal </a:t>
            </a:r>
            <a:r>
              <a:rPr lang="en-US" sz="2000" b="1" dirty="0">
                <a:latin typeface="Times New Roman" pitchFamily="18" charset="0"/>
                <a:cs typeface="Times New Roman" pitchFamily="18" charset="0"/>
              </a:rPr>
              <a:t>antibody therapy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monoclonal antibodies </a:t>
            </a:r>
            <a:r>
              <a:rPr lang="en-US" sz="2000" dirty="0">
                <a:latin typeface="Times New Roman" pitchFamily="18" charset="0"/>
                <a:cs typeface="Times New Roman" pitchFamily="18" charset="0"/>
              </a:rPr>
              <a:t>targeting tumour necrosis factor alpha and </a:t>
            </a:r>
            <a:r>
              <a:rPr lang="en-US" sz="2000" dirty="0" smtClean="0">
                <a:latin typeface="Times New Roman" pitchFamily="18" charset="0"/>
                <a:cs typeface="Times New Roman" pitchFamily="18" charset="0"/>
              </a:rPr>
              <a:t>other key </a:t>
            </a:r>
            <a:r>
              <a:rPr lang="en-US" sz="2000" dirty="0">
                <a:latin typeface="Times New Roman" pitchFamily="18" charset="0"/>
                <a:cs typeface="Times New Roman" pitchFamily="18" charset="0"/>
              </a:rPr>
              <a:t>pro-inflammatory mediators.</a:t>
            </a:r>
          </a:p>
          <a:p>
            <a:pPr marL="742950" lvl="1" indent="-285750" algn="l" rtl="0">
              <a:buFont typeface="Arial" pitchFamily="34" charset="0"/>
              <a:buChar char="•"/>
            </a:pPr>
            <a:r>
              <a:rPr lang="en-US" sz="2000" dirty="0">
                <a:latin typeface="Times New Roman" pitchFamily="18" charset="0"/>
                <a:cs typeface="Times New Roman" pitchFamily="18" charset="0"/>
              </a:rPr>
              <a:t>Infliximab, a murine chimeric monoclonal antibody, </a:t>
            </a:r>
            <a:r>
              <a:rPr lang="en-US" sz="2000" dirty="0" smtClean="0">
                <a:latin typeface="Times New Roman" pitchFamily="18" charset="0"/>
                <a:cs typeface="Times New Roman" pitchFamily="18" charset="0"/>
              </a:rPr>
              <a:t>was the </a:t>
            </a:r>
            <a:r>
              <a:rPr lang="en-US" sz="2000" dirty="0">
                <a:latin typeface="Times New Roman" pitchFamily="18" charset="0"/>
                <a:cs typeface="Times New Roman" pitchFamily="18" charset="0"/>
              </a:rPr>
              <a:t>first available monoclonal antibody for the treatment </a:t>
            </a:r>
            <a:r>
              <a:rPr lang="en-US" sz="2000" dirty="0" smtClean="0">
                <a:latin typeface="Times New Roman" pitchFamily="18" charset="0"/>
                <a:cs typeface="Times New Roman" pitchFamily="18" charset="0"/>
              </a:rPr>
              <a:t>of CD.</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This needs to be administered as an intravenous </a:t>
            </a:r>
            <a:r>
              <a:rPr lang="en-US" sz="2000" dirty="0" smtClean="0">
                <a:latin typeface="Times New Roman" pitchFamily="18" charset="0"/>
                <a:cs typeface="Times New Roman" pitchFamily="18" charset="0"/>
              </a:rPr>
              <a:t>infusion and </a:t>
            </a:r>
            <a:r>
              <a:rPr lang="en-US" sz="2000" dirty="0">
                <a:latin typeface="Times New Roman" pitchFamily="18" charset="0"/>
                <a:cs typeface="Times New Roman" pitchFamily="18" charset="0"/>
              </a:rPr>
              <a:t>is typically given every 8 weeks for maintenance of remission.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Adalimumab</a:t>
            </a:r>
            <a:r>
              <a:rPr lang="en-US" sz="2000" dirty="0">
                <a:latin typeface="Times New Roman" pitchFamily="18" charset="0"/>
                <a:cs typeface="Times New Roman" pitchFamily="18" charset="0"/>
              </a:rPr>
              <a:t>, an entirely human monoclonal </a:t>
            </a:r>
            <a:r>
              <a:rPr lang="en-US" sz="2000" dirty="0" smtClean="0">
                <a:latin typeface="Times New Roman" pitchFamily="18" charset="0"/>
                <a:cs typeface="Times New Roman" pitchFamily="18" charset="0"/>
              </a:rPr>
              <a:t>antibody, is </a:t>
            </a:r>
            <a:r>
              <a:rPr lang="en-US" sz="2000" dirty="0">
                <a:latin typeface="Times New Roman" pitchFamily="18" charset="0"/>
                <a:cs typeface="Times New Roman" pitchFamily="18" charset="0"/>
              </a:rPr>
              <a:t>an alternative to </a:t>
            </a:r>
            <a:r>
              <a:rPr lang="en-US" sz="2000" dirty="0" smtClean="0">
                <a:latin typeface="Times New Roman" pitchFamily="18" charset="0"/>
                <a:cs typeface="Times New Roman" pitchFamily="18" charset="0"/>
              </a:rPr>
              <a:t>infliximab.</a:t>
            </a: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is administered </a:t>
            </a:r>
            <a:r>
              <a:rPr lang="en-US" sz="2000" dirty="0" smtClean="0">
                <a:latin typeface="Times New Roman" pitchFamily="18" charset="0"/>
                <a:cs typeface="Times New Roman" pitchFamily="18" charset="0"/>
              </a:rPr>
              <a:t>subcutaneously every </a:t>
            </a:r>
            <a:r>
              <a:rPr lang="en-US" sz="2000" dirty="0">
                <a:latin typeface="Times New Roman" pitchFamily="18" charset="0"/>
                <a:cs typeface="Times New Roman" pitchFamily="18" charset="0"/>
              </a:rPr>
              <a:t>1–2 weeks, depending on response, and </a:t>
            </a:r>
            <a:r>
              <a:rPr lang="en-US" sz="2000" dirty="0" smtClean="0">
                <a:latin typeface="Times New Roman" pitchFamily="18" charset="0"/>
                <a:cs typeface="Times New Roman" pitchFamily="18" charset="0"/>
              </a:rPr>
              <a:t>most patients </a:t>
            </a:r>
            <a:r>
              <a:rPr lang="en-US" sz="2000" dirty="0">
                <a:latin typeface="Times New Roman" pitchFamily="18" charset="0"/>
                <a:cs typeface="Times New Roman" pitchFamily="18" charset="0"/>
              </a:rPr>
              <a:t>can self-administer this agent.</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2288006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Third-generation monoclonal antibody therapies </a:t>
            </a:r>
            <a:r>
              <a:rPr lang="en-US" sz="2000" dirty="0" smtClean="0">
                <a:latin typeface="Times New Roman" pitchFamily="18" charset="0"/>
                <a:cs typeface="Times New Roman" pitchFamily="18" charset="0"/>
              </a:rPr>
              <a:t>include integrin </a:t>
            </a:r>
            <a:r>
              <a:rPr lang="en-US" sz="2000" dirty="0">
                <a:latin typeface="Times New Roman" pitchFamily="18" charset="0"/>
                <a:cs typeface="Times New Roman" pitchFamily="18" charset="0"/>
              </a:rPr>
              <a:t>antibodies vedulizumab and etrolizumab.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Both prevent leucocyte </a:t>
            </a:r>
            <a:r>
              <a:rPr lang="en-US" sz="2000" dirty="0">
                <a:latin typeface="Times New Roman" pitchFamily="18" charset="0"/>
                <a:cs typeface="Times New Roman" pitchFamily="18" charset="0"/>
              </a:rPr>
              <a:t>migration </a:t>
            </a: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gastrointestinal tract </a:t>
            </a:r>
            <a:r>
              <a:rPr lang="en-US" sz="2000" dirty="0">
                <a:latin typeface="Times New Roman" pitchFamily="18" charset="0"/>
                <a:cs typeface="Times New Roman" pitchFamily="18" charset="0"/>
              </a:rPr>
              <a:t>and may therefore have fewer side effects than the </a:t>
            </a:r>
            <a:r>
              <a:rPr lang="en-US" sz="2000" dirty="0" smtClean="0">
                <a:latin typeface="Times New Roman" pitchFamily="18" charset="0"/>
                <a:cs typeface="Times New Roman" pitchFamily="18" charset="0"/>
              </a:rPr>
              <a:t>earlier monoclonal antibodies.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roles of monoclonal antibodies have expanded </a:t>
            </a:r>
            <a:r>
              <a:rPr lang="en-US" sz="2000" dirty="0" smtClean="0">
                <a:latin typeface="Times New Roman" pitchFamily="18" charset="0"/>
                <a:cs typeface="Times New Roman" pitchFamily="18" charset="0"/>
              </a:rPr>
              <a:t>from initially </a:t>
            </a:r>
            <a:r>
              <a:rPr lang="en-US" sz="2000" dirty="0">
                <a:latin typeface="Times New Roman" pitchFamily="18" charset="0"/>
                <a:cs typeface="Times New Roman" pitchFamily="18" charset="0"/>
              </a:rPr>
              <a:t>being used exclusively in the most severe cases of </a:t>
            </a:r>
            <a:r>
              <a:rPr lang="en-US" sz="2000" dirty="0" smtClean="0">
                <a:latin typeface="Times New Roman" pitchFamily="18" charset="0"/>
                <a:cs typeface="Times New Roman" pitchFamily="18" charset="0"/>
              </a:rPr>
              <a:t>CD when </a:t>
            </a:r>
            <a:r>
              <a:rPr lang="en-US" sz="2000" dirty="0">
                <a:latin typeface="Times New Roman" pitchFamily="18" charset="0"/>
                <a:cs typeface="Times New Roman" pitchFamily="18" charset="0"/>
              </a:rPr>
              <a:t>other therapies failed, to having a more central role </a:t>
            </a:r>
            <a:r>
              <a:rPr lang="en-US" sz="2000" dirty="0" smtClean="0">
                <a:latin typeface="Times New Roman" pitchFamily="18" charset="0"/>
                <a:cs typeface="Times New Roman" pitchFamily="18" charset="0"/>
              </a:rPr>
              <a:t>in the </a:t>
            </a:r>
            <a:r>
              <a:rPr lang="en-US" sz="2000" dirty="0">
                <a:latin typeface="Times New Roman" pitchFamily="18" charset="0"/>
                <a:cs typeface="Times New Roman" pitchFamily="18" charset="0"/>
              </a:rPr>
              <a:t>management of moderate to severe CD.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a:t>
            </a:r>
            <a:r>
              <a:rPr lang="en-US" sz="2000" dirty="0" smtClean="0">
                <a:latin typeface="Times New Roman" pitchFamily="18" charset="0"/>
                <a:cs typeface="Times New Roman" pitchFamily="18" charset="0"/>
              </a:rPr>
              <a:t>currently widely </a:t>
            </a:r>
            <a:r>
              <a:rPr lang="en-US" sz="2000" dirty="0">
                <a:latin typeface="Times New Roman" pitchFamily="18" charset="0"/>
                <a:cs typeface="Times New Roman" pitchFamily="18" charset="0"/>
              </a:rPr>
              <a:t>used for induction and maintenance of remission.</a:t>
            </a:r>
          </a:p>
          <a:p>
            <a:pPr algn="l" rtl="0"/>
            <a:r>
              <a:rPr lang="en-US" sz="2000" dirty="0" smtClean="0">
                <a:latin typeface="Times New Roman" pitchFamily="18" charset="0"/>
                <a:cs typeface="Times New Roman" pitchFamily="18" charset="0"/>
              </a:rPr>
              <a:t>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3395539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8847"/>
            <a:ext cx="9144000" cy="440120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There is evidence that early and aggressive use of these agents in patients at high risk for early recrudescent disease after surgery (for example, penetrating phenotype, early mucosal inflammation or aphthous ulceration at follow-up colonoscopy) may reduce the need for subsequent surgery.</a:t>
            </a:r>
          </a:p>
          <a:p>
            <a:pPr marL="742950" lvl="1" indent="-285750" algn="l" rtl="0">
              <a:buFont typeface="Arial" pitchFamily="34" charset="0"/>
              <a:buChar char="•"/>
            </a:pPr>
            <a:r>
              <a:rPr lang="en-US" sz="2000" dirty="0">
                <a:latin typeface="Times New Roman" pitchFamily="18" charset="0"/>
                <a:cs typeface="Times New Roman" pitchFamily="18" charset="0"/>
              </a:rPr>
              <a:t>These agents also appear to be effective treatments for perianal disease. </a:t>
            </a:r>
          </a:p>
          <a:p>
            <a:pPr marL="742950" lvl="1" indent="-285750" algn="l" rtl="0">
              <a:buFont typeface="Arial" pitchFamily="34" charset="0"/>
              <a:buChar char="•"/>
            </a:pPr>
            <a:r>
              <a:rPr lang="en-US" sz="2000" dirty="0">
                <a:latin typeface="Times New Roman" pitchFamily="18" charset="0"/>
                <a:cs typeface="Times New Roman" pitchFamily="18" charset="0"/>
              </a:rPr>
              <a:t>Recent studies have suggested, however, that while they may reduce the inflammation associated with the process of fistulation and can achieve healing of fistula openings, the fistula tracks may remain patent and cessation of therapy is usually associated with a high risk of </a:t>
            </a:r>
            <a:r>
              <a:rPr lang="en-US" sz="2000" dirty="0" smtClean="0">
                <a:latin typeface="Times New Roman" pitchFamily="18" charset="0"/>
                <a:cs typeface="Times New Roman" pitchFamily="18" charset="0"/>
              </a:rPr>
              <a:t>reactivation of </a:t>
            </a:r>
            <a:r>
              <a:rPr lang="en-US" sz="2000" dirty="0">
                <a:latin typeface="Times New Roman" pitchFamily="18" charset="0"/>
                <a:cs typeface="Times New Roman" pitchFamily="18" charset="0"/>
              </a:rPr>
              <a:t>the fistulae.</a:t>
            </a:r>
          </a:p>
          <a:p>
            <a:pPr marL="742950" lvl="1" indent="-285750" algn="l" rtl="0">
              <a:buFont typeface="Arial" pitchFamily="34" charset="0"/>
              <a:buChar char="•"/>
            </a:pPr>
            <a:r>
              <a:rPr lang="en-US" sz="2000" dirty="0">
                <a:latin typeface="Times New Roman" pitchFamily="18" charset="0"/>
                <a:cs typeface="Times New Roman" pitchFamily="18" charset="0"/>
              </a:rPr>
              <a:t> Monoclonal antibodies are expensive forms of treatment that are associated with a small but definable risk of overwhelming bacterial infection and specific malignancies over the long term.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Active </a:t>
            </a:r>
            <a:r>
              <a:rPr lang="en-US" sz="2000" dirty="0">
                <a:latin typeface="Times New Roman" pitchFamily="18" charset="0"/>
                <a:cs typeface="Times New Roman" pitchFamily="18" charset="0"/>
              </a:rPr>
              <a:t>infection, tuberculosis and a past history of malignancy are specific contraindications</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16300511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algn="l" rtl="0"/>
            <a:r>
              <a:rPr lang="en-US" sz="2000" b="1" dirty="0">
                <a:latin typeface="Times New Roman" pitchFamily="18" charset="0"/>
                <a:cs typeface="Times New Roman" pitchFamily="18" charset="0"/>
              </a:rPr>
              <a:t>Nutritional </a:t>
            </a:r>
            <a:r>
              <a:rPr lang="en-US" sz="2000" b="1" dirty="0" smtClean="0">
                <a:latin typeface="Times New Roman" pitchFamily="18" charset="0"/>
                <a:cs typeface="Times New Roman" pitchFamily="18" charset="0"/>
              </a:rPr>
              <a:t>support</a:t>
            </a: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with moderate nutritional </a:t>
            </a:r>
            <a:r>
              <a:rPr lang="en-US" sz="2000" dirty="0" smtClean="0">
                <a:latin typeface="Times New Roman" pitchFamily="18" charset="0"/>
                <a:cs typeface="Times New Roman" pitchFamily="18" charset="0"/>
              </a:rPr>
              <a:t>impairment will </a:t>
            </a:r>
            <a:r>
              <a:rPr lang="en-US" sz="2000" dirty="0">
                <a:latin typeface="Times New Roman" pitchFamily="18" charset="0"/>
                <a:cs typeface="Times New Roman" pitchFamily="18" charset="0"/>
              </a:rPr>
              <a:t>require nutritional supplementation and </a:t>
            </a:r>
            <a:r>
              <a:rPr lang="en-US" sz="2000" dirty="0" smtClean="0">
                <a:latin typeface="Times New Roman" pitchFamily="18" charset="0"/>
                <a:cs typeface="Times New Roman" pitchFamily="18" charset="0"/>
              </a:rPr>
              <a:t>severely malnourished </a:t>
            </a:r>
            <a:r>
              <a:rPr lang="en-US" sz="2000" dirty="0">
                <a:latin typeface="Times New Roman" pitchFamily="18" charset="0"/>
                <a:cs typeface="Times New Roman" pitchFamily="18" charset="0"/>
              </a:rPr>
              <a:t>patients may require enteral tube or even </a:t>
            </a:r>
            <a:r>
              <a:rPr lang="en-US" sz="2000" dirty="0" smtClean="0">
                <a:latin typeface="Times New Roman" pitchFamily="18" charset="0"/>
                <a:cs typeface="Times New Roman" pitchFamily="18" charset="0"/>
              </a:rPr>
              <a:t>intravenous feeding</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Anaemia</a:t>
            </a:r>
            <a:r>
              <a:rPr lang="en-US" sz="2000" dirty="0">
                <a:latin typeface="Times New Roman" pitchFamily="18" charset="0"/>
                <a:cs typeface="Times New Roman" pitchFamily="18" charset="0"/>
              </a:rPr>
              <a:t>, hypoproteinaemia and </a:t>
            </a:r>
            <a:r>
              <a:rPr lang="en-US" sz="2000" dirty="0" smtClean="0">
                <a:latin typeface="Times New Roman" pitchFamily="18" charset="0"/>
                <a:cs typeface="Times New Roman" pitchFamily="18" charset="0"/>
              </a:rPr>
              <a:t>electrolyte, vitamin </a:t>
            </a:r>
            <a:r>
              <a:rPr lang="en-US" sz="2000" dirty="0">
                <a:latin typeface="Times New Roman" pitchFamily="18" charset="0"/>
                <a:cs typeface="Times New Roman" pitchFamily="18" charset="0"/>
              </a:rPr>
              <a:t>and metabolic bone problems must all be </a:t>
            </a:r>
            <a:r>
              <a:rPr lang="en-US" sz="2000" dirty="0" smtClean="0">
                <a:latin typeface="Times New Roman" pitchFamily="18" charset="0"/>
                <a:cs typeface="Times New Roman" pitchFamily="18" charset="0"/>
              </a:rPr>
              <a:t>addressed. </a:t>
            </a:r>
          </a:p>
          <a:p>
            <a:pPr marL="742950" lvl="1" indent="-285750" algn="l" rtl="0">
              <a:buFont typeface="Arial" pitchFamily="34" charset="0"/>
              <a:buChar char="•"/>
            </a:pPr>
            <a:r>
              <a:rPr lang="en-US" sz="2000" dirty="0" smtClean="0">
                <a:latin typeface="Times New Roman" pitchFamily="18" charset="0"/>
                <a:cs typeface="Times New Roman" pitchFamily="18" charset="0"/>
              </a:rPr>
              <a:t>Elemental </a:t>
            </a:r>
            <a:r>
              <a:rPr lang="en-US" sz="2000" dirty="0">
                <a:latin typeface="Times New Roman" pitchFamily="18" charset="0"/>
                <a:cs typeface="Times New Roman" pitchFamily="18" charset="0"/>
              </a:rPr>
              <a:t>diet or parenteral nutrition can induce </a:t>
            </a:r>
            <a:r>
              <a:rPr lang="en-US" sz="2000" dirty="0" smtClean="0">
                <a:latin typeface="Times New Roman" pitchFamily="18" charset="0"/>
                <a:cs typeface="Times New Roman" pitchFamily="18" charset="0"/>
              </a:rPr>
              <a:t>remission in </a:t>
            </a:r>
            <a:r>
              <a:rPr lang="en-US" sz="2000" dirty="0">
                <a:latin typeface="Times New Roman" pitchFamily="18" charset="0"/>
                <a:cs typeface="Times New Roman" pitchFamily="18" charset="0"/>
              </a:rPr>
              <a:t>up to 80% of patients, an effect comparable to steroids.</a:t>
            </a:r>
          </a:p>
          <a:p>
            <a:pPr marL="742950" lvl="1" indent="-285750" algn="l" rtl="0">
              <a:buFont typeface="Arial" pitchFamily="34" charset="0"/>
              <a:buChar char="•"/>
            </a:pPr>
            <a:r>
              <a:rPr lang="en-US" sz="2000" dirty="0">
                <a:latin typeface="Times New Roman" pitchFamily="18" charset="0"/>
                <a:cs typeface="Times New Roman" pitchFamily="18" charset="0"/>
              </a:rPr>
              <a:t>However, almost all patients relapse rapidly after cessation of therapy</a:t>
            </a:r>
            <a:r>
              <a:rPr lang="en-US" sz="2000" dirty="0" smtClean="0">
                <a:latin typeface="Times New Roman" pitchFamily="18" charset="0"/>
                <a:cs typeface="Times New Roman" pitchFamily="18" charset="0"/>
              </a:rPr>
              <a:t>.</a:t>
            </a:r>
          </a:p>
          <a:p>
            <a:pPr algn="l" rtl="0"/>
            <a:endParaRPr lang="en-US" sz="2000" dirty="0" smtClean="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 </a:t>
            </a:r>
          </a:p>
          <a:p>
            <a:pPr algn="l" rtl="0"/>
            <a:r>
              <a:rPr lang="en-US" sz="2000" b="1" dirty="0" smtClean="0">
                <a:latin typeface="Times New Roman" pitchFamily="18" charset="0"/>
                <a:cs typeface="Times New Roman" pitchFamily="18" charset="0"/>
              </a:rPr>
              <a:t>Principles </a:t>
            </a:r>
            <a:r>
              <a:rPr lang="en-US" sz="2000" b="1" dirty="0">
                <a:latin typeface="Times New Roman" pitchFamily="18" charset="0"/>
                <a:cs typeface="Times New Roman" pitchFamily="18" charset="0"/>
              </a:rPr>
              <a:t>of management of Crohn’s disease (CD)</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Close liaison between physician and surgeon is crucial</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Medical therapy should always be considered as </a:t>
            </a:r>
            <a:r>
              <a:rPr lang="en-US" sz="2000" dirty="0" smtClean="0">
                <a:latin typeface="Times New Roman" pitchFamily="18" charset="0"/>
                <a:cs typeface="Times New Roman" pitchFamily="18" charset="0"/>
              </a:rPr>
              <a:t>an alternative </a:t>
            </a:r>
            <a:r>
              <a:rPr lang="en-US" sz="2000" dirty="0">
                <a:latin typeface="Times New Roman" pitchFamily="18" charset="0"/>
                <a:cs typeface="Times New Roman" pitchFamily="18" charset="0"/>
              </a:rPr>
              <a:t>to surgery, although surgery should not be </a:t>
            </a:r>
            <a:r>
              <a:rPr lang="en-US" sz="2000" dirty="0" smtClean="0">
                <a:latin typeface="Times New Roman" pitchFamily="18" charset="0"/>
                <a:cs typeface="Times New Roman" pitchFamily="18" charset="0"/>
              </a:rPr>
              <a:t>delayed when </a:t>
            </a:r>
            <a:r>
              <a:rPr lang="en-US" sz="2000" dirty="0">
                <a:latin typeface="Times New Roman" pitchFamily="18" charset="0"/>
                <a:cs typeface="Times New Roman" pitchFamily="18" charset="0"/>
              </a:rPr>
              <a:t>a clear indication for surgery exists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Patients must be optimised as far as possible prior to </a:t>
            </a:r>
            <a:r>
              <a:rPr lang="en-US" sz="2000" dirty="0" smtClean="0">
                <a:latin typeface="Times New Roman" pitchFamily="18" charset="0"/>
                <a:cs typeface="Times New Roman" pitchFamily="18" charset="0"/>
              </a:rPr>
              <a:t>surgery, and </a:t>
            </a:r>
            <a:r>
              <a:rPr lang="en-US" sz="2000" dirty="0">
                <a:latin typeface="Times New Roman" pitchFamily="18" charset="0"/>
                <a:cs typeface="Times New Roman" pitchFamily="18" charset="0"/>
              </a:rPr>
              <a:t>this may require preoperative total parenteral nutrition</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CD is a chronic relapsing disease with a high likelihood </a:t>
            </a:r>
            <a:r>
              <a:rPr lang="en-US" sz="2000" dirty="0" smtClean="0">
                <a:latin typeface="Times New Roman" pitchFamily="18" charset="0"/>
                <a:cs typeface="Times New Roman" pitchFamily="18" charset="0"/>
              </a:rPr>
              <a:t>of reoperation</a:t>
            </a:r>
            <a:r>
              <a:rPr lang="en-US" sz="2000" dirty="0">
                <a:latin typeface="Times New Roman" pitchFamily="18" charset="0"/>
                <a:cs typeface="Times New Roman" pitchFamily="18" charset="0"/>
              </a:rPr>
              <a:t>; the surgeon must take every reasonable effort </a:t>
            </a:r>
            <a:r>
              <a:rPr lang="en-US" sz="2000" dirty="0" smtClean="0">
                <a:latin typeface="Times New Roman" pitchFamily="18" charset="0"/>
                <a:cs typeface="Times New Roman" pitchFamily="18" charset="0"/>
              </a:rPr>
              <a:t>to </a:t>
            </a:r>
            <a:r>
              <a:rPr lang="en-US" sz="2000" b="1" dirty="0" smtClean="0">
                <a:latin typeface="Times New Roman" pitchFamily="18" charset="0"/>
                <a:cs typeface="Times New Roman" pitchFamily="18" charset="0"/>
              </a:rPr>
              <a:t>preserve </a:t>
            </a:r>
            <a:r>
              <a:rPr lang="en-US" sz="2000" b="1" dirty="0">
                <a:latin typeface="Times New Roman" pitchFamily="18" charset="0"/>
                <a:cs typeface="Times New Roman" pitchFamily="18" charset="0"/>
              </a:rPr>
              <a:t>bowel length and sphincter function</a:t>
            </a:r>
            <a:endParaRPr lang="ar-IQ"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6419715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385542"/>
          </a:xfrm>
          <a:prstGeom prst="rect">
            <a:avLst/>
          </a:prstGeom>
        </p:spPr>
        <p:txBody>
          <a:bodyPr wrap="square">
            <a:spAutoFit/>
          </a:bodyPr>
          <a:lstStyle/>
          <a:p>
            <a:pPr algn="l" rtl="0"/>
            <a:r>
              <a:rPr lang="en-US" sz="2000" b="1" dirty="0">
                <a:latin typeface="Times New Roman" pitchFamily="18" charset="0"/>
                <a:cs typeface="Times New Roman" pitchFamily="18" charset="0"/>
              </a:rPr>
              <a:t>ENDOSCOPIC DILATATION IN CROHN’S DISEASE</a:t>
            </a:r>
          </a:p>
          <a:p>
            <a:pPr marL="285750" indent="-285750" algn="l" rtl="0">
              <a:buFont typeface="Arial" pitchFamily="34" charset="0"/>
              <a:buChar char="•"/>
            </a:pP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tricturing </a:t>
            </a:r>
            <a:r>
              <a:rPr lang="en-US" sz="2000" dirty="0">
                <a:latin typeface="Times New Roman" pitchFamily="18" charset="0"/>
                <a:cs typeface="Times New Roman" pitchFamily="18" charset="0"/>
              </a:rPr>
              <a:t>may be </a:t>
            </a:r>
            <a:r>
              <a:rPr lang="en-US" sz="2000" dirty="0" smtClean="0">
                <a:latin typeface="Times New Roman" pitchFamily="18" charset="0"/>
                <a:cs typeface="Times New Roman" pitchFamily="18" charset="0"/>
              </a:rPr>
              <a:t>amenable to </a:t>
            </a:r>
            <a:r>
              <a:rPr lang="en-US" sz="2000" dirty="0">
                <a:latin typeface="Times New Roman" pitchFamily="18" charset="0"/>
                <a:cs typeface="Times New Roman" pitchFamily="18" charset="0"/>
              </a:rPr>
              <a:t>endoscopic treatment, provided the strictures can </a:t>
            </a:r>
            <a:r>
              <a:rPr lang="en-US" sz="2000" dirty="0" smtClean="0">
                <a:latin typeface="Times New Roman" pitchFamily="18" charset="0"/>
                <a:cs typeface="Times New Roman" pitchFamily="18" charset="0"/>
              </a:rPr>
              <a:t>be reached </a:t>
            </a:r>
            <a:r>
              <a:rPr lang="en-US" sz="2000" dirty="0">
                <a:latin typeface="Times New Roman" pitchFamily="18" charset="0"/>
                <a:cs typeface="Times New Roman" pitchFamily="18" charset="0"/>
              </a:rPr>
              <a:t>with an </a:t>
            </a:r>
            <a:r>
              <a:rPr lang="en-US" sz="2000" dirty="0" smtClean="0">
                <a:latin typeface="Times New Roman" pitchFamily="18" charset="0"/>
                <a:cs typeface="Times New Roman" pitchFamily="18" charset="0"/>
              </a:rPr>
              <a:t>endoscope.</a:t>
            </a:r>
            <a:endParaRPr lang="en-US" sz="2000" dirty="0">
              <a:latin typeface="Times New Roman" pitchFamily="18" charset="0"/>
              <a:cs typeface="Times New Roman" pitchFamily="18" charset="0"/>
            </a:endParaRPr>
          </a:p>
          <a:p>
            <a:pPr marL="285750" indent="-285750" algn="l" rtl="0">
              <a:buFont typeface="Arial" pitchFamily="34" charset="0"/>
              <a:buChar char="•"/>
            </a:pPr>
            <a:r>
              <a:rPr lang="en-US" sz="2000" dirty="0">
                <a:latin typeface="Times New Roman" pitchFamily="18" charset="0"/>
                <a:cs typeface="Times New Roman" pitchFamily="18" charset="0"/>
              </a:rPr>
              <a:t>This may be accomplished by enteroscopy or </a:t>
            </a:r>
            <a:r>
              <a:rPr lang="en-US" sz="2000" dirty="0" smtClean="0">
                <a:latin typeface="Times New Roman" pitchFamily="18" charset="0"/>
                <a:cs typeface="Times New Roman" pitchFamily="18" charset="0"/>
              </a:rPr>
              <a:t>colonoscopy, depending </a:t>
            </a:r>
            <a:r>
              <a:rPr lang="en-US" sz="2000" dirty="0">
                <a:latin typeface="Times New Roman" pitchFamily="18" charset="0"/>
                <a:cs typeface="Times New Roman" pitchFamily="18" charset="0"/>
              </a:rPr>
              <a:t>on the site of the stricture. </a:t>
            </a:r>
            <a:endParaRPr lang="en-US" sz="2000" dirty="0" smtClean="0">
              <a:latin typeface="Times New Roman" pitchFamily="18" charset="0"/>
              <a:cs typeface="Times New Roman" pitchFamily="18" charset="0"/>
            </a:endParaRPr>
          </a:p>
          <a:p>
            <a:pPr marL="285750" indent="-285750" algn="l" rtl="0">
              <a:buFont typeface="Arial" pitchFamily="34" charset="0"/>
              <a:buChar char="•"/>
            </a:pPr>
            <a:r>
              <a:rPr lang="en-US" sz="2000" dirty="0" smtClean="0">
                <a:latin typeface="Times New Roman" pitchFamily="18" charset="0"/>
                <a:cs typeface="Times New Roman" pitchFamily="18" charset="0"/>
              </a:rPr>
              <a:t>Dilatation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an inflamed </a:t>
            </a:r>
            <a:r>
              <a:rPr lang="en-US" sz="2000" dirty="0">
                <a:latin typeface="Times New Roman" pitchFamily="18" charset="0"/>
                <a:cs typeface="Times New Roman" pitchFamily="18" charset="0"/>
              </a:rPr>
              <a:t>or ulcerated stricture is contraindicated because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risks of perforation, but balloon dilatation of </a:t>
            </a:r>
            <a:r>
              <a:rPr lang="en-US" sz="2000" dirty="0" smtClean="0">
                <a:latin typeface="Times New Roman" pitchFamily="18" charset="0"/>
                <a:cs typeface="Times New Roman" pitchFamily="18" charset="0"/>
              </a:rPr>
              <a:t>fibrostenotic disease </a:t>
            </a:r>
            <a:r>
              <a:rPr lang="en-US" sz="2000" dirty="0">
                <a:latin typeface="Times New Roman" pitchFamily="18" charset="0"/>
                <a:cs typeface="Times New Roman" pitchFamily="18" charset="0"/>
              </a:rPr>
              <a:t>may result in substantial symptomatic </a:t>
            </a:r>
            <a:r>
              <a:rPr lang="en-US" sz="2000" dirty="0" smtClean="0">
                <a:latin typeface="Times New Roman" pitchFamily="18" charset="0"/>
                <a:cs typeface="Times New Roman" pitchFamily="18" charset="0"/>
              </a:rPr>
              <a:t>improvement and </a:t>
            </a:r>
            <a:r>
              <a:rPr lang="en-US" sz="2000" dirty="0">
                <a:latin typeface="Times New Roman" pitchFamily="18" charset="0"/>
                <a:cs typeface="Times New Roman" pitchFamily="18" charset="0"/>
              </a:rPr>
              <a:t>obviate the need for surgery in selected cases. </a:t>
            </a:r>
            <a:endParaRPr lang="en-US" sz="2000" dirty="0" smtClean="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a:p>
            <a:pPr algn="l" rtl="0"/>
            <a:endParaRPr lang="en-US" dirty="0"/>
          </a:p>
          <a:p>
            <a:pPr algn="l" rtl="0"/>
            <a:endParaRPr lang="ar-IQ" dirty="0"/>
          </a:p>
        </p:txBody>
      </p:sp>
    </p:spTree>
    <p:extLst>
      <p:ext uri="{BB962C8B-B14F-4D97-AF65-F5344CB8AC3E}">
        <p14:creationId xmlns:p14="http://schemas.microsoft.com/office/powerpoint/2010/main" val="7946060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algn="l" rtl="0"/>
            <a:r>
              <a:rPr lang="en-US" sz="2000" b="1" dirty="0">
                <a:latin typeface="Times New Roman" pitchFamily="18" charset="0"/>
                <a:cs typeface="Times New Roman" pitchFamily="18" charset="0"/>
              </a:rPr>
              <a:t>INDICATIONS FOR SURGERY</a:t>
            </a:r>
          </a:p>
          <a:p>
            <a:pPr marL="742950" lvl="1" indent="-285750" algn="l" rtl="0">
              <a:buFont typeface="Arial" pitchFamily="34" charset="0"/>
              <a:buChar char="•"/>
            </a:pPr>
            <a:r>
              <a:rPr lang="en-US" sz="2000" dirty="0">
                <a:latin typeface="Times New Roman" pitchFamily="18" charset="0"/>
                <a:cs typeface="Times New Roman" pitchFamily="18" charset="0"/>
              </a:rPr>
              <a:t>Surgical resection will not cure CD. </a:t>
            </a:r>
          </a:p>
          <a:p>
            <a:pPr marL="742950" lvl="1" indent="-285750" algn="l" rtl="0">
              <a:buFont typeface="Arial" pitchFamily="34" charset="0"/>
              <a:buChar char="•"/>
            </a:pPr>
            <a:r>
              <a:rPr lang="en-US" sz="2000" dirty="0">
                <a:latin typeface="Times New Roman" pitchFamily="18" charset="0"/>
                <a:cs typeface="Times New Roman" pitchFamily="18" charset="0"/>
              </a:rPr>
              <a:t>Surgery therefore focuses on managing the complications of the disease. </a:t>
            </a:r>
          </a:p>
          <a:p>
            <a:pPr marL="742950" lvl="1" indent="-285750" algn="l" rtl="0">
              <a:buFont typeface="Arial" pitchFamily="34" charset="0"/>
              <a:buChar char="•"/>
            </a:pPr>
            <a:r>
              <a:rPr lang="en-US" sz="2000" dirty="0">
                <a:latin typeface="Times New Roman" pitchFamily="18" charset="0"/>
                <a:cs typeface="Times New Roman" pitchFamily="18" charset="0"/>
              </a:rPr>
              <a:t>As many of these indications for surgery may be relative, joint </a:t>
            </a:r>
            <a:r>
              <a:rPr lang="en-US" sz="2000" dirty="0" smtClean="0">
                <a:latin typeface="Times New Roman" pitchFamily="18" charset="0"/>
                <a:cs typeface="Times New Roman" pitchFamily="18" charset="0"/>
              </a:rPr>
              <a:t>management by </a:t>
            </a:r>
            <a:r>
              <a:rPr lang="en-US" sz="2000" dirty="0">
                <a:latin typeface="Times New Roman" pitchFamily="18" charset="0"/>
                <a:cs typeface="Times New Roman" pitchFamily="18" charset="0"/>
              </a:rPr>
              <a:t>an aggressive physician and a conservative surgeon is ideal. </a:t>
            </a:r>
          </a:p>
          <a:p>
            <a:pPr marL="742950" lvl="1" indent="-285750" algn="l" rtl="0">
              <a:buFont typeface="Arial" pitchFamily="34" charset="0"/>
              <a:buChar char="•"/>
            </a:pPr>
            <a:r>
              <a:rPr lang="en-US" sz="2000" dirty="0">
                <a:latin typeface="Times New Roman" pitchFamily="18" charset="0"/>
                <a:cs typeface="Times New Roman" pitchFamily="18" charset="0"/>
              </a:rPr>
              <a:t>CD is a complicated condition and decisions regarding management are best made jointly </a:t>
            </a:r>
            <a:r>
              <a:rPr lang="en-US" sz="2000" dirty="0" smtClean="0">
                <a:latin typeface="Times New Roman" pitchFamily="18" charset="0"/>
                <a:cs typeface="Times New Roman" pitchFamily="18" charset="0"/>
              </a:rPr>
              <a:t>by members </a:t>
            </a:r>
            <a:r>
              <a:rPr lang="en-US" sz="2000" dirty="0">
                <a:latin typeface="Times New Roman" pitchFamily="18" charset="0"/>
                <a:cs typeface="Times New Roman" pitchFamily="18" charset="0"/>
              </a:rPr>
              <a:t>of a </a:t>
            </a:r>
            <a:r>
              <a:rPr lang="en-US" sz="2000" dirty="0" smtClean="0">
                <a:latin typeface="Times New Roman" pitchFamily="18" charset="0"/>
                <a:cs typeface="Times New Roman" pitchFamily="18" charset="0"/>
              </a:rPr>
              <a:t>team</a:t>
            </a:r>
            <a:r>
              <a:rPr lang="en-US" sz="2000" dirty="0">
                <a:latin typeface="Times New Roman" pitchFamily="18" charset="0"/>
                <a:cs typeface="Times New Roman" pitchFamily="18" charset="0"/>
              </a:rPr>
              <a:t>. </a:t>
            </a:r>
          </a:p>
          <a:p>
            <a:pPr algn="l" rtl="0"/>
            <a:r>
              <a:rPr lang="en-US" sz="2000" b="1" dirty="0">
                <a:latin typeface="Times New Roman" pitchFamily="18" charset="0"/>
                <a:cs typeface="Times New Roman" pitchFamily="18" charset="0"/>
              </a:rPr>
              <a:t>Complications or manifestations of CD for which surgery is usually appropriate include the following</a:t>
            </a:r>
            <a:r>
              <a:rPr lang="en-US" sz="2000" dirty="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Recurrent </a:t>
            </a:r>
            <a:r>
              <a:rPr lang="en-US" sz="2000" dirty="0">
                <a:latin typeface="Times New Roman" pitchFamily="18" charset="0"/>
                <a:cs typeface="Times New Roman" pitchFamily="18" charset="0"/>
              </a:rPr>
              <a:t>intestinal obstruction;</a:t>
            </a: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Persistent </a:t>
            </a:r>
            <a:r>
              <a:rPr lang="en-US" sz="2000" dirty="0">
                <a:latin typeface="Times New Roman" pitchFamily="18" charset="0"/>
                <a:cs typeface="Times New Roman" pitchFamily="18" charset="0"/>
              </a:rPr>
              <a:t>or, less commonly, massive acute bleeding;</a:t>
            </a: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Free </a:t>
            </a:r>
            <a:r>
              <a:rPr lang="en-US" sz="2000" dirty="0">
                <a:latin typeface="Times New Roman" pitchFamily="18" charset="0"/>
                <a:cs typeface="Times New Roman" pitchFamily="18" charset="0"/>
              </a:rPr>
              <a:t>perforation of the bowel;</a:t>
            </a: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Failure </a:t>
            </a:r>
            <a:r>
              <a:rPr lang="en-US" sz="2000" dirty="0">
                <a:latin typeface="Times New Roman" pitchFamily="18" charset="0"/>
                <a:cs typeface="Times New Roman" pitchFamily="18" charset="0"/>
              </a:rPr>
              <a:t>of medical therapy;</a:t>
            </a: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Steroid </a:t>
            </a:r>
            <a:r>
              <a:rPr lang="en-US" sz="2000" dirty="0">
                <a:latin typeface="Times New Roman" pitchFamily="18" charset="0"/>
                <a:cs typeface="Times New Roman" pitchFamily="18" charset="0"/>
              </a:rPr>
              <a:t>dependent disease;</a:t>
            </a: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Intestinal </a:t>
            </a:r>
            <a:r>
              <a:rPr lang="en-US" sz="2000" dirty="0">
                <a:latin typeface="Times New Roman" pitchFamily="18" charset="0"/>
                <a:cs typeface="Times New Roman" pitchFamily="18" charset="0"/>
              </a:rPr>
              <a:t>fistula;</a:t>
            </a: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Perianal </a:t>
            </a:r>
            <a:r>
              <a:rPr lang="en-US" sz="2000" dirty="0">
                <a:latin typeface="Times New Roman" pitchFamily="18" charset="0"/>
                <a:cs typeface="Times New Roman" pitchFamily="18" charset="0"/>
              </a:rPr>
              <a:t>disease (abscess, fistula, stenosis);</a:t>
            </a:r>
          </a:p>
          <a:p>
            <a:pPr marL="742950" lvl="1" indent="-285750" algn="l" rtl="0">
              <a:buFont typeface="Arial" pitchFamily="34" charset="0"/>
              <a:buChar char="•"/>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Malignant </a:t>
            </a:r>
            <a:r>
              <a:rPr lang="en-US" sz="2000" dirty="0">
                <a:latin typeface="Times New Roman" pitchFamily="18" charset="0"/>
                <a:cs typeface="Times New Roman" pitchFamily="18" charset="0"/>
              </a:rPr>
              <a:t>change (notably in the colon and less commonly as a complication of small bowel disease).</a:t>
            </a:r>
          </a:p>
        </p:txBody>
      </p:sp>
    </p:spTree>
    <p:extLst>
      <p:ext uri="{BB962C8B-B14F-4D97-AF65-F5344CB8AC3E}">
        <p14:creationId xmlns:p14="http://schemas.microsoft.com/office/powerpoint/2010/main" val="5722757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2554545"/>
          </a:xfrm>
          <a:prstGeom prst="rect">
            <a:avLst/>
          </a:prstGeom>
        </p:spPr>
        <p:txBody>
          <a:bodyPr wrap="square">
            <a:spAutoFit/>
          </a:bodyPr>
          <a:lstStyle/>
          <a:p>
            <a:pPr algn="l" rtl="0"/>
            <a:r>
              <a:rPr lang="en-US" sz="2000" b="1" dirty="0">
                <a:latin typeface="Times New Roman" pitchFamily="18" charset="0"/>
                <a:cs typeface="Times New Roman" pitchFamily="18" charset="0"/>
              </a:rPr>
              <a:t>TOP-DOWN APPROACH TO MANAGEMENT </a:t>
            </a:r>
            <a:r>
              <a:rPr lang="en-US" sz="2000" b="1" dirty="0" smtClean="0">
                <a:latin typeface="Times New Roman" pitchFamily="18" charset="0"/>
                <a:cs typeface="Times New Roman" pitchFamily="18" charset="0"/>
              </a:rPr>
              <a:t>OF CROHN’S </a:t>
            </a:r>
            <a:r>
              <a:rPr lang="en-US" sz="2000" b="1" dirty="0">
                <a:latin typeface="Times New Roman" pitchFamily="18" charset="0"/>
                <a:cs typeface="Times New Roman" pitchFamily="18" charset="0"/>
              </a:rPr>
              <a:t>DISEASE</a:t>
            </a: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ctive </a:t>
            </a:r>
            <a:r>
              <a:rPr lang="en-US" sz="2000" dirty="0">
                <a:latin typeface="Times New Roman" pitchFamily="18" charset="0"/>
                <a:cs typeface="Times New Roman" pitchFamily="18" charset="0"/>
              </a:rPr>
              <a:t>ileocolic CD may be treated </a:t>
            </a:r>
            <a:r>
              <a:rPr lang="en-US" sz="2000" dirty="0" smtClean="0">
                <a:latin typeface="Times New Roman" pitchFamily="18" charset="0"/>
                <a:cs typeface="Times New Roman" pitchFamily="18" charset="0"/>
              </a:rPr>
              <a:t>initially with </a:t>
            </a:r>
            <a:r>
              <a:rPr lang="en-US" sz="2000" dirty="0">
                <a:latin typeface="Times New Roman" pitchFamily="18" charset="0"/>
                <a:cs typeface="Times New Roman" pitchFamily="18" charset="0"/>
              </a:rPr>
              <a:t>a thiopurine, adding steroids and then a </a:t>
            </a:r>
            <a:r>
              <a:rPr lang="en-US" sz="2000" dirty="0" smtClean="0">
                <a:latin typeface="Times New Roman" pitchFamily="18" charset="0"/>
                <a:cs typeface="Times New Roman" pitchFamily="18" charset="0"/>
              </a:rPr>
              <a:t>monoclonal antibody </a:t>
            </a:r>
            <a:r>
              <a:rPr lang="en-US" sz="2000" dirty="0">
                <a:latin typeface="Times New Roman" pitchFamily="18" charset="0"/>
                <a:cs typeface="Times New Roman" pitchFamily="18" charset="0"/>
              </a:rPr>
              <a:t>only if and when required.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centres </a:t>
            </a:r>
            <a:r>
              <a:rPr lang="en-US" sz="2000" dirty="0" smtClean="0">
                <a:latin typeface="Times New Roman" pitchFamily="18" charset="0"/>
                <a:cs typeface="Times New Roman" pitchFamily="18" charset="0"/>
              </a:rPr>
              <a:t>instead advocate </a:t>
            </a:r>
            <a:r>
              <a:rPr lang="en-US" sz="2000" dirty="0">
                <a:latin typeface="Times New Roman" pitchFamily="18" charset="0"/>
                <a:cs typeface="Times New Roman" pitchFamily="18" charset="0"/>
              </a:rPr>
              <a:t>a top-down approach, where rapid remission </a:t>
            </a:r>
            <a:r>
              <a:rPr lang="en-US" sz="2000" dirty="0" smtClean="0">
                <a:latin typeface="Times New Roman" pitchFamily="18" charset="0"/>
                <a:cs typeface="Times New Roman" pitchFamily="18" charset="0"/>
              </a:rPr>
              <a:t>is obtained </a:t>
            </a:r>
            <a:r>
              <a:rPr lang="en-US" sz="2000" dirty="0">
                <a:latin typeface="Times New Roman" pitchFamily="18" charset="0"/>
                <a:cs typeface="Times New Roman" pitchFamily="18" charset="0"/>
              </a:rPr>
              <a:t>by initiating therapy with a monoclonal </a:t>
            </a:r>
            <a:r>
              <a:rPr lang="en-US" sz="2000" dirty="0" smtClean="0">
                <a:latin typeface="Times New Roman" pitchFamily="18" charset="0"/>
                <a:cs typeface="Times New Roman" pitchFamily="18" charset="0"/>
              </a:rPr>
              <a:t>antibody agent </a:t>
            </a:r>
            <a:r>
              <a:rPr lang="en-US" sz="2000" dirty="0">
                <a:latin typeface="Times New Roman" pitchFamily="18" charset="0"/>
                <a:cs typeface="Times New Roman" pitchFamily="18" charset="0"/>
              </a:rPr>
              <a:t>(unless contraindicated), often in combination with </a:t>
            </a:r>
            <a:r>
              <a:rPr lang="en-US" sz="2000" dirty="0" smtClean="0">
                <a:latin typeface="Times New Roman" pitchFamily="18" charset="0"/>
                <a:cs typeface="Times New Roman" pitchFamily="18" charset="0"/>
              </a:rPr>
              <a:t>a thiopurine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Studies </a:t>
            </a:r>
            <a:r>
              <a:rPr lang="en-US" sz="2000" dirty="0">
                <a:latin typeface="Times New Roman" pitchFamily="18" charset="0"/>
                <a:cs typeface="Times New Roman" pitchFamily="18" charset="0"/>
              </a:rPr>
              <a:t>suggest advantages mainly in the form </a:t>
            </a:r>
            <a:r>
              <a:rPr lang="en-US" sz="2000" dirty="0" smtClean="0">
                <a:latin typeface="Times New Roman" pitchFamily="18" charset="0"/>
                <a:cs typeface="Times New Roman" pitchFamily="18" charset="0"/>
              </a:rPr>
              <a:t>of rapid </a:t>
            </a:r>
            <a:r>
              <a:rPr lang="en-US" sz="2000" dirty="0">
                <a:latin typeface="Times New Roman" pitchFamily="18" charset="0"/>
                <a:cs typeface="Times New Roman" pitchFamily="18" charset="0"/>
              </a:rPr>
              <a:t>remission, steroid sparing and increased rates of </a:t>
            </a:r>
            <a:r>
              <a:rPr lang="en-US" sz="2000" dirty="0" smtClean="0">
                <a:latin typeface="Times New Roman" pitchFamily="18" charset="0"/>
                <a:cs typeface="Times New Roman" pitchFamily="18" charset="0"/>
              </a:rPr>
              <a:t>mucosal healing</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9226314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32656"/>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PHYSIOLOGY OF THE </a:t>
            </a:r>
            <a:r>
              <a:rPr lang="en-US" sz="2000" b="1" dirty="0" smtClean="0">
                <a:latin typeface="Times New Roman" pitchFamily="18" charset="0"/>
                <a:cs typeface="Times New Roman" pitchFamily="18" charset="0"/>
              </a:rPr>
              <a:t>SMALL INTESTINE</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The principal function of the small intestine is the </a:t>
            </a:r>
            <a:r>
              <a:rPr lang="en-US" sz="2000" dirty="0" smtClean="0">
                <a:latin typeface="Times New Roman" pitchFamily="18" charset="0"/>
                <a:cs typeface="Times New Roman" pitchFamily="18" charset="0"/>
              </a:rPr>
              <a:t>digestion of </a:t>
            </a:r>
            <a:r>
              <a:rPr lang="en-US" sz="2000" dirty="0">
                <a:latin typeface="Times New Roman" pitchFamily="18" charset="0"/>
                <a:cs typeface="Times New Roman" pitchFamily="18" charset="0"/>
              </a:rPr>
              <a:t>food and the absorption of nutrients, water and electrolytes.</a:t>
            </a:r>
          </a:p>
          <a:p>
            <a:pPr marL="742950" lvl="1" indent="-285750" algn="l" rtl="0">
              <a:buFont typeface="Arial" pitchFamily="34" charset="0"/>
              <a:buChar char="•"/>
            </a:pPr>
            <a:r>
              <a:rPr lang="en-US" sz="2000" b="1" i="1" dirty="0">
                <a:latin typeface="Times New Roman" pitchFamily="18" charset="0"/>
                <a:cs typeface="Times New Roman" pitchFamily="18" charset="0"/>
              </a:rPr>
              <a:t>Carbohydrates</a:t>
            </a:r>
            <a:r>
              <a:rPr lang="en-US" sz="2000" dirty="0">
                <a:latin typeface="Times New Roman" pitchFamily="18" charset="0"/>
                <a:cs typeface="Times New Roman" pitchFamily="18" charset="0"/>
              </a:rPr>
              <a:t> and </a:t>
            </a:r>
            <a:r>
              <a:rPr lang="en-US" sz="2000" b="1" i="1" dirty="0">
                <a:latin typeface="Times New Roman" pitchFamily="18" charset="0"/>
                <a:cs typeface="Times New Roman" pitchFamily="18" charset="0"/>
              </a:rPr>
              <a:t>proteins</a:t>
            </a:r>
            <a:r>
              <a:rPr lang="en-US" sz="2000" dirty="0">
                <a:latin typeface="Times New Roman" pitchFamily="18" charset="0"/>
                <a:cs typeface="Times New Roman" pitchFamily="18" charset="0"/>
              </a:rPr>
              <a:t> are broken down in </a:t>
            </a:r>
            <a:r>
              <a:rPr lang="en-US" sz="2000" dirty="0" smtClean="0">
                <a:latin typeface="Times New Roman" pitchFamily="18" charset="0"/>
                <a:cs typeface="Times New Roman" pitchFamily="18" charset="0"/>
              </a:rPr>
              <a:t>the intestinal </a:t>
            </a:r>
            <a:r>
              <a:rPr lang="en-US" sz="2000" dirty="0">
                <a:latin typeface="Times New Roman" pitchFamily="18" charset="0"/>
                <a:cs typeface="Times New Roman" pitchFamily="18" charset="0"/>
              </a:rPr>
              <a:t>lumen by pancreatic </a:t>
            </a:r>
            <a:r>
              <a:rPr lang="en-US" sz="2000" dirty="0" smtClean="0">
                <a:latin typeface="Times New Roman" pitchFamily="18" charset="0"/>
                <a:cs typeface="Times New Roman" pitchFamily="18" charset="0"/>
              </a:rPr>
              <a:t>enzymes, </a:t>
            </a:r>
            <a:r>
              <a:rPr lang="en-US" sz="2000" dirty="0">
                <a:latin typeface="Times New Roman" pitchFamily="18" charset="0"/>
                <a:cs typeface="Times New Roman" pitchFamily="18" charset="0"/>
              </a:rPr>
              <a:t>after </a:t>
            </a:r>
            <a:r>
              <a:rPr lang="en-US" sz="2000" dirty="0" smtClean="0">
                <a:latin typeface="Times New Roman" pitchFamily="18" charset="0"/>
                <a:cs typeface="Times New Roman" pitchFamily="18" charset="0"/>
              </a:rPr>
              <a:t>which they </a:t>
            </a:r>
            <a:r>
              <a:rPr lang="en-US" sz="2000" dirty="0">
                <a:latin typeface="Times New Roman" pitchFamily="18" charset="0"/>
                <a:cs typeface="Times New Roman" pitchFamily="18" charset="0"/>
              </a:rPr>
              <a:t>are absorbed.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i="1" dirty="0" smtClean="0">
                <a:latin typeface="Times New Roman" pitchFamily="18" charset="0"/>
                <a:cs typeface="Times New Roman" pitchFamily="18" charset="0"/>
              </a:rPr>
              <a:t>Fats</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are digested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by the actions </a:t>
            </a:r>
            <a:r>
              <a:rPr lang="en-US" sz="2000" dirty="0" smtClean="0">
                <a:latin typeface="Times New Roman" pitchFamily="18" charset="0"/>
                <a:cs typeface="Times New Roman" pitchFamily="18" charset="0"/>
              </a:rPr>
              <a:t>of pancreatic </a:t>
            </a:r>
            <a:r>
              <a:rPr lang="en-US" sz="2000" dirty="0">
                <a:latin typeface="Times New Roman" pitchFamily="18" charset="0"/>
                <a:cs typeface="Times New Roman" pitchFamily="18" charset="0"/>
              </a:rPr>
              <a:t>lipase and bile salts.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products of fat </a:t>
            </a:r>
            <a:r>
              <a:rPr lang="en-US" sz="2000" dirty="0" smtClean="0">
                <a:latin typeface="Times New Roman" pitchFamily="18" charset="0"/>
                <a:cs typeface="Times New Roman" pitchFamily="18" charset="0"/>
              </a:rPr>
              <a:t>digestion, (fatty </a:t>
            </a:r>
            <a:r>
              <a:rPr lang="en-US" sz="2000" dirty="0">
                <a:latin typeface="Times New Roman" pitchFamily="18" charset="0"/>
                <a:cs typeface="Times New Roman" pitchFamily="18" charset="0"/>
              </a:rPr>
              <a:t>acids and </a:t>
            </a:r>
            <a:r>
              <a:rPr lang="en-US" sz="2000" dirty="0" smtClean="0">
                <a:latin typeface="Times New Roman" pitchFamily="18" charset="0"/>
                <a:cs typeface="Times New Roman" pitchFamily="18" charset="0"/>
              </a:rPr>
              <a:t>monoglycerides), </a:t>
            </a:r>
            <a:r>
              <a:rPr lang="en-US" sz="2000" dirty="0">
                <a:latin typeface="Times New Roman" pitchFamily="18" charset="0"/>
                <a:cs typeface="Times New Roman" pitchFamily="18" charset="0"/>
              </a:rPr>
              <a:t>separate from bile salts in </a:t>
            </a:r>
            <a:r>
              <a:rPr lang="en-US" sz="2000" dirty="0" smtClean="0">
                <a:latin typeface="Times New Roman" pitchFamily="18" charset="0"/>
                <a:cs typeface="Times New Roman" pitchFamily="18" charset="0"/>
              </a:rPr>
              <a:t>the jejunum </a:t>
            </a:r>
            <a:r>
              <a:rPr lang="en-US" sz="2000" dirty="0">
                <a:latin typeface="Times New Roman" pitchFamily="18" charset="0"/>
                <a:cs typeface="Times New Roman" pitchFamily="18" charset="0"/>
              </a:rPr>
              <a:t>and are absorbed for further processing.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jejunum is </a:t>
            </a:r>
            <a:r>
              <a:rPr lang="en-US" sz="2000" dirty="0">
                <a:latin typeface="Times New Roman" pitchFamily="18" charset="0"/>
                <a:cs typeface="Times New Roman" pitchFamily="18" charset="0"/>
              </a:rPr>
              <a:t>the principal site for digestion and absorption of fluid, </a:t>
            </a:r>
            <a:r>
              <a:rPr lang="en-US" sz="2000" dirty="0" smtClean="0">
                <a:latin typeface="Times New Roman" pitchFamily="18" charset="0"/>
                <a:cs typeface="Times New Roman" pitchFamily="18" charset="0"/>
              </a:rPr>
              <a:t>electrolytes, iron</a:t>
            </a:r>
            <a:r>
              <a:rPr lang="en-US" sz="2000" dirty="0">
                <a:latin typeface="Times New Roman" pitchFamily="18" charset="0"/>
                <a:cs typeface="Times New Roman" pitchFamily="18" charset="0"/>
              </a:rPr>
              <a:t>, folate, fat, protein and </a:t>
            </a:r>
            <a:r>
              <a:rPr lang="en-US" sz="2000" dirty="0" smtClean="0">
                <a:latin typeface="Times New Roman" pitchFamily="18" charset="0"/>
                <a:cs typeface="Times New Roman" pitchFamily="18" charset="0"/>
              </a:rPr>
              <a:t>carbohydrate</a:t>
            </a:r>
            <a:r>
              <a:rPr lang="en-US" sz="2000" dirty="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 The absorption </a:t>
            </a:r>
            <a:r>
              <a:rPr lang="en-US" sz="2000" dirty="0">
                <a:latin typeface="Times New Roman" pitchFamily="18" charset="0"/>
                <a:cs typeface="Times New Roman" pitchFamily="18" charset="0"/>
              </a:rPr>
              <a:t>of bile salts and vitamin B12 only occurs in </a:t>
            </a:r>
            <a:r>
              <a:rPr lang="en-US" sz="2000" dirty="0" smtClean="0">
                <a:latin typeface="Times New Roman" pitchFamily="18" charset="0"/>
                <a:cs typeface="Times New Roman" pitchFamily="18" charset="0"/>
              </a:rPr>
              <a:t>the terminal ileum</a:t>
            </a:r>
            <a:r>
              <a:rPr lang="en-US" dirty="0" smtClean="0">
                <a:latin typeface="Times New Roman" pitchFamily="18" charset="0"/>
                <a:cs typeface="Times New Roman" pitchFamily="18" charset="0"/>
              </a:rPr>
              <a:t>. </a:t>
            </a:r>
          </a:p>
        </p:txBody>
      </p:sp>
    </p:spTree>
    <p:extLst>
      <p:ext uri="{BB962C8B-B14F-4D97-AF65-F5344CB8AC3E}">
        <p14:creationId xmlns:p14="http://schemas.microsoft.com/office/powerpoint/2010/main" val="42822695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31873"/>
          </a:xfrm>
          <a:prstGeom prst="rect">
            <a:avLst/>
          </a:prstGeom>
        </p:spPr>
        <p:txBody>
          <a:bodyPr wrap="square">
            <a:spAutoFit/>
          </a:bodyPr>
          <a:lstStyle/>
          <a:p>
            <a:pPr algn="l" rtl="0"/>
            <a:r>
              <a:rPr lang="en-US" sz="2000" b="1" dirty="0">
                <a:latin typeface="Times New Roman" pitchFamily="18" charset="0"/>
                <a:cs typeface="Times New Roman" pitchFamily="18" charset="0"/>
              </a:rPr>
              <a:t>Intra-abdominal septic </a:t>
            </a:r>
            <a:r>
              <a:rPr lang="en-US" sz="2000" b="1" dirty="0" smtClean="0">
                <a:latin typeface="Times New Roman" pitchFamily="18" charset="0"/>
                <a:cs typeface="Times New Roman" pitchFamily="18" charset="0"/>
              </a:rPr>
              <a:t>complications are </a:t>
            </a:r>
            <a:r>
              <a:rPr lang="en-US" sz="2000" b="1" dirty="0">
                <a:latin typeface="Times New Roman" pitchFamily="18" charset="0"/>
                <a:cs typeface="Times New Roman" pitchFamily="18" charset="0"/>
              </a:rPr>
              <a:t>more common if one or more of the following risk factors are present: </a:t>
            </a:r>
          </a:p>
          <a:p>
            <a:pPr lvl="1" algn="l" rtl="0"/>
            <a:r>
              <a:rPr lang="en-US" sz="2000" dirty="0" smtClean="0">
                <a:latin typeface="Times New Roman" pitchFamily="18" charset="0"/>
                <a:cs typeface="Times New Roman" pitchFamily="18" charset="0"/>
              </a:rPr>
              <a:t>● Current </a:t>
            </a:r>
            <a:r>
              <a:rPr lang="en-US" sz="2000" dirty="0">
                <a:latin typeface="Times New Roman" pitchFamily="18" charset="0"/>
                <a:cs typeface="Times New Roman" pitchFamily="18" charset="0"/>
              </a:rPr>
              <a:t>high-dose steroid therapy (≥10 mg prednisolone for ≥4 weeks before surgery);</a:t>
            </a:r>
          </a:p>
          <a:p>
            <a:pPr lvl="1" algn="l" rtl="0"/>
            <a:r>
              <a:rPr lang="en-US" sz="2000" dirty="0" smtClean="0">
                <a:latin typeface="Times New Roman" pitchFamily="18" charset="0"/>
                <a:cs typeface="Times New Roman" pitchFamily="18" charset="0"/>
              </a:rPr>
              <a:t>● Current </a:t>
            </a:r>
            <a:r>
              <a:rPr lang="en-US" sz="2000" dirty="0">
                <a:latin typeface="Times New Roman" pitchFamily="18" charset="0"/>
                <a:cs typeface="Times New Roman" pitchFamily="18" charset="0"/>
              </a:rPr>
              <a:t>preoperative monoclonal antibody therapy;</a:t>
            </a:r>
          </a:p>
          <a:p>
            <a:pPr lvl="1" algn="l" rtl="0"/>
            <a:r>
              <a:rPr lang="en-US" sz="2000" dirty="0" smtClean="0">
                <a:latin typeface="Times New Roman" pitchFamily="18" charset="0"/>
                <a:cs typeface="Times New Roman" pitchFamily="18" charset="0"/>
              </a:rPr>
              <a:t>● Preoperative </a:t>
            </a:r>
            <a:r>
              <a:rPr lang="en-US" sz="2000" dirty="0">
                <a:latin typeface="Times New Roman" pitchFamily="18" charset="0"/>
                <a:cs typeface="Times New Roman" pitchFamily="18" charset="0"/>
              </a:rPr>
              <a:t>significant weight loss (&gt;10% premorbid weight);</a:t>
            </a:r>
          </a:p>
          <a:p>
            <a:pPr lvl="1" algn="l" rtl="0"/>
            <a:r>
              <a:rPr lang="en-US" sz="2000" dirty="0" smtClean="0">
                <a:latin typeface="Times New Roman" pitchFamily="18" charset="0"/>
                <a:cs typeface="Times New Roman" pitchFamily="18" charset="0"/>
              </a:rPr>
              <a:t>● Pre-existing </a:t>
            </a:r>
            <a:r>
              <a:rPr lang="en-US" sz="2000" dirty="0">
                <a:latin typeface="Times New Roman" pitchFamily="18" charset="0"/>
                <a:cs typeface="Times New Roman" pitchFamily="18" charset="0"/>
              </a:rPr>
              <a:t>abdominal sepsis (notably abscess or fistula);</a:t>
            </a:r>
          </a:p>
          <a:p>
            <a:pPr lvl="1" algn="l" rtl="0"/>
            <a:r>
              <a:rPr lang="en-US" sz="2000" dirty="0" smtClean="0">
                <a:latin typeface="Times New Roman" pitchFamily="18" charset="0"/>
                <a:cs typeface="Times New Roman" pitchFamily="18" charset="0"/>
              </a:rPr>
              <a:t>● Serum </a:t>
            </a:r>
            <a:r>
              <a:rPr lang="en-US" sz="2000" dirty="0">
                <a:latin typeface="Times New Roman" pitchFamily="18" charset="0"/>
                <a:cs typeface="Times New Roman" pitchFamily="18" charset="0"/>
              </a:rPr>
              <a:t>albumin &lt;32 g/L.</a:t>
            </a:r>
          </a:p>
          <a:p>
            <a:pPr lvl="1" algn="l" rtl="0"/>
            <a:r>
              <a:rPr lang="en-US" sz="2000" dirty="0">
                <a:latin typeface="Times New Roman" pitchFamily="18" charset="0"/>
                <a:cs typeface="Times New Roman" pitchFamily="18" charset="0"/>
              </a:rPr>
              <a:t>If any these risk factors are present (and particularly if more than one risk factor is present as the risks appear to be additive), one should consider exteriorising the bowel and planning a delayed anastomosis when the risk factor has been corrected</a:t>
            </a:r>
            <a:r>
              <a:rPr lang="en-US" sz="2000" dirty="0" smtClean="0">
                <a:latin typeface="Times New Roman" pitchFamily="18" charset="0"/>
                <a:cs typeface="Times New Roman" pitchFamily="18" charset="0"/>
              </a:rPr>
              <a:t>.</a:t>
            </a:r>
          </a:p>
          <a:p>
            <a:pPr lvl="1" algn="l" rtl="0"/>
            <a:endParaRPr lang="en-US" dirty="0">
              <a:latin typeface="Times New Roman" pitchFamily="18" charset="0"/>
              <a:cs typeface="Times New Roman" pitchFamily="18" charset="0"/>
            </a:endParaRPr>
          </a:p>
          <a:p>
            <a:pPr algn="l" rtl="0"/>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1532886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A range of operations is performed for CD, depending on the pattern of disease – the most common are outlined below</a:t>
            </a:r>
            <a:r>
              <a:rPr lang="en-US" sz="2000" dirty="0">
                <a:latin typeface="Times New Roman" pitchFamily="18" charset="0"/>
                <a:cs typeface="Times New Roman" pitchFamily="18" charset="0"/>
              </a:rPr>
              <a:t>:</a:t>
            </a:r>
          </a:p>
          <a:p>
            <a:pPr lvl="1" algn="l" rtl="0"/>
            <a:r>
              <a:rPr lang="en-US" sz="2000" dirty="0">
                <a:latin typeface="Times New Roman" pitchFamily="18" charset="0"/>
                <a:cs typeface="Times New Roman" pitchFamily="18" charset="0"/>
              </a:rPr>
              <a:t>● Ileocaecal resection is the usual procedure for terminal ileal disease, with a primary anastomosis between the ileum and the ascending or transverse colon, depending on the extent of the disease.</a:t>
            </a:r>
          </a:p>
          <a:p>
            <a:pPr lvl="1" algn="l" rtl="0"/>
            <a:r>
              <a:rPr lang="en-US" sz="2000" dirty="0">
                <a:latin typeface="Times New Roman" pitchFamily="18" charset="0"/>
                <a:cs typeface="Times New Roman" pitchFamily="18" charset="0"/>
              </a:rPr>
              <a:t>● Segmental resection of short segments of small or large bowel strictures can be performed.</a:t>
            </a:r>
          </a:p>
          <a:p>
            <a:pPr lvl="1" algn="l" rtl="0"/>
            <a:r>
              <a:rPr lang="en-US" sz="2000" dirty="0">
                <a:latin typeface="Times New Roman" pitchFamily="18" charset="0"/>
                <a:cs typeface="Times New Roman" pitchFamily="18" charset="0"/>
              </a:rPr>
              <a:t>● Colectomy and ileorectal anastomosis may be undertaken for colonic CD with rectal sparing and a normal anus.</a:t>
            </a:r>
          </a:p>
          <a:p>
            <a:pPr lvl="1" algn="l" rtl="0"/>
            <a:r>
              <a:rPr lang="en-US" sz="2000" dirty="0">
                <a:latin typeface="Times New Roman" pitchFamily="18" charset="0"/>
                <a:cs typeface="Times New Roman" pitchFamily="18" charset="0"/>
              </a:rPr>
              <a:t>● Subtotal colectomy and ileostomy for Crohn’s colitis accounts for 8% of such procedures for acute colonic disease.</a:t>
            </a:r>
          </a:p>
          <a:p>
            <a:pPr lvl="1" algn="l" rtl="0"/>
            <a:r>
              <a:rPr lang="en-US" sz="2000" dirty="0">
                <a:latin typeface="Times New Roman" pitchFamily="18" charset="0"/>
                <a:cs typeface="Times New Roman" pitchFamily="18" charset="0"/>
              </a:rPr>
              <a:t>● Temporary loop ileostomy. </a:t>
            </a: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can be used either in patients with acute distal CD, allowing remission and later restoration of continuity, or in patients with severe perianal or rectal disease.</a:t>
            </a:r>
          </a:p>
        </p:txBody>
      </p:sp>
    </p:spTree>
    <p:extLst>
      <p:ext uri="{BB962C8B-B14F-4D97-AF65-F5344CB8AC3E}">
        <p14:creationId xmlns:p14="http://schemas.microsoft.com/office/powerpoint/2010/main" val="29896213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9144000" cy="4308872"/>
          </a:xfrm>
          <a:prstGeom prst="rect">
            <a:avLst/>
          </a:prstGeom>
        </p:spPr>
        <p:txBody>
          <a:bodyPr wrap="square">
            <a:spAutoFit/>
          </a:bodyPr>
          <a:lstStyle/>
          <a:p>
            <a:pPr algn="l" rtl="0"/>
            <a:endParaRPr lang="en-US" dirty="0"/>
          </a:p>
          <a:p>
            <a:pPr lvl="1" algn="l" rtl="0"/>
            <a:r>
              <a:rPr lang="en-US"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Proctectomy and proctocolectomy. Many patients </a:t>
            </a:r>
            <a:r>
              <a:rPr lang="en-US" sz="2000" dirty="0" smtClean="0">
                <a:latin typeface="Times New Roman" pitchFamily="18" charset="0"/>
                <a:cs typeface="Times New Roman" pitchFamily="18" charset="0"/>
              </a:rPr>
              <a:t>with severe </a:t>
            </a:r>
            <a:r>
              <a:rPr lang="en-US" sz="2000" dirty="0">
                <a:latin typeface="Times New Roman" pitchFamily="18" charset="0"/>
                <a:cs typeface="Times New Roman" pitchFamily="18" charset="0"/>
              </a:rPr>
              <a:t>anal disease failing to respond to medical </a:t>
            </a:r>
            <a:r>
              <a:rPr lang="en-US" sz="2000" dirty="0" smtClean="0">
                <a:latin typeface="Times New Roman" pitchFamily="18" charset="0"/>
                <a:cs typeface="Times New Roman" pitchFamily="18" charset="0"/>
              </a:rPr>
              <a:t>treatment will </a:t>
            </a:r>
            <a:r>
              <a:rPr lang="en-US" sz="2000" dirty="0">
                <a:latin typeface="Times New Roman" pitchFamily="18" charset="0"/>
                <a:cs typeface="Times New Roman" pitchFamily="18" charset="0"/>
              </a:rPr>
              <a:t>eventually require a permanent colostomy. When </a:t>
            </a:r>
            <a:r>
              <a:rPr lang="en-US" sz="2000" dirty="0" smtClean="0">
                <a:latin typeface="Times New Roman" pitchFamily="18" charset="0"/>
                <a:cs typeface="Times New Roman" pitchFamily="18" charset="0"/>
              </a:rPr>
              <a:t>this occurs </a:t>
            </a:r>
            <a:r>
              <a:rPr lang="en-US" sz="2000" dirty="0">
                <a:latin typeface="Times New Roman" pitchFamily="18" charset="0"/>
                <a:cs typeface="Times New Roman" pitchFamily="18" charset="0"/>
              </a:rPr>
              <a:t>in a setting of severe colonic disease, </a:t>
            </a:r>
            <a:r>
              <a:rPr lang="en-US" sz="2000" dirty="0" smtClean="0">
                <a:latin typeface="Times New Roman" pitchFamily="18" charset="0"/>
                <a:cs typeface="Times New Roman" pitchFamily="18" charset="0"/>
              </a:rPr>
              <a:t>proctocolectomy and </a:t>
            </a:r>
            <a:r>
              <a:rPr lang="en-US" sz="2000" dirty="0">
                <a:latin typeface="Times New Roman" pitchFamily="18" charset="0"/>
                <a:cs typeface="Times New Roman" pitchFamily="18" charset="0"/>
              </a:rPr>
              <a:t>permanent ileostomy may be required.</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Strictureplasty. </a:t>
            </a:r>
            <a:endParaRPr lang="en-US" sz="2000" b="1" dirty="0" smtClean="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Strictured </a:t>
            </a:r>
            <a:r>
              <a:rPr lang="en-US" sz="2000" dirty="0">
                <a:latin typeface="Times New Roman" pitchFamily="18" charset="0"/>
                <a:cs typeface="Times New Roman" pitchFamily="18" charset="0"/>
              </a:rPr>
              <a:t>areas of CD </a:t>
            </a:r>
            <a:r>
              <a:rPr lang="en-US" sz="2000" dirty="0" smtClean="0">
                <a:latin typeface="Times New Roman" pitchFamily="18" charset="0"/>
                <a:cs typeface="Times New Roman" pitchFamily="18" charset="0"/>
              </a:rPr>
              <a:t>can be </a:t>
            </a:r>
            <a:r>
              <a:rPr lang="en-US" sz="2000" dirty="0">
                <a:latin typeface="Times New Roman" pitchFamily="18" charset="0"/>
                <a:cs typeface="Times New Roman" pitchFamily="18" charset="0"/>
              </a:rPr>
              <a:t>treated by strictureplasty, a local widening </a:t>
            </a:r>
            <a:r>
              <a:rPr lang="en-US" sz="2000" dirty="0" smtClean="0">
                <a:latin typeface="Times New Roman" pitchFamily="18" charset="0"/>
                <a:cs typeface="Times New Roman" pitchFamily="18" charset="0"/>
              </a:rPr>
              <a:t>procedure, to </a:t>
            </a:r>
            <a:r>
              <a:rPr lang="en-US" sz="2000" dirty="0">
                <a:latin typeface="Times New Roman" pitchFamily="18" charset="0"/>
                <a:cs typeface="Times New Roman" pitchFamily="18" charset="0"/>
              </a:rPr>
              <a:t>avoid small bowel resection and is thus an </a:t>
            </a:r>
            <a:r>
              <a:rPr lang="en-US" sz="2000" dirty="0" smtClean="0">
                <a:latin typeface="Times New Roman" pitchFamily="18" charset="0"/>
                <a:cs typeface="Times New Roman" pitchFamily="18" charset="0"/>
              </a:rPr>
              <a:t>important bowel </a:t>
            </a:r>
            <a:r>
              <a:rPr lang="en-US" sz="2000" dirty="0">
                <a:latin typeface="Times New Roman" pitchFamily="18" charset="0"/>
                <a:cs typeface="Times New Roman" pitchFamily="18" charset="0"/>
              </a:rPr>
              <a:t>sparing technique </a:t>
            </a:r>
            <a:r>
              <a:rPr lang="en-US" sz="2000" dirty="0" smtClean="0">
                <a:latin typeface="Times New Roman" pitchFamily="18" charset="0"/>
                <a:cs typeface="Times New Roman" pitchFamily="18" charset="0"/>
              </a:rPr>
              <a:t>Strictureplasty is </a:t>
            </a:r>
            <a:r>
              <a:rPr lang="en-US" sz="2000" dirty="0">
                <a:latin typeface="Times New Roman" pitchFamily="18" charset="0"/>
                <a:cs typeface="Times New Roman" pitchFamily="18" charset="0"/>
              </a:rPr>
              <a:t>particularly useful for the treatment of </a:t>
            </a:r>
            <a:r>
              <a:rPr lang="en-US" sz="2000" dirty="0" smtClean="0">
                <a:latin typeface="Times New Roman" pitchFamily="18" charset="0"/>
                <a:cs typeface="Times New Roman" pitchFamily="18" charset="0"/>
              </a:rPr>
              <a:t>fibrostenotic disease</a:t>
            </a:r>
            <a:r>
              <a:rPr lang="en-US" sz="2000" dirty="0">
                <a:latin typeface="Times New Roman" pitchFamily="18" charset="0"/>
                <a:cs typeface="Times New Roman" pitchFamily="18" charset="0"/>
              </a:rPr>
              <a:t>, when there is little or no active </a:t>
            </a:r>
            <a:r>
              <a:rPr lang="en-US" sz="2000" dirty="0" smtClean="0">
                <a:latin typeface="Times New Roman" pitchFamily="18" charset="0"/>
                <a:cs typeface="Times New Roman" pitchFamily="18" charset="0"/>
              </a:rPr>
              <a:t>inflammation in </a:t>
            </a:r>
            <a:r>
              <a:rPr lang="en-US" sz="2000" dirty="0">
                <a:latin typeface="Times New Roman" pitchFamily="18" charset="0"/>
                <a:cs typeface="Times New Roman" pitchFamily="18" charset="0"/>
              </a:rPr>
              <a:t>the involved segment. Multiple strictureplasties </a:t>
            </a:r>
            <a:r>
              <a:rPr lang="en-US" sz="2000" dirty="0" smtClean="0">
                <a:latin typeface="Times New Roman" pitchFamily="18" charset="0"/>
                <a:cs typeface="Times New Roman" pitchFamily="18" charset="0"/>
              </a:rPr>
              <a:t>can be </a:t>
            </a:r>
            <a:r>
              <a:rPr lang="en-US" sz="2000" dirty="0">
                <a:latin typeface="Times New Roman" pitchFamily="18" charset="0"/>
                <a:cs typeface="Times New Roman" pitchFamily="18" charset="0"/>
              </a:rPr>
              <a:t>performed and strictureplasty can be combined </a:t>
            </a:r>
            <a:r>
              <a:rPr lang="en-US" sz="2000" dirty="0" smtClean="0">
                <a:latin typeface="Times New Roman" pitchFamily="18" charset="0"/>
                <a:cs typeface="Times New Roman" pitchFamily="18" charset="0"/>
              </a:rPr>
              <a:t>with resection</a:t>
            </a:r>
            <a:r>
              <a:rPr lang="en-US" sz="2000" dirty="0">
                <a:latin typeface="Times New Roman" pitchFamily="18" charset="0"/>
                <a:cs typeface="Times New Roman" pitchFamily="18" charset="0"/>
              </a:rPr>
              <a:t>.</a:t>
            </a:r>
          </a:p>
          <a:p>
            <a:pPr algn="l" rtl="0"/>
            <a:endParaRPr lang="en-US" dirty="0" smtClean="0">
              <a:latin typeface="Times New Roman" pitchFamily="18" charset="0"/>
              <a:cs typeface="Times New Roman" pitchFamily="18" charset="0"/>
            </a:endParaRPr>
          </a:p>
          <a:p>
            <a:pPr lvl="1" algn="l" rtl="0"/>
            <a:r>
              <a:rPr lang="en-US" dirty="0" smtClean="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7526209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Anal disease should be treated conservatively by simple drainage of abscesses and the use of setons through fistulae to avoid sphincter injury. </a:t>
            </a:r>
          </a:p>
          <a:p>
            <a:pPr marL="742950" lvl="1" indent="-285750" algn="l" rtl="0">
              <a:buFont typeface="Arial" pitchFamily="34" charset="0"/>
              <a:buChar char="•"/>
            </a:pPr>
            <a:r>
              <a:rPr lang="en-US" sz="2000" dirty="0">
                <a:latin typeface="Times New Roman" pitchFamily="18" charset="0"/>
                <a:cs typeface="Times New Roman" pitchFamily="18" charset="0"/>
              </a:rPr>
              <a:t>Infliximab or adalimumab therapy may be combined with seton insertion in the early phase of management of perianal fistulae. </a:t>
            </a:r>
          </a:p>
          <a:p>
            <a:pPr marL="742950" lvl="1" indent="-285750" algn="l" rtl="0">
              <a:buFont typeface="Arial" pitchFamily="34" charset="0"/>
              <a:buChar char="•"/>
            </a:pPr>
            <a:r>
              <a:rPr lang="en-US" sz="2000" dirty="0">
                <a:latin typeface="Times New Roman" pitchFamily="18" charset="0"/>
                <a:cs typeface="Times New Roman" pitchFamily="18" charset="0"/>
              </a:rPr>
              <a:t>Once the fistula has dried up, typically after 2–3 doses, the seton can be removed. </a:t>
            </a:r>
          </a:p>
          <a:p>
            <a:pPr marL="742950" lvl="1" indent="-285750" algn="l" rtl="0">
              <a:buFont typeface="Arial" pitchFamily="34" charset="0"/>
              <a:buChar char="•"/>
            </a:pPr>
            <a:r>
              <a:rPr lang="en-US" sz="2000" dirty="0">
                <a:latin typeface="Times New Roman" pitchFamily="18" charset="0"/>
                <a:cs typeface="Times New Roman" pitchFamily="18" charset="0"/>
              </a:rPr>
              <a:t>Laying open of fistulae (fistulotomy), commonly performed for fistulae resulting from the common cryptoglandular perianal abscess, should be avoided in CD as the wound edges heal very slowly or not at </a:t>
            </a:r>
            <a:r>
              <a:rPr lang="en-US" sz="2000" dirty="0" smtClean="0">
                <a:latin typeface="Times New Roman" pitchFamily="18" charset="0"/>
                <a:cs typeface="Times New Roman" pitchFamily="18" charset="0"/>
              </a:rPr>
              <a:t>all.</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473346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dirty="0">
                <a:latin typeface="Times New Roman" pitchFamily="18" charset="0"/>
                <a:cs typeface="Times New Roman" pitchFamily="18" charset="0"/>
              </a:rPr>
              <a:t>Extraintestinal manifestations of Crohn’s disease</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Related to disease activity</a:t>
            </a:r>
          </a:p>
          <a:p>
            <a:pPr marL="1257300" lvl="2" indent="-342900" algn="l" rtl="0">
              <a:buFont typeface="Wingdings" pitchFamily="2" charset="2"/>
              <a:buChar char="Ø"/>
            </a:pPr>
            <a:r>
              <a:rPr lang="en-US" sz="2000" dirty="0">
                <a:latin typeface="Times New Roman" pitchFamily="18" charset="0"/>
                <a:cs typeface="Times New Roman" pitchFamily="18" charset="0"/>
              </a:rPr>
              <a:t>Erythema nodosum</a:t>
            </a:r>
          </a:p>
          <a:p>
            <a:pPr marL="1257300" lvl="2" indent="-342900" algn="l" rtl="0">
              <a:buFont typeface="Wingdings" pitchFamily="2" charset="2"/>
              <a:buChar char="Ø"/>
            </a:pPr>
            <a:r>
              <a:rPr lang="en-US" sz="2000" dirty="0">
                <a:latin typeface="Times New Roman" pitchFamily="18" charset="0"/>
                <a:cs typeface="Times New Roman" pitchFamily="18" charset="0"/>
              </a:rPr>
              <a:t>Pyoderma gangrenosum</a:t>
            </a:r>
          </a:p>
          <a:p>
            <a:pPr marL="1257300" lvl="2" indent="-342900" algn="l" rtl="0">
              <a:buFont typeface="Wingdings" pitchFamily="2" charset="2"/>
              <a:buChar char="Ø"/>
            </a:pPr>
            <a:r>
              <a:rPr lang="en-US" sz="2000" dirty="0">
                <a:latin typeface="Times New Roman" pitchFamily="18" charset="0"/>
                <a:cs typeface="Times New Roman" pitchFamily="18" charset="0"/>
              </a:rPr>
              <a:t>Arthropathy</a:t>
            </a:r>
          </a:p>
          <a:p>
            <a:pPr marL="1257300" lvl="2" indent="-342900" algn="l" rtl="0">
              <a:buFont typeface="Wingdings" pitchFamily="2" charset="2"/>
              <a:buChar char="Ø"/>
            </a:pPr>
            <a:r>
              <a:rPr lang="en-US" sz="2000" dirty="0">
                <a:latin typeface="Times New Roman" pitchFamily="18" charset="0"/>
                <a:cs typeface="Times New Roman" pitchFamily="18" charset="0"/>
              </a:rPr>
              <a:t>Eye complications (iritis/uveitis)</a:t>
            </a:r>
          </a:p>
          <a:p>
            <a:pPr marL="1257300" lvl="2" indent="-342900" algn="l" rtl="0">
              <a:buFont typeface="Wingdings" pitchFamily="2" charset="2"/>
              <a:buChar char="Ø"/>
            </a:pPr>
            <a:r>
              <a:rPr lang="en-US" sz="2000" dirty="0">
                <a:latin typeface="Times New Roman" pitchFamily="18" charset="0"/>
                <a:cs typeface="Times New Roman" pitchFamily="18" charset="0"/>
              </a:rPr>
              <a:t>Aphthous ulceration</a:t>
            </a:r>
          </a:p>
          <a:p>
            <a:pPr marL="1257300" lvl="2" indent="-342900" algn="l" rtl="0">
              <a:buFont typeface="Wingdings" pitchFamily="2" charset="2"/>
              <a:buChar char="Ø"/>
            </a:pPr>
            <a:r>
              <a:rPr lang="en-US" sz="2000" dirty="0">
                <a:latin typeface="Times New Roman" pitchFamily="18" charset="0"/>
                <a:cs typeface="Times New Roman" pitchFamily="18" charset="0"/>
              </a:rPr>
              <a:t>Amyloidosis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Unrelated to disease activity</a:t>
            </a:r>
          </a:p>
          <a:p>
            <a:pPr marL="1257300" lvl="2" indent="-342900" algn="l" rtl="0">
              <a:buFont typeface="Wingdings" pitchFamily="2" charset="2"/>
              <a:buChar char="Ø"/>
            </a:pPr>
            <a:r>
              <a:rPr lang="en-US" sz="2000" dirty="0">
                <a:latin typeface="Times New Roman" pitchFamily="18" charset="0"/>
                <a:cs typeface="Times New Roman" pitchFamily="18" charset="0"/>
              </a:rPr>
              <a:t>Gallstones</a:t>
            </a:r>
          </a:p>
          <a:p>
            <a:pPr marL="1257300" lvl="2" indent="-342900" algn="l" rtl="0">
              <a:buFont typeface="Wingdings" pitchFamily="2" charset="2"/>
              <a:buChar char="Ø"/>
            </a:pPr>
            <a:r>
              <a:rPr lang="en-US" sz="2000" dirty="0">
                <a:latin typeface="Times New Roman" pitchFamily="18" charset="0"/>
                <a:cs typeface="Times New Roman" pitchFamily="18" charset="0"/>
              </a:rPr>
              <a:t>Renal calculi</a:t>
            </a:r>
          </a:p>
          <a:p>
            <a:pPr marL="1257300" lvl="2" indent="-342900" algn="l" rtl="0">
              <a:buFont typeface="Wingdings" pitchFamily="2" charset="2"/>
              <a:buChar char="Ø"/>
            </a:pPr>
            <a:r>
              <a:rPr lang="en-US" sz="2000" dirty="0">
                <a:latin typeface="Times New Roman" pitchFamily="18" charset="0"/>
                <a:cs typeface="Times New Roman" pitchFamily="18" charset="0"/>
              </a:rPr>
              <a:t>Primary sclerosing cholangitis</a:t>
            </a:r>
          </a:p>
          <a:p>
            <a:pPr marL="1257300" lvl="2" indent="-342900" algn="l" rtl="0">
              <a:buFont typeface="Wingdings" pitchFamily="2" charset="2"/>
              <a:buChar char="Ø"/>
            </a:pPr>
            <a:r>
              <a:rPr lang="en-US" sz="2000" dirty="0">
                <a:latin typeface="Times New Roman" pitchFamily="18" charset="0"/>
                <a:cs typeface="Times New Roman" pitchFamily="18" charset="0"/>
              </a:rPr>
              <a:t>Chronic active hepatitis</a:t>
            </a:r>
          </a:p>
          <a:p>
            <a:pPr marL="1257300" lvl="2" indent="-342900" algn="l" rtl="0">
              <a:buFont typeface="Wingdings" pitchFamily="2" charset="2"/>
              <a:buChar char="Ø"/>
            </a:pPr>
            <a:r>
              <a:rPr lang="en-US" sz="2000" dirty="0">
                <a:latin typeface="Times New Roman" pitchFamily="18" charset="0"/>
                <a:cs typeface="Times New Roman" pitchFamily="18" charset="0"/>
              </a:rPr>
              <a:t>Sacroiliitis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838358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Differences between ulcerative colitis (UC) </a:t>
            </a:r>
            <a:r>
              <a:rPr lang="en-US" sz="2000" b="1" dirty="0" smtClean="0">
                <a:latin typeface="Times New Roman" pitchFamily="18" charset="0"/>
                <a:cs typeface="Times New Roman" pitchFamily="18" charset="0"/>
              </a:rPr>
              <a:t>and Crohn’s </a:t>
            </a:r>
            <a:r>
              <a:rPr lang="en-US" sz="2000" b="1" dirty="0">
                <a:latin typeface="Times New Roman" pitchFamily="18" charset="0"/>
                <a:cs typeface="Times New Roman" pitchFamily="18" charset="0"/>
              </a:rPr>
              <a:t>disease (CD)</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UC affects the colon; CD can affect any part of </a:t>
            </a:r>
            <a:r>
              <a:rPr lang="en-US" sz="2000" dirty="0" smtClean="0">
                <a:latin typeface="Times New Roman" pitchFamily="18" charset="0"/>
                <a:cs typeface="Times New Roman" pitchFamily="18" charset="0"/>
              </a:rPr>
              <a:t>the gastrointestinal </a:t>
            </a:r>
            <a:r>
              <a:rPr lang="en-US" sz="2000" dirty="0">
                <a:latin typeface="Times New Roman" pitchFamily="18" charset="0"/>
                <a:cs typeface="Times New Roman" pitchFamily="18" charset="0"/>
              </a:rPr>
              <a:t>tract, but particularly the small and </a:t>
            </a:r>
            <a:r>
              <a:rPr lang="en-US" sz="2000" dirty="0" smtClean="0">
                <a:latin typeface="Times New Roman" pitchFamily="18" charset="0"/>
                <a:cs typeface="Times New Roman" pitchFamily="18" charset="0"/>
              </a:rPr>
              <a:t>large bowel</a:t>
            </a:r>
            <a:endParaRPr lang="en-US" sz="2000" dirty="0">
              <a:latin typeface="Times New Roman" pitchFamily="18" charset="0"/>
              <a:cs typeface="Times New Roman" pitchFamily="18" charset="0"/>
            </a:endParaRP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UC is a mucosal disease, whereas CD affects the </a:t>
            </a:r>
            <a:r>
              <a:rPr lang="en-US" sz="2000" dirty="0" smtClean="0">
                <a:latin typeface="Times New Roman" pitchFamily="18" charset="0"/>
                <a:cs typeface="Times New Roman" pitchFamily="18" charset="0"/>
              </a:rPr>
              <a:t>full thickness </a:t>
            </a:r>
            <a:r>
              <a:rPr lang="en-US" sz="2000" dirty="0">
                <a:latin typeface="Times New Roman" pitchFamily="18" charset="0"/>
                <a:cs typeface="Times New Roman" pitchFamily="18" charset="0"/>
              </a:rPr>
              <a:t>of the bowel wall</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UC produces confluent disease in the colon and </a:t>
            </a:r>
            <a:r>
              <a:rPr lang="en-US" sz="2000" dirty="0" smtClean="0">
                <a:latin typeface="Times New Roman" pitchFamily="18" charset="0"/>
                <a:cs typeface="Times New Roman" pitchFamily="18" charset="0"/>
              </a:rPr>
              <a:t>rectum, whereas </a:t>
            </a:r>
            <a:r>
              <a:rPr lang="en-US" sz="2000" dirty="0">
                <a:latin typeface="Times New Roman" pitchFamily="18" charset="0"/>
                <a:cs typeface="Times New Roman" pitchFamily="18" charset="0"/>
              </a:rPr>
              <a:t>CD is characterised by skip lesions</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CD more commonly causes stricturing and fistulation</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Granulomas may be found on histology in CD, but not in UC</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CD is often associated with perianal disease, whereas this </a:t>
            </a:r>
            <a:r>
              <a:rPr lang="en-US" sz="2000" dirty="0" smtClean="0">
                <a:latin typeface="Times New Roman" pitchFamily="18" charset="0"/>
                <a:cs typeface="Times New Roman" pitchFamily="18" charset="0"/>
              </a:rPr>
              <a:t>is unusual </a:t>
            </a:r>
            <a:r>
              <a:rPr lang="en-US" sz="2000" dirty="0">
                <a:latin typeface="Times New Roman" pitchFamily="18" charset="0"/>
                <a:cs typeface="Times New Roman" pitchFamily="18" charset="0"/>
              </a:rPr>
              <a:t>in UC</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CD affecting the terminal ileum may produce </a:t>
            </a:r>
            <a:r>
              <a:rPr lang="en-US" sz="2000" dirty="0" smtClean="0">
                <a:latin typeface="Times New Roman" pitchFamily="18" charset="0"/>
                <a:cs typeface="Times New Roman" pitchFamily="18" charset="0"/>
              </a:rPr>
              <a:t>symptoms mimicking </a:t>
            </a:r>
            <a:r>
              <a:rPr lang="en-US" sz="2000" dirty="0">
                <a:latin typeface="Times New Roman" pitchFamily="18" charset="0"/>
                <a:cs typeface="Times New Roman" pitchFamily="18" charset="0"/>
              </a:rPr>
              <a:t>appendicitis, but this does not occur in UC</a:t>
            </a:r>
          </a:p>
          <a:p>
            <a:pPr lvl="2"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Resection of the colon and rectum cures the patient with </a:t>
            </a:r>
            <a:r>
              <a:rPr lang="en-US" sz="2000" dirty="0" smtClean="0">
                <a:latin typeface="Times New Roman" pitchFamily="18" charset="0"/>
                <a:cs typeface="Times New Roman" pitchFamily="18" charset="0"/>
              </a:rPr>
              <a:t>UC, whereas </a:t>
            </a:r>
            <a:r>
              <a:rPr lang="en-US" sz="2000" dirty="0">
                <a:latin typeface="Times New Roman" pitchFamily="18" charset="0"/>
                <a:cs typeface="Times New Roman" pitchFamily="18" charset="0"/>
              </a:rPr>
              <a:t>recurrence is common after resection in CD</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881483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985980"/>
          </a:xfrm>
          <a:prstGeom prst="rect">
            <a:avLst/>
          </a:prstGeom>
        </p:spPr>
        <p:txBody>
          <a:bodyPr wrap="square">
            <a:spAutoFit/>
          </a:bodyPr>
          <a:lstStyle/>
          <a:p>
            <a:pPr algn="l" rtl="0"/>
            <a:r>
              <a:rPr lang="en-US" sz="2000" b="1" dirty="0">
                <a:latin typeface="Times New Roman" pitchFamily="18" charset="0"/>
                <a:cs typeface="Times New Roman" pitchFamily="18" charset="0"/>
              </a:rPr>
              <a:t>INFECTIVE ENTERITIS</a:t>
            </a:r>
          </a:p>
          <a:p>
            <a:pPr algn="l" rtl="0"/>
            <a:r>
              <a:rPr lang="en-US" sz="2000" b="1" dirty="0">
                <a:latin typeface="Times New Roman" pitchFamily="18" charset="0"/>
                <a:cs typeface="Times New Roman" pitchFamily="18" charset="0"/>
              </a:rPr>
              <a:t>Campylobacteriosis</a:t>
            </a:r>
          </a:p>
          <a:p>
            <a:pPr marL="742950" lvl="1" indent="-285750" algn="l" rtl="0">
              <a:buFont typeface="Arial" pitchFamily="34" charset="0"/>
              <a:buChar char="•"/>
            </a:pPr>
            <a:r>
              <a:rPr lang="en-US" sz="2000" dirty="0">
                <a:latin typeface="Times New Roman" pitchFamily="18" charset="0"/>
                <a:cs typeface="Times New Roman" pitchFamily="18" charset="0"/>
              </a:rPr>
              <a:t>Infection with Campylobacter jejuni (a gram-negative rod </a:t>
            </a:r>
            <a:r>
              <a:rPr lang="en-US" sz="2000" dirty="0" smtClean="0">
                <a:latin typeface="Times New Roman" pitchFamily="18" charset="0"/>
                <a:cs typeface="Times New Roman" pitchFamily="18" charset="0"/>
              </a:rPr>
              <a:t>with a distinctive spiral shape) is the most common form of bacterial gastroenteritis </a:t>
            </a:r>
            <a:r>
              <a:rPr lang="en-US" sz="2000" dirty="0">
                <a:latin typeface="Times New Roman" pitchFamily="18" charset="0"/>
                <a:cs typeface="Times New Roman" pitchFamily="18" charset="0"/>
              </a:rPr>
              <a:t>in the UK, typically acquired from </a:t>
            </a:r>
            <a:r>
              <a:rPr lang="en-US" sz="2000" dirty="0" smtClean="0">
                <a:latin typeface="Times New Roman" pitchFamily="18" charset="0"/>
                <a:cs typeface="Times New Roman" pitchFamily="18" charset="0"/>
              </a:rPr>
              <a:t>eating infected </a:t>
            </a:r>
            <a:r>
              <a:rPr lang="en-US" sz="2000" dirty="0">
                <a:latin typeface="Times New Roman" pitchFamily="18" charset="0"/>
                <a:cs typeface="Times New Roman" pitchFamily="18" charset="0"/>
              </a:rPr>
              <a:t>poultry.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causes diarrhoea and abdominal pain </a:t>
            </a:r>
            <a:r>
              <a:rPr lang="en-US" sz="2000" dirty="0" smtClean="0">
                <a:latin typeface="Times New Roman" pitchFamily="18" charset="0"/>
                <a:cs typeface="Times New Roman" pitchFamily="18" charset="0"/>
              </a:rPr>
              <a:t>and may </a:t>
            </a:r>
            <a:r>
              <a:rPr lang="en-US" sz="2000" dirty="0">
                <a:latin typeface="Times New Roman" pitchFamily="18" charset="0"/>
                <a:cs typeface="Times New Roman" pitchFamily="18" charset="0"/>
              </a:rPr>
              <a:t>mimic an acute abdomen.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Severe </a:t>
            </a:r>
            <a:r>
              <a:rPr lang="en-US" sz="2000" dirty="0">
                <a:latin typeface="Times New Roman" pitchFamily="18" charset="0"/>
                <a:cs typeface="Times New Roman" pitchFamily="18" charset="0"/>
              </a:rPr>
              <a:t>cases may </a:t>
            </a:r>
            <a:r>
              <a:rPr lang="en-US" sz="2000" dirty="0" smtClean="0">
                <a:latin typeface="Times New Roman" pitchFamily="18" charset="0"/>
                <a:cs typeface="Times New Roman" pitchFamily="18" charset="0"/>
              </a:rPr>
              <a:t>resemble UC</a:t>
            </a:r>
            <a:r>
              <a:rPr lang="en-US" sz="2000" dirty="0">
                <a:latin typeface="Times New Roman" pitchFamily="18" charset="0"/>
                <a:cs typeface="Times New Roman" pitchFamily="18" charset="0"/>
              </a:rPr>
              <a:t>, with rectal bleeding and colorectal ulceration, </a:t>
            </a:r>
            <a:r>
              <a:rPr lang="en-US" sz="2000" dirty="0" smtClean="0">
                <a:latin typeface="Times New Roman" pitchFamily="18" charset="0"/>
                <a:cs typeface="Times New Roman" pitchFamily="18" charset="0"/>
              </a:rPr>
              <a:t>causing diagnostic </a:t>
            </a:r>
            <a:r>
              <a:rPr lang="en-US" sz="2000" dirty="0">
                <a:latin typeface="Times New Roman" pitchFamily="18" charset="0"/>
                <a:cs typeface="Times New Roman" pitchFamily="18" charset="0"/>
              </a:rPr>
              <a:t>difficulty.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organism is very sensitive and </a:t>
            </a:r>
            <a:r>
              <a:rPr lang="en-US" sz="2000" dirty="0" smtClean="0">
                <a:latin typeface="Times New Roman" pitchFamily="18" charset="0"/>
                <a:cs typeface="Times New Roman" pitchFamily="18" charset="0"/>
              </a:rPr>
              <a:t>may take </a:t>
            </a:r>
            <a:r>
              <a:rPr lang="en-US" sz="2000" dirty="0">
                <a:latin typeface="Times New Roman" pitchFamily="18" charset="0"/>
                <a:cs typeface="Times New Roman" pitchFamily="18" charset="0"/>
              </a:rPr>
              <a:t>several days to isolate on stool culture.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Toxic dilatation and </a:t>
            </a:r>
            <a:r>
              <a:rPr lang="en-US" sz="2000" dirty="0">
                <a:latin typeface="Times New Roman" pitchFamily="18" charset="0"/>
                <a:cs typeface="Times New Roman" pitchFamily="18" charset="0"/>
              </a:rPr>
              <a:t>even disintegrative colitis have rarely been reported </a:t>
            </a:r>
            <a:r>
              <a:rPr lang="en-US" sz="2000" dirty="0" smtClean="0">
                <a:latin typeface="Times New Roman" pitchFamily="18" charset="0"/>
                <a:cs typeface="Times New Roman" pitchFamily="18" charset="0"/>
              </a:rPr>
              <a:t>to occur</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Treatment </a:t>
            </a:r>
            <a:r>
              <a:rPr lang="en-US" sz="2000" dirty="0">
                <a:latin typeface="Times New Roman" pitchFamily="18" charset="0"/>
                <a:cs typeface="Times New Roman" pitchFamily="18" charset="0"/>
              </a:rPr>
              <a:t>is generally supportive as the condition </a:t>
            </a:r>
            <a:r>
              <a:rPr lang="en-US" sz="2000" dirty="0" smtClean="0">
                <a:latin typeface="Times New Roman" pitchFamily="18" charset="0"/>
                <a:cs typeface="Times New Roman" pitchFamily="18" charset="0"/>
              </a:rPr>
              <a:t>usually resolves </a:t>
            </a:r>
            <a:r>
              <a:rPr lang="en-US" sz="2000" dirty="0">
                <a:latin typeface="Times New Roman" pitchFamily="18" charset="0"/>
                <a:cs typeface="Times New Roman" pitchFamily="18" charset="0"/>
              </a:rPr>
              <a:t>without antibiotics.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a notifiable disease</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l" rtl="0"/>
            <a:endParaRPr lang="ar-IQ" dirty="0"/>
          </a:p>
        </p:txBody>
      </p:sp>
    </p:spTree>
    <p:extLst>
      <p:ext uri="{BB962C8B-B14F-4D97-AF65-F5344CB8AC3E}">
        <p14:creationId xmlns:p14="http://schemas.microsoft.com/office/powerpoint/2010/main" val="15684549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93428"/>
          </a:xfrm>
          <a:prstGeom prst="rect">
            <a:avLst/>
          </a:prstGeom>
        </p:spPr>
        <p:txBody>
          <a:bodyPr wrap="square">
            <a:spAutoFit/>
          </a:bodyPr>
          <a:lstStyle/>
          <a:p>
            <a:pPr algn="l" rtl="0"/>
            <a:r>
              <a:rPr lang="en-US" sz="2000" b="1" dirty="0">
                <a:latin typeface="Times New Roman" pitchFamily="18" charset="0"/>
                <a:cs typeface="Times New Roman" pitchFamily="18" charset="0"/>
              </a:rPr>
              <a:t>Yersiniosis</a:t>
            </a:r>
          </a:p>
          <a:p>
            <a:pPr marL="742950" lvl="1" indent="-285750" algn="l" rtl="0">
              <a:buFont typeface="Arial" pitchFamily="34" charset="0"/>
              <a:buChar char="•"/>
            </a:pPr>
            <a:r>
              <a:rPr lang="en-US" sz="2000" dirty="0">
                <a:latin typeface="Times New Roman" pitchFamily="18" charset="0"/>
                <a:cs typeface="Times New Roman" pitchFamily="18" charset="0"/>
              </a:rPr>
              <a:t>Yersinia enterocolitica is a gram-negative rod that can infect the terminal ileum, appendix, ascending colon and mesenteric lymph nodes, and can cause a granulomatous </a:t>
            </a:r>
            <a:r>
              <a:rPr lang="en-US" sz="2000" dirty="0" smtClean="0">
                <a:latin typeface="Times New Roman" pitchFamily="18" charset="0"/>
                <a:cs typeface="Times New Roman" pitchFamily="18" charset="0"/>
              </a:rPr>
              <a:t>inflammatory process </a:t>
            </a:r>
            <a:r>
              <a:rPr lang="en-US" sz="2000" dirty="0">
                <a:latin typeface="Times New Roman" pitchFamily="18" charset="0"/>
                <a:cs typeface="Times New Roman" pitchFamily="18" charset="0"/>
              </a:rPr>
              <a:t>that mimics CD.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Yersinia </a:t>
            </a:r>
            <a:r>
              <a:rPr lang="en-US" sz="2000" dirty="0">
                <a:latin typeface="Times New Roman" pitchFamily="18" charset="0"/>
                <a:cs typeface="Times New Roman" pitchFamily="18" charset="0"/>
              </a:rPr>
              <a:t>typically causes a fever and gastroenteritis, but may persist and cause a terminal ileitis, which, on occasion, may perforate.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diagnosis may </a:t>
            </a:r>
            <a:r>
              <a:rPr lang="en-US" sz="2000" dirty="0">
                <a:latin typeface="Times New Roman" pitchFamily="18" charset="0"/>
                <a:cs typeface="Times New Roman" pitchFamily="18" charset="0"/>
              </a:rPr>
              <a:t>be made on stool culture, but is more often confirmed serologically</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If discovered at laparotomy, the terminal ileum and mesenteric nodes will look thickened and inflamed and </a:t>
            </a:r>
            <a:r>
              <a:rPr lang="en-US" sz="2000" dirty="0" smtClean="0">
                <a:latin typeface="Times New Roman" pitchFamily="18" charset="0"/>
                <a:cs typeface="Times New Roman" pitchFamily="18" charset="0"/>
              </a:rPr>
              <a:t>a lymph </a:t>
            </a:r>
            <a:r>
              <a:rPr lang="en-US" sz="2000" dirty="0">
                <a:latin typeface="Times New Roman" pitchFamily="18" charset="0"/>
                <a:cs typeface="Times New Roman" pitchFamily="18" charset="0"/>
              </a:rPr>
              <a:t>node biopsy can be taken for diagnostic purposes.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disease is normally self-limiting, but responds to treatment with cotrimoxazole or chloramphenicol.</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55768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Salmonellosis, typhoid </a:t>
            </a:r>
            <a:r>
              <a:rPr lang="en-US" sz="2000" b="1" dirty="0" smtClean="0">
                <a:latin typeface="Times New Roman" pitchFamily="18" charset="0"/>
                <a:cs typeface="Times New Roman" pitchFamily="18" charset="0"/>
              </a:rPr>
              <a:t>and paratyphoid</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Salmonella are a family of gram-negative rods that can </a:t>
            </a:r>
            <a:r>
              <a:rPr lang="en-US" sz="2000" dirty="0" smtClean="0">
                <a:latin typeface="Times New Roman" pitchFamily="18" charset="0"/>
                <a:cs typeface="Times New Roman" pitchFamily="18" charset="0"/>
              </a:rPr>
              <a:t>cause a </a:t>
            </a:r>
            <a:r>
              <a:rPr lang="en-US" sz="2000" dirty="0">
                <a:latin typeface="Times New Roman" pitchFamily="18" charset="0"/>
                <a:cs typeface="Times New Roman" pitchFamily="18" charset="0"/>
              </a:rPr>
              <a:t>range of enteric infections.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Salmonella </a:t>
            </a:r>
            <a:r>
              <a:rPr lang="en-US" sz="2000" dirty="0">
                <a:latin typeface="Times New Roman" pitchFamily="18" charset="0"/>
                <a:cs typeface="Times New Roman" pitchFamily="18" charset="0"/>
              </a:rPr>
              <a:t>gastroenteritis is </a:t>
            </a:r>
            <a:r>
              <a:rPr lang="en-US" sz="2000" dirty="0" smtClean="0">
                <a:latin typeface="Times New Roman" pitchFamily="18" charset="0"/>
                <a:cs typeface="Times New Roman" pitchFamily="18" charset="0"/>
              </a:rPr>
              <a:t>typically caused </a:t>
            </a:r>
            <a:r>
              <a:rPr lang="en-US" sz="2000" dirty="0">
                <a:latin typeface="Times New Roman" pitchFamily="18" charset="0"/>
                <a:cs typeface="Times New Roman" pitchFamily="18" charset="0"/>
              </a:rPr>
              <a:t>by S. enteritidis from poultry, and is most </a:t>
            </a:r>
            <a:r>
              <a:rPr lang="en-US" sz="2000" dirty="0" smtClean="0">
                <a:latin typeface="Times New Roman" pitchFamily="18" charset="0"/>
                <a:cs typeface="Times New Roman" pitchFamily="18" charset="0"/>
              </a:rPr>
              <a:t>often a </a:t>
            </a:r>
            <a:r>
              <a:rPr lang="en-US" sz="2000" dirty="0">
                <a:latin typeface="Times New Roman" pitchFamily="18" charset="0"/>
                <a:cs typeface="Times New Roman" pitchFamily="18" charset="0"/>
              </a:rPr>
              <a:t>self-limiting illness comprising headache, fever and </a:t>
            </a:r>
            <a:r>
              <a:rPr lang="en-US" sz="2000" dirty="0" smtClean="0">
                <a:latin typeface="Times New Roman" pitchFamily="18" charset="0"/>
                <a:cs typeface="Times New Roman" pitchFamily="18" charset="0"/>
              </a:rPr>
              <a:t>watery diarrhoea</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severe, </a:t>
            </a:r>
            <a:r>
              <a:rPr lang="en-US" sz="2000" dirty="0" smtClean="0">
                <a:latin typeface="Times New Roman" pitchFamily="18" charset="0"/>
                <a:cs typeface="Times New Roman" pitchFamily="18" charset="0"/>
              </a:rPr>
              <a:t>antibiotics, hospitalisation and intravenous </a:t>
            </a:r>
            <a:r>
              <a:rPr lang="en-US" sz="2000" dirty="0">
                <a:latin typeface="Times New Roman" pitchFamily="18" charset="0"/>
                <a:cs typeface="Times New Roman" pitchFamily="18" charset="0"/>
              </a:rPr>
              <a:t>fluids may be needed.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diagnosis is based </a:t>
            </a:r>
            <a:r>
              <a:rPr lang="en-US" sz="2000" dirty="0" smtClean="0">
                <a:latin typeface="Times New Roman" pitchFamily="18" charset="0"/>
                <a:cs typeface="Times New Roman" pitchFamily="18" charset="0"/>
              </a:rPr>
              <a:t>on stool </a:t>
            </a:r>
            <a:r>
              <a:rPr lang="en-US" sz="2000" dirty="0">
                <a:latin typeface="Times New Roman" pitchFamily="18" charset="0"/>
                <a:cs typeface="Times New Roman" pitchFamily="18" charset="0"/>
              </a:rPr>
              <a:t>culture.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Shigella </a:t>
            </a:r>
            <a:r>
              <a:rPr lang="en-US" sz="2000" dirty="0">
                <a:latin typeface="Times New Roman" pitchFamily="18" charset="0"/>
                <a:cs typeface="Times New Roman" pitchFamily="18" charset="0"/>
              </a:rPr>
              <a:t>and enteropathogenic strains of E. </a:t>
            </a:r>
            <a:r>
              <a:rPr lang="en-US" sz="2000" dirty="0" smtClean="0">
                <a:latin typeface="Times New Roman" pitchFamily="18" charset="0"/>
                <a:cs typeface="Times New Roman" pitchFamily="18" charset="0"/>
              </a:rPr>
              <a:t>coli may </a:t>
            </a:r>
            <a:r>
              <a:rPr lang="en-US" sz="2000" dirty="0">
                <a:latin typeface="Times New Roman" pitchFamily="18" charset="0"/>
                <a:cs typeface="Times New Roman" pitchFamily="18" charset="0"/>
              </a:rPr>
              <a:t>cause similar diarrhoeal illnesses.</a:t>
            </a:r>
          </a:p>
          <a:p>
            <a:pPr marL="742950" lvl="1" indent="-285750" algn="l" rtl="0">
              <a:buFont typeface="Arial" pitchFamily="34" charset="0"/>
              <a:buChar char="•"/>
            </a:pPr>
            <a:r>
              <a:rPr lang="en-US" sz="2000" dirty="0">
                <a:latin typeface="Times New Roman" pitchFamily="18" charset="0"/>
                <a:cs typeface="Times New Roman" pitchFamily="18" charset="0"/>
              </a:rPr>
              <a:t>Typhoid fever is caused by S. typhi and presents with </a:t>
            </a:r>
            <a:r>
              <a:rPr lang="en-US" sz="2000" dirty="0" smtClean="0">
                <a:latin typeface="Times New Roman" pitchFamily="18" charset="0"/>
                <a:cs typeface="Times New Roman" pitchFamily="18" charset="0"/>
              </a:rPr>
              <a:t>fever and </a:t>
            </a:r>
            <a:r>
              <a:rPr lang="en-US" sz="2000" dirty="0">
                <a:latin typeface="Times New Roman" pitchFamily="18" charset="0"/>
                <a:cs typeface="Times New Roman" pitchFamily="18" charset="0"/>
              </a:rPr>
              <a:t>abdominal pain after an incubation period of 10–20 </a:t>
            </a:r>
            <a:r>
              <a:rPr lang="en-US" sz="2000" dirty="0" smtClean="0">
                <a:latin typeface="Times New Roman" pitchFamily="18" charset="0"/>
                <a:cs typeface="Times New Roman" pitchFamily="18" charset="0"/>
              </a:rPr>
              <a:t>days. </a:t>
            </a:r>
          </a:p>
          <a:p>
            <a:pPr marL="742950" lvl="1" indent="-285750" algn="l" rtl="0">
              <a:buFont typeface="Arial" pitchFamily="34" charset="0"/>
              <a:buChar char="•"/>
            </a:pPr>
            <a:r>
              <a:rPr lang="en-US" sz="2000" dirty="0" smtClean="0">
                <a:latin typeface="Times New Roman" pitchFamily="18" charset="0"/>
                <a:cs typeface="Times New Roman" pitchFamily="18" charset="0"/>
              </a:rPr>
              <a:t>Over </a:t>
            </a:r>
            <a:r>
              <a:rPr lang="en-US" sz="2000" dirty="0">
                <a:latin typeface="Times New Roman" pitchFamily="18" charset="0"/>
                <a:cs typeface="Times New Roman" pitchFamily="18" charset="0"/>
              </a:rPr>
              <a:t>the next week, the patient can develop distension, </a:t>
            </a:r>
            <a:r>
              <a:rPr lang="en-US" sz="2000" dirty="0" smtClean="0">
                <a:latin typeface="Times New Roman" pitchFamily="18" charset="0"/>
                <a:cs typeface="Times New Roman" pitchFamily="18" charset="0"/>
              </a:rPr>
              <a:t>diarrhoea, splenomegaly </a:t>
            </a:r>
            <a:r>
              <a:rPr lang="en-US" sz="2000" dirty="0">
                <a:latin typeface="Times New Roman" pitchFamily="18" charset="0"/>
                <a:cs typeface="Times New Roman" pitchFamily="18" charset="0"/>
              </a:rPr>
              <a:t>and characteristic ‘rose spots’ on </a:t>
            </a:r>
            <a:r>
              <a:rPr lang="en-US" sz="2000" dirty="0" smtClean="0">
                <a:latin typeface="Times New Roman" pitchFamily="18" charset="0"/>
                <a:cs typeface="Times New Roman" pitchFamily="18" charset="0"/>
              </a:rPr>
              <a:t>the abdomen </a:t>
            </a:r>
            <a:r>
              <a:rPr lang="en-US" sz="2000" dirty="0">
                <a:latin typeface="Times New Roman" pitchFamily="18" charset="0"/>
                <a:cs typeface="Times New Roman" pitchFamily="18" charset="0"/>
              </a:rPr>
              <a:t>caused by a vasculitis.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Typhoid </a:t>
            </a:r>
            <a:r>
              <a:rPr lang="en-US" sz="2000" dirty="0">
                <a:latin typeface="Times New Roman" pitchFamily="18" charset="0"/>
                <a:cs typeface="Times New Roman" pitchFamily="18" charset="0"/>
              </a:rPr>
              <a:t>is a systemic </a:t>
            </a:r>
            <a:r>
              <a:rPr lang="en-US" sz="2000" dirty="0" smtClean="0">
                <a:latin typeface="Times New Roman" pitchFamily="18" charset="0"/>
                <a:cs typeface="Times New Roman" pitchFamily="18" charset="0"/>
              </a:rPr>
              <a:t>infection and </a:t>
            </a:r>
            <a:r>
              <a:rPr lang="en-US" sz="2000" dirty="0">
                <a:latin typeface="Times New Roman" pitchFamily="18" charset="0"/>
                <a:cs typeface="Times New Roman" pitchFamily="18" charset="0"/>
              </a:rPr>
              <a:t>diagnosis of typhoid is confirmed by culture of </a:t>
            </a:r>
            <a:r>
              <a:rPr lang="en-US" sz="2000" dirty="0" smtClean="0">
                <a:latin typeface="Times New Roman" pitchFamily="18" charset="0"/>
                <a:cs typeface="Times New Roman" pitchFamily="18" charset="0"/>
              </a:rPr>
              <a:t>blood or </a:t>
            </a:r>
            <a:r>
              <a:rPr lang="en-US" sz="2000" dirty="0">
                <a:latin typeface="Times New Roman" pitchFamily="18" charset="0"/>
                <a:cs typeface="Times New Roman" pitchFamily="18" charset="0"/>
              </a:rPr>
              <a:t>stool.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Treatment </a:t>
            </a:r>
            <a:r>
              <a:rPr lang="en-US" sz="2000" dirty="0">
                <a:latin typeface="Times New Roman" pitchFamily="18" charset="0"/>
                <a:cs typeface="Times New Roman" pitchFamily="18" charset="0"/>
              </a:rPr>
              <a:t>is by antibiotics, usually chloramphenicol.</a:t>
            </a:r>
          </a:p>
          <a:p>
            <a:pPr marL="742950" lvl="1" indent="-285750" algn="l" rtl="0">
              <a:buFont typeface="Arial" pitchFamily="34" charset="0"/>
              <a:buChar char="•"/>
            </a:pPr>
            <a:r>
              <a:rPr lang="en-US" sz="2000" dirty="0">
                <a:latin typeface="Times New Roman" pitchFamily="18" charset="0"/>
                <a:cs typeface="Times New Roman" pitchFamily="18" charset="0"/>
              </a:rPr>
              <a:t>A number of surgical complications can result, including </a:t>
            </a:r>
            <a:r>
              <a:rPr lang="en-US" sz="2000" dirty="0" smtClean="0">
                <a:latin typeface="Times New Roman" pitchFamily="18" charset="0"/>
                <a:cs typeface="Times New Roman" pitchFamily="18" charset="0"/>
              </a:rPr>
              <a:t>paralytic ileus</a:t>
            </a:r>
            <a:r>
              <a:rPr lang="en-US" sz="2000" dirty="0">
                <a:latin typeface="Times New Roman" pitchFamily="18" charset="0"/>
                <a:cs typeface="Times New Roman" pitchFamily="18" charset="0"/>
              </a:rPr>
              <a:t>, intestinal haemorrhage, free ileal perforation </a:t>
            </a:r>
            <a:r>
              <a:rPr lang="en-US" sz="2000" dirty="0" smtClean="0">
                <a:latin typeface="Times New Roman" pitchFamily="18" charset="0"/>
                <a:cs typeface="Times New Roman" pitchFamily="18" charset="0"/>
              </a:rPr>
              <a:t>and cholecystitis</a:t>
            </a:r>
            <a:r>
              <a:rPr lang="en-US" sz="2000" dirty="0">
                <a:latin typeface="Times New Roman" pitchFamily="18" charset="0"/>
                <a:cs typeface="Times New Roman" pitchFamily="18" charset="0"/>
              </a:rPr>
              <a:t>.</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9102984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985980"/>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nvasion </a:t>
            </a:r>
            <a:r>
              <a:rPr lang="en-US" sz="2000" dirty="0">
                <a:latin typeface="Times New Roman" pitchFamily="18" charset="0"/>
                <a:cs typeface="Times New Roman" pitchFamily="18" charset="0"/>
              </a:rPr>
              <a:t>of the systemic circulation, </a:t>
            </a:r>
            <a:r>
              <a:rPr lang="en-US" sz="2000" dirty="0" smtClean="0">
                <a:latin typeface="Times New Roman" pitchFamily="18" charset="0"/>
                <a:cs typeface="Times New Roman" pitchFamily="18" charset="0"/>
              </a:rPr>
              <a:t>which is </a:t>
            </a:r>
            <a:r>
              <a:rPr lang="en-US" sz="2000" dirty="0">
                <a:latin typeface="Times New Roman" pitchFamily="18" charset="0"/>
                <a:cs typeface="Times New Roman" pitchFamily="18" charset="0"/>
              </a:rPr>
              <a:t>a characteristic feature of salmonellosis, may cause </a:t>
            </a:r>
            <a:r>
              <a:rPr lang="en-US" sz="2000" dirty="0" smtClean="0">
                <a:latin typeface="Times New Roman" pitchFamily="18" charset="0"/>
                <a:cs typeface="Times New Roman" pitchFamily="18" charset="0"/>
              </a:rPr>
              <a:t>severe gram-negative </a:t>
            </a:r>
            <a:r>
              <a:rPr lang="en-US" sz="2000" dirty="0">
                <a:latin typeface="Times New Roman" pitchFamily="18" charset="0"/>
                <a:cs typeface="Times New Roman" pitchFamily="18" charset="0"/>
              </a:rPr>
              <a:t>sepsis, resulting in septic shock.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 patients develop </a:t>
            </a:r>
            <a:r>
              <a:rPr lang="en-US" sz="2000" dirty="0">
                <a:latin typeface="Times New Roman" pitchFamily="18" charset="0"/>
                <a:cs typeface="Times New Roman" pitchFamily="18" charset="0"/>
              </a:rPr>
              <a:t>metastatic sepsis, including septic arthritis and </a:t>
            </a:r>
            <a:r>
              <a:rPr lang="en-US" sz="2000" dirty="0" smtClean="0">
                <a:latin typeface="Times New Roman" pitchFamily="18" charset="0"/>
                <a:cs typeface="Times New Roman" pitchFamily="18" charset="0"/>
              </a:rPr>
              <a:t>osteomyelitis, meningitis</a:t>
            </a:r>
            <a:r>
              <a:rPr lang="en-US" sz="2000" dirty="0">
                <a:latin typeface="Times New Roman" pitchFamily="18" charset="0"/>
                <a:cs typeface="Times New Roman" pitchFamily="18" charset="0"/>
              </a:rPr>
              <a:t>, encephalitis, disseminated </a:t>
            </a:r>
            <a:r>
              <a:rPr lang="en-US" sz="2000" dirty="0" smtClean="0">
                <a:latin typeface="Times New Roman" pitchFamily="18" charset="0"/>
                <a:cs typeface="Times New Roman" pitchFamily="18" charset="0"/>
              </a:rPr>
              <a:t>intravascular coagulation </a:t>
            </a:r>
            <a:r>
              <a:rPr lang="en-US" sz="2000" dirty="0">
                <a:latin typeface="Times New Roman" pitchFamily="18" charset="0"/>
                <a:cs typeface="Times New Roman" pitchFamily="18" charset="0"/>
              </a:rPr>
              <a:t>and pancreatitis.</a:t>
            </a:r>
          </a:p>
          <a:p>
            <a:pPr marL="742950" lvl="1" indent="-285750" algn="l" rtl="0">
              <a:buFont typeface="Arial" pitchFamily="34" charset="0"/>
              <a:buChar char="•"/>
            </a:pPr>
            <a:r>
              <a:rPr lang="en-US" sz="2000" dirty="0">
                <a:latin typeface="Times New Roman" pitchFamily="18" charset="0"/>
                <a:cs typeface="Times New Roman" pitchFamily="18" charset="0"/>
              </a:rPr>
              <a:t>Perforation of a typhoid ulcer characteristically </a:t>
            </a:r>
            <a:r>
              <a:rPr lang="en-US" sz="2000" dirty="0" smtClean="0">
                <a:latin typeface="Times New Roman" pitchFamily="18" charset="0"/>
                <a:cs typeface="Times New Roman" pitchFamily="18" charset="0"/>
              </a:rPr>
              <a:t>occurs during </a:t>
            </a:r>
            <a:r>
              <a:rPr lang="en-US" sz="2000" dirty="0">
                <a:latin typeface="Times New Roman" pitchFamily="18" charset="0"/>
                <a:cs typeface="Times New Roman" pitchFamily="18" charset="0"/>
              </a:rPr>
              <a:t>the third week of the illness, although it is </a:t>
            </a:r>
            <a:r>
              <a:rPr lang="en-US" sz="2000" dirty="0" smtClean="0">
                <a:latin typeface="Times New Roman" pitchFamily="18" charset="0"/>
                <a:cs typeface="Times New Roman" pitchFamily="18" charset="0"/>
              </a:rPr>
              <a:t>sometimes the </a:t>
            </a:r>
            <a:r>
              <a:rPr lang="en-US" sz="2000" dirty="0">
                <a:latin typeface="Times New Roman" pitchFamily="18" charset="0"/>
                <a:cs typeface="Times New Roman" pitchFamily="18" charset="0"/>
              </a:rPr>
              <a:t>first clinical sign of the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ulcer is parallel </a:t>
            </a:r>
            <a:r>
              <a:rPr lang="en-US" sz="2000" dirty="0" smtClean="0">
                <a:latin typeface="Times New Roman" pitchFamily="18" charset="0"/>
                <a:cs typeface="Times New Roman" pitchFamily="18" charset="0"/>
              </a:rPr>
              <a:t>to the </a:t>
            </a:r>
            <a:r>
              <a:rPr lang="en-US" sz="2000" dirty="0">
                <a:latin typeface="Times New Roman" pitchFamily="18" charset="0"/>
                <a:cs typeface="Times New Roman" pitchFamily="18" charset="0"/>
              </a:rPr>
              <a:t>long axis of the gut and is usually situated in the </a:t>
            </a:r>
            <a:r>
              <a:rPr lang="en-US" sz="2000" dirty="0" smtClean="0">
                <a:latin typeface="Times New Roman" pitchFamily="18" charset="0"/>
                <a:cs typeface="Times New Roman" pitchFamily="18" charset="0"/>
              </a:rPr>
              <a:t>distal ileum</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Perforation </a:t>
            </a:r>
            <a:r>
              <a:rPr lang="en-US" sz="2000" dirty="0">
                <a:latin typeface="Times New Roman" pitchFamily="18" charset="0"/>
                <a:cs typeface="Times New Roman" pitchFamily="18" charset="0"/>
              </a:rPr>
              <a:t>requires surgery to wash out and close </a:t>
            </a:r>
            <a:r>
              <a:rPr lang="en-US" sz="2000" dirty="0" smtClean="0">
                <a:latin typeface="Times New Roman" pitchFamily="18" charset="0"/>
                <a:cs typeface="Times New Roman" pitchFamily="18" charset="0"/>
              </a:rPr>
              <a:t>the ulcer </a:t>
            </a:r>
            <a:r>
              <a:rPr lang="en-US" sz="2000" dirty="0">
                <a:latin typeface="Times New Roman" pitchFamily="18" charset="0"/>
                <a:cs typeface="Times New Roman" pitchFamily="18" charset="0"/>
              </a:rPr>
              <a:t>and intestinal resection is usually avoided.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unstable patients</a:t>
            </a:r>
            <a:r>
              <a:rPr lang="en-US" sz="2000" dirty="0">
                <a:latin typeface="Times New Roman" pitchFamily="18" charset="0"/>
                <a:cs typeface="Times New Roman" pitchFamily="18" charset="0"/>
              </a:rPr>
              <a:t>, notably with evidence of septic shock, the </a:t>
            </a:r>
            <a:r>
              <a:rPr lang="en-US" sz="2000" dirty="0" smtClean="0">
                <a:latin typeface="Times New Roman" pitchFamily="18" charset="0"/>
                <a:cs typeface="Times New Roman" pitchFamily="18" charset="0"/>
              </a:rPr>
              <a:t>bowel should </a:t>
            </a:r>
            <a:r>
              <a:rPr lang="en-US" sz="2000" dirty="0">
                <a:latin typeface="Times New Roman" pitchFamily="18" charset="0"/>
                <a:cs typeface="Times New Roman" pitchFamily="18" charset="0"/>
              </a:rPr>
              <a:t>be exteriorised and the perforation closed after </a:t>
            </a:r>
            <a:r>
              <a:rPr lang="en-US" sz="2000" dirty="0" smtClean="0">
                <a:latin typeface="Times New Roman" pitchFamily="18" charset="0"/>
                <a:cs typeface="Times New Roman" pitchFamily="18" charset="0"/>
              </a:rPr>
              <a:t>recovery. </a:t>
            </a:r>
          </a:p>
          <a:p>
            <a:pPr marL="742950" lvl="1" indent="-285750" algn="l" rtl="0">
              <a:buFont typeface="Arial" pitchFamily="34" charset="0"/>
              <a:buChar char="•"/>
            </a:pPr>
            <a:r>
              <a:rPr lang="en-US" sz="2000" dirty="0" smtClean="0">
                <a:latin typeface="Times New Roman" pitchFamily="18" charset="0"/>
                <a:cs typeface="Times New Roman" pitchFamily="18" charset="0"/>
              </a:rPr>
              <a:t>Paratyphoid </a:t>
            </a:r>
            <a:r>
              <a:rPr lang="en-US" sz="2000" dirty="0">
                <a:latin typeface="Times New Roman" pitchFamily="18" charset="0"/>
                <a:cs typeface="Times New Roman" pitchFamily="18" charset="0"/>
              </a:rPr>
              <a:t>infection (with S. paratyphi) </a:t>
            </a:r>
            <a:r>
              <a:rPr lang="en-US" sz="2000" dirty="0" smtClean="0">
                <a:latin typeface="Times New Roman" pitchFamily="18" charset="0"/>
                <a:cs typeface="Times New Roman" pitchFamily="18" charset="0"/>
              </a:rPr>
              <a:t>resembles typhoid </a:t>
            </a:r>
            <a:r>
              <a:rPr lang="en-US" sz="2000" dirty="0">
                <a:latin typeface="Times New Roman" pitchFamily="18" charset="0"/>
                <a:cs typeface="Times New Roman" pitchFamily="18" charset="0"/>
              </a:rPr>
              <a:t>fever and is treated in a similar manner. </a:t>
            </a:r>
            <a:endParaRPr lang="en-US" sz="2000" dirty="0" smtClean="0">
              <a:latin typeface="Times New Roman" pitchFamily="18" charset="0"/>
              <a:cs typeface="Times New Roman" pitchFamily="18" charset="0"/>
            </a:endParaRPr>
          </a:p>
          <a:p>
            <a:pPr algn="l" rtl="0"/>
            <a:endParaRPr lang="en-US" dirty="0" smtClean="0"/>
          </a:p>
        </p:txBody>
      </p:sp>
    </p:spTree>
    <p:extLst>
      <p:ext uri="{BB962C8B-B14F-4D97-AF65-F5344CB8AC3E}">
        <p14:creationId xmlns:p14="http://schemas.microsoft.com/office/powerpoint/2010/main" val="1325260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If the jejunum is resected, the ileum can assume all the required absorptive functions.</a:t>
            </a:r>
          </a:p>
          <a:p>
            <a:pPr marL="742950" lvl="1" indent="-285750" algn="l" rtl="0">
              <a:buFont typeface="Arial" pitchFamily="34" charset="0"/>
              <a:buChar char="•"/>
            </a:pPr>
            <a:r>
              <a:rPr lang="en-US" sz="2000" dirty="0">
                <a:latin typeface="Times New Roman" pitchFamily="18" charset="0"/>
                <a:cs typeface="Times New Roman" pitchFamily="18" charset="0"/>
              </a:rPr>
              <a:t> Resection of the terminal ileum will result in a diminished bile salt pool, B12 deficiency and may lead to deficiency of the fat-soluble vitamins A, D, E and K.</a:t>
            </a:r>
          </a:p>
          <a:p>
            <a:pPr marL="742950" lvl="1" indent="-285750" algn="l" rtl="0">
              <a:buFont typeface="Arial" pitchFamily="34" charset="0"/>
              <a:buChar char="•"/>
            </a:pPr>
            <a:r>
              <a:rPr lang="en-US" sz="2000" dirty="0">
                <a:latin typeface="Times New Roman" pitchFamily="18" charset="0"/>
                <a:cs typeface="Times New Roman" pitchFamily="18" charset="0"/>
              </a:rPr>
              <a:t>The small intestine plays an important role in the metabolism of plasma lipoproteins, as it is the main site of synthesis of high-density, low-density and very low-density </a:t>
            </a:r>
            <a:r>
              <a:rPr lang="en-US" sz="2000" dirty="0" smtClean="0">
                <a:latin typeface="Times New Roman" pitchFamily="18" charset="0"/>
                <a:cs typeface="Times New Roman" pitchFamily="18" charset="0"/>
              </a:rPr>
              <a:t>lipoproteins (HDL</a:t>
            </a:r>
            <a:r>
              <a:rPr lang="en-US" sz="2000" dirty="0">
                <a:latin typeface="Times New Roman" pitchFamily="18" charset="0"/>
                <a:cs typeface="Times New Roman" pitchFamily="18" charset="0"/>
              </a:rPr>
              <a:t>, LDL, VLDL). </a:t>
            </a:r>
          </a:p>
          <a:p>
            <a:pPr marL="742950" lvl="1" indent="-285750" algn="l" rtl="0">
              <a:buFont typeface="Arial" pitchFamily="34" charset="0"/>
              <a:buChar char="•"/>
            </a:pPr>
            <a:r>
              <a:rPr lang="en-US" sz="2000" dirty="0">
                <a:latin typeface="Times New Roman" pitchFamily="18" charset="0"/>
                <a:cs typeface="Times New Roman" pitchFamily="18" charset="0"/>
              </a:rPr>
              <a:t>These particles transport most of the absorbed dietary fat to the systemic circulation via the lymph. </a:t>
            </a:r>
          </a:p>
          <a:p>
            <a:pPr marL="742950" lvl="1" indent="-285750" algn="l" rtl="0">
              <a:buFont typeface="Arial" pitchFamily="34" charset="0"/>
              <a:buChar char="•"/>
            </a:pPr>
            <a:r>
              <a:rPr lang="en-US" sz="2000" dirty="0">
                <a:latin typeface="Times New Roman" pitchFamily="18" charset="0"/>
                <a:cs typeface="Times New Roman" pitchFamily="18" charset="0"/>
              </a:rPr>
              <a:t>The small bowel also synthesises intestinal hormones such as glucagon-like peptides GLP-1 and 2, peptide YY and motilin, which interact with the enteric nervous system to modulate intestinal function, growth and differentiation.</a:t>
            </a:r>
          </a:p>
        </p:txBody>
      </p:sp>
    </p:spTree>
    <p:extLst>
      <p:ext uri="{BB962C8B-B14F-4D97-AF65-F5344CB8AC3E}">
        <p14:creationId xmlns:p14="http://schemas.microsoft.com/office/powerpoint/2010/main" val="29808482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524863"/>
          </a:xfrm>
          <a:prstGeom prst="rect">
            <a:avLst/>
          </a:prstGeom>
        </p:spPr>
        <p:txBody>
          <a:bodyPr wrap="square">
            <a:spAutoFit/>
          </a:bodyPr>
          <a:lstStyle/>
          <a:p>
            <a:pPr algn="l" rtl="0"/>
            <a:r>
              <a:rPr lang="en-US" sz="2000" b="1" dirty="0">
                <a:latin typeface="Times New Roman" pitchFamily="18" charset="0"/>
                <a:cs typeface="Times New Roman" pitchFamily="18" charset="0"/>
              </a:rPr>
              <a:t>Tuberculosis of the intestine</a:t>
            </a:r>
          </a:p>
          <a:p>
            <a:pPr marL="742950" lvl="1" indent="-285750" algn="l" rtl="0">
              <a:buFont typeface="Arial" pitchFamily="34" charset="0"/>
              <a:buChar char="•"/>
            </a:pPr>
            <a:r>
              <a:rPr lang="en-US" sz="2000" dirty="0">
                <a:latin typeface="Times New Roman" pitchFamily="18" charset="0"/>
                <a:cs typeface="Times New Roman" pitchFamily="18" charset="0"/>
              </a:rPr>
              <a:t>Tuberculosis, </a:t>
            </a:r>
            <a:r>
              <a:rPr lang="en-US" sz="2000" dirty="0" smtClean="0">
                <a:latin typeface="Times New Roman" pitchFamily="18" charset="0"/>
                <a:cs typeface="Times New Roman" pitchFamily="18" charset="0"/>
              </a:rPr>
              <a:t>can </a:t>
            </a:r>
            <a:r>
              <a:rPr lang="en-US" sz="2000" dirty="0">
                <a:latin typeface="Times New Roman" pitchFamily="18" charset="0"/>
                <a:cs typeface="Times New Roman" pitchFamily="18" charset="0"/>
              </a:rPr>
              <a:t>affect any part of the gastrointestinal tract from the mouth to the anus.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sites affected most often are the ileum, proximal colon and peritoneum. </a:t>
            </a:r>
            <a:endParaRPr lang="en-US" sz="2000" dirty="0" smtClean="0">
              <a:latin typeface="Times New Roman" pitchFamily="18" charset="0"/>
              <a:cs typeface="Times New Roman" pitchFamily="18" charset="0"/>
            </a:endParaRP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The disease presented as</a:t>
            </a:r>
            <a:r>
              <a:rPr lang="en-US" sz="2000" dirty="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Ulcerative tuberculosis</a:t>
            </a:r>
          </a:p>
          <a:p>
            <a:pPr marL="742950" lvl="1" indent="-285750" algn="l" rtl="0">
              <a:buFont typeface="Arial" pitchFamily="34" charset="0"/>
              <a:buChar char="•"/>
            </a:pPr>
            <a:r>
              <a:rPr lang="en-US" sz="2000" dirty="0">
                <a:latin typeface="Times New Roman" pitchFamily="18" charset="0"/>
                <a:cs typeface="Times New Roman" pitchFamily="18" charset="0"/>
              </a:rPr>
              <a:t>Ulcerative tuberculosis develops secondary to pulmonary tuberculosis and arises as a result of swallowing tubercle bacilli.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Multiple </a:t>
            </a:r>
            <a:r>
              <a:rPr lang="en-US" sz="2000" dirty="0">
                <a:latin typeface="Times New Roman" pitchFamily="18" charset="0"/>
                <a:cs typeface="Times New Roman" pitchFamily="18" charset="0"/>
              </a:rPr>
              <a:t>ulcers, lying transversely, </a:t>
            </a: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terminal ileum </a:t>
            </a:r>
            <a:r>
              <a:rPr lang="en-US" sz="2000" dirty="0">
                <a:latin typeface="Times New Roman" pitchFamily="18" charset="0"/>
                <a:cs typeface="Times New Roman" pitchFamily="18" charset="0"/>
              </a:rPr>
              <a:t>and the overlying serosa is thickened, reddened and covered in tubercles.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typically present with diarrhoea and weight loss, although subacute obstruction </a:t>
            </a:r>
            <a:r>
              <a:rPr lang="en-US" sz="2000" dirty="0" smtClean="0">
                <a:latin typeface="Times New Roman" pitchFamily="18" charset="0"/>
                <a:cs typeface="Times New Roman" pitchFamily="18" charset="0"/>
              </a:rPr>
              <a:t>and even </a:t>
            </a:r>
            <a:r>
              <a:rPr lang="en-US" sz="2000" dirty="0">
                <a:latin typeface="Times New Roman" pitchFamily="18" charset="0"/>
                <a:cs typeface="Times New Roman" pitchFamily="18" charset="0"/>
              </a:rPr>
              <a:t>local perforation and fistula formation can occur.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barium follow-through or CT examination fails to show filling of the lower ileum, caecum and the ascending colon as a </a:t>
            </a:r>
            <a:r>
              <a:rPr lang="en-US" sz="2000" dirty="0" smtClean="0">
                <a:latin typeface="Times New Roman" pitchFamily="18" charset="0"/>
                <a:cs typeface="Times New Roman" pitchFamily="18" charset="0"/>
              </a:rPr>
              <a:t>result of </a:t>
            </a:r>
            <a:r>
              <a:rPr lang="en-US" sz="2000" dirty="0">
                <a:latin typeface="Times New Roman" pitchFamily="18" charset="0"/>
                <a:cs typeface="Times New Roman" pitchFamily="18" charset="0"/>
              </a:rPr>
              <a:t>narrowing of the ulcerated </a:t>
            </a:r>
            <a:r>
              <a:rPr lang="en-US" sz="2000" dirty="0" smtClean="0">
                <a:latin typeface="Times New Roman" pitchFamily="18" charset="0"/>
                <a:cs typeface="Times New Roman" pitchFamily="18" charset="0"/>
              </a:rPr>
              <a:t>segment.</a:t>
            </a: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course of antituberculous chemotherapy usually leads to cure, provided the pulmonary tuberculosis is adequately treated.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Surgery </a:t>
            </a:r>
            <a:r>
              <a:rPr lang="en-US" sz="2000" dirty="0">
                <a:latin typeface="Times New Roman" pitchFamily="18" charset="0"/>
                <a:cs typeface="Times New Roman" pitchFamily="18" charset="0"/>
              </a:rPr>
              <a:t>is usually undertaken only in the rare event of a perforation or complete intestinal obstruction.</a:t>
            </a:r>
          </a:p>
          <a:p>
            <a:pPr algn="l" rtl="0"/>
            <a:endParaRPr lang="en-US" dirty="0"/>
          </a:p>
        </p:txBody>
      </p:sp>
    </p:spTree>
    <p:extLst>
      <p:ext uri="{BB962C8B-B14F-4D97-AF65-F5344CB8AC3E}">
        <p14:creationId xmlns:p14="http://schemas.microsoft.com/office/powerpoint/2010/main" val="42049461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324535"/>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Hyperplastic </a:t>
            </a:r>
            <a:r>
              <a:rPr lang="en-US" sz="2000" b="1" dirty="0">
                <a:latin typeface="Times New Roman" pitchFamily="18" charset="0"/>
                <a:cs typeface="Times New Roman" pitchFamily="18" charset="0"/>
              </a:rPr>
              <a:t>tuberculosis</a:t>
            </a:r>
          </a:p>
          <a:p>
            <a:pPr marL="742950" lvl="1" indent="-285750" algn="l" rtl="0">
              <a:buFont typeface="Arial" pitchFamily="34" charset="0"/>
              <a:buChar char="•"/>
            </a:pPr>
            <a:r>
              <a:rPr lang="en-US" sz="2000" dirty="0">
                <a:latin typeface="Times New Roman" pitchFamily="18" charset="0"/>
                <a:cs typeface="Times New Roman" pitchFamily="18" charset="0"/>
              </a:rPr>
              <a:t>This is caused by the ingestion of Mycobacterium </a:t>
            </a:r>
            <a:r>
              <a:rPr lang="en-US" sz="2000" dirty="0" smtClean="0">
                <a:latin typeface="Times New Roman" pitchFamily="18" charset="0"/>
                <a:cs typeface="Times New Roman" pitchFamily="18" charset="0"/>
              </a:rPr>
              <a:t>tuberculosis by </a:t>
            </a:r>
            <a:r>
              <a:rPr lang="en-US" sz="2000" dirty="0">
                <a:latin typeface="Times New Roman" pitchFamily="18" charset="0"/>
                <a:cs typeface="Times New Roman" pitchFamily="18" charset="0"/>
              </a:rPr>
              <a:t>patients with a high resistance to the organism.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infection usually </a:t>
            </a:r>
            <a:r>
              <a:rPr lang="en-US" sz="2000" dirty="0">
                <a:latin typeface="Times New Roman" pitchFamily="18" charset="0"/>
                <a:cs typeface="Times New Roman" pitchFamily="18" charset="0"/>
              </a:rPr>
              <a:t>occurs in the ileocaecal region, although </a:t>
            </a:r>
            <a:r>
              <a:rPr lang="en-US" sz="2000" dirty="0" smtClean="0">
                <a:latin typeface="Times New Roman" pitchFamily="18" charset="0"/>
                <a:cs typeface="Times New Roman" pitchFamily="18" charset="0"/>
              </a:rPr>
              <a:t>solitary and </a:t>
            </a:r>
            <a:r>
              <a:rPr lang="en-US" sz="2000" dirty="0">
                <a:latin typeface="Times New Roman" pitchFamily="18" charset="0"/>
                <a:cs typeface="Times New Roman" pitchFamily="18" charset="0"/>
              </a:rPr>
              <a:t>multiple lesions in the lower ileum are also </a:t>
            </a:r>
            <a:r>
              <a:rPr lang="en-US" sz="2000" dirty="0" smtClean="0">
                <a:latin typeface="Times New Roman" pitchFamily="18" charset="0"/>
                <a:cs typeface="Times New Roman" pitchFamily="18" charset="0"/>
              </a:rPr>
              <a:t>sometimes seen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infection establishes itself in lymphoid </a:t>
            </a:r>
            <a:r>
              <a:rPr lang="en-US" sz="2000" dirty="0" smtClean="0">
                <a:latin typeface="Times New Roman" pitchFamily="18" charset="0"/>
                <a:cs typeface="Times New Roman" pitchFamily="18" charset="0"/>
              </a:rPr>
              <a:t>follicles, and </a:t>
            </a:r>
            <a:r>
              <a:rPr lang="en-US" sz="2000" dirty="0">
                <a:latin typeface="Times New Roman" pitchFamily="18" charset="0"/>
                <a:cs typeface="Times New Roman" pitchFamily="18" charset="0"/>
              </a:rPr>
              <a:t>the resulting chronic inflammation causes thickening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intestinal wall and narrowing of the lumen.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a:t>
            </a:r>
            <a:r>
              <a:rPr lang="en-US" sz="2000" dirty="0" smtClean="0">
                <a:latin typeface="Times New Roman" pitchFamily="18" charset="0"/>
                <a:cs typeface="Times New Roman" pitchFamily="18" charset="0"/>
              </a:rPr>
              <a:t>early involvement </a:t>
            </a:r>
            <a:r>
              <a:rPr lang="en-US" sz="2000" dirty="0">
                <a:latin typeface="Times New Roman" pitchFamily="18" charset="0"/>
                <a:cs typeface="Times New Roman" pitchFamily="18" charset="0"/>
              </a:rPr>
              <a:t>of the regional lymph nodes, which may </a:t>
            </a:r>
            <a:r>
              <a:rPr lang="en-US" sz="2000" dirty="0" smtClean="0">
                <a:latin typeface="Times New Roman" pitchFamily="18" charset="0"/>
                <a:cs typeface="Times New Roman" pitchFamily="18" charset="0"/>
              </a:rPr>
              <a:t>caseate. </a:t>
            </a: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bscess </a:t>
            </a:r>
            <a:r>
              <a:rPr lang="en-US" sz="2000" dirty="0">
                <a:latin typeface="Times New Roman" pitchFamily="18" charset="0"/>
                <a:cs typeface="Times New Roman" pitchFamily="18" charset="0"/>
              </a:rPr>
              <a:t>and fistula formation are rare.</a:t>
            </a:r>
          </a:p>
          <a:p>
            <a:pPr marL="742950" lvl="1" indent="-285750" algn="l" rtl="0">
              <a:buFont typeface="Arial" pitchFamily="34" charset="0"/>
              <a:buChar char="•"/>
            </a:pPr>
            <a:r>
              <a:rPr lang="en-US" sz="2000" dirty="0">
                <a:latin typeface="Times New Roman" pitchFamily="18" charset="0"/>
                <a:cs typeface="Times New Roman" pitchFamily="18" charset="0"/>
              </a:rPr>
              <a:t>Patients usually present with attacks of abdominal </a:t>
            </a:r>
            <a:r>
              <a:rPr lang="en-US" sz="2000" dirty="0" smtClean="0">
                <a:latin typeface="Times New Roman" pitchFamily="18" charset="0"/>
                <a:cs typeface="Times New Roman" pitchFamily="18" charset="0"/>
              </a:rPr>
              <a:t>pain and </a:t>
            </a:r>
            <a:r>
              <a:rPr lang="en-US" sz="2000" dirty="0">
                <a:latin typeface="Times New Roman" pitchFamily="18" charset="0"/>
                <a:cs typeface="Times New Roman" pitchFamily="18" charset="0"/>
              </a:rPr>
              <a:t>intermittent diarrhoea.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incomplete ileal </a:t>
            </a:r>
            <a:r>
              <a:rPr lang="en-US" sz="2000" dirty="0" smtClean="0">
                <a:latin typeface="Times New Roman" pitchFamily="18" charset="0"/>
                <a:cs typeface="Times New Roman" pitchFamily="18" charset="0"/>
              </a:rPr>
              <a:t>obstruction, leading </a:t>
            </a:r>
            <a:r>
              <a:rPr lang="en-US" sz="2000" dirty="0">
                <a:latin typeface="Times New Roman" pitchFamily="18" charset="0"/>
                <a:cs typeface="Times New Roman" pitchFamily="18" charset="0"/>
              </a:rPr>
              <a:t>to stasis and bacterial overgrowth.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in </a:t>
            </a:r>
            <a:r>
              <a:rPr lang="en-US" sz="2000" dirty="0" smtClean="0">
                <a:latin typeface="Times New Roman" pitchFamily="18" charset="0"/>
                <a:cs typeface="Times New Roman" pitchFamily="18" charset="0"/>
              </a:rPr>
              <a:t>turn causes </a:t>
            </a:r>
            <a:r>
              <a:rPr lang="en-US" sz="2000" dirty="0">
                <a:latin typeface="Times New Roman" pitchFamily="18" charset="0"/>
                <a:cs typeface="Times New Roman" pitchFamily="18" charset="0"/>
              </a:rPr>
              <a:t>steatorrhoea, anaemia and loss of weight.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may present </a:t>
            </a:r>
            <a:r>
              <a:rPr lang="en-US" sz="2000" dirty="0">
                <a:latin typeface="Times New Roman" pitchFamily="18" charset="0"/>
                <a:cs typeface="Times New Roman" pitchFamily="18" charset="0"/>
              </a:rPr>
              <a:t>with a mass in the right iliac fossa and vague ill health.</a:t>
            </a:r>
          </a:p>
          <a:p>
            <a:pPr marL="742950" lvl="1" indent="-285750" algn="l" rtl="0">
              <a:buFont typeface="Arial" pitchFamily="34" charset="0"/>
              <a:buChar char="•"/>
            </a:pPr>
            <a:r>
              <a:rPr lang="en-US" sz="2000" dirty="0">
                <a:latin typeface="Times New Roman" pitchFamily="18" charset="0"/>
                <a:cs typeface="Times New Roman" pitchFamily="18" charset="0"/>
              </a:rPr>
              <a:t>The differential diagnosis is that of an appendix mass, </a:t>
            </a:r>
            <a:r>
              <a:rPr lang="en-US" sz="2000" dirty="0" smtClean="0">
                <a:latin typeface="Times New Roman" pitchFamily="18" charset="0"/>
                <a:cs typeface="Times New Roman" pitchFamily="18" charset="0"/>
              </a:rPr>
              <a:t>lymphoma, carcinoma </a:t>
            </a:r>
            <a:r>
              <a:rPr lang="en-US" sz="2000" dirty="0">
                <a:latin typeface="Times New Roman" pitchFamily="18" charset="0"/>
                <a:cs typeface="Times New Roman" pitchFamily="18" charset="0"/>
              </a:rPr>
              <a:t>of the caecum, CD, tuberculosis or actinomycosis</a:t>
            </a:r>
            <a:r>
              <a:rPr lang="en-US" dirty="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7053220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A barium follow-through or small bowel </a:t>
            </a:r>
            <a:r>
              <a:rPr lang="en-US" sz="2000" dirty="0" smtClean="0">
                <a:latin typeface="Times New Roman" pitchFamily="18" charset="0"/>
                <a:cs typeface="Times New Roman" pitchFamily="18" charset="0"/>
              </a:rPr>
              <a:t>enema will </a:t>
            </a:r>
            <a:r>
              <a:rPr lang="en-US" sz="2000" dirty="0">
                <a:latin typeface="Times New Roman" pitchFamily="18" charset="0"/>
                <a:cs typeface="Times New Roman" pitchFamily="18" charset="0"/>
              </a:rPr>
              <a:t>show a long narrow filling defect in the terminal </a:t>
            </a:r>
            <a:r>
              <a:rPr lang="en-US" sz="2000" dirty="0" smtClean="0">
                <a:latin typeface="Times New Roman" pitchFamily="18" charset="0"/>
                <a:cs typeface="Times New Roman" pitchFamily="18" charset="0"/>
              </a:rPr>
              <a:t>ileum.</a:t>
            </a:r>
          </a:p>
          <a:p>
            <a:pPr marL="742950" lvl="1" indent="-285750" algn="l" rtl="0">
              <a:buFont typeface="Arial" pitchFamily="34" charset="0"/>
              <a:buChar char="•"/>
            </a:pPr>
            <a:r>
              <a:rPr lang="en-US" sz="2000" dirty="0" smtClean="0">
                <a:latin typeface="Times New Roman" pitchFamily="18" charset="0"/>
                <a:cs typeface="Times New Roman" pitchFamily="18" charset="0"/>
              </a:rPr>
              <a:t>CT will also </a:t>
            </a:r>
            <a:r>
              <a:rPr lang="en-US" sz="2000" dirty="0">
                <a:latin typeface="Times New Roman" pitchFamily="18" charset="0"/>
                <a:cs typeface="Times New Roman" pitchFamily="18" charset="0"/>
              </a:rPr>
              <a:t>demonstrate the narrowed segment with proximal </a:t>
            </a:r>
            <a:r>
              <a:rPr lang="en-US" sz="2000" dirty="0" smtClean="0">
                <a:latin typeface="Times New Roman" pitchFamily="18" charset="0"/>
                <a:cs typeface="Times New Roman" pitchFamily="18" charset="0"/>
              </a:rPr>
              <a:t>distension and </a:t>
            </a:r>
            <a:r>
              <a:rPr lang="en-US" sz="2000" dirty="0">
                <a:latin typeface="Times New Roman" pitchFamily="18" charset="0"/>
                <a:cs typeface="Times New Roman" pitchFamily="18" charset="0"/>
              </a:rPr>
              <a:t>the associated lymphadenopathy.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diagnosis is </a:t>
            </a:r>
            <a:r>
              <a:rPr lang="en-US" sz="2000" dirty="0">
                <a:latin typeface="Times New Roman" pitchFamily="18" charset="0"/>
                <a:cs typeface="Times New Roman" pitchFamily="18" charset="0"/>
              </a:rPr>
              <a:t>clear and the patient has not yet developed </a:t>
            </a:r>
            <a:r>
              <a:rPr lang="en-US" sz="2000" dirty="0" smtClean="0">
                <a:latin typeface="Times New Roman" pitchFamily="18" charset="0"/>
                <a:cs typeface="Times New Roman" pitchFamily="18" charset="0"/>
              </a:rPr>
              <a:t>obstructive symptoms</a:t>
            </a:r>
            <a:r>
              <a:rPr lang="en-US" sz="2000" dirty="0">
                <a:latin typeface="Times New Roman" pitchFamily="18" charset="0"/>
                <a:cs typeface="Times New Roman" pitchFamily="18" charset="0"/>
              </a:rPr>
              <a:t>, treatment with chemotherapy is advised and </a:t>
            </a:r>
            <a:r>
              <a:rPr lang="en-US" sz="2000" dirty="0" smtClean="0">
                <a:latin typeface="Times New Roman" pitchFamily="18" charset="0"/>
                <a:cs typeface="Times New Roman" pitchFamily="18" charset="0"/>
              </a:rPr>
              <a:t>may be </a:t>
            </a:r>
            <a:r>
              <a:rPr lang="en-US" sz="2000" dirty="0">
                <a:latin typeface="Times New Roman" pitchFamily="18" charset="0"/>
                <a:cs typeface="Times New Roman" pitchFamily="18" charset="0"/>
              </a:rPr>
              <a:t>curative.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Where </a:t>
            </a:r>
            <a:r>
              <a:rPr lang="en-US" sz="2000" dirty="0">
                <a:latin typeface="Times New Roman" pitchFamily="18" charset="0"/>
                <a:cs typeface="Times New Roman" pitchFamily="18" charset="0"/>
              </a:rPr>
              <a:t>obstruction is present, or the possibility </a:t>
            </a:r>
            <a:r>
              <a:rPr lang="en-US" sz="2000" dirty="0" smtClean="0">
                <a:latin typeface="Times New Roman" pitchFamily="18" charset="0"/>
                <a:cs typeface="Times New Roman" pitchFamily="18" charset="0"/>
              </a:rPr>
              <a:t>of CD </a:t>
            </a:r>
            <a:r>
              <a:rPr lang="en-US" sz="2000" dirty="0">
                <a:latin typeface="Times New Roman" pitchFamily="18" charset="0"/>
                <a:cs typeface="Times New Roman" pitchFamily="18" charset="0"/>
              </a:rPr>
              <a:t>or lymphoma require clarification, ileocaecal resection </a:t>
            </a:r>
            <a:r>
              <a:rPr lang="en-US" sz="2000" dirty="0" smtClean="0">
                <a:latin typeface="Times New Roman" pitchFamily="18" charset="0"/>
                <a:cs typeface="Times New Roman" pitchFamily="18" charset="0"/>
              </a:rPr>
              <a:t>is often </a:t>
            </a:r>
            <a:r>
              <a:rPr lang="en-US" sz="2000" dirty="0">
                <a:latin typeface="Times New Roman" pitchFamily="18" charset="0"/>
                <a:cs typeface="Times New Roman" pitchFamily="18" charset="0"/>
              </a:rPr>
              <a:t>required. </a:t>
            </a:r>
            <a:endParaRPr lang="en-US" sz="2000" dirty="0" smtClean="0">
              <a:latin typeface="Times New Roman" pitchFamily="18" charset="0"/>
              <a:cs typeface="Times New Roman" pitchFamily="18" charset="0"/>
            </a:endParaRPr>
          </a:p>
          <a:p>
            <a:pPr algn="l" rtl="0"/>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5584363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Actinomycosis</a:t>
            </a:r>
          </a:p>
          <a:p>
            <a:pPr marL="742950" lvl="1" indent="-285750" algn="l" rtl="0">
              <a:buFont typeface="Arial" pitchFamily="34" charset="0"/>
              <a:buChar char="•"/>
            </a:pPr>
            <a:r>
              <a:rPr lang="en-US" sz="2000" dirty="0">
                <a:latin typeface="Times New Roman" pitchFamily="18" charset="0"/>
                <a:cs typeface="Times New Roman" pitchFamily="18" charset="0"/>
              </a:rPr>
              <a:t>Abdominal actinomycosis is rare. </a:t>
            </a:r>
          </a:p>
          <a:p>
            <a:pPr marL="742950" lvl="1" indent="-285750" algn="l" rtl="0">
              <a:buFont typeface="Arial" pitchFamily="34" charset="0"/>
              <a:buChar char="•"/>
            </a:pPr>
            <a:r>
              <a:rPr lang="en-US" sz="2000" dirty="0">
                <a:latin typeface="Times New Roman" pitchFamily="18" charset="0"/>
                <a:cs typeface="Times New Roman" pitchFamily="18" charset="0"/>
              </a:rPr>
              <a:t>It is caused by infection with Actinomyces israelii and infection usually develops several weeks after an apparently straightforward perforated appendicitis.</a:t>
            </a:r>
          </a:p>
          <a:p>
            <a:pPr marL="742950" lvl="1" indent="-285750" algn="l" rtl="0">
              <a:buFont typeface="Arial" pitchFamily="34" charset="0"/>
              <a:buChar char="•"/>
            </a:pPr>
            <a:r>
              <a:rPr lang="en-US" sz="2000" dirty="0" smtClean="0">
                <a:latin typeface="Times New Roman" pitchFamily="18" charset="0"/>
                <a:cs typeface="Times New Roman" pitchFamily="18" charset="0"/>
              </a:rPr>
              <a:t>An </a:t>
            </a:r>
            <a:r>
              <a:rPr lang="en-US" sz="2000" dirty="0">
                <a:latin typeface="Times New Roman" pitchFamily="18" charset="0"/>
                <a:cs typeface="Times New Roman" pitchFamily="18" charset="0"/>
              </a:rPr>
              <a:t>abscess develops and spreads to the retroperitoneal tissues and the adjacent abdominal wall, eventually becoming the seat of multiple indurated discharging sinuses.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At </a:t>
            </a:r>
            <a:r>
              <a:rPr lang="en-US" sz="2000" dirty="0">
                <a:latin typeface="Times New Roman" pitchFamily="18" charset="0"/>
                <a:cs typeface="Times New Roman" pitchFamily="18" charset="0"/>
              </a:rPr>
              <a:t>first, </a:t>
            </a:r>
            <a:r>
              <a:rPr lang="en-US" sz="2000" dirty="0" smtClean="0">
                <a:latin typeface="Times New Roman" pitchFamily="18" charset="0"/>
                <a:cs typeface="Times New Roman" pitchFamily="18" charset="0"/>
              </a:rPr>
              <a:t>the discharge </a:t>
            </a:r>
            <a:r>
              <a:rPr lang="en-US" sz="2000" dirty="0">
                <a:latin typeface="Times New Roman" pitchFamily="18" charset="0"/>
                <a:cs typeface="Times New Roman" pitchFamily="18" charset="0"/>
              </a:rPr>
              <a:t>from the sinuses is thin, watery and inoffensive, but it may later become thicker and malodorous.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Secondary </a:t>
            </a:r>
            <a:r>
              <a:rPr lang="en-US" sz="2000" dirty="0">
                <a:latin typeface="Times New Roman" pitchFamily="18" charset="0"/>
                <a:cs typeface="Times New Roman" pitchFamily="18" charset="0"/>
              </a:rPr>
              <a:t>fistulation may occur and the tissues may become </a:t>
            </a:r>
            <a:r>
              <a:rPr lang="en-US" sz="2000" dirty="0" smtClean="0">
                <a:latin typeface="Times New Roman" pitchFamily="18" charset="0"/>
                <a:cs typeface="Times New Roman" pitchFamily="18" charset="0"/>
              </a:rPr>
              <a:t>extensively indurated </a:t>
            </a:r>
            <a:r>
              <a:rPr lang="en-US" sz="2000" dirty="0">
                <a:latin typeface="Times New Roman" pitchFamily="18" charset="0"/>
                <a:cs typeface="Times New Roman" pitchFamily="18" charset="0"/>
              </a:rPr>
              <a:t>and woody.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esenteric </a:t>
            </a:r>
            <a:r>
              <a:rPr lang="en-US" sz="2000" dirty="0">
                <a:latin typeface="Times New Roman" pitchFamily="18" charset="0"/>
                <a:cs typeface="Times New Roman" pitchFamily="18" charset="0"/>
              </a:rPr>
              <a:t>lymph nodes are not involved and the lumen of the intestine is not narrowed.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Haematogenous </a:t>
            </a:r>
            <a:r>
              <a:rPr lang="en-US" sz="2000" dirty="0">
                <a:latin typeface="Times New Roman" pitchFamily="18" charset="0"/>
                <a:cs typeface="Times New Roman" pitchFamily="18" charset="0"/>
              </a:rPr>
              <a:t>spread via </a:t>
            </a:r>
            <a:r>
              <a:rPr lang="en-US" sz="2000" dirty="0" smtClean="0">
                <a:latin typeface="Times New Roman" pitchFamily="18" charset="0"/>
                <a:cs typeface="Times New Roman" pitchFamily="18" charset="0"/>
              </a:rPr>
              <a:t>the portal </a:t>
            </a:r>
            <a:r>
              <a:rPr lang="en-US" sz="2000" dirty="0">
                <a:latin typeface="Times New Roman" pitchFamily="18" charset="0"/>
                <a:cs typeface="Times New Roman" pitchFamily="18" charset="0"/>
              </a:rPr>
              <a:t>vein may lead to multiple liver abscesses.</a:t>
            </a:r>
          </a:p>
          <a:p>
            <a:pPr marL="742950" lvl="1" indent="-285750" algn="l" rtl="0">
              <a:buFont typeface="Arial" pitchFamily="34" charset="0"/>
              <a:buChar char="•"/>
            </a:pPr>
            <a:r>
              <a:rPr lang="en-US" sz="2000" dirty="0">
                <a:latin typeface="Times New Roman" pitchFamily="18" charset="0"/>
                <a:cs typeface="Times New Roman" pitchFamily="18" charset="0"/>
              </a:rPr>
              <a:t>Pus should be sent for bacteriological examination, which will reveal the characteristic sulphur granules.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Penicillin </a:t>
            </a:r>
            <a:r>
              <a:rPr lang="en-US" sz="2000" dirty="0">
                <a:latin typeface="Times New Roman" pitchFamily="18" charset="0"/>
                <a:cs typeface="Times New Roman" pitchFamily="18" charset="0"/>
              </a:rPr>
              <a:t>or cotrimoxazole treatment is required and should be </a:t>
            </a:r>
            <a:r>
              <a:rPr lang="en-US" sz="2000" dirty="0" smtClean="0">
                <a:latin typeface="Times New Roman" pitchFamily="18" charset="0"/>
                <a:cs typeface="Times New Roman" pitchFamily="18" charset="0"/>
              </a:rPr>
              <a:t>prolonged and </a:t>
            </a:r>
            <a:r>
              <a:rPr lang="en-US" sz="2000" dirty="0">
                <a:latin typeface="Times New Roman" pitchFamily="18" charset="0"/>
                <a:cs typeface="Times New Roman" pitchFamily="18" charset="0"/>
              </a:rPr>
              <a:t>in high dosage.</a:t>
            </a:r>
          </a:p>
        </p:txBody>
      </p:sp>
    </p:spTree>
    <p:extLst>
      <p:ext uri="{BB962C8B-B14F-4D97-AF65-F5344CB8AC3E}">
        <p14:creationId xmlns:p14="http://schemas.microsoft.com/office/powerpoint/2010/main" val="24708225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pPr algn="l" rtl="0"/>
            <a:r>
              <a:rPr lang="en-US" sz="2000" b="1" dirty="0">
                <a:latin typeface="Times New Roman" pitchFamily="18" charset="0"/>
                <a:cs typeface="Times New Roman" pitchFamily="18" charset="0"/>
              </a:rPr>
              <a:t>Human immunodeficiency virus</a:t>
            </a:r>
          </a:p>
          <a:p>
            <a:pPr marL="742950" lvl="1" indent="-285750" algn="l" rtl="0">
              <a:buFont typeface="Arial" pitchFamily="34" charset="0"/>
              <a:buChar char="•"/>
            </a:pPr>
            <a:r>
              <a:rPr lang="en-US" sz="2000" dirty="0">
                <a:latin typeface="Times New Roman" pitchFamily="18" charset="0"/>
                <a:cs typeface="Times New Roman" pitchFamily="18" charset="0"/>
              </a:rPr>
              <a:t>Human immunodeficiency virus (HIV) infection is </a:t>
            </a:r>
            <a:r>
              <a:rPr lang="en-US" sz="2000" dirty="0" smtClean="0">
                <a:latin typeface="Times New Roman" pitchFamily="18" charset="0"/>
                <a:cs typeface="Times New Roman" pitchFamily="18" charset="0"/>
              </a:rPr>
              <a:t>associated with </a:t>
            </a:r>
            <a:r>
              <a:rPr lang="en-US" sz="2000" dirty="0">
                <a:latin typeface="Times New Roman" pitchFamily="18" charset="0"/>
                <a:cs typeface="Times New Roman" pitchFamily="18" charset="0"/>
              </a:rPr>
              <a:t>a number of proctological </a:t>
            </a:r>
            <a:r>
              <a:rPr lang="en-US" sz="2000" dirty="0" smtClean="0">
                <a:latin typeface="Times New Roman" pitchFamily="18" charset="0"/>
                <a:cs typeface="Times New Roman" pitchFamily="18" charset="0"/>
              </a:rPr>
              <a:t>problems. </a:t>
            </a:r>
          </a:p>
          <a:p>
            <a:pPr marL="742950" lvl="1" indent="-285750" algn="l" rtl="0">
              <a:buFont typeface="Arial" pitchFamily="34" charset="0"/>
              <a:buChar char="•"/>
            </a:pPr>
            <a:r>
              <a:rPr lang="en-US" sz="2000" dirty="0" smtClean="0">
                <a:latin typeface="Times New Roman" pitchFamily="18" charset="0"/>
                <a:cs typeface="Times New Roman" pitchFamily="18" charset="0"/>
              </a:rPr>
              <a:t>Intestinal </a:t>
            </a:r>
            <a:r>
              <a:rPr lang="en-US" sz="2000" dirty="0">
                <a:latin typeface="Times New Roman" pitchFamily="18" charset="0"/>
                <a:cs typeface="Times New Roman" pitchFamily="18" charset="0"/>
              </a:rPr>
              <a:t>complications are common </a:t>
            </a:r>
            <a:r>
              <a:rPr lang="en-US" sz="2000" dirty="0" smtClean="0">
                <a:latin typeface="Times New Roman" pitchFamily="18" charset="0"/>
                <a:cs typeface="Times New Roman" pitchFamily="18" charset="0"/>
              </a:rPr>
              <a:t>after the </a:t>
            </a:r>
            <a:r>
              <a:rPr lang="en-US" sz="2000" dirty="0">
                <a:latin typeface="Times New Roman" pitchFamily="18" charset="0"/>
                <a:cs typeface="Times New Roman" pitchFamily="18" charset="0"/>
              </a:rPr>
              <a:t>development of AIDS when opportunistic organisms </a:t>
            </a:r>
            <a:r>
              <a:rPr lang="en-US" sz="2000" dirty="0" smtClean="0">
                <a:latin typeface="Times New Roman" pitchFamily="18" charset="0"/>
                <a:cs typeface="Times New Roman" pitchFamily="18" charset="0"/>
              </a:rPr>
              <a:t>can cause gastroenteritis.</a:t>
            </a:r>
          </a:p>
          <a:p>
            <a:pPr marL="742950" lvl="1" indent="-285750" algn="l" rtl="0">
              <a:buFont typeface="Arial" pitchFamily="34" charset="0"/>
              <a:buChar char="•"/>
            </a:pPr>
            <a:r>
              <a:rPr lang="en-US" sz="2000" dirty="0" smtClean="0">
                <a:latin typeface="Times New Roman" pitchFamily="18" charset="0"/>
                <a:cs typeface="Times New Roman" pitchFamily="18" charset="0"/>
              </a:rPr>
              <a:t> HIV </a:t>
            </a:r>
            <a:r>
              <a:rPr lang="en-US" sz="2000" dirty="0">
                <a:latin typeface="Times New Roman" pitchFamily="18" charset="0"/>
                <a:cs typeface="Times New Roman" pitchFamily="18" charset="0"/>
              </a:rPr>
              <a:t>may </a:t>
            </a:r>
            <a:r>
              <a:rPr lang="en-US" sz="2000" dirty="0" smtClean="0">
                <a:latin typeface="Times New Roman" pitchFamily="18" charset="0"/>
                <a:cs typeface="Times New Roman" pitchFamily="18" charset="0"/>
              </a:rPr>
              <a:t>also cause </a:t>
            </a:r>
            <a:r>
              <a:rPr lang="en-US" sz="2000" dirty="0">
                <a:latin typeface="Times New Roman" pitchFamily="18" charset="0"/>
                <a:cs typeface="Times New Roman" pitchFamily="18" charset="0"/>
              </a:rPr>
              <a:t>a specific enteropathy.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Treatment </a:t>
            </a:r>
            <a:r>
              <a:rPr lang="en-US" sz="2000" dirty="0">
                <a:latin typeface="Times New Roman" pitchFamily="18" charset="0"/>
                <a:cs typeface="Times New Roman" pitchFamily="18" charset="0"/>
              </a:rPr>
              <a:t>is directed towards </a:t>
            </a:r>
            <a:r>
              <a:rPr lang="en-US" sz="2000" dirty="0" smtClean="0">
                <a:latin typeface="Times New Roman" pitchFamily="18" charset="0"/>
                <a:cs typeface="Times New Roman" pitchFamily="18" charset="0"/>
              </a:rPr>
              <a:t>the relevant </a:t>
            </a:r>
            <a:r>
              <a:rPr lang="en-US" sz="2000" dirty="0">
                <a:latin typeface="Times New Roman" pitchFamily="18" charset="0"/>
                <a:cs typeface="Times New Roman" pitchFamily="18" charset="0"/>
              </a:rPr>
              <a:t>organism and surgery should be avoided if possible. </a:t>
            </a:r>
            <a:endParaRPr lang="en-US" sz="2000"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Opportunistic </a:t>
            </a:r>
            <a:r>
              <a:rPr lang="en-US" sz="2000" b="1" dirty="0">
                <a:latin typeface="Times New Roman" pitchFamily="18" charset="0"/>
                <a:cs typeface="Times New Roman" pitchFamily="18" charset="0"/>
              </a:rPr>
              <a:t>intestinal infections in patients with AIDS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Bacteria</a:t>
            </a:r>
          </a:p>
          <a:p>
            <a:pPr lvl="2" algn="l" rtl="0"/>
            <a:r>
              <a:rPr lang="en-US" sz="2000" dirty="0">
                <a:latin typeface="Times New Roman" pitchFamily="18" charset="0"/>
                <a:cs typeface="Times New Roman" pitchFamily="18" charset="0"/>
              </a:rPr>
              <a:t>Salmonella</a:t>
            </a:r>
          </a:p>
          <a:p>
            <a:pPr lvl="2" algn="l" rtl="0"/>
            <a:r>
              <a:rPr lang="en-US" sz="2000" dirty="0">
                <a:latin typeface="Times New Roman" pitchFamily="18" charset="0"/>
                <a:cs typeface="Times New Roman" pitchFamily="18" charset="0"/>
              </a:rPr>
              <a:t>Shigella</a:t>
            </a:r>
          </a:p>
          <a:p>
            <a:pPr lvl="2" algn="l" rtl="0"/>
            <a:r>
              <a:rPr lang="en-US" sz="2000" dirty="0">
                <a:latin typeface="Times New Roman" pitchFamily="18" charset="0"/>
                <a:cs typeface="Times New Roman" pitchFamily="18" charset="0"/>
              </a:rPr>
              <a:t>Yersinia</a:t>
            </a:r>
          </a:p>
          <a:p>
            <a:pPr lvl="2" algn="l" rtl="0"/>
            <a:r>
              <a:rPr lang="en-US" sz="2000" dirty="0">
                <a:latin typeface="Times New Roman" pitchFamily="18" charset="0"/>
                <a:cs typeface="Times New Roman" pitchFamily="18" charset="0"/>
              </a:rPr>
              <a:t>Campylobacter</a:t>
            </a:r>
          </a:p>
          <a:p>
            <a:pPr lvl="2" algn="l" rtl="0"/>
            <a:r>
              <a:rPr lang="en-US" sz="2000" dirty="0">
                <a:latin typeface="Times New Roman" pitchFamily="18" charset="0"/>
                <a:cs typeface="Times New Roman" pitchFamily="18" charset="0"/>
              </a:rPr>
              <a:t>Mycobacterium avium intracellulare (MAI)</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Viral</a:t>
            </a:r>
          </a:p>
          <a:p>
            <a:pPr lvl="2" algn="l" rtl="0"/>
            <a:r>
              <a:rPr lang="en-US" sz="2000" dirty="0">
                <a:latin typeface="Times New Roman" pitchFamily="18" charset="0"/>
                <a:cs typeface="Times New Roman" pitchFamily="18" charset="0"/>
              </a:rPr>
              <a:t>Cytomegalovirus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Protozoa</a:t>
            </a:r>
          </a:p>
          <a:p>
            <a:pPr lvl="2" algn="l" rtl="0"/>
            <a:r>
              <a:rPr lang="en-US" sz="2000" dirty="0">
                <a:latin typeface="Times New Roman" pitchFamily="18" charset="0"/>
                <a:cs typeface="Times New Roman" pitchFamily="18" charset="0"/>
              </a:rPr>
              <a:t>Cryptosporidium</a:t>
            </a:r>
          </a:p>
          <a:p>
            <a:pPr lvl="2" algn="l" rtl="0"/>
            <a:r>
              <a:rPr lang="en-US" sz="2000" dirty="0">
                <a:latin typeface="Times New Roman" pitchFamily="18" charset="0"/>
                <a:cs typeface="Times New Roman" pitchFamily="18" charset="0"/>
              </a:rPr>
              <a:t>Giardia</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Fungal</a:t>
            </a:r>
          </a:p>
          <a:p>
            <a:pPr lvl="2" algn="l" rtl="0"/>
            <a:r>
              <a:rPr lang="en-US" sz="2000" dirty="0">
                <a:latin typeface="Times New Roman" pitchFamily="18" charset="0"/>
                <a:cs typeface="Times New Roman" pitchFamily="18" charset="0"/>
              </a:rPr>
              <a:t>Candida albicans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1113762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TUMOURS OF THE </a:t>
            </a:r>
            <a:r>
              <a:rPr lang="en-US" sz="2000" b="1" dirty="0" smtClean="0">
                <a:latin typeface="Times New Roman" pitchFamily="18" charset="0"/>
                <a:cs typeface="Times New Roman" pitchFamily="18" charset="0"/>
              </a:rPr>
              <a:t>SMALL INTESTINE</a:t>
            </a:r>
            <a:endParaRPr lang="en-US" sz="2000" b="1" dirty="0">
              <a:latin typeface="Times New Roman" pitchFamily="18" charset="0"/>
              <a:cs typeface="Times New Roman" pitchFamily="18" charset="0"/>
            </a:endParaRPr>
          </a:p>
          <a:p>
            <a:pPr algn="l" rtl="0"/>
            <a:r>
              <a:rPr lang="en-US" sz="2000" dirty="0">
                <a:latin typeface="Times New Roman" pitchFamily="18" charset="0"/>
                <a:cs typeface="Times New Roman" pitchFamily="18" charset="0"/>
              </a:rPr>
              <a:t>Small bowel tumours are rare and in total account for </a:t>
            </a:r>
            <a:r>
              <a:rPr lang="en-US" sz="2000" dirty="0" smtClean="0">
                <a:latin typeface="Times New Roman" pitchFamily="18" charset="0"/>
                <a:cs typeface="Times New Roman" pitchFamily="18" charset="0"/>
              </a:rPr>
              <a:t>less than </a:t>
            </a:r>
            <a:r>
              <a:rPr lang="en-US" sz="2000" dirty="0">
                <a:latin typeface="Times New Roman" pitchFamily="18" charset="0"/>
                <a:cs typeface="Times New Roman" pitchFamily="18" charset="0"/>
              </a:rPr>
              <a:t>10% of gastrointestinal neoplasia</a:t>
            </a:r>
            <a:r>
              <a:rPr lang="en-US" sz="2000" dirty="0" smtClean="0">
                <a:latin typeface="Times New Roman" pitchFamily="18" charset="0"/>
                <a:cs typeface="Times New Roman" pitchFamily="18" charset="0"/>
              </a:rPr>
              <a:t>.</a:t>
            </a:r>
          </a:p>
          <a:p>
            <a:pPr algn="l" rtl="0"/>
            <a:r>
              <a:rPr lang="en-US" sz="2000" b="1" dirty="0">
                <a:latin typeface="Times New Roman" pitchFamily="18" charset="0"/>
                <a:cs typeface="Times New Roman" pitchFamily="18" charset="0"/>
              </a:rPr>
              <a:t>Benign</a:t>
            </a:r>
          </a:p>
          <a:p>
            <a:pPr marL="742950" lvl="1" indent="-285750" algn="l" rtl="0">
              <a:buFont typeface="Arial" pitchFamily="34" charset="0"/>
              <a:buChar char="•"/>
            </a:pPr>
            <a:r>
              <a:rPr lang="en-US" sz="2000" dirty="0">
                <a:latin typeface="Times New Roman" pitchFamily="18" charset="0"/>
                <a:cs typeface="Times New Roman" pitchFamily="18" charset="0"/>
              </a:rPr>
              <a:t>The majority of small bowel neoplasms are benign, </a:t>
            </a:r>
            <a:r>
              <a:rPr lang="en-US" sz="2000" dirty="0" smtClean="0">
                <a:latin typeface="Times New Roman" pitchFamily="18" charset="0"/>
                <a:cs typeface="Times New Roman" pitchFamily="18" charset="0"/>
              </a:rPr>
              <a:t>comprising adenomas</a:t>
            </a:r>
            <a:r>
              <a:rPr lang="en-US" sz="2000" dirty="0">
                <a:latin typeface="Times New Roman" pitchFamily="18" charset="0"/>
                <a:cs typeface="Times New Roman" pitchFamily="18" charset="0"/>
              </a:rPr>
              <a:t>, lipomas, haemangiomas and neurogenic </a:t>
            </a:r>
            <a:r>
              <a:rPr lang="en-US" sz="2000" dirty="0" smtClean="0">
                <a:latin typeface="Times New Roman" pitchFamily="18" charset="0"/>
                <a:cs typeface="Times New Roman" pitchFamily="18" charset="0"/>
              </a:rPr>
              <a:t>tumours. </a:t>
            </a: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frequently asymptomatic and identified </a:t>
            </a:r>
            <a:r>
              <a:rPr lang="en-US" sz="2000" dirty="0" smtClean="0">
                <a:latin typeface="Times New Roman" pitchFamily="18" charset="0"/>
                <a:cs typeface="Times New Roman" pitchFamily="18" charset="0"/>
              </a:rPr>
              <a:t>incidentally, but </a:t>
            </a:r>
            <a:r>
              <a:rPr lang="en-US" sz="2000" dirty="0">
                <a:latin typeface="Times New Roman" pitchFamily="18" charset="0"/>
                <a:cs typeface="Times New Roman" pitchFamily="18" charset="0"/>
              </a:rPr>
              <a:t>can present with intussusception, small bowel </a:t>
            </a:r>
            <a:r>
              <a:rPr lang="en-US" sz="2000" dirty="0" smtClean="0">
                <a:latin typeface="Times New Roman" pitchFamily="18" charset="0"/>
                <a:cs typeface="Times New Roman" pitchFamily="18" charset="0"/>
              </a:rPr>
              <a:t>obstruction and </a:t>
            </a:r>
            <a:r>
              <a:rPr lang="en-US" sz="2000" dirty="0">
                <a:latin typeface="Times New Roman" pitchFamily="18" charset="0"/>
                <a:cs typeface="Times New Roman" pitchFamily="18" charset="0"/>
              </a:rPr>
              <a:t>bleeding that may cause anaemia or may even be </a:t>
            </a:r>
            <a:r>
              <a:rPr lang="en-US" sz="2000" dirty="0" smtClean="0">
                <a:latin typeface="Times New Roman" pitchFamily="18" charset="0"/>
                <a:cs typeface="Times New Roman" pitchFamily="18" charset="0"/>
              </a:rPr>
              <a:t>overt. </a:t>
            </a:r>
          </a:p>
          <a:p>
            <a:pPr marL="742950" lvl="1" indent="-285750" algn="l" rtl="0">
              <a:buFont typeface="Arial" pitchFamily="34" charset="0"/>
              <a:buChar char="•"/>
            </a:pPr>
            <a:r>
              <a:rPr lang="en-US" sz="2000" dirty="0" smtClean="0">
                <a:latin typeface="Times New Roman" pitchFamily="18" charset="0"/>
                <a:cs typeface="Times New Roman" pitchFamily="18" charset="0"/>
              </a:rPr>
              <a:t>Where </a:t>
            </a:r>
            <a:r>
              <a:rPr lang="en-US" sz="2000" dirty="0">
                <a:latin typeface="Times New Roman" pitchFamily="18" charset="0"/>
                <a:cs typeface="Times New Roman" pitchFamily="18" charset="0"/>
              </a:rPr>
              <a:t>these lesions do cause anaemia, the cause can be </a:t>
            </a:r>
            <a:r>
              <a:rPr lang="en-US" sz="2000" dirty="0" smtClean="0">
                <a:latin typeface="Times New Roman" pitchFamily="18" charset="0"/>
                <a:cs typeface="Times New Roman" pitchFamily="18" charset="0"/>
              </a:rPr>
              <a:t>difficult to </a:t>
            </a:r>
            <a:r>
              <a:rPr lang="en-US" sz="2000" dirty="0">
                <a:latin typeface="Times New Roman" pitchFamily="18" charset="0"/>
                <a:cs typeface="Times New Roman" pitchFamily="18" charset="0"/>
              </a:rPr>
              <a:t>diagnose, as CT or small bowel contrast studies do </a:t>
            </a:r>
            <a:r>
              <a:rPr lang="en-US" sz="2000" dirty="0" smtClean="0">
                <a:latin typeface="Times New Roman" pitchFamily="18" charset="0"/>
                <a:cs typeface="Times New Roman" pitchFamily="18" charset="0"/>
              </a:rPr>
              <a:t>not show </a:t>
            </a:r>
            <a:r>
              <a:rPr lang="en-US" sz="2000" dirty="0">
                <a:latin typeface="Times New Roman" pitchFamily="18" charset="0"/>
                <a:cs typeface="Times New Roman" pitchFamily="18" charset="0"/>
              </a:rPr>
              <a:t>them easily.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Capsule </a:t>
            </a:r>
            <a:r>
              <a:rPr lang="en-US" sz="2000" dirty="0">
                <a:latin typeface="Times New Roman" pitchFamily="18" charset="0"/>
                <a:cs typeface="Times New Roman" pitchFamily="18" charset="0"/>
              </a:rPr>
              <a:t>endoscopy or small bowel </a:t>
            </a:r>
            <a:r>
              <a:rPr lang="en-US" sz="2000" dirty="0" smtClean="0">
                <a:latin typeface="Times New Roman" pitchFamily="18" charset="0"/>
                <a:cs typeface="Times New Roman" pitchFamily="18" charset="0"/>
              </a:rPr>
              <a:t>endoscopy has </a:t>
            </a:r>
            <a:r>
              <a:rPr lang="en-US" sz="2000" dirty="0">
                <a:latin typeface="Times New Roman" pitchFamily="18" charset="0"/>
                <a:cs typeface="Times New Roman" pitchFamily="18" charset="0"/>
              </a:rPr>
              <a:t>been used successfully where the facilities exist.</a:t>
            </a:r>
          </a:p>
          <a:p>
            <a:pPr marL="742950" lvl="1" indent="-285750" algn="l" rtl="0">
              <a:buFont typeface="Arial" pitchFamily="34" charset="0"/>
              <a:buChar char="•"/>
            </a:pPr>
            <a:r>
              <a:rPr lang="en-US" sz="2000" dirty="0">
                <a:latin typeface="Times New Roman" pitchFamily="18" charset="0"/>
                <a:cs typeface="Times New Roman" pitchFamily="18" charset="0"/>
              </a:rPr>
              <a:t>Symptomatic lesions can be treated by small bowel </a:t>
            </a:r>
            <a:r>
              <a:rPr lang="en-US" sz="2000" dirty="0" smtClean="0">
                <a:latin typeface="Times New Roman" pitchFamily="18" charset="0"/>
                <a:cs typeface="Times New Roman" pitchFamily="18" charset="0"/>
              </a:rPr>
              <a:t>resection and </a:t>
            </a:r>
            <a:r>
              <a:rPr lang="en-US" sz="2000" dirty="0">
                <a:latin typeface="Times New Roman" pitchFamily="18" charset="0"/>
                <a:cs typeface="Times New Roman" pitchFamily="18" charset="0"/>
              </a:rPr>
              <a:t>anastomosis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6145156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algn="l" rtl="0"/>
            <a:r>
              <a:rPr lang="en-US" sz="2000" b="1" dirty="0">
                <a:latin typeface="Times New Roman" pitchFamily="18" charset="0"/>
                <a:cs typeface="Times New Roman" pitchFamily="18" charset="0"/>
              </a:rPr>
              <a:t>Peutz–Jeghers syndrome</a:t>
            </a:r>
          </a:p>
          <a:p>
            <a:pPr marL="742950" lvl="1" indent="-285750" algn="l" rtl="0">
              <a:buFont typeface="Arial" pitchFamily="34" charset="0"/>
              <a:buChar char="•"/>
            </a:pPr>
            <a:r>
              <a:rPr lang="en-US" sz="2000" dirty="0">
                <a:latin typeface="Times New Roman" pitchFamily="18" charset="0"/>
                <a:cs typeface="Times New Roman" pitchFamily="18" charset="0"/>
              </a:rPr>
              <a:t>This is an autosomal dominant disease characterised by melanosis of the mouth and lips, with multiple hamartomatous </a:t>
            </a:r>
            <a:r>
              <a:rPr lang="en-US" sz="2000" dirty="0" smtClean="0">
                <a:latin typeface="Times New Roman" pitchFamily="18" charset="0"/>
                <a:cs typeface="Times New Roman" pitchFamily="18" charset="0"/>
              </a:rPr>
              <a:t>polyps </a:t>
            </a:r>
            <a:r>
              <a:rPr lang="en-US" sz="2000" dirty="0">
                <a:latin typeface="Times New Roman" pitchFamily="18" charset="0"/>
                <a:cs typeface="Times New Roman" pitchFamily="18" charset="0"/>
              </a:rPr>
              <a:t>in the small bowel and </a:t>
            </a:r>
            <a:r>
              <a:rPr lang="en-US" sz="2000" dirty="0" smtClean="0">
                <a:latin typeface="Times New Roman" pitchFamily="18" charset="0"/>
                <a:cs typeface="Times New Roman" pitchFamily="18" charset="0"/>
              </a:rPr>
              <a:t>colon. </a:t>
            </a:r>
          </a:p>
          <a:p>
            <a:pPr marL="742950" lvl="1" indent="-285750" algn="l" rtl="0">
              <a:buFont typeface="Arial" pitchFamily="34" charset="0"/>
              <a:buChar char="•"/>
            </a:pPr>
            <a:r>
              <a:rPr lang="en-US" sz="2000" dirty="0" smtClean="0">
                <a:latin typeface="Times New Roman" pitchFamily="18" charset="0"/>
                <a:cs typeface="Times New Roman" pitchFamily="18" charset="0"/>
              </a:rPr>
              <a:t>Melanin </a:t>
            </a:r>
            <a:r>
              <a:rPr lang="en-US" sz="2000" dirty="0">
                <a:latin typeface="Times New Roman" pitchFamily="18" charset="0"/>
                <a:cs typeface="Times New Roman" pitchFamily="18" charset="0"/>
              </a:rPr>
              <a:t>spots can also occur on the digits and perianal skin.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gene STK11 on chromosome 19 has been found in a proportion of patients with this condition.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Long-term </a:t>
            </a:r>
            <a:r>
              <a:rPr lang="en-US" sz="2000" dirty="0">
                <a:latin typeface="Times New Roman" pitchFamily="18" charset="0"/>
                <a:cs typeface="Times New Roman" pitchFamily="18" charset="0"/>
              </a:rPr>
              <a:t>follow-up of the original family described by Peutz has shown reduced survival as a consequence of complications of bowel obstruction and the development of a range of cancers</a:t>
            </a:r>
            <a:r>
              <a:rPr lang="en-US" sz="20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19210408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70099"/>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 It is logical to perform regular colonic surveillance and encourage female patients to attend breast and cervical screening. </a:t>
            </a:r>
          </a:p>
          <a:p>
            <a:pPr marL="800100" lvl="1" indent="-342900" algn="l" rtl="0">
              <a:buFont typeface="Arial" pitchFamily="34" charset="0"/>
              <a:buChar char="•"/>
            </a:pPr>
            <a:r>
              <a:rPr lang="en-US" sz="2000" dirty="0">
                <a:latin typeface="Times New Roman" pitchFamily="18" charset="0"/>
                <a:cs typeface="Times New Roman" pitchFamily="18" charset="0"/>
              </a:rPr>
              <a:t>Despite the increased risk of malignancy in general, malignant change in the polyps themselves rarely occurs and the polyps can be left alone unless they are the cause of symptoms. </a:t>
            </a:r>
          </a:p>
          <a:p>
            <a:pPr marL="800100" lvl="1" indent="-342900" algn="l" rtl="0">
              <a:buFont typeface="Arial" pitchFamily="34" charset="0"/>
              <a:buChar char="•"/>
            </a:pPr>
            <a:r>
              <a:rPr lang="en-US" sz="2000" dirty="0">
                <a:latin typeface="Times New Roman" pitchFamily="18" charset="0"/>
                <a:cs typeface="Times New Roman" pitchFamily="18" charset="0"/>
              </a:rPr>
              <a:t>Resection may be indicated, however, for heavy and persistent or recurrent bleeding or intussusception. </a:t>
            </a:r>
          </a:p>
          <a:p>
            <a:pPr marL="800100" lvl="1" indent="-342900" algn="l" rtl="0">
              <a:buFont typeface="Arial" pitchFamily="34" charset="0"/>
              <a:buChar char="•"/>
            </a:pPr>
            <a:r>
              <a:rPr lang="en-US" sz="2000" dirty="0">
                <a:latin typeface="Times New Roman" pitchFamily="18" charset="0"/>
                <a:cs typeface="Times New Roman" pitchFamily="18" charset="0"/>
              </a:rPr>
              <a:t>Polyps may be removed by enterotomy or, at laparotomy, snared via a colonoscope introduced via an enterotomy. </a:t>
            </a:r>
          </a:p>
          <a:p>
            <a:pPr marL="800100" lvl="1" indent="-342900" algn="l" rtl="0">
              <a:buFont typeface="Arial" pitchFamily="34" charset="0"/>
              <a:buChar char="•"/>
            </a:pPr>
            <a:r>
              <a:rPr lang="en-US" sz="2000" dirty="0">
                <a:latin typeface="Times New Roman" pitchFamily="18" charset="0"/>
                <a:cs typeface="Times New Roman" pitchFamily="18" charset="0"/>
              </a:rPr>
              <a:t>Heavily involved segments of small intestine may occasionally be resected.</a:t>
            </a:r>
          </a:p>
        </p:txBody>
      </p:sp>
    </p:spTree>
    <p:extLst>
      <p:ext uri="{BB962C8B-B14F-4D97-AF65-F5344CB8AC3E}">
        <p14:creationId xmlns:p14="http://schemas.microsoft.com/office/powerpoint/2010/main" val="2463103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985980"/>
          </a:xfrm>
          <a:prstGeom prst="rect">
            <a:avLst/>
          </a:prstGeom>
        </p:spPr>
        <p:txBody>
          <a:bodyPr wrap="square">
            <a:spAutoFit/>
          </a:bodyPr>
          <a:lstStyle/>
          <a:p>
            <a:pPr algn="l" rtl="0"/>
            <a:endParaRPr lang="en-US" dirty="0"/>
          </a:p>
          <a:p>
            <a:pPr algn="l" rtl="0"/>
            <a:r>
              <a:rPr lang="en-US" sz="2000" b="1" dirty="0">
                <a:latin typeface="Times New Roman" pitchFamily="18" charset="0"/>
                <a:cs typeface="Times New Roman" pitchFamily="18" charset="0"/>
              </a:rPr>
              <a:t>Malignant</a:t>
            </a:r>
          </a:p>
          <a:p>
            <a:pPr algn="l" rtl="0"/>
            <a:r>
              <a:rPr lang="en-US" sz="2000" dirty="0">
                <a:latin typeface="Times New Roman" pitchFamily="18" charset="0"/>
                <a:cs typeface="Times New Roman" pitchFamily="18" charset="0"/>
              </a:rPr>
              <a:t>Small bowel malignancy is rare and classically presents </a:t>
            </a:r>
            <a:r>
              <a:rPr lang="en-US" sz="2000" dirty="0" smtClean="0">
                <a:latin typeface="Times New Roman" pitchFamily="18" charset="0"/>
                <a:cs typeface="Times New Roman" pitchFamily="18" charset="0"/>
              </a:rPr>
              <a:t>late, most </a:t>
            </a:r>
            <a:r>
              <a:rPr lang="en-US" sz="2000" dirty="0">
                <a:latin typeface="Times New Roman" pitchFamily="18" charset="0"/>
                <a:cs typeface="Times New Roman" pitchFamily="18" charset="0"/>
              </a:rPr>
              <a:t>often diagnosed after surgery for small bowel </a:t>
            </a:r>
            <a:r>
              <a:rPr lang="en-US" sz="2000" dirty="0" smtClean="0">
                <a:latin typeface="Times New Roman" pitchFamily="18" charset="0"/>
                <a:cs typeface="Times New Roman" pitchFamily="18" charset="0"/>
              </a:rPr>
              <a:t>obstruction. </a:t>
            </a:r>
          </a:p>
          <a:p>
            <a:pPr algn="l" rtl="0"/>
            <a:r>
              <a:rPr lang="en-US" sz="2000" dirty="0" smtClean="0">
                <a:latin typeface="Times New Roman" pitchFamily="18" charset="0"/>
                <a:cs typeface="Times New Roman" pitchFamily="18" charset="0"/>
              </a:rPr>
              <a:t>Four </a:t>
            </a:r>
            <a:r>
              <a:rPr lang="en-US" sz="2000" dirty="0">
                <a:latin typeface="Times New Roman" pitchFamily="18" charset="0"/>
                <a:cs typeface="Times New Roman" pitchFamily="18" charset="0"/>
              </a:rPr>
              <a:t>types will be considered, which account for </a:t>
            </a:r>
            <a:r>
              <a:rPr lang="en-US" sz="2000" dirty="0" smtClean="0">
                <a:latin typeface="Times New Roman" pitchFamily="18" charset="0"/>
                <a:cs typeface="Times New Roman" pitchFamily="18" charset="0"/>
              </a:rPr>
              <a:t>over 99</a:t>
            </a:r>
            <a:r>
              <a:rPr lang="en-US" sz="2000" dirty="0">
                <a:latin typeface="Times New Roman" pitchFamily="18" charset="0"/>
                <a:cs typeface="Times New Roman" pitchFamily="18" charset="0"/>
              </a:rPr>
              <a:t>% of small bowel malignancies: </a:t>
            </a:r>
            <a:endParaRPr lang="en-US" sz="2000" dirty="0" smtClean="0">
              <a:latin typeface="Times New Roman" pitchFamily="18" charset="0"/>
              <a:cs typeface="Times New Roman" pitchFamily="18" charset="0"/>
            </a:endParaRPr>
          </a:p>
          <a:p>
            <a:pPr marL="1257300" lvl="2" indent="-342900" algn="l" rtl="0">
              <a:buFont typeface="Wingdings" pitchFamily="2" charset="2"/>
              <a:buChar char="Ø"/>
            </a:pPr>
            <a:r>
              <a:rPr lang="en-US" sz="2000" b="1" dirty="0" smtClean="0">
                <a:latin typeface="Times New Roman" pitchFamily="18" charset="0"/>
                <a:cs typeface="Times New Roman" pitchFamily="18" charset="0"/>
              </a:rPr>
              <a:t>Adenocarcinoma</a:t>
            </a:r>
          </a:p>
          <a:p>
            <a:pPr marL="1257300" lvl="2" indent="-342900" algn="l" rtl="0">
              <a:buFont typeface="Wingdings" pitchFamily="2" charset="2"/>
              <a:buChar char="Ø"/>
            </a:pPr>
            <a:r>
              <a:rPr lang="en-US" sz="2000" b="1" dirty="0">
                <a:latin typeface="Times New Roman" pitchFamily="18" charset="0"/>
                <a:cs typeface="Times New Roman" pitchFamily="18" charset="0"/>
              </a:rPr>
              <a:t>C</a:t>
            </a:r>
            <a:r>
              <a:rPr lang="en-US" sz="2000" b="1" dirty="0" smtClean="0">
                <a:latin typeface="Times New Roman" pitchFamily="18" charset="0"/>
                <a:cs typeface="Times New Roman" pitchFamily="18" charset="0"/>
              </a:rPr>
              <a:t>arcinoid tumours </a:t>
            </a:r>
          </a:p>
          <a:p>
            <a:pPr marL="1257300" lvl="2" indent="-342900" algn="l" rtl="0">
              <a:buFont typeface="Wingdings" pitchFamily="2" charset="2"/>
              <a:buChar char="Ø"/>
            </a:pPr>
            <a:r>
              <a:rPr lang="en-US" sz="2000" b="1" dirty="0">
                <a:latin typeface="Times New Roman" pitchFamily="18" charset="0"/>
                <a:cs typeface="Times New Roman" pitchFamily="18" charset="0"/>
              </a:rPr>
              <a:t>L</a:t>
            </a:r>
            <a:r>
              <a:rPr lang="en-US" sz="2000" b="1" dirty="0" smtClean="0">
                <a:latin typeface="Times New Roman" pitchFamily="18" charset="0"/>
                <a:cs typeface="Times New Roman" pitchFamily="18" charset="0"/>
              </a:rPr>
              <a:t>ymphomas  </a:t>
            </a:r>
          </a:p>
          <a:p>
            <a:pPr marL="1257300" lvl="2" indent="-342900" algn="l" rtl="0">
              <a:buFont typeface="Wingdings" pitchFamily="2" charset="2"/>
              <a:buChar char="Ø"/>
            </a:pPr>
            <a:r>
              <a:rPr lang="en-US" sz="2000" b="1" dirty="0">
                <a:latin typeface="Times New Roman" pitchFamily="18" charset="0"/>
                <a:cs typeface="Times New Roman" pitchFamily="18" charset="0"/>
              </a:rPr>
              <a:t>M</a:t>
            </a:r>
            <a:r>
              <a:rPr lang="en-US" sz="2000" b="1" dirty="0" smtClean="0">
                <a:latin typeface="Times New Roman" pitchFamily="18" charset="0"/>
                <a:cs typeface="Times New Roman" pitchFamily="18" charset="0"/>
              </a:rPr>
              <a:t>esenchymal </a:t>
            </a:r>
            <a:r>
              <a:rPr lang="en-US" sz="2000" b="1" dirty="0">
                <a:latin typeface="Times New Roman" pitchFamily="18" charset="0"/>
                <a:cs typeface="Times New Roman" pitchFamily="18" charset="0"/>
              </a:rPr>
              <a:t>tumours (</a:t>
            </a:r>
            <a:r>
              <a:rPr lang="en-US" sz="2000" b="1" dirty="0" smtClean="0">
                <a:latin typeface="Times New Roman" pitchFamily="18" charset="0"/>
                <a:cs typeface="Times New Roman" pitchFamily="18" charset="0"/>
              </a:rPr>
              <a:t>gastrointestinal stromal </a:t>
            </a:r>
            <a:r>
              <a:rPr lang="en-US" sz="2000" b="1" dirty="0">
                <a:latin typeface="Times New Roman" pitchFamily="18" charset="0"/>
                <a:cs typeface="Times New Roman" pitchFamily="18" charset="0"/>
              </a:rPr>
              <a:t>tumours [</a:t>
            </a:r>
            <a:r>
              <a:rPr lang="en-US" sz="2000" b="1" dirty="0" smtClean="0">
                <a:latin typeface="Times New Roman" pitchFamily="18" charset="0"/>
                <a:cs typeface="Times New Roman" pitchFamily="18" charset="0"/>
              </a:rPr>
              <a:t>GIST]</a:t>
            </a:r>
          </a:p>
          <a:p>
            <a:pPr marL="1257300" lvl="2" indent="-342900" algn="l" rtl="0">
              <a:buFont typeface="Wingdings" pitchFamily="2" charset="2"/>
              <a:buChar char="Ø"/>
            </a:pPr>
            <a:endParaRPr lang="en-US" sz="2000" b="1" dirty="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Adenocarcinoma</a:t>
            </a:r>
          </a:p>
          <a:p>
            <a:pPr marL="742950" lvl="1" indent="-285750" algn="l" rtl="0">
              <a:buFont typeface="Arial" pitchFamily="34" charset="0"/>
              <a:buChar char="•"/>
            </a:pP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Small </a:t>
            </a:r>
            <a:r>
              <a:rPr lang="en-US" sz="2000" dirty="0">
                <a:latin typeface="Times New Roman" pitchFamily="18" charset="0"/>
                <a:cs typeface="Times New Roman" pitchFamily="18" charset="0"/>
              </a:rPr>
              <a:t>bowel adenocarcinoma is more often found in the </a:t>
            </a:r>
            <a:r>
              <a:rPr lang="en-US" sz="2000" dirty="0" smtClean="0">
                <a:latin typeface="Times New Roman" pitchFamily="18" charset="0"/>
                <a:cs typeface="Times New Roman" pitchFamily="18" charset="0"/>
              </a:rPr>
              <a:t>jejunum than </a:t>
            </a:r>
            <a:r>
              <a:rPr lang="en-US" sz="2000" dirty="0">
                <a:latin typeface="Times New Roman" pitchFamily="18" charset="0"/>
                <a:cs typeface="Times New Roman" pitchFamily="18" charset="0"/>
              </a:rPr>
              <a:t>the ileum and although the aetiology is </a:t>
            </a:r>
            <a:r>
              <a:rPr lang="en-US" sz="2000" dirty="0" smtClean="0">
                <a:latin typeface="Times New Roman" pitchFamily="18" charset="0"/>
                <a:cs typeface="Times New Roman" pitchFamily="18" charset="0"/>
              </a:rPr>
              <a:t>unknown, it </a:t>
            </a:r>
            <a:r>
              <a:rPr lang="en-US" sz="2000" dirty="0">
                <a:latin typeface="Times New Roman" pitchFamily="18" charset="0"/>
                <a:cs typeface="Times New Roman" pitchFamily="18" charset="0"/>
              </a:rPr>
              <a:t>is more common in patients with CD, coeliac disease, </a:t>
            </a:r>
            <a:r>
              <a:rPr lang="en-US" sz="2000" dirty="0" smtClean="0">
                <a:latin typeface="Times New Roman" pitchFamily="18" charset="0"/>
                <a:cs typeface="Times New Roman" pitchFamily="18" charset="0"/>
              </a:rPr>
              <a:t>familial adenomatous </a:t>
            </a:r>
            <a:r>
              <a:rPr lang="en-US" sz="2000" dirty="0">
                <a:latin typeface="Times New Roman" pitchFamily="18" charset="0"/>
                <a:cs typeface="Times New Roman" pitchFamily="18" charset="0"/>
              </a:rPr>
              <a:t>polyposis, hereditary non-polyposis </a:t>
            </a:r>
            <a:r>
              <a:rPr lang="en-US" sz="2000" dirty="0" smtClean="0">
                <a:latin typeface="Times New Roman" pitchFamily="18" charset="0"/>
                <a:cs typeface="Times New Roman" pitchFamily="18" charset="0"/>
              </a:rPr>
              <a:t>colon cancer </a:t>
            </a:r>
            <a:r>
              <a:rPr lang="en-US" sz="2000" dirty="0">
                <a:latin typeface="Times New Roman" pitchFamily="18" charset="0"/>
                <a:cs typeface="Times New Roman" pitchFamily="18" charset="0"/>
              </a:rPr>
              <a:t>and Peutz–Jeghers syndrome.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6497816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554545"/>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The tumours </a:t>
            </a:r>
            <a:r>
              <a:rPr lang="en-US" sz="2000" b="1" dirty="0">
                <a:latin typeface="Times New Roman" pitchFamily="18" charset="0"/>
                <a:cs typeface="Times New Roman" pitchFamily="18" charset="0"/>
              </a:rPr>
              <a:t>present</a:t>
            </a:r>
            <a:r>
              <a:rPr lang="en-US" sz="2000" dirty="0">
                <a:latin typeface="Times New Roman" pitchFamily="18" charset="0"/>
                <a:cs typeface="Times New Roman" pitchFamily="18" charset="0"/>
              </a:rPr>
              <a:t> with anaemia, overt gastrointestinal bleeding, intussusception or obstruction. </a:t>
            </a:r>
          </a:p>
          <a:p>
            <a:pPr marL="800100" lvl="1" indent="-342900" algn="l" rtl="0">
              <a:buFont typeface="Arial" pitchFamily="34" charset="0"/>
              <a:buChar char="•"/>
            </a:pPr>
            <a:r>
              <a:rPr lang="en-US" sz="2000" b="1" dirty="0">
                <a:latin typeface="Times New Roman" pitchFamily="18" charset="0"/>
                <a:cs typeface="Times New Roman" pitchFamily="18" charset="0"/>
              </a:rPr>
              <a:t>Prognosis</a:t>
            </a:r>
            <a:r>
              <a:rPr lang="en-US" sz="2000" dirty="0">
                <a:latin typeface="Times New Roman" pitchFamily="18" charset="0"/>
                <a:cs typeface="Times New Roman" pitchFamily="18" charset="0"/>
              </a:rPr>
              <a:t> is poor, particularly in patients with CD, in whom these tumours often present late, because the symptoms are commonly mistaken for those of CD and treated conservatively. </a:t>
            </a:r>
          </a:p>
          <a:p>
            <a:pPr marL="800100" lvl="1" indent="-342900" algn="l" rtl="0">
              <a:buFont typeface="Arial" pitchFamily="34" charset="0"/>
              <a:buChar char="•"/>
            </a:pPr>
            <a:r>
              <a:rPr lang="en-US" sz="2000" dirty="0">
                <a:latin typeface="Times New Roman" pitchFamily="18" charset="0"/>
                <a:cs typeface="Times New Roman" pitchFamily="18" charset="0"/>
              </a:rPr>
              <a:t>When suspected, the advised surgical </a:t>
            </a:r>
            <a:r>
              <a:rPr lang="en-US" sz="2000" b="1" dirty="0">
                <a:latin typeface="Times New Roman" pitchFamily="18" charset="0"/>
                <a:cs typeface="Times New Roman" pitchFamily="18" charset="0"/>
              </a:rPr>
              <a:t>treatment</a:t>
            </a:r>
            <a:r>
              <a:rPr lang="en-US" sz="2000" dirty="0">
                <a:latin typeface="Times New Roman" pitchFamily="18" charset="0"/>
                <a:cs typeface="Times New Roman" pitchFamily="18" charset="0"/>
              </a:rPr>
              <a:t> is a resection of 5 cm of non-involved bowel either side of the lesion and the affected mesentery.</a:t>
            </a:r>
          </a:p>
          <a:p>
            <a:pPr marL="800100" lvl="1" indent="-342900" algn="l" rtl="0">
              <a:buFont typeface="Arial" pitchFamily="34" charset="0"/>
              <a:buChar char="•"/>
            </a:pPr>
            <a:r>
              <a:rPr lang="en-US" sz="2000" dirty="0">
                <a:latin typeface="Times New Roman" pitchFamily="18" charset="0"/>
                <a:cs typeface="Times New Roman" pitchFamily="18" charset="0"/>
              </a:rPr>
              <a:t>A right hemicolectomy is likely to be required for tumours of the distal ileum. </a:t>
            </a:r>
          </a:p>
        </p:txBody>
      </p:sp>
    </p:spTree>
    <p:extLst>
      <p:ext uri="{BB962C8B-B14F-4D97-AF65-F5344CB8AC3E}">
        <p14:creationId xmlns:p14="http://schemas.microsoft.com/office/powerpoint/2010/main" val="28407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INFLAMMATORY </a:t>
            </a:r>
            <a:r>
              <a:rPr lang="en-US" sz="2000" b="1" dirty="0" smtClean="0">
                <a:latin typeface="Times New Roman" pitchFamily="18" charset="0"/>
                <a:cs typeface="Times New Roman" pitchFamily="18" charset="0"/>
              </a:rPr>
              <a:t>BOWEL DISEASE</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is a </a:t>
            </a:r>
            <a:r>
              <a:rPr lang="en-US" sz="2000" dirty="0">
                <a:latin typeface="Times New Roman" pitchFamily="18" charset="0"/>
                <a:cs typeface="Times New Roman" pitchFamily="18" charset="0"/>
              </a:rPr>
              <a:t>conditions characterised by the presence </a:t>
            </a:r>
            <a:r>
              <a:rPr lang="en-US" sz="2000" dirty="0" smtClean="0">
                <a:latin typeface="Times New Roman" pitchFamily="18" charset="0"/>
                <a:cs typeface="Times New Roman" pitchFamily="18" charset="0"/>
              </a:rPr>
              <a:t>of idiopathic </a:t>
            </a:r>
            <a:r>
              <a:rPr lang="en-US" sz="2000" dirty="0">
                <a:latin typeface="Times New Roman" pitchFamily="18" charset="0"/>
                <a:cs typeface="Times New Roman" pitchFamily="18" charset="0"/>
              </a:rPr>
              <a:t>intestinal </a:t>
            </a:r>
            <a:r>
              <a:rPr lang="en-US" sz="2000" dirty="0" smtClean="0">
                <a:latin typeface="Times New Roman" pitchFamily="18" charset="0"/>
                <a:cs typeface="Times New Roman" pitchFamily="18" charset="0"/>
              </a:rPr>
              <a:t>inflammation. </a:t>
            </a:r>
          </a:p>
          <a:p>
            <a:pPr algn="l" rtl="0"/>
            <a:r>
              <a:rPr lang="en-US" sz="2000" b="1" dirty="0" smtClean="0">
                <a:latin typeface="Times New Roman" pitchFamily="18" charset="0"/>
                <a:cs typeface="Times New Roman" pitchFamily="18" charset="0"/>
              </a:rPr>
              <a:t>Crohn’s </a:t>
            </a:r>
            <a:r>
              <a:rPr lang="en-US" sz="2000" b="1" dirty="0">
                <a:latin typeface="Times New Roman" pitchFamily="18" charset="0"/>
                <a:cs typeface="Times New Roman" pitchFamily="18" charset="0"/>
              </a:rPr>
              <a:t>disease (regional enteritis)</a:t>
            </a:r>
          </a:p>
          <a:p>
            <a:pPr marL="742950" lvl="1" indent="-285750" algn="l" rtl="0">
              <a:buFont typeface="Arial" pitchFamily="34" charset="0"/>
              <a:buChar char="•"/>
            </a:pPr>
            <a:r>
              <a:rPr lang="en-US" sz="2000" dirty="0" smtClean="0">
                <a:latin typeface="Times New Roman" pitchFamily="18" charset="0"/>
                <a:cs typeface="Times New Roman" pitchFamily="18" charset="0"/>
              </a:rPr>
              <a:t>CD </a:t>
            </a:r>
            <a:r>
              <a:rPr lang="en-US" sz="2000" dirty="0">
                <a:latin typeface="Times New Roman" pitchFamily="18" charset="0"/>
                <a:cs typeface="Times New Roman" pitchFamily="18" charset="0"/>
              </a:rPr>
              <a:t>is characterised by </a:t>
            </a:r>
            <a:r>
              <a:rPr lang="en-US" sz="2000" dirty="0" smtClean="0">
                <a:latin typeface="Times New Roman" pitchFamily="18" charset="0"/>
                <a:cs typeface="Times New Roman" pitchFamily="18" charset="0"/>
              </a:rPr>
              <a:t>a chronic </a:t>
            </a:r>
            <a:r>
              <a:rPr lang="en-US" sz="2000" dirty="0">
                <a:latin typeface="Times New Roman" pitchFamily="18" charset="0"/>
                <a:cs typeface="Times New Roman" pitchFamily="18" charset="0"/>
              </a:rPr>
              <a:t>full-thickness inflammatory process that can </a:t>
            </a:r>
            <a:r>
              <a:rPr lang="en-US" sz="2000" dirty="0" smtClean="0">
                <a:latin typeface="Times New Roman" pitchFamily="18" charset="0"/>
                <a:cs typeface="Times New Roman" pitchFamily="18" charset="0"/>
              </a:rPr>
              <a:t>affect any </a:t>
            </a:r>
            <a:r>
              <a:rPr lang="en-US" sz="2000" dirty="0">
                <a:latin typeface="Times New Roman" pitchFamily="18" charset="0"/>
                <a:cs typeface="Times New Roman" pitchFamily="18" charset="0"/>
              </a:rPr>
              <a:t>part of the gastrointestinal tract from the lips to the </a:t>
            </a:r>
            <a:r>
              <a:rPr lang="en-US" sz="2000" dirty="0" smtClean="0">
                <a:latin typeface="Times New Roman" pitchFamily="18" charset="0"/>
                <a:cs typeface="Times New Roman" pitchFamily="18" charset="0"/>
              </a:rPr>
              <a:t>anal margin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most common in North America and </a:t>
            </a:r>
            <a:r>
              <a:rPr lang="en-US" sz="2000" dirty="0" smtClean="0">
                <a:latin typeface="Times New Roman" pitchFamily="18" charset="0"/>
                <a:cs typeface="Times New Roman" pitchFamily="18" charset="0"/>
              </a:rPr>
              <a:t>Northern Europe </a:t>
            </a:r>
            <a:r>
              <a:rPr lang="en-US" sz="2000" dirty="0">
                <a:latin typeface="Times New Roman" pitchFamily="18" charset="0"/>
                <a:cs typeface="Times New Roman" pitchFamily="18" charset="0"/>
              </a:rPr>
              <a:t>with an annual incidence of 8 per 100 000.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Over </a:t>
            </a:r>
            <a:r>
              <a:rPr lang="en-US" sz="2000" dirty="0">
                <a:latin typeface="Times New Roman" pitchFamily="18" charset="0"/>
                <a:cs typeface="Times New Roman" pitchFamily="18" charset="0"/>
              </a:rPr>
              <a:t>the last four decades, the incidence appears to </a:t>
            </a:r>
            <a:r>
              <a:rPr lang="en-US" sz="2000" dirty="0" smtClean="0">
                <a:latin typeface="Times New Roman" pitchFamily="18" charset="0"/>
                <a:cs typeface="Times New Roman" pitchFamily="18" charset="0"/>
              </a:rPr>
              <a:t>have increased </a:t>
            </a:r>
            <a:r>
              <a:rPr lang="en-US" sz="2000" dirty="0">
                <a:latin typeface="Times New Roman" pitchFamily="18" charset="0"/>
                <a:cs typeface="Times New Roman" pitchFamily="18" charset="0"/>
              </a:rPr>
              <a:t>three-fold, thought to possibly be a </a:t>
            </a:r>
            <a:r>
              <a:rPr lang="en-US" sz="2000" dirty="0" smtClean="0">
                <a:latin typeface="Times New Roman" pitchFamily="18" charset="0"/>
                <a:cs typeface="Times New Roman" pitchFamily="18" charset="0"/>
              </a:rPr>
              <a:t>consequence of;</a:t>
            </a:r>
          </a:p>
          <a:p>
            <a:pPr marL="1257300" lvl="2" indent="-342900" algn="l" rtl="0">
              <a:buFont typeface="Wingdings" pitchFamily="2" charset="2"/>
              <a:buChar char="Ø"/>
            </a:pPr>
            <a:r>
              <a:rPr lang="en-US" sz="2000" dirty="0">
                <a:latin typeface="Times New Roman" pitchFamily="18" charset="0"/>
                <a:cs typeface="Times New Roman" pitchFamily="18" charset="0"/>
              </a:rPr>
              <a:t>E</a:t>
            </a:r>
            <a:r>
              <a:rPr lang="en-US" sz="2000" dirty="0" smtClean="0">
                <a:latin typeface="Times New Roman" pitchFamily="18" charset="0"/>
                <a:cs typeface="Times New Roman" pitchFamily="18" charset="0"/>
              </a:rPr>
              <a:t>nvironmental factors</a:t>
            </a:r>
          </a:p>
          <a:p>
            <a:pPr marL="1257300" lvl="2" indent="-342900" algn="l" rtl="0">
              <a:buFont typeface="Wingdings" pitchFamily="2" charset="2"/>
              <a:buChar char="Ø"/>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mproved </a:t>
            </a:r>
            <a:r>
              <a:rPr lang="en-US" sz="2000" dirty="0">
                <a:latin typeface="Times New Roman" pitchFamily="18" charset="0"/>
                <a:cs typeface="Times New Roman" pitchFamily="18" charset="0"/>
              </a:rPr>
              <a:t>diagnostic </a:t>
            </a:r>
            <a:r>
              <a:rPr lang="en-US" sz="2000" dirty="0" smtClean="0">
                <a:latin typeface="Times New Roman" pitchFamily="18" charset="0"/>
                <a:cs typeface="Times New Roman" pitchFamily="18" charset="0"/>
              </a:rPr>
              <a:t>modalities</a:t>
            </a:r>
          </a:p>
          <a:p>
            <a:pPr marL="1257300" lvl="2" indent="-342900" algn="l" rtl="0">
              <a:buFont typeface="Wingdings" pitchFamily="2" charset="2"/>
              <a:buChar char="Ø"/>
            </a:pPr>
            <a:r>
              <a:rPr lang="en-US" sz="2000" dirty="0">
                <a:latin typeface="Times New Roman" pitchFamily="18" charset="0"/>
                <a:cs typeface="Times New Roman" pitchFamily="18" charset="0"/>
              </a:rPr>
              <a:t>B</a:t>
            </a:r>
            <a:r>
              <a:rPr lang="en-US" sz="2000" dirty="0" smtClean="0">
                <a:latin typeface="Times New Roman" pitchFamily="18" charset="0"/>
                <a:cs typeface="Times New Roman" pitchFamily="18" charset="0"/>
              </a:rPr>
              <a:t>oth.</a:t>
            </a:r>
          </a:p>
          <a:p>
            <a:pPr lvl="1" algn="l" rtl="0"/>
            <a:r>
              <a:rPr lang="en-US" sz="2000" dirty="0" smtClean="0">
                <a:latin typeface="Times New Roman" pitchFamily="18" charset="0"/>
                <a:cs typeface="Times New Roman" pitchFamily="18" charset="0"/>
              </a:rPr>
              <a:t>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9531275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Carcinoid tumours</a:t>
            </a:r>
          </a:p>
          <a:p>
            <a:pPr marL="742950" lvl="1" indent="-285750" algn="l" rtl="0">
              <a:buFont typeface="Arial" pitchFamily="34" charset="0"/>
              <a:buChar char="•"/>
            </a:pPr>
            <a:r>
              <a:rPr lang="en-US" sz="2000" dirty="0">
                <a:latin typeface="Times New Roman" pitchFamily="18" charset="0"/>
                <a:cs typeface="Times New Roman" pitchFamily="18" charset="0"/>
              </a:rPr>
              <a:t>These </a:t>
            </a:r>
            <a:r>
              <a:rPr lang="en-US" sz="2000" b="1" dirty="0">
                <a:latin typeface="Times New Roman" pitchFamily="18" charset="0"/>
                <a:cs typeface="Times New Roman" pitchFamily="18" charset="0"/>
              </a:rPr>
              <a:t>neuroendocrine tumours </a:t>
            </a:r>
            <a:r>
              <a:rPr lang="en-US" sz="2000" dirty="0">
                <a:latin typeface="Times New Roman" pitchFamily="18" charset="0"/>
                <a:cs typeface="Times New Roman" pitchFamily="18" charset="0"/>
              </a:rPr>
              <a:t>occur throughout the gastrointestinal tract, most commonly in the appendix, ileum and rectum in decreasing order of frequency.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Appendicular carcinoid tumours </a:t>
            </a:r>
            <a:r>
              <a:rPr lang="en-US" sz="2000" dirty="0">
                <a:latin typeface="Times New Roman" pitchFamily="18" charset="0"/>
                <a:cs typeface="Times New Roman" pitchFamily="18" charset="0"/>
              </a:rPr>
              <a:t>are commonly noted as an incidental finding at appendicectomy, and are said to occur in approximately 2% of appendices removed surgically.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tumour arises from Kulchitsky cells at the base of intestinal crypts (of Lieberkuhn).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primary is usually small, although </a:t>
            </a:r>
            <a:r>
              <a:rPr lang="en-US" sz="2000" dirty="0" smtClean="0">
                <a:latin typeface="Times New Roman" pitchFamily="18" charset="0"/>
                <a:cs typeface="Times New Roman" pitchFamily="18" charset="0"/>
              </a:rPr>
              <a:t>significant lymph </a:t>
            </a:r>
            <a:r>
              <a:rPr lang="en-US" sz="2000" dirty="0">
                <a:latin typeface="Times New Roman" pitchFamily="18" charset="0"/>
                <a:cs typeface="Times New Roman" pitchFamily="18" charset="0"/>
              </a:rPr>
              <a:t>node metastases can occur.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up to one-third of cases of small bowel carcinoids, the tumours are multiple.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may </a:t>
            </a:r>
            <a:r>
              <a:rPr lang="en-US" sz="2000" dirty="0">
                <a:latin typeface="Times New Roman" pitchFamily="18" charset="0"/>
                <a:cs typeface="Times New Roman" pitchFamily="18" charset="0"/>
              </a:rPr>
              <a:t>produce dense fibrosis in the surrounding tissues, resulting in distortion and scarring of the bowel and associated mesentery, giving them a characteristic radiological appearance.</a:t>
            </a:r>
          </a:p>
          <a:p>
            <a:pPr marL="742950" lvl="1" indent="-285750" algn="l" rtl="0">
              <a:buFont typeface="Arial" pitchFamily="34" charset="0"/>
              <a:buChar char="•"/>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4793555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39321"/>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Carcinoid </a:t>
            </a:r>
            <a:r>
              <a:rPr lang="en-US" sz="2000" dirty="0">
                <a:latin typeface="Times New Roman" pitchFamily="18" charset="0"/>
                <a:cs typeface="Times New Roman" pitchFamily="18" charset="0"/>
              </a:rPr>
              <a:t>tumours can produce a number of </a:t>
            </a:r>
            <a:r>
              <a:rPr lang="en-US" sz="2000" dirty="0" smtClean="0">
                <a:latin typeface="Times New Roman" pitchFamily="18" charset="0"/>
                <a:cs typeface="Times New Roman" pitchFamily="18" charset="0"/>
              </a:rPr>
              <a:t>vasoactive peptides</a:t>
            </a:r>
            <a:r>
              <a:rPr lang="en-US" sz="2000" dirty="0">
                <a:latin typeface="Times New Roman" pitchFamily="18" charset="0"/>
                <a:cs typeface="Times New Roman" pitchFamily="18" charset="0"/>
              </a:rPr>
              <a:t>, most commonly 5-hydroxytryptamine (serotonin</a:t>
            </a:r>
            <a:r>
              <a:rPr lang="en-US" sz="2000" dirty="0" smtClean="0">
                <a:latin typeface="Times New Roman" pitchFamily="18" charset="0"/>
                <a:cs typeface="Times New Roman" pitchFamily="18" charset="0"/>
              </a:rPr>
              <a:t>), but </a:t>
            </a:r>
            <a:r>
              <a:rPr lang="en-US" sz="2000" dirty="0">
                <a:latin typeface="Times New Roman" pitchFamily="18" charset="0"/>
                <a:cs typeface="Times New Roman" pitchFamily="18" charset="0"/>
              </a:rPr>
              <a:t>also histamine, prostaglandins and kallikrein.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When they metastasise </a:t>
            </a:r>
            <a:r>
              <a:rPr lang="en-US" sz="2000" dirty="0">
                <a:latin typeface="Times New Roman" pitchFamily="18" charset="0"/>
                <a:cs typeface="Times New Roman" pitchFamily="18" charset="0"/>
              </a:rPr>
              <a:t>to the liver, the ‘carcinoid </a:t>
            </a:r>
            <a:r>
              <a:rPr lang="en-US" sz="2000" dirty="0" smtClean="0">
                <a:latin typeface="Times New Roman" pitchFamily="18" charset="0"/>
                <a:cs typeface="Times New Roman" pitchFamily="18" charset="0"/>
              </a:rPr>
              <a:t>syndrome’ can become evident</a:t>
            </a:r>
            <a:r>
              <a:rPr lang="en-US" sz="2000" dirty="0">
                <a:latin typeface="Times New Roman" pitchFamily="18" charset="0"/>
                <a:cs typeface="Times New Roman" pitchFamily="18" charset="0"/>
              </a:rPr>
              <a:t>, because the vasoactive substances escape the </a:t>
            </a:r>
            <a:r>
              <a:rPr lang="en-US" sz="2000" dirty="0" smtClean="0">
                <a:latin typeface="Times New Roman" pitchFamily="18" charset="0"/>
                <a:cs typeface="Times New Roman" pitchFamily="18" charset="0"/>
              </a:rPr>
              <a:t>filtering actions </a:t>
            </a:r>
            <a:r>
              <a:rPr lang="en-US" sz="2000" dirty="0">
                <a:latin typeface="Times New Roman" pitchFamily="18" charset="0"/>
                <a:cs typeface="Times New Roman" pitchFamily="18" charset="0"/>
              </a:rPr>
              <a:t>of the liver.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clinical syndrome itself </a:t>
            </a:r>
            <a:r>
              <a:rPr lang="en-US" sz="2000" dirty="0" smtClean="0">
                <a:latin typeface="Times New Roman" pitchFamily="18" charset="0"/>
                <a:cs typeface="Times New Roman" pitchFamily="18" charset="0"/>
              </a:rPr>
              <a:t>consists of </a:t>
            </a:r>
            <a:r>
              <a:rPr lang="en-US" sz="2000" dirty="0">
                <a:latin typeface="Times New Roman" pitchFamily="18" charset="0"/>
                <a:cs typeface="Times New Roman" pitchFamily="18" charset="0"/>
              </a:rPr>
              <a:t>reddish-blue cyanosis, flushing attacks, diarrhoea, </a:t>
            </a:r>
            <a:r>
              <a:rPr lang="en-US" sz="2000" dirty="0" smtClean="0">
                <a:latin typeface="Times New Roman" pitchFamily="18" charset="0"/>
                <a:cs typeface="Times New Roman" pitchFamily="18" charset="0"/>
              </a:rPr>
              <a:t>borborygmi, asthmatic </a:t>
            </a:r>
            <a:r>
              <a:rPr lang="en-US" sz="2000" dirty="0">
                <a:latin typeface="Times New Roman" pitchFamily="18" charset="0"/>
                <a:cs typeface="Times New Roman" pitchFamily="18" charset="0"/>
              </a:rPr>
              <a:t>attacks and, eventually, pulmonary </a:t>
            </a:r>
            <a:r>
              <a:rPr lang="en-US" sz="2000" dirty="0" smtClean="0">
                <a:latin typeface="Times New Roman" pitchFamily="18" charset="0"/>
                <a:cs typeface="Times New Roman" pitchFamily="18" charset="0"/>
              </a:rPr>
              <a:t>and tricuspid stenosis. </a:t>
            </a:r>
          </a:p>
          <a:p>
            <a:pPr marL="742950" lvl="1" indent="-285750" algn="l" rtl="0">
              <a:buFont typeface="Arial" pitchFamily="34" charset="0"/>
              <a:buChar char="•"/>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4431611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marL="800100" lvl="1" indent="-342900" algn="l" rtl="0">
              <a:buFont typeface="Arial" pitchFamily="34" charset="0"/>
              <a:buChar char="•"/>
            </a:pPr>
            <a:r>
              <a:rPr lang="en-US" sz="2000" dirty="0">
                <a:latin typeface="Times New Roman" pitchFamily="18" charset="0"/>
                <a:cs typeface="Times New Roman" pitchFamily="18" charset="0"/>
              </a:rPr>
              <a:t>Classically, the flushing attacks are induced by alcohol. </a:t>
            </a:r>
          </a:p>
          <a:p>
            <a:pPr marL="800100" lvl="1" indent="-342900" algn="l" rtl="0">
              <a:buFont typeface="Arial" pitchFamily="34" charset="0"/>
              <a:buChar char="•"/>
            </a:pPr>
            <a:r>
              <a:rPr lang="en-US" sz="2000" dirty="0">
                <a:latin typeface="Times New Roman" pitchFamily="18" charset="0"/>
                <a:cs typeface="Times New Roman" pitchFamily="18" charset="0"/>
              </a:rPr>
              <a:t>Surgical resection is usually sufficient for patients with primary disease, but the incidence of recurrence is significant. </a:t>
            </a:r>
          </a:p>
          <a:p>
            <a:pPr marL="800100" lvl="1" indent="-342900" algn="l" rtl="0">
              <a:buFont typeface="Arial" pitchFamily="34" charset="0"/>
              <a:buChar char="•"/>
            </a:pPr>
            <a:r>
              <a:rPr lang="en-US" sz="2000" dirty="0">
                <a:latin typeface="Times New Roman" pitchFamily="18" charset="0"/>
                <a:cs typeface="Times New Roman" pitchFamily="18" charset="0"/>
              </a:rPr>
              <a:t>The extent of disease can be assessed preoperatively using </a:t>
            </a:r>
            <a:r>
              <a:rPr lang="en-US" sz="2000" b="1" dirty="0">
                <a:latin typeface="Times New Roman" pitchFamily="18" charset="0"/>
                <a:cs typeface="Times New Roman" pitchFamily="18" charset="0"/>
              </a:rPr>
              <a:t>octreotide scanning</a:t>
            </a:r>
            <a:r>
              <a:rPr lang="en-US" sz="2000" dirty="0">
                <a:latin typeface="Times New Roman" pitchFamily="18" charset="0"/>
                <a:cs typeface="Times New Roman" pitchFamily="18" charset="0"/>
              </a:rPr>
              <a:t>, which may detect otherwise clinically unapparent primary and secondary tumours. </a:t>
            </a:r>
          </a:p>
          <a:p>
            <a:pPr marL="800100" lvl="1" indent="-342900" algn="l" rtl="0">
              <a:buFont typeface="Arial" pitchFamily="34" charset="0"/>
              <a:buChar char="•"/>
            </a:pPr>
            <a:r>
              <a:rPr lang="en-US" sz="2000" dirty="0">
                <a:latin typeface="Times New Roman" pitchFamily="18" charset="0"/>
                <a:cs typeface="Times New Roman" pitchFamily="18" charset="0"/>
              </a:rPr>
              <a:t>Plasma markers of tumour bulk, such as </a:t>
            </a:r>
            <a:r>
              <a:rPr lang="en-US" sz="2000" b="1" dirty="0">
                <a:latin typeface="Times New Roman" pitchFamily="18" charset="0"/>
                <a:cs typeface="Times New Roman" pitchFamily="18" charset="0"/>
              </a:rPr>
              <a:t>chromogranin A </a:t>
            </a:r>
            <a:r>
              <a:rPr lang="en-US" sz="2000" dirty="0">
                <a:latin typeface="Times New Roman" pitchFamily="18" charset="0"/>
                <a:cs typeface="Times New Roman" pitchFamily="18" charset="0"/>
              </a:rPr>
              <a:t>concentrations, may be useful markers of disease recurrence, as well as of prognostic value.</a:t>
            </a:r>
          </a:p>
          <a:p>
            <a:pPr lvl="1" algn="l" rtl="0"/>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646515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Hepatic resection can be carried out in patients with metastatic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b="1" dirty="0" smtClean="0">
                <a:latin typeface="Times New Roman" pitchFamily="18" charset="0"/>
                <a:cs typeface="Times New Roman" pitchFamily="18" charset="0"/>
              </a:rPr>
              <a:t>The </a:t>
            </a:r>
            <a:r>
              <a:rPr lang="en-US" sz="2000" b="1" dirty="0">
                <a:latin typeface="Times New Roman" pitchFamily="18" charset="0"/>
                <a:cs typeface="Times New Roman" pitchFamily="18" charset="0"/>
              </a:rPr>
              <a:t>treatment </a:t>
            </a:r>
            <a:r>
              <a:rPr lang="en-US" sz="2000" dirty="0">
                <a:latin typeface="Times New Roman" pitchFamily="18" charset="0"/>
                <a:cs typeface="Times New Roman" pitchFamily="18" charset="0"/>
              </a:rPr>
              <a:t>has been transformed by the use of octreotide (a somatostatin analogue), which </a:t>
            </a:r>
            <a:r>
              <a:rPr lang="en-US" sz="2000" dirty="0" smtClean="0">
                <a:latin typeface="Times New Roman" pitchFamily="18" charset="0"/>
                <a:cs typeface="Times New Roman" pitchFamily="18" charset="0"/>
              </a:rPr>
              <a:t>reduces both </a:t>
            </a:r>
            <a:r>
              <a:rPr lang="en-US" sz="2000" dirty="0">
                <a:latin typeface="Times New Roman" pitchFamily="18" charset="0"/>
                <a:cs typeface="Times New Roman" pitchFamily="18" charset="0"/>
              </a:rPr>
              <a:t>flushing and diarrhoea, and octreotide cover is usually used in patients with a carcinoid syndrome who have surgery to prevent a carcinoid crisis resulting from liberation </a:t>
            </a:r>
            <a:r>
              <a:rPr lang="en-US" sz="2000" dirty="0" smtClean="0">
                <a:latin typeface="Times New Roman" pitchFamily="18" charset="0"/>
                <a:cs typeface="Times New Roman" pitchFamily="18" charset="0"/>
              </a:rPr>
              <a:t>of vasoactive </a:t>
            </a:r>
            <a:r>
              <a:rPr lang="en-US" sz="2000" dirty="0">
                <a:latin typeface="Times New Roman" pitchFamily="18" charset="0"/>
                <a:cs typeface="Times New Roman" pitchFamily="18" charset="0"/>
              </a:rPr>
              <a:t>substances following handling of the tumour.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Carcinoid </a:t>
            </a:r>
            <a:r>
              <a:rPr lang="en-US" sz="2000" dirty="0">
                <a:latin typeface="Times New Roman" pitchFamily="18" charset="0"/>
                <a:cs typeface="Times New Roman" pitchFamily="18" charset="0"/>
              </a:rPr>
              <a:t>tumours generally grow more slowly than most metastatic malignancies and patients may live with the syndrome of metastatic disease for many years.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not usually sensitive to chemo- or radiotherapy</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41251583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Lymphoma</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primary or, secondary</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incidence </a:t>
            </a:r>
            <a:r>
              <a:rPr lang="en-US" sz="2000" dirty="0" smtClean="0">
                <a:latin typeface="Times New Roman" pitchFamily="18" charset="0"/>
                <a:cs typeface="Times New Roman" pitchFamily="18" charset="0"/>
              </a:rPr>
              <a:t>is </a:t>
            </a:r>
            <a:r>
              <a:rPr lang="en-US" sz="2000" dirty="0">
                <a:latin typeface="Times New Roman" pitchFamily="18" charset="0"/>
                <a:cs typeface="Times New Roman" pitchFamily="18" charset="0"/>
              </a:rPr>
              <a:t>increased in patients with CD and </a:t>
            </a:r>
            <a:r>
              <a:rPr lang="en-US" sz="2000" dirty="0" smtClean="0">
                <a:latin typeface="Times New Roman" pitchFamily="18" charset="0"/>
                <a:cs typeface="Times New Roman" pitchFamily="18" charset="0"/>
              </a:rPr>
              <a:t>immunodeficiency syndromes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rare for Hodgkin’s lymphoma </a:t>
            </a:r>
            <a:r>
              <a:rPr lang="en-US" sz="2000" dirty="0" smtClean="0">
                <a:latin typeface="Times New Roman" pitchFamily="18" charset="0"/>
                <a:cs typeface="Times New Roman" pitchFamily="18" charset="0"/>
              </a:rPr>
              <a:t>to affect </a:t>
            </a:r>
            <a:r>
              <a:rPr lang="en-US" sz="2000" dirty="0">
                <a:latin typeface="Times New Roman" pitchFamily="18" charset="0"/>
                <a:cs typeface="Times New Roman" pitchFamily="18" charset="0"/>
              </a:rPr>
              <a:t>the small bowel and most western-type lymphomas </a:t>
            </a:r>
            <a:r>
              <a:rPr lang="en-US" sz="2000" dirty="0" smtClean="0">
                <a:latin typeface="Times New Roman" pitchFamily="18" charset="0"/>
                <a:cs typeface="Times New Roman" pitchFamily="18" charset="0"/>
              </a:rPr>
              <a:t>are </a:t>
            </a:r>
            <a:r>
              <a:rPr lang="en-US" sz="2000" b="1" dirty="0" smtClean="0">
                <a:latin typeface="Times New Roman" pitchFamily="18" charset="0"/>
                <a:cs typeface="Times New Roman" pitchFamily="18" charset="0"/>
              </a:rPr>
              <a:t>non-Hodgkin’s </a:t>
            </a:r>
            <a:r>
              <a:rPr lang="en-US" sz="2000" b="1" dirty="0">
                <a:latin typeface="Times New Roman" pitchFamily="18" charset="0"/>
                <a:cs typeface="Times New Roman" pitchFamily="18" charset="0"/>
              </a:rPr>
              <a:t>B-cell lymphomas. </a:t>
            </a:r>
            <a:endParaRPr lang="en-US" sz="2000" b="1"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usually present </a:t>
            </a:r>
            <a:r>
              <a:rPr lang="en-US" sz="2000" dirty="0" smtClean="0">
                <a:latin typeface="Times New Roman" pitchFamily="18" charset="0"/>
                <a:cs typeface="Times New Roman" pitchFamily="18" charset="0"/>
              </a:rPr>
              <a:t>with anaemia</a:t>
            </a:r>
            <a:r>
              <a:rPr lang="en-US" sz="2000" dirty="0">
                <a:latin typeface="Times New Roman" pitchFamily="18" charset="0"/>
                <a:cs typeface="Times New Roman" pitchFamily="18" charset="0"/>
              </a:rPr>
              <a:t>, bleeding, perforation, anorexia and weight loss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T-cell lymphoma </a:t>
            </a:r>
            <a:r>
              <a:rPr lang="en-US" sz="2000" dirty="0">
                <a:latin typeface="Times New Roman" pitchFamily="18" charset="0"/>
                <a:cs typeface="Times New Roman" pitchFamily="18" charset="0"/>
              </a:rPr>
              <a:t>develops in patients with coeliac </a:t>
            </a:r>
            <a:r>
              <a:rPr lang="en-US" sz="2000" dirty="0" smtClean="0">
                <a:latin typeface="Times New Roman" pitchFamily="18" charset="0"/>
                <a:cs typeface="Times New Roman" pitchFamily="18" charset="0"/>
              </a:rPr>
              <a:t>disease. </a:t>
            </a: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usually presents with worsening of the patient’s </a:t>
            </a:r>
            <a:r>
              <a:rPr lang="en-US" sz="2000" dirty="0" smtClean="0">
                <a:latin typeface="Times New Roman" pitchFamily="18" charset="0"/>
                <a:cs typeface="Times New Roman" pitchFamily="18" charset="0"/>
              </a:rPr>
              <a:t>diarrhoea, pyrexia </a:t>
            </a:r>
            <a:r>
              <a:rPr lang="en-US" sz="2000" dirty="0">
                <a:latin typeface="Times New Roman" pitchFamily="18" charset="0"/>
                <a:cs typeface="Times New Roman" pitchFamily="18" charset="0"/>
              </a:rPr>
              <a:t>of unknown origin and local obstructive </a:t>
            </a:r>
            <a:r>
              <a:rPr lang="en-US" sz="2000" dirty="0" smtClean="0">
                <a:latin typeface="Times New Roman" pitchFamily="18" charset="0"/>
                <a:cs typeface="Times New Roman" pitchFamily="18" charset="0"/>
              </a:rPr>
              <a:t>symptoms. </a:t>
            </a:r>
          </a:p>
          <a:p>
            <a:pPr marL="742950" lvl="1" indent="-285750" algn="l" rtl="0">
              <a:buFont typeface="Arial" pitchFamily="34" charset="0"/>
              <a:buChar char="•"/>
            </a:pPr>
            <a:r>
              <a:rPr lang="en-US" sz="2000" b="1" dirty="0" smtClean="0">
                <a:latin typeface="Times New Roman" pitchFamily="18" charset="0"/>
                <a:cs typeface="Times New Roman" pitchFamily="18" charset="0"/>
              </a:rPr>
              <a:t>Mediterranean </a:t>
            </a:r>
            <a:r>
              <a:rPr lang="en-US" sz="2000" b="1" dirty="0">
                <a:latin typeface="Times New Roman" pitchFamily="18" charset="0"/>
                <a:cs typeface="Times New Roman" pitchFamily="18" charset="0"/>
              </a:rPr>
              <a:t>lymphoma </a:t>
            </a:r>
            <a:r>
              <a:rPr lang="en-US" sz="2000" dirty="0">
                <a:latin typeface="Times New Roman" pitchFamily="18" charset="0"/>
                <a:cs typeface="Times New Roman" pitchFamily="18" charset="0"/>
              </a:rPr>
              <a:t>is found mostly in North </a:t>
            </a:r>
            <a:r>
              <a:rPr lang="en-US" sz="2000" dirty="0" smtClean="0">
                <a:latin typeface="Times New Roman" pitchFamily="18" charset="0"/>
                <a:cs typeface="Times New Roman" pitchFamily="18" charset="0"/>
              </a:rPr>
              <a:t>Africa and </a:t>
            </a:r>
            <a:r>
              <a:rPr lang="en-US" sz="2000" dirty="0">
                <a:latin typeface="Times New Roman" pitchFamily="18" charset="0"/>
                <a:cs typeface="Times New Roman" pitchFamily="18" charset="0"/>
              </a:rPr>
              <a:t>the Middle East and is often widespread at </a:t>
            </a:r>
            <a:r>
              <a:rPr lang="en-US" sz="2000" dirty="0" smtClean="0">
                <a:latin typeface="Times New Roman" pitchFamily="18" charset="0"/>
                <a:cs typeface="Times New Roman" pitchFamily="18" charset="0"/>
              </a:rPr>
              <a:t>diagnosis. </a:t>
            </a:r>
          </a:p>
          <a:p>
            <a:pPr marL="742950" lvl="1" indent="-285750" algn="l" rtl="0">
              <a:buFont typeface="Arial" pitchFamily="34" charset="0"/>
              <a:buChar char="•"/>
            </a:pPr>
            <a:r>
              <a:rPr lang="en-US" sz="2000" b="1" dirty="0" smtClean="0">
                <a:latin typeface="Times New Roman" pitchFamily="18" charset="0"/>
                <a:cs typeface="Times New Roman" pitchFamily="18" charset="0"/>
              </a:rPr>
              <a:t>Burkitt’s </a:t>
            </a:r>
            <a:r>
              <a:rPr lang="en-US" sz="2000" b="1" dirty="0">
                <a:latin typeface="Times New Roman" pitchFamily="18" charset="0"/>
                <a:cs typeface="Times New Roman" pitchFamily="18" charset="0"/>
              </a:rPr>
              <a:t>lymphoma </a:t>
            </a:r>
            <a:r>
              <a:rPr lang="en-US" sz="2000" dirty="0">
                <a:latin typeface="Times New Roman" pitchFamily="18" charset="0"/>
                <a:cs typeface="Times New Roman" pitchFamily="18" charset="0"/>
              </a:rPr>
              <a:t>can aggressively affect the </a:t>
            </a:r>
            <a:r>
              <a:rPr lang="en-US" sz="2000" dirty="0" smtClean="0">
                <a:latin typeface="Times New Roman" pitchFamily="18" charset="0"/>
                <a:cs typeface="Times New Roman" pitchFamily="18" charset="0"/>
              </a:rPr>
              <a:t>ileocaecal region</a:t>
            </a:r>
            <a:r>
              <a:rPr lang="en-US" sz="2000" dirty="0">
                <a:latin typeface="Times New Roman" pitchFamily="18" charset="0"/>
                <a:cs typeface="Times New Roman" pitchFamily="18" charset="0"/>
              </a:rPr>
              <a:t>, particularly in children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The </a:t>
            </a:r>
            <a:r>
              <a:rPr lang="en-US" sz="2000" b="1" dirty="0" smtClean="0">
                <a:latin typeface="Times New Roman" pitchFamily="18" charset="0"/>
                <a:cs typeface="Times New Roman" pitchFamily="18" charset="0"/>
              </a:rPr>
              <a:t>treatment</a:t>
            </a:r>
            <a:r>
              <a:rPr lang="en-US" sz="2000" dirty="0" smtClean="0">
                <a:latin typeface="Times New Roman" pitchFamily="18" charset="0"/>
                <a:cs typeface="Times New Roman" pitchFamily="18" charset="0"/>
              </a:rPr>
              <a:t> for </a:t>
            </a:r>
            <a:r>
              <a:rPr lang="en-US" sz="2000" dirty="0">
                <a:latin typeface="Times New Roman" pitchFamily="18" charset="0"/>
                <a:cs typeface="Times New Roman" pitchFamily="18" charset="0"/>
              </a:rPr>
              <a:t>these conditions is chemotherapy; however, surgery </a:t>
            </a:r>
            <a:r>
              <a:rPr lang="en-US" sz="2000" dirty="0" smtClean="0">
                <a:latin typeface="Times New Roman" pitchFamily="18" charset="0"/>
                <a:cs typeface="Times New Roman" pitchFamily="18" charset="0"/>
              </a:rPr>
              <a:t>may be </a:t>
            </a:r>
            <a:r>
              <a:rPr lang="en-US" sz="2000" dirty="0">
                <a:latin typeface="Times New Roman" pitchFamily="18" charset="0"/>
                <a:cs typeface="Times New Roman" pitchFamily="18" charset="0"/>
              </a:rPr>
              <a:t>required for obstruction, perforation or bleeding.</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67253413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Gastrointestinal stromal </a:t>
            </a:r>
            <a:r>
              <a:rPr lang="en-US" sz="2000" b="1" dirty="0" smtClean="0">
                <a:latin typeface="Times New Roman" pitchFamily="18" charset="0"/>
                <a:cs typeface="Times New Roman" pitchFamily="18" charset="0"/>
              </a:rPr>
              <a:t>tumours (</a:t>
            </a:r>
            <a:r>
              <a:rPr lang="en-US" sz="2000" b="1" dirty="0">
                <a:latin typeface="Times New Roman" pitchFamily="18" charset="0"/>
                <a:cs typeface="Times New Roman" pitchFamily="18" charset="0"/>
              </a:rPr>
              <a:t>GISTs) </a:t>
            </a:r>
            <a:r>
              <a:rPr lang="en-US" sz="2000" b="1" dirty="0" smtClean="0">
                <a:latin typeface="Times New Roman" pitchFamily="18" charset="0"/>
                <a:cs typeface="Times New Roman" pitchFamily="18" charset="0"/>
              </a:rPr>
              <a:t>  </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re mesenchymal tumours </a:t>
            </a:r>
            <a:r>
              <a:rPr lang="en-US" sz="2000" dirty="0">
                <a:latin typeface="Times New Roman" pitchFamily="18" charset="0"/>
                <a:cs typeface="Times New Roman" pitchFamily="18" charset="0"/>
              </a:rPr>
              <a:t>and the distinction between benign or </a:t>
            </a:r>
            <a:r>
              <a:rPr lang="en-US" sz="2000" dirty="0" smtClean="0">
                <a:latin typeface="Times New Roman" pitchFamily="18" charset="0"/>
                <a:cs typeface="Times New Roman" pitchFamily="18" charset="0"/>
              </a:rPr>
              <a:t>malignant types </a:t>
            </a:r>
            <a:r>
              <a:rPr lang="en-US" sz="2000" dirty="0">
                <a:latin typeface="Times New Roman" pitchFamily="18" charset="0"/>
                <a:cs typeface="Times New Roman" pitchFamily="18" charset="0"/>
              </a:rPr>
              <a:t>is difficult even on histological examination</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Increased size </a:t>
            </a:r>
            <a:r>
              <a:rPr lang="en-US" sz="2000" dirty="0">
                <a:latin typeface="Times New Roman" pitchFamily="18" charset="0"/>
                <a:cs typeface="Times New Roman" pitchFamily="18" charset="0"/>
              </a:rPr>
              <a:t>and high levels of c-kit (CD117) staining are </a:t>
            </a:r>
            <a:r>
              <a:rPr lang="en-US" sz="2000" dirty="0" smtClean="0">
                <a:latin typeface="Times New Roman" pitchFamily="18" charset="0"/>
                <a:cs typeface="Times New Roman" pitchFamily="18" charset="0"/>
              </a:rPr>
              <a:t>associated with </a:t>
            </a:r>
            <a:r>
              <a:rPr lang="en-US" sz="2000" dirty="0">
                <a:latin typeface="Times New Roman" pitchFamily="18" charset="0"/>
                <a:cs typeface="Times New Roman" pitchFamily="18" charset="0"/>
              </a:rPr>
              <a:t>malignant potential.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GISTs </a:t>
            </a:r>
            <a:r>
              <a:rPr lang="en-US" sz="2000" dirty="0">
                <a:latin typeface="Times New Roman" pitchFamily="18" charset="0"/>
                <a:cs typeface="Times New Roman" pitchFamily="18" charset="0"/>
              </a:rPr>
              <a:t>are found most </a:t>
            </a:r>
            <a:r>
              <a:rPr lang="en-US" sz="2000" dirty="0" smtClean="0">
                <a:latin typeface="Times New Roman" pitchFamily="18" charset="0"/>
                <a:cs typeface="Times New Roman" pitchFamily="18" charset="0"/>
              </a:rPr>
              <a:t>commonly in </a:t>
            </a:r>
            <a:r>
              <a:rPr lang="en-US" sz="2000" dirty="0">
                <a:latin typeface="Times New Roman" pitchFamily="18" charset="0"/>
                <a:cs typeface="Times New Roman" pitchFamily="18" charset="0"/>
              </a:rPr>
              <a:t>the stomach, but can be found in other parts of the gut.</a:t>
            </a:r>
          </a:p>
          <a:p>
            <a:pPr marL="742950" lvl="1" indent="-285750" algn="l" rtl="0">
              <a:buFont typeface="Arial" pitchFamily="34" charset="0"/>
              <a:buChar char="•"/>
            </a:pPr>
            <a:r>
              <a:rPr lang="en-US" sz="2000" dirty="0">
                <a:latin typeface="Times New Roman" pitchFamily="18" charset="0"/>
                <a:cs typeface="Times New Roman" pitchFamily="18" charset="0"/>
              </a:rPr>
              <a:t>They occur most commonly in the 50- to 70-year age </a:t>
            </a:r>
            <a:r>
              <a:rPr lang="en-US" sz="2000" dirty="0" smtClean="0">
                <a:latin typeface="Times New Roman" pitchFamily="18" charset="0"/>
                <a:cs typeface="Times New Roman" pitchFamily="18" charset="0"/>
              </a:rPr>
              <a:t>group.</a:t>
            </a:r>
          </a:p>
          <a:p>
            <a:pPr marL="742950" lvl="1" indent="-285750" algn="l" rtl="0">
              <a:buFont typeface="Arial" pitchFamily="34" charset="0"/>
              <a:buChar char="•"/>
            </a:pPr>
            <a:r>
              <a:rPr lang="en-US" sz="2000" dirty="0" smtClean="0">
                <a:latin typeface="Times New Roman" pitchFamily="18" charset="0"/>
                <a:cs typeface="Times New Roman" pitchFamily="18" charset="0"/>
              </a:rPr>
              <a:t> Although </a:t>
            </a:r>
            <a:r>
              <a:rPr lang="en-US" sz="2000" dirty="0">
                <a:latin typeface="Times New Roman" pitchFamily="18" charset="0"/>
                <a:cs typeface="Times New Roman" pitchFamily="18" charset="0"/>
              </a:rPr>
              <a:t>the cause is unknown, patients with </a:t>
            </a:r>
            <a:r>
              <a:rPr lang="en-US" sz="2000" dirty="0" smtClean="0">
                <a:latin typeface="Times New Roman" pitchFamily="18" charset="0"/>
                <a:cs typeface="Times New Roman" pitchFamily="18" charset="0"/>
              </a:rPr>
              <a:t>neurofibromatosis have </a:t>
            </a:r>
            <a:r>
              <a:rPr lang="en-US" sz="2000" dirty="0">
                <a:latin typeface="Times New Roman" pitchFamily="18" charset="0"/>
                <a:cs typeface="Times New Roman" pitchFamily="18" charset="0"/>
              </a:rPr>
              <a:t>an increased risk of developing these </a:t>
            </a:r>
            <a:r>
              <a:rPr lang="en-US" sz="2000" dirty="0" smtClean="0">
                <a:latin typeface="Times New Roman" pitchFamily="18" charset="0"/>
                <a:cs typeface="Times New Roman" pitchFamily="18" charset="0"/>
              </a:rPr>
              <a:t>types of </a:t>
            </a:r>
            <a:r>
              <a:rPr lang="en-US" sz="2000" dirty="0">
                <a:latin typeface="Times New Roman" pitchFamily="18" charset="0"/>
                <a:cs typeface="Times New Roman" pitchFamily="18" charset="0"/>
              </a:rPr>
              <a:t>tumour.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may be asymptomatic and the </a:t>
            </a:r>
            <a:r>
              <a:rPr lang="en-US" sz="2000" dirty="0" smtClean="0">
                <a:latin typeface="Times New Roman" pitchFamily="18" charset="0"/>
                <a:cs typeface="Times New Roman" pitchFamily="18" charset="0"/>
              </a:rPr>
              <a:t>tumour may </a:t>
            </a:r>
            <a:r>
              <a:rPr lang="en-US" sz="2000" dirty="0">
                <a:latin typeface="Times New Roman" pitchFamily="18" charset="0"/>
                <a:cs typeface="Times New Roman" pitchFamily="18" charset="0"/>
              </a:rPr>
              <a:t>present as an incidental mass on a CT scan.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Symptoms include </a:t>
            </a:r>
            <a:r>
              <a:rPr lang="en-US" sz="2000" dirty="0">
                <a:latin typeface="Times New Roman" pitchFamily="18" charset="0"/>
                <a:cs typeface="Times New Roman" pitchFamily="18" charset="0"/>
              </a:rPr>
              <a:t>lethargy, pain, nausea, haematemesis or melaena.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Surgery</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is </a:t>
            </a:r>
            <a:r>
              <a:rPr lang="en-US" sz="2000" dirty="0">
                <a:latin typeface="Times New Roman" pitchFamily="18" charset="0"/>
                <a:cs typeface="Times New Roman" pitchFamily="18" charset="0"/>
              </a:rPr>
              <a:t>the most effective way of treating GISTs, as the </a:t>
            </a:r>
            <a:r>
              <a:rPr lang="en-US" sz="2000" dirty="0" smtClean="0">
                <a:latin typeface="Times New Roman" pitchFamily="18" charset="0"/>
                <a:cs typeface="Times New Roman" pitchFamily="18" charset="0"/>
              </a:rPr>
              <a:t>tumour is </a:t>
            </a:r>
            <a:r>
              <a:rPr lang="en-US" sz="2000" dirty="0">
                <a:latin typeface="Times New Roman" pitchFamily="18" charset="0"/>
                <a:cs typeface="Times New Roman" pitchFamily="18" charset="0"/>
              </a:rPr>
              <a:t>radioresistant and is not sensitive to conventional </a:t>
            </a:r>
            <a:r>
              <a:rPr lang="en-US" sz="2000" dirty="0" smtClean="0">
                <a:latin typeface="Times New Roman" pitchFamily="18" charset="0"/>
                <a:cs typeface="Times New Roman" pitchFamily="18" charset="0"/>
              </a:rPr>
              <a:t>chemotherapy. </a:t>
            </a:r>
          </a:p>
          <a:p>
            <a:pPr marL="742950" lvl="1" indent="-285750" algn="l" rtl="0">
              <a:buFont typeface="Arial" pitchFamily="34" charset="0"/>
              <a:buChar char="•"/>
            </a:pPr>
            <a:r>
              <a:rPr lang="en-US" sz="2000" dirty="0" smtClean="0">
                <a:latin typeface="Times New Roman" pitchFamily="18" charset="0"/>
                <a:cs typeface="Times New Roman" pitchFamily="18" charset="0"/>
              </a:rPr>
              <a:t>Glivec</a:t>
            </a:r>
            <a:r>
              <a:rPr lang="en-US" sz="2000" dirty="0">
                <a:latin typeface="Times New Roman" pitchFamily="18" charset="0"/>
                <a:cs typeface="Times New Roman" pitchFamily="18" charset="0"/>
              </a:rPr>
              <a:t>® (imatinib) is a tyrosine kinase inhibitor </a:t>
            </a:r>
            <a:r>
              <a:rPr lang="en-US" sz="2000" dirty="0" smtClean="0">
                <a:latin typeface="Times New Roman" pitchFamily="18" charset="0"/>
                <a:cs typeface="Times New Roman" pitchFamily="18" charset="0"/>
              </a:rPr>
              <a:t>that has </a:t>
            </a:r>
            <a:r>
              <a:rPr lang="en-US" sz="2000" dirty="0">
                <a:latin typeface="Times New Roman" pitchFamily="18" charset="0"/>
                <a:cs typeface="Times New Roman" pitchFamily="18" charset="0"/>
              </a:rPr>
              <a:t>been shown to be effective in advanced cases and </a:t>
            </a:r>
            <a:r>
              <a:rPr lang="en-US" sz="2000" dirty="0" smtClean="0">
                <a:latin typeface="Times New Roman" pitchFamily="18" charset="0"/>
                <a:cs typeface="Times New Roman" pitchFamily="18" charset="0"/>
              </a:rPr>
              <a:t>may also </a:t>
            </a:r>
            <a:r>
              <a:rPr lang="en-US" sz="2000" dirty="0">
                <a:latin typeface="Times New Roman" pitchFamily="18" charset="0"/>
                <a:cs typeface="Times New Roman" pitchFamily="18" charset="0"/>
              </a:rPr>
              <a:t>have a role in adjuvant treatment</a:t>
            </a:r>
            <a:r>
              <a:rPr lang="en-US"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63129061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247864"/>
          </a:xfrm>
          <a:prstGeom prst="rect">
            <a:avLst/>
          </a:prstGeom>
        </p:spPr>
        <p:txBody>
          <a:bodyPr wrap="square">
            <a:spAutoFit/>
          </a:bodyPr>
          <a:lstStyle/>
          <a:p>
            <a:pPr algn="l" rtl="0"/>
            <a:r>
              <a:rPr lang="en-US" sz="2000" b="1" dirty="0">
                <a:latin typeface="Times New Roman" pitchFamily="18" charset="0"/>
                <a:cs typeface="Times New Roman" pitchFamily="18" charset="0"/>
              </a:rPr>
              <a:t>CONNECTIVE TISSUE DISORDERS</a:t>
            </a:r>
          </a:p>
          <a:p>
            <a:pPr algn="l" rtl="0"/>
            <a:r>
              <a:rPr lang="en-US" sz="2000" b="1" dirty="0">
                <a:latin typeface="Times New Roman" pitchFamily="18" charset="0"/>
                <a:cs typeface="Times New Roman" pitchFamily="18" charset="0"/>
              </a:rPr>
              <a:t>Intestinal diverticulae</a:t>
            </a:r>
          </a:p>
          <a:p>
            <a:pPr marL="742950" lvl="1" indent="-285750" algn="l" rtl="0">
              <a:buFont typeface="Arial" pitchFamily="34" charset="0"/>
              <a:buChar char="•"/>
            </a:pPr>
            <a:r>
              <a:rPr lang="en-US" sz="2000" dirty="0">
                <a:latin typeface="Times New Roman" pitchFamily="18" charset="0"/>
                <a:cs typeface="Times New Roman" pitchFamily="18" charset="0"/>
              </a:rPr>
              <a:t>Diverticulae (hollow out-pouchings) are a common structural abnormality that can occur from the oesophagus to the rectosigmoid junction (but not usually in the rectum).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Small </a:t>
            </a:r>
            <a:r>
              <a:rPr lang="en-US" sz="2000" dirty="0">
                <a:latin typeface="Times New Roman" pitchFamily="18" charset="0"/>
                <a:cs typeface="Times New Roman" pitchFamily="18" charset="0"/>
              </a:rPr>
              <a:t>bowel diverticulae may be congenital or acquired. </a:t>
            </a:r>
          </a:p>
          <a:p>
            <a:pPr algn="l" rtl="0"/>
            <a:r>
              <a:rPr lang="en-US" sz="2000" b="1" dirty="0" smtClean="0">
                <a:latin typeface="Times New Roman" pitchFamily="18" charset="0"/>
                <a:cs typeface="Times New Roman" pitchFamily="18" charset="0"/>
              </a:rPr>
              <a:t>Congenital diverticulae</a:t>
            </a:r>
            <a:endParaRPr lang="en-US" sz="2000" dirty="0" smtClean="0">
              <a:latin typeface="Times New Roman" pitchFamily="18" charset="0"/>
              <a:cs typeface="Times New Roman" pitchFamily="18" charset="0"/>
            </a:endParaRPr>
          </a:p>
          <a:p>
            <a:pPr lvl="2" algn="l" rtl="0"/>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ll </a:t>
            </a:r>
            <a:r>
              <a:rPr lang="en-US" sz="2000" dirty="0">
                <a:latin typeface="Times New Roman" pitchFamily="18" charset="0"/>
                <a:cs typeface="Times New Roman" pitchFamily="18" charset="0"/>
              </a:rPr>
              <a:t>three coats of the bowel are present in the wall of </a:t>
            </a:r>
            <a:r>
              <a:rPr lang="en-US" sz="2000" dirty="0" smtClean="0">
                <a:latin typeface="Times New Roman" pitchFamily="18" charset="0"/>
                <a:cs typeface="Times New Roman" pitchFamily="18" charset="0"/>
              </a:rPr>
              <a:t>the diverticulum </a:t>
            </a:r>
            <a:r>
              <a:rPr lang="en-US" sz="2000" dirty="0">
                <a:latin typeface="Times New Roman" pitchFamily="18" charset="0"/>
                <a:cs typeface="Times New Roman" pitchFamily="18" charset="0"/>
              </a:rPr>
              <a:t>(e.g. Meckel’s diverticulum</a:t>
            </a:r>
            <a:r>
              <a:rPr lang="en-US" sz="2000" dirty="0" smtClean="0">
                <a:latin typeface="Times New Roman" pitchFamily="18" charset="0"/>
                <a:cs typeface="Times New Roman" pitchFamily="18" charset="0"/>
              </a:rPr>
              <a:t>).</a:t>
            </a:r>
          </a:p>
          <a:p>
            <a:pPr algn="l" rtl="0"/>
            <a:r>
              <a:rPr lang="en-US" sz="2000" b="1" dirty="0">
                <a:latin typeface="Times New Roman" pitchFamily="18" charset="0"/>
                <a:cs typeface="Times New Roman" pitchFamily="18" charset="0"/>
              </a:rPr>
              <a:t>Acquired diverticulae</a:t>
            </a:r>
          </a:p>
          <a:p>
            <a:pPr marL="742950" lvl="1" indent="-285750" algn="l" rtl="0">
              <a:buFont typeface="Arial" pitchFamily="34" charset="0"/>
              <a:buChar char="•"/>
            </a:pPr>
            <a:r>
              <a:rPr lang="en-US" sz="2000" dirty="0">
                <a:latin typeface="Times New Roman" pitchFamily="18" charset="0"/>
                <a:cs typeface="Times New Roman" pitchFamily="18" charset="0"/>
              </a:rPr>
              <a:t>These </a:t>
            </a:r>
            <a:r>
              <a:rPr lang="en-US" sz="2000" dirty="0" smtClean="0">
                <a:latin typeface="Times New Roman" pitchFamily="18" charset="0"/>
                <a:cs typeface="Times New Roman" pitchFamily="18" charset="0"/>
              </a:rPr>
              <a:t>develop </a:t>
            </a:r>
            <a:r>
              <a:rPr lang="en-US" sz="2000" dirty="0">
                <a:latin typeface="Times New Roman" pitchFamily="18" charset="0"/>
                <a:cs typeface="Times New Roman" pitchFamily="18" charset="0"/>
              </a:rPr>
              <a:t>in the jejunum and arise from the mesenteric side of the bowel as a result of mucosal herniation at the point of entry of the blood vessels.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thus no muscularis layer present in the wall.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Jejunal </a:t>
            </a:r>
            <a:r>
              <a:rPr lang="en-US" sz="2000" dirty="0">
                <a:latin typeface="Times New Roman" pitchFamily="18" charset="0"/>
                <a:cs typeface="Times New Roman" pitchFamily="18" charset="0"/>
              </a:rPr>
              <a:t>diverticulae can vary in size and are frequently multiple.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commonly asymptomatic and present as an incidental finding at surgery or on radiological </a:t>
            </a:r>
            <a:r>
              <a:rPr lang="en-US" sz="2000" dirty="0" smtClean="0">
                <a:latin typeface="Times New Roman" pitchFamily="18" charset="0"/>
                <a:cs typeface="Times New Roman" pitchFamily="18" charset="0"/>
              </a:rPr>
              <a:t>imaging.</a:t>
            </a:r>
          </a:p>
          <a:p>
            <a:pPr marL="742950" lvl="1" indent="-285750" algn="l" rtl="0">
              <a:buFont typeface="Arial" pitchFamily="34" charset="0"/>
              <a:buChar char="•"/>
            </a:pPr>
            <a:r>
              <a:rPr lang="en-US" sz="2000" dirty="0" smtClean="0">
                <a:latin typeface="Times New Roman" pitchFamily="18" charset="0"/>
                <a:cs typeface="Times New Roman" pitchFamily="18" charset="0"/>
              </a:rPr>
              <a:t>However</a:t>
            </a:r>
            <a:r>
              <a:rPr lang="en-US" sz="2000" dirty="0">
                <a:latin typeface="Times New Roman" pitchFamily="18" charset="0"/>
                <a:cs typeface="Times New Roman" pitchFamily="18" charset="0"/>
              </a:rPr>
              <a:t>, they can result in malabsorption, as a result of bacterial stasis, or present as an acute abdominal emergency if they become inflamed or perforate.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Bleeding </a:t>
            </a:r>
            <a:r>
              <a:rPr lang="en-US" sz="2000" dirty="0">
                <a:latin typeface="Times New Roman" pitchFamily="18" charset="0"/>
                <a:cs typeface="Times New Roman" pitchFamily="18" charset="0"/>
              </a:rPr>
              <a:t>from a jejunal diverticulum is a rare complication (compared with sigmoid diverticular disease). </a:t>
            </a:r>
          </a:p>
        </p:txBody>
      </p:sp>
    </p:spTree>
    <p:extLst>
      <p:ext uri="{BB962C8B-B14F-4D97-AF65-F5344CB8AC3E}">
        <p14:creationId xmlns:p14="http://schemas.microsoft.com/office/powerpoint/2010/main" val="245971796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985980"/>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Elective </a:t>
            </a:r>
            <a:r>
              <a:rPr lang="en-US" sz="2000" dirty="0">
                <a:latin typeface="Times New Roman" pitchFamily="18" charset="0"/>
                <a:cs typeface="Times New Roman" pitchFamily="18" charset="0"/>
              </a:rPr>
              <a:t>resection of an affected small bowel </a:t>
            </a:r>
            <a:r>
              <a:rPr lang="en-US" sz="2000" dirty="0" smtClean="0">
                <a:latin typeface="Times New Roman" pitchFamily="18" charset="0"/>
                <a:cs typeface="Times New Roman" pitchFamily="18" charset="0"/>
              </a:rPr>
              <a:t>segment that </a:t>
            </a:r>
            <a:r>
              <a:rPr lang="en-US" sz="2000" dirty="0">
                <a:latin typeface="Times New Roman" pitchFamily="18" charset="0"/>
                <a:cs typeface="Times New Roman" pitchFamily="18" charset="0"/>
              </a:rPr>
              <a:t>is causing malabsorption can be effective, provided </a:t>
            </a:r>
            <a:r>
              <a:rPr lang="en-US" sz="2000" dirty="0" smtClean="0">
                <a:latin typeface="Times New Roman" pitchFamily="18" charset="0"/>
                <a:cs typeface="Times New Roman" pitchFamily="18" charset="0"/>
              </a:rPr>
              <a:t>there is </a:t>
            </a:r>
            <a:r>
              <a:rPr lang="en-US" sz="2000" dirty="0">
                <a:latin typeface="Times New Roman" pitchFamily="18" charset="0"/>
                <a:cs typeface="Times New Roman" pitchFamily="18" charset="0"/>
              </a:rPr>
              <a:t>only a limited amount of jejunum affected by the </a:t>
            </a:r>
            <a:r>
              <a:rPr lang="en-US" sz="2000" dirty="0" smtClean="0">
                <a:latin typeface="Times New Roman" pitchFamily="18" charset="0"/>
                <a:cs typeface="Times New Roman" pitchFamily="18" charset="0"/>
              </a:rPr>
              <a:t>condition.</a:t>
            </a:r>
          </a:p>
          <a:p>
            <a:pPr marL="742950" lvl="1" indent="-285750" algn="l" rtl="0">
              <a:buFont typeface="Arial" pitchFamily="34" charset="0"/>
              <a:buChar char="•"/>
            </a:pPr>
            <a:r>
              <a:rPr lang="en-US" sz="2000" dirty="0" smtClean="0">
                <a:latin typeface="Times New Roman" pitchFamily="18" charset="0"/>
                <a:cs typeface="Times New Roman" pitchFamily="18" charset="0"/>
              </a:rPr>
              <a:t> If </a:t>
            </a:r>
            <a:r>
              <a:rPr lang="en-US" sz="2000" dirty="0">
                <a:latin typeface="Times New Roman" pitchFamily="18" charset="0"/>
                <a:cs typeface="Times New Roman" pitchFamily="18" charset="0"/>
              </a:rPr>
              <a:t>perforated jejunal diverticulitis is found at </a:t>
            </a:r>
            <a:r>
              <a:rPr lang="en-US" sz="2000" dirty="0" smtClean="0">
                <a:latin typeface="Times New Roman" pitchFamily="18" charset="0"/>
                <a:cs typeface="Times New Roman" pitchFamily="18" charset="0"/>
              </a:rPr>
              <a:t>emergency laparotomy</a:t>
            </a:r>
            <a:r>
              <a:rPr lang="en-US" sz="2000" dirty="0">
                <a:latin typeface="Times New Roman" pitchFamily="18" charset="0"/>
                <a:cs typeface="Times New Roman" pitchFamily="18" charset="0"/>
              </a:rPr>
              <a:t>, a small bowel resection should be performed </a:t>
            </a:r>
            <a:r>
              <a:rPr lang="en-US" sz="2000" dirty="0" smtClean="0">
                <a:latin typeface="Times New Roman" pitchFamily="18" charset="0"/>
                <a:cs typeface="Times New Roman" pitchFamily="18" charset="0"/>
              </a:rPr>
              <a:t>and a </a:t>
            </a:r>
            <a:r>
              <a:rPr lang="en-US" sz="2000" dirty="0">
                <a:latin typeface="Times New Roman" pitchFamily="18" charset="0"/>
                <a:cs typeface="Times New Roman" pitchFamily="18" charset="0"/>
              </a:rPr>
              <a:t>decision made between anastomosis and stoma </a:t>
            </a:r>
            <a:r>
              <a:rPr lang="en-US" sz="2000" dirty="0" smtClean="0">
                <a:latin typeface="Times New Roman" pitchFamily="18" charset="0"/>
                <a:cs typeface="Times New Roman" pitchFamily="18" charset="0"/>
              </a:rPr>
              <a:t>formation. </a:t>
            </a:r>
          </a:p>
          <a:p>
            <a:pPr marL="742950" lvl="1" indent="-285750" algn="l" rtl="0">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will depend on the degree of contamination, </a:t>
            </a:r>
            <a:r>
              <a:rPr lang="en-US" sz="2000" dirty="0" smtClean="0">
                <a:latin typeface="Times New Roman" pitchFamily="18" charset="0"/>
                <a:cs typeface="Times New Roman" pitchFamily="18" charset="0"/>
              </a:rPr>
              <a:t>physiological stability </a:t>
            </a:r>
            <a:r>
              <a:rPr lang="en-US" sz="2000" dirty="0">
                <a:latin typeface="Times New Roman" pitchFamily="18" charset="0"/>
                <a:cs typeface="Times New Roman" pitchFamily="18" charset="0"/>
              </a:rPr>
              <a:t>and local resources for managing a patient with </a:t>
            </a:r>
            <a:r>
              <a:rPr lang="en-US" sz="2000" dirty="0" smtClean="0">
                <a:latin typeface="Times New Roman" pitchFamily="18" charset="0"/>
                <a:cs typeface="Times New Roman" pitchFamily="18" charset="0"/>
              </a:rPr>
              <a:t>a high </a:t>
            </a:r>
            <a:r>
              <a:rPr lang="en-US" sz="2000" dirty="0">
                <a:latin typeface="Times New Roman" pitchFamily="18" charset="0"/>
                <a:cs typeface="Times New Roman" pitchFamily="18" charset="0"/>
              </a:rPr>
              <a:t>output </a:t>
            </a:r>
            <a:r>
              <a:rPr lang="en-US" sz="2000" dirty="0" smtClean="0">
                <a:latin typeface="Times New Roman" pitchFamily="18" charset="0"/>
                <a:cs typeface="Times New Roman" pitchFamily="18" charset="0"/>
              </a:rPr>
              <a:t>jejunostomy. </a:t>
            </a:r>
          </a:p>
          <a:p>
            <a:pPr marL="742950" lvl="1" indent="-285750" algn="l" rtl="0">
              <a:buFont typeface="Arial" pitchFamily="34" charset="0"/>
              <a:buChar char="•"/>
            </a:pPr>
            <a:r>
              <a:rPr lang="en-US" sz="2000" dirty="0" smtClean="0">
                <a:latin typeface="Times New Roman" pitchFamily="18" charset="0"/>
                <a:cs typeface="Times New Roman" pitchFamily="18" charset="0"/>
              </a:rPr>
              <a:t>Complications </a:t>
            </a:r>
            <a:r>
              <a:rPr lang="en-US" sz="2000" dirty="0">
                <a:latin typeface="Times New Roman" pitchFamily="18" charset="0"/>
                <a:cs typeface="Times New Roman" pitchFamily="18" charset="0"/>
              </a:rPr>
              <a:t>resulting from extensive jejunal </a:t>
            </a:r>
            <a:r>
              <a:rPr lang="en-US" sz="2000" dirty="0" smtClean="0">
                <a:latin typeface="Times New Roman" pitchFamily="18" charset="0"/>
                <a:cs typeface="Times New Roman" pitchFamily="18" charset="0"/>
              </a:rPr>
              <a:t>diverticulosis can </a:t>
            </a:r>
            <a:r>
              <a:rPr lang="en-US" sz="2000" dirty="0">
                <a:latin typeface="Times New Roman" pitchFamily="18" charset="0"/>
                <a:cs typeface="Times New Roman" pitchFamily="18" charset="0"/>
              </a:rPr>
              <a:t>be extremely difficult to treat.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severe cases, </a:t>
            </a:r>
            <a:r>
              <a:rPr lang="en-US" sz="2000" dirty="0" smtClean="0">
                <a:latin typeface="Times New Roman" pitchFamily="18" charset="0"/>
                <a:cs typeface="Times New Roman" pitchFamily="18" charset="0"/>
              </a:rPr>
              <a:t>much of </a:t>
            </a:r>
            <a:r>
              <a:rPr lang="en-US" sz="2000" dirty="0">
                <a:latin typeface="Times New Roman" pitchFamily="18" charset="0"/>
                <a:cs typeface="Times New Roman" pitchFamily="18" charset="0"/>
              </a:rPr>
              <a:t>the proximal small intestine may be involved, </a:t>
            </a:r>
            <a:r>
              <a:rPr lang="en-US" sz="2000" dirty="0" smtClean="0">
                <a:latin typeface="Times New Roman" pitchFamily="18" charset="0"/>
                <a:cs typeface="Times New Roman" pitchFamily="18" charset="0"/>
              </a:rPr>
              <a:t>effectively precluding </a:t>
            </a:r>
            <a:r>
              <a:rPr lang="en-US" sz="2000" dirty="0">
                <a:latin typeface="Times New Roman" pitchFamily="18" charset="0"/>
                <a:cs typeface="Times New Roman" pitchFamily="18" charset="0"/>
              </a:rPr>
              <a:t>resection.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Prolonged </a:t>
            </a:r>
            <a:r>
              <a:rPr lang="en-US" sz="2000" dirty="0">
                <a:latin typeface="Times New Roman" pitchFamily="18" charset="0"/>
                <a:cs typeface="Times New Roman" pitchFamily="18" charset="0"/>
              </a:rPr>
              <a:t>antibiotic therapy for </a:t>
            </a:r>
            <a:r>
              <a:rPr lang="en-US" sz="2000" dirty="0" smtClean="0">
                <a:latin typeface="Times New Roman" pitchFamily="18" charset="0"/>
                <a:cs typeface="Times New Roman" pitchFamily="18" charset="0"/>
              </a:rPr>
              <a:t>bacterial overgrowth </a:t>
            </a:r>
            <a:r>
              <a:rPr lang="en-US" sz="2000" dirty="0">
                <a:latin typeface="Times New Roman" pitchFamily="18" charset="0"/>
                <a:cs typeface="Times New Roman" pitchFamily="18" charset="0"/>
              </a:rPr>
              <a:t>may be preferable, and antibiotics (</a:t>
            </a:r>
            <a:r>
              <a:rPr lang="en-US" sz="2000" dirty="0" smtClean="0">
                <a:latin typeface="Times New Roman" pitchFamily="18" charset="0"/>
                <a:cs typeface="Times New Roman" pitchFamily="18" charset="0"/>
              </a:rPr>
              <a:t>metronidazole, ciprofloxacin</a:t>
            </a:r>
            <a:r>
              <a:rPr lang="en-US" sz="2000" dirty="0">
                <a:latin typeface="Times New Roman" pitchFamily="18" charset="0"/>
                <a:cs typeface="Times New Roman" pitchFamily="18" charset="0"/>
              </a:rPr>
              <a:t>, rifaximin) are frequently rotated in </a:t>
            </a:r>
            <a:r>
              <a:rPr lang="en-US" sz="2000" dirty="0" smtClean="0">
                <a:latin typeface="Times New Roman" pitchFamily="18" charset="0"/>
                <a:cs typeface="Times New Roman" pitchFamily="18" charset="0"/>
              </a:rPr>
              <a:t>an attempt </a:t>
            </a:r>
            <a:r>
              <a:rPr lang="en-US" sz="2000" dirty="0">
                <a:latin typeface="Times New Roman" pitchFamily="18" charset="0"/>
                <a:cs typeface="Times New Roman" pitchFamily="18" charset="0"/>
              </a:rPr>
              <a:t>to avoid the development of antibiotic </a:t>
            </a:r>
            <a:r>
              <a:rPr lang="en-US" sz="2000" dirty="0" smtClean="0">
                <a:latin typeface="Times New Roman" pitchFamily="18" charset="0"/>
                <a:cs typeface="Times New Roman" pitchFamily="18" charset="0"/>
              </a:rPr>
              <a:t>resistance. </a:t>
            </a:r>
          </a:p>
          <a:p>
            <a:pPr lvl="1" algn="l" rtl="0"/>
            <a:r>
              <a:rPr lang="en-US" dirty="0" smtClean="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4299082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Meckel’s diverticulum</a:t>
            </a:r>
          </a:p>
          <a:p>
            <a:pPr marL="1200150" lvl="2" indent="-285750" algn="l" rtl="0">
              <a:buFont typeface="Arial" pitchFamily="34" charset="0"/>
              <a:buChar char="•"/>
            </a:pPr>
            <a:r>
              <a:rPr lang="en-US" sz="2000" dirty="0">
                <a:latin typeface="Times New Roman" pitchFamily="18" charset="0"/>
                <a:cs typeface="Times New Roman" pitchFamily="18" charset="0"/>
              </a:rPr>
              <a:t>A Meckel’s diverticulum is a persistent remnant of the </a:t>
            </a:r>
            <a:r>
              <a:rPr lang="en-US" sz="2000" dirty="0" smtClean="0">
                <a:latin typeface="Times New Roman" pitchFamily="18" charset="0"/>
                <a:cs typeface="Times New Roman" pitchFamily="18" charset="0"/>
              </a:rPr>
              <a:t>vitellointestinal duct </a:t>
            </a:r>
            <a:r>
              <a:rPr lang="en-US" sz="2000" dirty="0">
                <a:latin typeface="Times New Roman" pitchFamily="18" charset="0"/>
                <a:cs typeface="Times New Roman" pitchFamily="18" charset="0"/>
              </a:rPr>
              <a:t>and is present in about 2% of the </a:t>
            </a:r>
            <a:r>
              <a:rPr lang="en-US" sz="2000" dirty="0" smtClean="0">
                <a:latin typeface="Times New Roman" pitchFamily="18" charset="0"/>
                <a:cs typeface="Times New Roman" pitchFamily="18" charset="0"/>
              </a:rPr>
              <a:t>population. </a:t>
            </a:r>
          </a:p>
          <a:p>
            <a:pPr marL="1200150" lvl="2"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found on the antimesenteric side of the ileum, </a:t>
            </a:r>
            <a:r>
              <a:rPr lang="en-US" sz="2000" dirty="0" smtClean="0">
                <a:latin typeface="Times New Roman" pitchFamily="18" charset="0"/>
                <a:cs typeface="Times New Roman" pitchFamily="18" charset="0"/>
              </a:rPr>
              <a:t>commonly approximately </a:t>
            </a:r>
            <a:r>
              <a:rPr lang="en-US" sz="2000" dirty="0">
                <a:latin typeface="Times New Roman" pitchFamily="18" charset="0"/>
                <a:cs typeface="Times New Roman" pitchFamily="18" charset="0"/>
              </a:rPr>
              <a:t>60 cm from the ileocaecal valve and is </a:t>
            </a:r>
            <a:r>
              <a:rPr lang="en-US" sz="2000" dirty="0" smtClean="0">
                <a:latin typeface="Times New Roman" pitchFamily="18" charset="0"/>
                <a:cs typeface="Times New Roman" pitchFamily="18" charset="0"/>
              </a:rPr>
              <a:t>classically 5 </a:t>
            </a:r>
            <a:r>
              <a:rPr lang="en-US" sz="2000" dirty="0">
                <a:latin typeface="Times New Roman" pitchFamily="18" charset="0"/>
                <a:cs typeface="Times New Roman" pitchFamily="18" charset="0"/>
              </a:rPr>
              <a:t>cm </a:t>
            </a:r>
            <a:r>
              <a:rPr lang="en-US" sz="2000" dirty="0" smtClean="0">
                <a:latin typeface="Times New Roman" pitchFamily="18" charset="0"/>
                <a:cs typeface="Times New Roman" pitchFamily="18" charset="0"/>
              </a:rPr>
              <a:t>long. </a:t>
            </a:r>
          </a:p>
          <a:p>
            <a:pPr marL="1200150" lvl="2"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Meckel’s diverticulum </a:t>
            </a:r>
            <a:r>
              <a:rPr lang="en-US" sz="2000" dirty="0" smtClean="0">
                <a:latin typeface="Times New Roman" pitchFamily="18" charset="0"/>
                <a:cs typeface="Times New Roman" pitchFamily="18" charset="0"/>
              </a:rPr>
              <a:t>is a </a:t>
            </a:r>
            <a:r>
              <a:rPr lang="en-US" sz="2000" dirty="0">
                <a:latin typeface="Times New Roman" pitchFamily="18" charset="0"/>
                <a:cs typeface="Times New Roman" pitchFamily="18" charset="0"/>
              </a:rPr>
              <a:t>congenital diverticulum.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contains all three coats of </a:t>
            </a:r>
            <a:r>
              <a:rPr lang="en-US" sz="2000" dirty="0" smtClean="0">
                <a:latin typeface="Times New Roman" pitchFamily="18" charset="0"/>
                <a:cs typeface="Times New Roman" pitchFamily="18" charset="0"/>
              </a:rPr>
              <a:t>the bowel </a:t>
            </a:r>
            <a:r>
              <a:rPr lang="en-US" sz="2000" dirty="0">
                <a:latin typeface="Times New Roman" pitchFamily="18" charset="0"/>
                <a:cs typeface="Times New Roman" pitchFamily="18" charset="0"/>
              </a:rPr>
              <a:t>wall and has its own blood supply.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may be </a:t>
            </a:r>
            <a:r>
              <a:rPr lang="en-US" sz="2000" dirty="0" smtClean="0">
                <a:latin typeface="Times New Roman" pitchFamily="18" charset="0"/>
                <a:cs typeface="Times New Roman" pitchFamily="18" charset="0"/>
              </a:rPr>
              <a:t>vulnerable to </a:t>
            </a:r>
            <a:r>
              <a:rPr lang="en-US" sz="2000" dirty="0">
                <a:latin typeface="Times New Roman" pitchFamily="18" charset="0"/>
                <a:cs typeface="Times New Roman" pitchFamily="18" charset="0"/>
              </a:rPr>
              <a:t>obstruction and inflammation in the same way as </a:t>
            </a:r>
            <a:r>
              <a:rPr lang="en-US" sz="2000" dirty="0" smtClean="0">
                <a:latin typeface="Times New Roman" pitchFamily="18" charset="0"/>
                <a:cs typeface="Times New Roman" pitchFamily="18" charset="0"/>
              </a:rPr>
              <a:t>the appendix</a:t>
            </a:r>
            <a:r>
              <a:rPr lang="en-US" sz="2000" dirty="0">
                <a:latin typeface="Times New Roman" pitchFamily="18" charset="0"/>
                <a:cs typeface="Times New Roman" pitchFamily="18" charset="0"/>
              </a:rPr>
              <a:t>; indeed, when a normal appendix is found at </a:t>
            </a:r>
            <a:r>
              <a:rPr lang="en-US" sz="2000" dirty="0" smtClean="0">
                <a:latin typeface="Times New Roman" pitchFamily="18" charset="0"/>
                <a:cs typeface="Times New Roman" pitchFamily="18" charset="0"/>
              </a:rPr>
              <a:t>surgery for </a:t>
            </a:r>
            <a:r>
              <a:rPr lang="en-US" sz="2000" dirty="0">
                <a:latin typeface="Times New Roman" pitchFamily="18" charset="0"/>
                <a:cs typeface="Times New Roman" pitchFamily="18" charset="0"/>
              </a:rPr>
              <a:t>suspected appendicitis, a Meckel’s diverticulum </a:t>
            </a:r>
            <a:r>
              <a:rPr lang="en-US" sz="2000" dirty="0" smtClean="0">
                <a:latin typeface="Times New Roman" pitchFamily="18" charset="0"/>
                <a:cs typeface="Times New Roman" pitchFamily="18" charset="0"/>
              </a:rPr>
              <a:t>should be </a:t>
            </a:r>
            <a:r>
              <a:rPr lang="en-US" sz="2000" dirty="0">
                <a:latin typeface="Times New Roman" pitchFamily="18" charset="0"/>
                <a:cs typeface="Times New Roman" pitchFamily="18" charset="0"/>
              </a:rPr>
              <a:t>looked for by examining the small bowel, particularly </a:t>
            </a:r>
            <a:r>
              <a:rPr lang="en-US" sz="2000" dirty="0" smtClean="0">
                <a:latin typeface="Times New Roman" pitchFamily="18" charset="0"/>
                <a:cs typeface="Times New Roman" pitchFamily="18" charset="0"/>
              </a:rPr>
              <a:t>if free </a:t>
            </a:r>
            <a:r>
              <a:rPr lang="en-US" sz="2000" dirty="0">
                <a:latin typeface="Times New Roman" pitchFamily="18" charset="0"/>
                <a:cs typeface="Times New Roman" pitchFamily="18" charset="0"/>
              </a:rPr>
              <a:t>fluid or pus is found</a:t>
            </a:r>
            <a:r>
              <a:rPr lang="en-US" sz="2000" dirty="0" smtClean="0">
                <a:latin typeface="Times New Roman" pitchFamily="18" charset="0"/>
                <a:cs typeface="Times New Roman" pitchFamily="18" charset="0"/>
              </a:rPr>
              <a:t>.</a:t>
            </a:r>
          </a:p>
          <a:p>
            <a:pPr marL="1200150" lvl="2"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In approximately 20% of cases, </a:t>
            </a:r>
            <a:r>
              <a:rPr lang="en-US" sz="2000" dirty="0" smtClean="0">
                <a:latin typeface="Times New Roman" pitchFamily="18" charset="0"/>
                <a:cs typeface="Times New Roman" pitchFamily="18" charset="0"/>
              </a:rPr>
              <a:t>the mucosa </a:t>
            </a:r>
            <a:r>
              <a:rPr lang="en-US" sz="2000" dirty="0">
                <a:latin typeface="Times New Roman" pitchFamily="18" charset="0"/>
                <a:cs typeface="Times New Roman" pitchFamily="18" charset="0"/>
              </a:rPr>
              <a:t>of a Meckel’s diverticulum contains heterotopic </a:t>
            </a:r>
            <a:r>
              <a:rPr lang="en-US" sz="2000" dirty="0" smtClean="0">
                <a:latin typeface="Times New Roman" pitchFamily="18" charset="0"/>
                <a:cs typeface="Times New Roman" pitchFamily="18" charset="0"/>
              </a:rPr>
              <a:t>epithelium of </a:t>
            </a:r>
            <a:r>
              <a:rPr lang="en-US" sz="2000" dirty="0">
                <a:latin typeface="Times New Roman" pitchFamily="18" charset="0"/>
                <a:cs typeface="Times New Roman" pitchFamily="18" charset="0"/>
              </a:rPr>
              <a:t>gastric, colonic or pancreatic type.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The presence of </a:t>
            </a:r>
            <a:r>
              <a:rPr lang="en-US" sz="2000" dirty="0">
                <a:latin typeface="Times New Roman" pitchFamily="18" charset="0"/>
                <a:cs typeface="Times New Roman" pitchFamily="18" charset="0"/>
              </a:rPr>
              <a:t>heterotopic mucosa may predispose to the development </a:t>
            </a:r>
            <a:r>
              <a:rPr lang="en-US" sz="2000" dirty="0" smtClean="0">
                <a:latin typeface="Times New Roman" pitchFamily="18" charset="0"/>
                <a:cs typeface="Times New Roman" pitchFamily="18" charset="0"/>
              </a:rPr>
              <a:t>of complications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vast majority of Meckel’s diverticulae </a:t>
            </a:r>
            <a:r>
              <a:rPr lang="en-US" sz="2000" dirty="0" smtClean="0">
                <a:latin typeface="Times New Roman" pitchFamily="18" charset="0"/>
                <a:cs typeface="Times New Roman" pitchFamily="18" charset="0"/>
              </a:rPr>
              <a:t>are asymptomatic </a:t>
            </a:r>
            <a:r>
              <a:rPr lang="en-US" sz="2000" dirty="0">
                <a:latin typeface="Times New Roman" pitchFamily="18" charset="0"/>
                <a:cs typeface="Times New Roman" pitchFamily="18" charset="0"/>
              </a:rPr>
              <a:t>and Meckel’s diverticulum is notoriously </a:t>
            </a:r>
            <a:r>
              <a:rPr lang="en-US" sz="2000" dirty="0" smtClean="0">
                <a:latin typeface="Times New Roman" pitchFamily="18" charset="0"/>
                <a:cs typeface="Times New Roman" pitchFamily="18" charset="0"/>
              </a:rPr>
              <a:t>difficult to </a:t>
            </a:r>
            <a:r>
              <a:rPr lang="en-US" sz="2000" dirty="0">
                <a:latin typeface="Times New Roman" pitchFamily="18" charset="0"/>
                <a:cs typeface="Times New Roman" pitchFamily="18" charset="0"/>
              </a:rPr>
              <a:t>see with contrast radiology</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244322801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Meckel’s diverticulum may, however, present clinically in the following ways:</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Haemorrhage</a:t>
            </a:r>
            <a:r>
              <a:rPr lang="en-US" sz="2000" dirty="0">
                <a:latin typeface="Times New Roman" pitchFamily="18" charset="0"/>
                <a:cs typeface="Times New Roman" pitchFamily="18" charset="0"/>
              </a:rPr>
              <a:t>. If gastric mucosa is present, peptic ulceration can occur and present as painless dark rectal bleeding or melaena. If the stomach, duodenum and colon are excluded as a source of bleeding by endoscopy, radioisotope scanning with technetium-99m may demonstrate aMeckel’s diverticulum.</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Diverticulitis</a:t>
            </a:r>
            <a:r>
              <a:rPr lang="en-US" sz="2000" dirty="0">
                <a:latin typeface="Times New Roman" pitchFamily="18" charset="0"/>
                <a:cs typeface="Times New Roman" pitchFamily="18" charset="0"/>
              </a:rPr>
              <a:t>. Meckel’s diverticulitis presents like appendicitis, although if perforation occurs the presentation may resemble a perforated duodenal ulcer.</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Intussusception. </a:t>
            </a:r>
            <a:r>
              <a:rPr lang="en-US" sz="2000" dirty="0">
                <a:latin typeface="Times New Roman" pitchFamily="18" charset="0"/>
                <a:cs typeface="Times New Roman" pitchFamily="18" charset="0"/>
              </a:rPr>
              <a:t>A Meckel’s diverticulum can be the lead point for ileoileal or ileocolic intussusception.</a:t>
            </a:r>
          </a:p>
          <a:p>
            <a:pPr lvl="1" algn="l" rtl="0"/>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Chronic ulceration</a:t>
            </a:r>
            <a:r>
              <a:rPr lang="en-US" sz="2000" dirty="0">
                <a:latin typeface="Times New Roman" pitchFamily="18" charset="0"/>
                <a:cs typeface="Times New Roman" pitchFamily="18" charset="0"/>
              </a:rPr>
              <a:t>. Pain is felt around the umbilicus, as the site of the diverticulum is midgut in origin. </a:t>
            </a:r>
            <a:endParaRPr lang="en-US" sz="2000" dirty="0" smtClean="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Perforation</a:t>
            </a:r>
            <a:r>
              <a:rPr lang="en-US" sz="2000" dirty="0" smtClean="0">
                <a:latin typeface="Times New Roman" pitchFamily="18" charset="0"/>
                <a:cs typeface="Times New Roman" pitchFamily="18" charset="0"/>
              </a:rPr>
              <a:t>. </a:t>
            </a:r>
          </a:p>
          <a:p>
            <a:pPr lvl="1" algn="l" rtl="0"/>
            <a:endParaRPr lang="en-US" sz="2000" dirty="0">
              <a:latin typeface="Times New Roman" pitchFamily="18" charset="0"/>
              <a:cs typeface="Times New Roman" pitchFamily="18" charset="0"/>
            </a:endParaRPr>
          </a:p>
          <a:p>
            <a:pPr lvl="1" algn="l" rtl="0"/>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found in the course of abdominal surgery, a Meckel’s diverticulum can safely be left alone, provided it has </a:t>
            </a:r>
            <a:r>
              <a:rPr lang="en-US" sz="2000" dirty="0" smtClean="0">
                <a:latin typeface="Times New Roman" pitchFamily="18" charset="0"/>
                <a:cs typeface="Times New Roman" pitchFamily="18" charset="0"/>
              </a:rPr>
              <a:t>a wide </a:t>
            </a:r>
            <a:r>
              <a:rPr lang="en-US" sz="2000" dirty="0">
                <a:latin typeface="Times New Roman" pitchFamily="18" charset="0"/>
                <a:cs typeface="Times New Roman" pitchFamily="18" charset="0"/>
              </a:rPr>
              <a:t>mouth and is not thickened. When there is doubt, it can be resected. The finding of a Meckel’s diverticulum in an inguinal or femoral hernia has been described as ‘Littre’s hernia’. </a:t>
            </a:r>
          </a:p>
        </p:txBody>
      </p:sp>
    </p:spTree>
    <p:extLst>
      <p:ext uri="{BB962C8B-B14F-4D97-AF65-F5344CB8AC3E}">
        <p14:creationId xmlns:p14="http://schemas.microsoft.com/office/powerpoint/2010/main" val="2376767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785652"/>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It is slightly more common in women than in men, and is most commonly diagnosed between the ages of 25 and 40 years. </a:t>
            </a:r>
          </a:p>
          <a:p>
            <a:pPr marL="742950" lvl="1" indent="-285750" algn="l" rtl="0">
              <a:buFont typeface="Arial" pitchFamily="34" charset="0"/>
              <a:buChar char="•"/>
            </a:pPr>
            <a:r>
              <a:rPr lang="en-US" sz="2000" dirty="0">
                <a:latin typeface="Times New Roman" pitchFamily="18" charset="0"/>
                <a:cs typeface="Times New Roman" pitchFamily="18" charset="0"/>
              </a:rPr>
              <a:t>There is a second peak of incidence around the age of 70 years. </a:t>
            </a:r>
          </a:p>
          <a:p>
            <a:pPr marL="742950" lvl="1" indent="-285750" algn="l" rtl="0">
              <a:buFont typeface="Arial" pitchFamily="34" charset="0"/>
              <a:buChar char="•"/>
            </a:pPr>
            <a:r>
              <a:rPr lang="en-US" sz="2000" dirty="0">
                <a:latin typeface="Times New Roman" pitchFamily="18" charset="0"/>
                <a:cs typeface="Times New Roman" pitchFamily="18" charset="0"/>
              </a:rPr>
              <a:t>In those countries with high prevalence of CD, the groups with the highest prevalence seem to be Caucasian, notably American Whites and Northern Europeans, whereas it is less common, even in high prevalence countries, in those originating from Central Europe and less prevalent still in those originating from South America, Asia and Africa. </a:t>
            </a:r>
          </a:p>
          <a:p>
            <a:pPr marL="742950" lvl="1" indent="-285750" algn="l" rtl="0">
              <a:buFont typeface="Arial" pitchFamily="34" charset="0"/>
              <a:buChar char="•"/>
            </a:pPr>
            <a:r>
              <a:rPr lang="en-US" sz="2000" dirty="0">
                <a:latin typeface="Times New Roman" pitchFamily="18" charset="0"/>
                <a:cs typeface="Times New Roman" pitchFamily="18" charset="0"/>
              </a:rPr>
              <a:t>CD seems to be especially prevalent (three- to five-fold higher) in the Ashkenazi Jewish population, although interestingly, the prevalence of CD in the Jewish population in Israel is lower than that in Europe or the United States, suggesting that environmental factors are also important.</a:t>
            </a:r>
          </a:p>
        </p:txBody>
      </p:sp>
    </p:spTree>
    <p:extLst>
      <p:ext uri="{BB962C8B-B14F-4D97-AF65-F5344CB8AC3E}">
        <p14:creationId xmlns:p14="http://schemas.microsoft.com/office/powerpoint/2010/main" val="18497509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algn="l" rtl="0"/>
            <a:endParaRPr lang="en-US" sz="2000" dirty="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Meckel’s </a:t>
            </a:r>
            <a:r>
              <a:rPr lang="en-US" sz="2000" b="1" dirty="0">
                <a:latin typeface="Times New Roman" pitchFamily="18" charset="0"/>
                <a:cs typeface="Times New Roman" pitchFamily="18" charset="0"/>
              </a:rPr>
              <a:t>diverticulectomy</a:t>
            </a:r>
          </a:p>
          <a:p>
            <a:pPr marL="742950" lvl="1" indent="-285750" algn="l" rtl="0">
              <a:buFont typeface="Arial" pitchFamily="34" charset="0"/>
              <a:buChar char="•"/>
            </a:pPr>
            <a:r>
              <a:rPr lang="en-US" sz="2000" dirty="0">
                <a:latin typeface="Times New Roman" pitchFamily="18" charset="0"/>
                <a:cs typeface="Times New Roman" pitchFamily="18" charset="0"/>
              </a:rPr>
              <a:t>A broad-based Meckel’s diverticulum should not </a:t>
            </a:r>
            <a:r>
              <a:rPr lang="en-US" sz="2000" dirty="0" smtClean="0">
                <a:latin typeface="Times New Roman" pitchFamily="18" charset="0"/>
                <a:cs typeface="Times New Roman" pitchFamily="18" charset="0"/>
              </a:rPr>
              <a:t>be amputated at </a:t>
            </a:r>
            <a:r>
              <a:rPr lang="en-US" sz="2000" dirty="0">
                <a:latin typeface="Times New Roman" pitchFamily="18" charset="0"/>
                <a:cs typeface="Times New Roman" pitchFamily="18" charset="0"/>
              </a:rPr>
              <a:t>its base and invaginated (as for an appendix</a:t>
            </a:r>
            <a:r>
              <a:rPr lang="en-US" sz="2000" dirty="0" smtClean="0">
                <a:latin typeface="Times New Roman" pitchFamily="18" charset="0"/>
                <a:cs typeface="Times New Roman" pitchFamily="18" charset="0"/>
              </a:rPr>
              <a:t>), as </a:t>
            </a:r>
            <a:r>
              <a:rPr lang="en-US" sz="2000" dirty="0">
                <a:latin typeface="Times New Roman" pitchFamily="18" charset="0"/>
                <a:cs typeface="Times New Roman" pitchFamily="18" charset="0"/>
              </a:rPr>
              <a:t>there is the risk of stricture and of leaving heterotopic </a:t>
            </a:r>
            <a:r>
              <a:rPr lang="en-US" sz="2000" dirty="0" smtClean="0">
                <a:latin typeface="Times New Roman" pitchFamily="18" charset="0"/>
                <a:cs typeface="Times New Roman" pitchFamily="18" charset="0"/>
              </a:rPr>
              <a:t>epithelium behind</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safer simply to excise the </a:t>
            </a:r>
            <a:r>
              <a:rPr lang="en-US" sz="2000" dirty="0" smtClean="0">
                <a:latin typeface="Times New Roman" pitchFamily="18" charset="0"/>
                <a:cs typeface="Times New Roman" pitchFamily="18" charset="0"/>
              </a:rPr>
              <a:t>diverticulum, either </a:t>
            </a:r>
            <a:r>
              <a:rPr lang="en-US" sz="2000" dirty="0">
                <a:latin typeface="Times New Roman" pitchFamily="18" charset="0"/>
                <a:cs typeface="Times New Roman" pitchFamily="18" charset="0"/>
              </a:rPr>
              <a:t>by resecting it and suturing the defect at its base, </a:t>
            </a:r>
            <a:r>
              <a:rPr lang="en-US" sz="2000" dirty="0" smtClean="0">
                <a:latin typeface="Times New Roman" pitchFamily="18" charset="0"/>
                <a:cs typeface="Times New Roman" pitchFamily="18" charset="0"/>
              </a:rPr>
              <a:t>or with </a:t>
            </a:r>
            <a:r>
              <a:rPr lang="en-US" sz="2000" dirty="0">
                <a:latin typeface="Times New Roman" pitchFamily="18" charset="0"/>
                <a:cs typeface="Times New Roman" pitchFamily="18" charset="0"/>
              </a:rPr>
              <a:t>a linear stapler-cutter.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the base of the diverticulum </a:t>
            </a:r>
            <a:r>
              <a:rPr lang="en-US" sz="2000" dirty="0" smtClean="0">
                <a:latin typeface="Times New Roman" pitchFamily="18" charset="0"/>
                <a:cs typeface="Times New Roman" pitchFamily="18" charset="0"/>
              </a:rPr>
              <a:t>is indurated</a:t>
            </a:r>
            <a:r>
              <a:rPr lang="en-US" sz="2000" dirty="0">
                <a:latin typeface="Times New Roman" pitchFamily="18" charset="0"/>
                <a:cs typeface="Times New Roman" pitchFamily="18" charset="0"/>
              </a:rPr>
              <a:t>, it is on balance more logical to perform a </a:t>
            </a:r>
            <a:r>
              <a:rPr lang="en-US" sz="2000" dirty="0" smtClean="0">
                <a:latin typeface="Times New Roman" pitchFamily="18" charset="0"/>
                <a:cs typeface="Times New Roman" pitchFamily="18" charset="0"/>
              </a:rPr>
              <a:t>limited small </a:t>
            </a:r>
            <a:r>
              <a:rPr lang="en-US" sz="2000" dirty="0">
                <a:latin typeface="Times New Roman" pitchFamily="18" charset="0"/>
                <a:cs typeface="Times New Roman" pitchFamily="18" charset="0"/>
              </a:rPr>
              <a:t>bowel resection of the involved segment followed </a:t>
            </a:r>
            <a:r>
              <a:rPr lang="en-US" sz="2000" dirty="0" smtClean="0">
                <a:latin typeface="Times New Roman" pitchFamily="18" charset="0"/>
                <a:cs typeface="Times New Roman" pitchFamily="18" charset="0"/>
              </a:rPr>
              <a:t>by an </a:t>
            </a:r>
            <a:r>
              <a:rPr lang="en-US" sz="2000" dirty="0">
                <a:latin typeface="Times New Roman" pitchFamily="18" charset="0"/>
                <a:cs typeface="Times New Roman" pitchFamily="18" charset="0"/>
              </a:rPr>
              <a:t>anastomosis.</a:t>
            </a:r>
          </a:p>
        </p:txBody>
      </p:sp>
    </p:spTree>
    <p:extLst>
      <p:ext uri="{BB962C8B-B14F-4D97-AF65-F5344CB8AC3E}">
        <p14:creationId xmlns:p14="http://schemas.microsoft.com/office/powerpoint/2010/main" val="32617415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VASCULAR ANOMALIES OF </a:t>
            </a:r>
            <a:r>
              <a:rPr lang="en-US" sz="2000" b="1" dirty="0" smtClean="0">
                <a:latin typeface="Times New Roman" pitchFamily="18" charset="0"/>
                <a:cs typeface="Times New Roman" pitchFamily="18" charset="0"/>
              </a:rPr>
              <a:t>THE INTESTINE</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Mesenteric ischaemia</a:t>
            </a:r>
          </a:p>
          <a:p>
            <a:pPr algn="l" rtl="0"/>
            <a:r>
              <a:rPr lang="en-US" sz="2000" dirty="0" smtClean="0">
                <a:latin typeface="Times New Roman" pitchFamily="18" charset="0"/>
                <a:cs typeface="Times New Roman" pitchFamily="18" charset="0"/>
              </a:rPr>
              <a:t>Classified to;</a:t>
            </a:r>
          </a:p>
          <a:p>
            <a:pPr marL="742950" lvl="1" indent="-285750" algn="l" rtl="0">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cute intestinal ischaemia </a:t>
            </a:r>
            <a:r>
              <a:rPr lang="en-US" sz="2000" dirty="0">
                <a:latin typeface="Times New Roman" pitchFamily="18" charset="0"/>
                <a:cs typeface="Times New Roman" pitchFamily="18" charset="0"/>
              </a:rPr>
              <a:t>– with or without </a:t>
            </a:r>
            <a:r>
              <a:rPr lang="en-US" sz="2000" dirty="0" smtClean="0">
                <a:latin typeface="Times New Roman" pitchFamily="18" charset="0"/>
                <a:cs typeface="Times New Roman" pitchFamily="18" charset="0"/>
              </a:rPr>
              <a:t>venous occlusion </a:t>
            </a:r>
            <a:endParaRPr lang="en-US" sz="2000" dirty="0">
              <a:latin typeface="Times New Roman" pitchFamily="18" charset="0"/>
              <a:cs typeface="Times New Roman" pitchFamily="18" charset="0"/>
            </a:endParaRPr>
          </a:p>
          <a:p>
            <a:pPr marL="742950" lvl="1" indent="-285750" algn="l" rtl="0">
              <a:buFont typeface="Wingdings" pitchFamily="2" charset="2"/>
              <a:buChar char="Ø"/>
            </a:pPr>
            <a:r>
              <a:rPr lang="en-US" sz="2000" dirty="0" smtClean="0">
                <a:latin typeface="Times New Roman" pitchFamily="18" charset="0"/>
                <a:cs typeface="Times New Roman" pitchFamily="18" charset="0"/>
              </a:rPr>
              <a:t>  Chronic arterial ischaemia, central </a:t>
            </a:r>
            <a:r>
              <a:rPr lang="en-US" sz="2000" dirty="0">
                <a:latin typeface="Times New Roman" pitchFamily="18" charset="0"/>
                <a:cs typeface="Times New Roman" pitchFamily="18" charset="0"/>
              </a:rPr>
              <a:t>or peripheral. </a:t>
            </a:r>
            <a:endParaRPr lang="en-US" sz="2000"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The </a:t>
            </a:r>
            <a:r>
              <a:rPr lang="en-US" sz="2000" b="1" dirty="0">
                <a:latin typeface="Times New Roman" pitchFamily="18" charset="0"/>
                <a:cs typeface="Times New Roman" pitchFamily="18" charset="0"/>
              </a:rPr>
              <a:t>superior mesenteric </a:t>
            </a:r>
            <a:r>
              <a:rPr lang="en-US" sz="2000" b="1" dirty="0" smtClean="0">
                <a:latin typeface="Times New Roman" pitchFamily="18" charset="0"/>
                <a:cs typeface="Times New Roman" pitchFamily="18" charset="0"/>
              </a:rPr>
              <a:t>vessels </a:t>
            </a: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re </a:t>
            </a:r>
            <a:r>
              <a:rPr lang="en-US" sz="2000" dirty="0">
                <a:latin typeface="Times New Roman" pitchFamily="18" charset="0"/>
                <a:cs typeface="Times New Roman" pitchFamily="18" charset="0"/>
              </a:rPr>
              <a:t>the visceral vessels most likely to be affected by </a:t>
            </a:r>
            <a:r>
              <a:rPr lang="en-US" sz="2000" dirty="0" smtClean="0">
                <a:latin typeface="Times New Roman" pitchFamily="18" charset="0"/>
                <a:cs typeface="Times New Roman" pitchFamily="18" charset="0"/>
              </a:rPr>
              <a:t>embolisation or </a:t>
            </a:r>
            <a:r>
              <a:rPr lang="en-US" sz="2000" dirty="0">
                <a:latin typeface="Times New Roman" pitchFamily="18" charset="0"/>
                <a:cs typeface="Times New Roman" pitchFamily="18" charset="0"/>
              </a:rPr>
              <a:t>thrombosis, with the former being most common.</a:t>
            </a:r>
          </a:p>
          <a:p>
            <a:pPr marL="742950" lvl="1" indent="-285750" algn="l" rtl="0">
              <a:buFont typeface="Arial" pitchFamily="34" charset="0"/>
              <a:buChar char="•"/>
            </a:pPr>
            <a:r>
              <a:rPr lang="en-US" sz="2000" dirty="0">
                <a:latin typeface="Times New Roman" pitchFamily="18" charset="0"/>
                <a:cs typeface="Times New Roman" pitchFamily="18" charset="0"/>
              </a:rPr>
              <a:t>Occlusion at the origin of the superior mesenteric </a:t>
            </a:r>
            <a:r>
              <a:rPr lang="en-US" sz="2000" dirty="0" smtClean="0">
                <a:latin typeface="Times New Roman" pitchFamily="18" charset="0"/>
                <a:cs typeface="Times New Roman" pitchFamily="18" charset="0"/>
              </a:rPr>
              <a:t>artery (SMA</a:t>
            </a:r>
            <a:r>
              <a:rPr lang="en-US" sz="2000" dirty="0">
                <a:latin typeface="Times New Roman" pitchFamily="18" charset="0"/>
                <a:cs typeface="Times New Roman" pitchFamily="18" charset="0"/>
              </a:rPr>
              <a:t>) is almost invariably the result of thrombosis, </a:t>
            </a:r>
            <a:r>
              <a:rPr lang="en-US" sz="2000" dirty="0" smtClean="0">
                <a:latin typeface="Times New Roman" pitchFamily="18" charset="0"/>
                <a:cs typeface="Times New Roman" pitchFamily="18" charset="0"/>
              </a:rPr>
              <a:t>whereas emboli </a:t>
            </a:r>
            <a:r>
              <a:rPr lang="en-US" sz="2000" dirty="0">
                <a:latin typeface="Times New Roman" pitchFamily="18" charset="0"/>
                <a:cs typeface="Times New Roman" pitchFamily="18" charset="0"/>
              </a:rPr>
              <a:t>tend to lodge at the origin of the middle colic </a:t>
            </a:r>
            <a:r>
              <a:rPr lang="en-US" sz="2000" dirty="0" smtClean="0">
                <a:latin typeface="Times New Roman" pitchFamily="18" charset="0"/>
                <a:cs typeface="Times New Roman" pitchFamily="18" charset="0"/>
              </a:rPr>
              <a:t>artery. </a:t>
            </a:r>
          </a:p>
          <a:p>
            <a:pPr algn="l" rtl="0"/>
            <a:r>
              <a:rPr lang="en-US" sz="2000" b="1" dirty="0" smtClean="0">
                <a:latin typeface="Times New Roman" pitchFamily="18" charset="0"/>
                <a:cs typeface="Times New Roman" pitchFamily="18" charset="0"/>
              </a:rPr>
              <a:t>Inferior </a:t>
            </a:r>
            <a:r>
              <a:rPr lang="en-US" sz="2000" b="1" dirty="0">
                <a:latin typeface="Times New Roman" pitchFamily="18" charset="0"/>
                <a:cs typeface="Times New Roman" pitchFamily="18" charset="0"/>
              </a:rPr>
              <a:t>mesenteric </a:t>
            </a:r>
            <a:r>
              <a:rPr lang="en-US" sz="2000" b="1" dirty="0" smtClean="0">
                <a:latin typeface="Times New Roman" pitchFamily="18" charset="0"/>
                <a:cs typeface="Times New Roman" pitchFamily="18" charset="0"/>
              </a:rPr>
              <a:t>vessels </a:t>
            </a: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nvolvement </a:t>
            </a:r>
            <a:r>
              <a:rPr lang="en-US" sz="2000" dirty="0">
                <a:latin typeface="Times New Roman" pitchFamily="18" charset="0"/>
                <a:cs typeface="Times New Roman" pitchFamily="18" charset="0"/>
              </a:rPr>
              <a:t>is usually clinically </a:t>
            </a:r>
            <a:r>
              <a:rPr lang="en-US" sz="2000" dirty="0" smtClean="0">
                <a:latin typeface="Times New Roman" pitchFamily="18" charset="0"/>
                <a:cs typeface="Times New Roman" pitchFamily="18" charset="0"/>
              </a:rPr>
              <a:t>silent because </a:t>
            </a:r>
            <a:r>
              <a:rPr lang="en-US" sz="2000" dirty="0">
                <a:latin typeface="Times New Roman" pitchFamily="18" charset="0"/>
                <a:cs typeface="Times New Roman" pitchFamily="18" charset="0"/>
              </a:rPr>
              <a:t>the collateral circulation is better</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39008728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01675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Possible sources for embolisation of the SMA </a:t>
            </a:r>
            <a:r>
              <a:rPr lang="en-US" sz="2000" dirty="0" smtClean="0">
                <a:latin typeface="Times New Roman" pitchFamily="18" charset="0"/>
                <a:cs typeface="Times New Roman" pitchFamily="18" charset="0"/>
              </a:rPr>
              <a:t>include;</a:t>
            </a:r>
          </a:p>
          <a:p>
            <a:pPr marL="1200150" lvl="2" indent="-285750" algn="l" rtl="0">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left atrium in atrial fibrillation, </a:t>
            </a:r>
            <a:endParaRPr lang="en-US" sz="2000" dirty="0" smtClean="0">
              <a:latin typeface="Times New Roman" pitchFamily="18" charset="0"/>
              <a:cs typeface="Times New Roman" pitchFamily="18" charset="0"/>
            </a:endParaRPr>
          </a:p>
          <a:p>
            <a:pPr marL="1200150" lvl="2" indent="-285750" algn="l" rtl="0">
              <a:buFont typeface="Wingdings" pitchFamily="2" charset="2"/>
              <a:buChar char="Ø"/>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left ventricle after mural myocardial infarction, </a:t>
            </a:r>
            <a:endParaRPr lang="en-US" sz="2000" dirty="0" smtClean="0">
              <a:latin typeface="Times New Roman" pitchFamily="18" charset="0"/>
              <a:cs typeface="Times New Roman" pitchFamily="18" charset="0"/>
            </a:endParaRPr>
          </a:p>
          <a:p>
            <a:pPr marL="1200150" lvl="2" indent="-285750" algn="l" rtl="0">
              <a:buFont typeface="Wingdings" pitchFamily="2" charset="2"/>
              <a:buChar char="Ø"/>
            </a:pPr>
            <a:r>
              <a:rPr lang="en-US" sz="2000" dirty="0">
                <a:latin typeface="Times New Roman" pitchFamily="18" charset="0"/>
                <a:cs typeface="Times New Roman" pitchFamily="18" charset="0"/>
              </a:rPr>
              <a:t>V</a:t>
            </a:r>
            <a:r>
              <a:rPr lang="en-US" sz="2000" dirty="0" smtClean="0">
                <a:latin typeface="Times New Roman" pitchFamily="18" charset="0"/>
                <a:cs typeface="Times New Roman" pitchFamily="18" charset="0"/>
              </a:rPr>
              <a:t>egetations </a:t>
            </a:r>
            <a:r>
              <a:rPr lang="en-US" sz="2000" dirty="0">
                <a:latin typeface="Times New Roman" pitchFamily="18" charset="0"/>
                <a:cs typeface="Times New Roman" pitchFamily="18" charset="0"/>
              </a:rPr>
              <a:t>on mitral and aortic valves associated with endocarditis </a:t>
            </a:r>
            <a:r>
              <a:rPr lang="en-US" sz="2000" dirty="0" smtClean="0">
                <a:latin typeface="Times New Roman" pitchFamily="18" charset="0"/>
                <a:cs typeface="Times New Roman" pitchFamily="18" charset="0"/>
              </a:rPr>
              <a:t> </a:t>
            </a:r>
          </a:p>
          <a:p>
            <a:pPr marL="1200150" lvl="2" indent="-285750" algn="l" rtl="0">
              <a:buFont typeface="Wingdings" pitchFamily="2" charset="2"/>
              <a:buChar char="Ø"/>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theromatous </a:t>
            </a:r>
            <a:r>
              <a:rPr lang="en-US" sz="2000" dirty="0">
                <a:latin typeface="Times New Roman" pitchFamily="18" charset="0"/>
                <a:cs typeface="Times New Roman" pitchFamily="18" charset="0"/>
              </a:rPr>
              <a:t>plaque from an aortic aneurysm. </a:t>
            </a:r>
          </a:p>
          <a:p>
            <a:pPr marL="742950" lvl="1" indent="-285750" algn="l" rtl="0">
              <a:buFont typeface="Arial" pitchFamily="34" charset="0"/>
              <a:buChar char="•"/>
            </a:pPr>
            <a:r>
              <a:rPr lang="en-US" sz="2000" dirty="0">
                <a:latin typeface="Times New Roman" pitchFamily="18" charset="0"/>
                <a:cs typeface="Times New Roman" pitchFamily="18" charset="0"/>
              </a:rPr>
              <a:t>Primary thrombosis is associated with atherosclerosis and vasculitides, including conditions such as thromboangitis obliterans and polyarteritis nodosa.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Primary </a:t>
            </a:r>
            <a:r>
              <a:rPr lang="en-US" sz="2000" dirty="0">
                <a:latin typeface="Times New Roman" pitchFamily="18" charset="0"/>
                <a:cs typeface="Times New Roman" pitchFamily="18" charset="0"/>
              </a:rPr>
              <a:t>thrombosis of the superior mesenteric veins may occur in association </a:t>
            </a:r>
            <a:r>
              <a:rPr lang="en-US" sz="2000" dirty="0" smtClean="0">
                <a:latin typeface="Times New Roman" pitchFamily="18" charset="0"/>
                <a:cs typeface="Times New Roman" pitchFamily="18" charset="0"/>
              </a:rPr>
              <a:t>with;</a:t>
            </a:r>
          </a:p>
          <a:p>
            <a:pPr marL="1200150" lvl="2" indent="-285750" algn="l" rtl="0">
              <a:buFont typeface="Wingdings" pitchFamily="2" charset="2"/>
              <a:buChar char="Ø"/>
            </a:pPr>
            <a:r>
              <a:rPr lang="en-US" sz="2000" dirty="0">
                <a:latin typeface="Times New Roman" pitchFamily="18" charset="0"/>
                <a:cs typeface="Times New Roman" pitchFamily="18" charset="0"/>
              </a:rPr>
              <a:t>F</a:t>
            </a:r>
            <a:r>
              <a:rPr lang="en-US" sz="2000" dirty="0" smtClean="0">
                <a:latin typeface="Times New Roman" pitchFamily="18" charset="0"/>
                <a:cs typeface="Times New Roman" pitchFamily="18" charset="0"/>
              </a:rPr>
              <a:t>actor V Leiden </a:t>
            </a:r>
          </a:p>
          <a:p>
            <a:pPr marL="1200150" lvl="2" indent="-285750" algn="l" rtl="0">
              <a:buFont typeface="Wingdings" pitchFamily="2" charset="2"/>
              <a:buChar char="Ø"/>
            </a:pPr>
            <a:r>
              <a:rPr lang="en-US" sz="2000" dirty="0">
                <a:latin typeface="Times New Roman" pitchFamily="18" charset="0"/>
                <a:cs typeface="Times New Roman" pitchFamily="18" charset="0"/>
              </a:rPr>
              <a:t>P</a:t>
            </a:r>
            <a:r>
              <a:rPr lang="en-US" sz="2000" dirty="0" smtClean="0">
                <a:latin typeface="Times New Roman" pitchFamily="18" charset="0"/>
                <a:cs typeface="Times New Roman" pitchFamily="18" charset="0"/>
              </a:rPr>
              <a:t>ortal hypertension</a:t>
            </a:r>
          </a:p>
          <a:p>
            <a:pPr marL="1200150" lvl="2" indent="-285750" algn="l" rtl="0">
              <a:buFont typeface="Wingdings" pitchFamily="2" charset="2"/>
              <a:buChar char="Ø"/>
            </a:pPr>
            <a:r>
              <a:rPr lang="en-US" sz="2000" dirty="0">
                <a:latin typeface="Times New Roman" pitchFamily="18" charset="0"/>
                <a:cs typeface="Times New Roman" pitchFamily="18" charset="0"/>
              </a:rPr>
              <a:t>P</a:t>
            </a:r>
            <a:r>
              <a:rPr lang="en-US" sz="2000" dirty="0" smtClean="0">
                <a:latin typeface="Times New Roman" pitchFamily="18" charset="0"/>
                <a:cs typeface="Times New Roman" pitchFamily="18" charset="0"/>
              </a:rPr>
              <a:t>ortal pyaemia </a:t>
            </a:r>
          </a:p>
          <a:p>
            <a:pPr marL="1200150" lvl="2" indent="-285750" algn="l" rtl="0">
              <a:buFont typeface="Wingdings" pitchFamily="2" charset="2"/>
              <a:buChar char="Ø"/>
            </a:pP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ickle cell disease  </a:t>
            </a:r>
          </a:p>
          <a:p>
            <a:pPr marL="1200150" lvl="2" indent="-285750" algn="l" rtl="0">
              <a:buFont typeface="Wingdings" pitchFamily="2" charset="2"/>
              <a:buChar char="Ø"/>
            </a:pPr>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omen taking the oral contraceptive pill. </a:t>
            </a:r>
          </a:p>
          <a:p>
            <a:pPr marL="742950" lvl="1" indent="-285750" algn="l" rtl="0">
              <a:buFont typeface="Arial" pitchFamily="34" charset="0"/>
              <a:buChar char="•"/>
            </a:pPr>
            <a:r>
              <a:rPr lang="en-US" sz="2000" dirty="0" smtClean="0">
                <a:latin typeface="Times New Roman" pitchFamily="18" charset="0"/>
                <a:cs typeface="Times New Roman" pitchFamily="18" charset="0"/>
              </a:rPr>
              <a:t>A specific form of ‘non-occlusive mesenteric ischaemia’ may complicate critical illness, possibly due to alterations in splanchnic blood flow</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1914416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40120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Irrespective of whether the occlusion is arterial or </a:t>
            </a:r>
            <a:r>
              <a:rPr lang="en-US" sz="2000" dirty="0" smtClean="0">
                <a:latin typeface="Times New Roman" pitchFamily="18" charset="0"/>
                <a:cs typeface="Times New Roman" pitchFamily="18" charset="0"/>
              </a:rPr>
              <a:t>venous, haemorrhagic </a:t>
            </a:r>
            <a:r>
              <a:rPr lang="en-US" sz="2000" dirty="0">
                <a:latin typeface="Times New Roman" pitchFamily="18" charset="0"/>
                <a:cs typeface="Times New Roman" pitchFamily="18" charset="0"/>
              </a:rPr>
              <a:t>infarction occurs.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mucosa is </a:t>
            </a:r>
            <a:r>
              <a:rPr lang="en-US" sz="2000" dirty="0" smtClean="0">
                <a:latin typeface="Times New Roman" pitchFamily="18" charset="0"/>
                <a:cs typeface="Times New Roman" pitchFamily="18" charset="0"/>
              </a:rPr>
              <a:t>especially sensitive </a:t>
            </a:r>
            <a:r>
              <a:rPr lang="en-US" sz="2000" dirty="0">
                <a:latin typeface="Times New Roman" pitchFamily="18" charset="0"/>
                <a:cs typeface="Times New Roman" pitchFamily="18" charset="0"/>
              </a:rPr>
              <a:t>to ischaemic injury because of its high </a:t>
            </a:r>
            <a:r>
              <a:rPr lang="en-US" sz="2000" dirty="0" smtClean="0">
                <a:latin typeface="Times New Roman" pitchFamily="18" charset="0"/>
                <a:cs typeface="Times New Roman" pitchFamily="18" charset="0"/>
              </a:rPr>
              <a:t>metabolic activity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intestine and its mesentery become </a:t>
            </a:r>
            <a:r>
              <a:rPr lang="en-US" sz="2000" dirty="0" smtClean="0">
                <a:latin typeface="Times New Roman" pitchFamily="18" charset="0"/>
                <a:cs typeface="Times New Roman" pitchFamily="18" charset="0"/>
              </a:rPr>
              <a:t>swollen and </a:t>
            </a:r>
            <a:r>
              <a:rPr lang="en-US" sz="2000" dirty="0">
                <a:latin typeface="Times New Roman" pitchFamily="18" charset="0"/>
                <a:cs typeface="Times New Roman" pitchFamily="18" charset="0"/>
              </a:rPr>
              <a:t>oedematous, especially with venous occlusion.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Bloodstained fluid </a:t>
            </a:r>
            <a:r>
              <a:rPr lang="en-US" sz="2000" dirty="0">
                <a:latin typeface="Times New Roman" pitchFamily="18" charset="0"/>
                <a:cs typeface="Times New Roman" pitchFamily="18" charset="0"/>
              </a:rPr>
              <a:t>exudes into the peritoneal cavity and </a:t>
            </a:r>
            <a:r>
              <a:rPr lang="en-US" sz="2000" dirty="0" smtClean="0">
                <a:latin typeface="Times New Roman" pitchFamily="18" charset="0"/>
                <a:cs typeface="Times New Roman" pitchFamily="18" charset="0"/>
              </a:rPr>
              <a:t>bowel lumen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changes develop rapidly and irreversible </a:t>
            </a:r>
            <a:r>
              <a:rPr lang="en-US" sz="2000" dirty="0" smtClean="0">
                <a:latin typeface="Times New Roman" pitchFamily="18" charset="0"/>
                <a:cs typeface="Times New Roman" pitchFamily="18" charset="0"/>
              </a:rPr>
              <a:t>injury, ranging </a:t>
            </a:r>
            <a:r>
              <a:rPr lang="en-US" sz="2000" dirty="0">
                <a:latin typeface="Times New Roman" pitchFamily="18" charset="0"/>
                <a:cs typeface="Times New Roman" pitchFamily="18" charset="0"/>
              </a:rPr>
              <a:t>in severity from mucosal necrosis and sloughing, </a:t>
            </a:r>
            <a:r>
              <a:rPr lang="en-US" sz="2000" dirty="0" smtClean="0">
                <a:latin typeface="Times New Roman" pitchFamily="18" charset="0"/>
                <a:cs typeface="Times New Roman" pitchFamily="18" charset="0"/>
              </a:rPr>
              <a:t>to full-thickness infarction </a:t>
            </a:r>
            <a:r>
              <a:rPr lang="en-US" sz="2000" dirty="0">
                <a:latin typeface="Times New Roman" pitchFamily="18" charset="0"/>
                <a:cs typeface="Times New Roman" pitchFamily="18" charset="0"/>
              </a:rPr>
              <a:t>usually occurs within a few hours </a:t>
            </a:r>
            <a:r>
              <a:rPr lang="en-US" sz="2000" dirty="0" smtClean="0">
                <a:latin typeface="Times New Roman" pitchFamily="18" charset="0"/>
                <a:cs typeface="Times New Roman" pitchFamily="18" charset="0"/>
              </a:rPr>
              <a:t>at most.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If the main trunk of the SMA is involved, the </a:t>
            </a:r>
            <a:r>
              <a:rPr lang="en-US" sz="2000" dirty="0" smtClean="0">
                <a:latin typeface="Times New Roman" pitchFamily="18" charset="0"/>
                <a:cs typeface="Times New Roman" pitchFamily="18" charset="0"/>
              </a:rPr>
              <a:t>infarction usually </a:t>
            </a:r>
            <a:r>
              <a:rPr lang="en-US" sz="2000" dirty="0">
                <a:latin typeface="Times New Roman" pitchFamily="18" charset="0"/>
                <a:cs typeface="Times New Roman" pitchFamily="18" charset="0"/>
              </a:rPr>
              <a:t>covers an area from just distal to the DJ </a:t>
            </a:r>
            <a:r>
              <a:rPr lang="en-US" sz="2000" dirty="0" smtClean="0">
                <a:latin typeface="Times New Roman" pitchFamily="18" charset="0"/>
                <a:cs typeface="Times New Roman" pitchFamily="18" charset="0"/>
              </a:rPr>
              <a:t>flexure to </a:t>
            </a:r>
            <a:r>
              <a:rPr lang="en-US" sz="2000" dirty="0">
                <a:latin typeface="Times New Roman" pitchFamily="18" charset="0"/>
                <a:cs typeface="Times New Roman" pitchFamily="18" charset="0"/>
              </a:rPr>
              <a:t>the splenic flexure.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Usually</a:t>
            </a:r>
            <a:r>
              <a:rPr lang="en-US" sz="2000" dirty="0">
                <a:latin typeface="Times New Roman" pitchFamily="18" charset="0"/>
                <a:cs typeface="Times New Roman" pitchFamily="18" charset="0"/>
              </a:rPr>
              <a:t>, a branch of the main trunk </a:t>
            </a:r>
            <a:r>
              <a:rPr lang="en-US" sz="2000" dirty="0" smtClean="0">
                <a:latin typeface="Times New Roman" pitchFamily="18" charset="0"/>
                <a:cs typeface="Times New Roman" pitchFamily="18" charset="0"/>
              </a:rPr>
              <a:t>is implicated </a:t>
            </a:r>
            <a:r>
              <a:rPr lang="en-US" sz="2000" dirty="0">
                <a:latin typeface="Times New Roman" pitchFamily="18" charset="0"/>
                <a:cs typeface="Times New Roman" pitchFamily="18" charset="0"/>
              </a:rPr>
              <a:t>and the area of infarction is less.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8755356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Clinical </a:t>
            </a:r>
            <a:r>
              <a:rPr lang="en-US" sz="2000" b="1" dirty="0" smtClean="0">
                <a:latin typeface="Times New Roman" pitchFamily="18" charset="0"/>
                <a:cs typeface="Times New Roman" pitchFamily="18" charset="0"/>
              </a:rPr>
              <a:t>features</a:t>
            </a:r>
          </a:p>
          <a:p>
            <a:pPr marL="742950" lvl="1" indent="-285750" algn="l" rtl="0">
              <a:buFont typeface="Arial" pitchFamily="34" charset="0"/>
              <a:buChar char="•"/>
            </a:pP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udden </a:t>
            </a:r>
            <a:r>
              <a:rPr lang="en-US" sz="2000" dirty="0">
                <a:latin typeface="Times New Roman" pitchFamily="18" charset="0"/>
                <a:cs typeface="Times New Roman" pitchFamily="18" charset="0"/>
              </a:rPr>
              <a:t>onset of severe </a:t>
            </a:r>
            <a:r>
              <a:rPr lang="en-US" sz="2000" dirty="0" smtClean="0">
                <a:latin typeface="Times New Roman" pitchFamily="18" charset="0"/>
                <a:cs typeface="Times New Roman" pitchFamily="18" charset="0"/>
              </a:rPr>
              <a:t>abdominal </a:t>
            </a:r>
            <a:r>
              <a:rPr lang="en-US" sz="2000" dirty="0">
                <a:latin typeface="Times New Roman" pitchFamily="18" charset="0"/>
                <a:cs typeface="Times New Roman" pitchFamily="18" charset="0"/>
              </a:rPr>
              <a:t>pain in a patient with atrial fibrillation or atherosclerosis.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pain is </a:t>
            </a:r>
            <a:r>
              <a:rPr lang="en-US" sz="2000" dirty="0">
                <a:latin typeface="Times New Roman" pitchFamily="18" charset="0"/>
                <a:cs typeface="Times New Roman" pitchFamily="18" charset="0"/>
              </a:rPr>
              <a:t>typically in the central </a:t>
            </a:r>
            <a:r>
              <a:rPr lang="en-US" sz="2000" dirty="0" smtClean="0">
                <a:latin typeface="Times New Roman" pitchFamily="18" charset="0"/>
                <a:cs typeface="Times New Roman" pitchFamily="18" charset="0"/>
              </a:rPr>
              <a:t>abdomen. </a:t>
            </a:r>
          </a:p>
          <a:p>
            <a:pPr marL="742950" lvl="1" indent="-285750" algn="l" rtl="0">
              <a:buFont typeface="Arial" pitchFamily="34" charset="0"/>
              <a:buChar char="•"/>
            </a:pPr>
            <a:r>
              <a:rPr lang="en-US" sz="2000" dirty="0" smtClean="0">
                <a:latin typeface="Times New Roman" pitchFamily="18" charset="0"/>
                <a:cs typeface="Times New Roman" pitchFamily="18" charset="0"/>
              </a:rPr>
              <a:t>Persistent </a:t>
            </a:r>
            <a:r>
              <a:rPr lang="en-US" sz="2000" dirty="0">
                <a:latin typeface="Times New Roman" pitchFamily="18" charset="0"/>
                <a:cs typeface="Times New Roman" pitchFamily="18" charset="0"/>
              </a:rPr>
              <a:t>vomiting and defaecation occur early, with the subsequent passage of altered blood.</a:t>
            </a:r>
          </a:p>
          <a:p>
            <a:pPr marL="742950" lvl="1" indent="-285750" algn="l" rtl="0">
              <a:buFont typeface="Arial" pitchFamily="34" charset="0"/>
              <a:buChar char="•"/>
            </a:pPr>
            <a:r>
              <a:rPr lang="en-US" sz="2000" dirty="0">
                <a:latin typeface="Times New Roman" pitchFamily="18" charset="0"/>
                <a:cs typeface="Times New Roman" pitchFamily="18" charset="0"/>
              </a:rPr>
              <a:t>Abdominal tenderness may be mild initially, with rigidity being a late feature.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Shock</a:t>
            </a:r>
            <a:r>
              <a:rPr lang="en-US" sz="2000" dirty="0">
                <a:latin typeface="Times New Roman" pitchFamily="18" charset="0"/>
                <a:cs typeface="Times New Roman" pitchFamily="18" charset="0"/>
              </a:rPr>
              <a:t>, with features of both hypovolaemia and sepsis, rapidly ensues.</a:t>
            </a: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Investigation</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profound neutrophil leucocytosis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bsence </a:t>
            </a:r>
            <a:r>
              <a:rPr lang="en-US" sz="2000" dirty="0">
                <a:latin typeface="Times New Roman" pitchFamily="18" charset="0"/>
                <a:cs typeface="Times New Roman" pitchFamily="18" charset="0"/>
              </a:rPr>
              <a:t>of gas in the lumen of the thickened small intestine on abdominal radiographs </a:t>
            </a:r>
            <a:r>
              <a:rPr lang="en-US" sz="2000" dirty="0" smtClean="0">
                <a:latin typeface="Times New Roman" pitchFamily="18" charset="0"/>
                <a:cs typeface="Times New Roman" pitchFamily="18" charset="0"/>
              </a:rPr>
              <a:t>and </a:t>
            </a:r>
            <a:r>
              <a:rPr lang="en-US" sz="2000" dirty="0">
                <a:latin typeface="Times New Roman" pitchFamily="18" charset="0"/>
                <a:cs typeface="Times New Roman" pitchFamily="18" charset="0"/>
              </a:rPr>
              <a:t>CT scans.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Gas </a:t>
            </a:r>
            <a:r>
              <a:rPr lang="en-US" sz="2000" dirty="0">
                <a:latin typeface="Times New Roman" pitchFamily="18" charset="0"/>
                <a:cs typeface="Times New Roman" pitchFamily="18" charset="0"/>
              </a:rPr>
              <a:t>may be present within the intestinal wall and occasionally in the mesenteric and portal veins.</a:t>
            </a:r>
          </a:p>
        </p:txBody>
      </p:sp>
    </p:spTree>
    <p:extLst>
      <p:ext uri="{BB962C8B-B14F-4D97-AF65-F5344CB8AC3E}">
        <p14:creationId xmlns:p14="http://schemas.microsoft.com/office/powerpoint/2010/main" val="159281985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algn="l" rtl="0"/>
            <a:r>
              <a:rPr lang="en-US" sz="2000" b="1" dirty="0">
                <a:latin typeface="Times New Roman" pitchFamily="18" charset="0"/>
                <a:cs typeface="Times New Roman" pitchFamily="18" charset="0"/>
              </a:rPr>
              <a:t>Treatment</a:t>
            </a:r>
          </a:p>
          <a:p>
            <a:pPr marL="742950" lvl="1" indent="-285750" algn="l" rtl="0">
              <a:buFont typeface="Arial" pitchFamily="34" charset="0"/>
              <a:buChar char="•"/>
            </a:pPr>
            <a:r>
              <a:rPr lang="en-US" sz="2000" dirty="0">
                <a:latin typeface="Times New Roman" pitchFamily="18" charset="0"/>
                <a:cs typeface="Times New Roman" pitchFamily="18" charset="0"/>
              </a:rPr>
              <a:t>F</a:t>
            </a:r>
            <a:r>
              <a:rPr lang="en-US" sz="2000" dirty="0" smtClean="0">
                <a:latin typeface="Times New Roman" pitchFamily="18" charset="0"/>
                <a:cs typeface="Times New Roman" pitchFamily="18" charset="0"/>
              </a:rPr>
              <a:t>ull resuscitation </a:t>
            </a:r>
          </a:p>
          <a:p>
            <a:pPr marL="742950" lvl="1" indent="-285750" algn="l" rtl="0">
              <a:buFont typeface="Arial" pitchFamily="34" charset="0"/>
              <a:buChar char="•"/>
            </a:pPr>
            <a:r>
              <a:rPr lang="en-US" sz="2000" dirty="0">
                <a:latin typeface="Times New Roman" pitchFamily="18" charset="0"/>
                <a:cs typeface="Times New Roman" pitchFamily="18" charset="0"/>
              </a:rPr>
              <a:t>L</a:t>
            </a:r>
            <a:r>
              <a:rPr lang="en-US" sz="2000" dirty="0" smtClean="0">
                <a:latin typeface="Times New Roman" pitchFamily="18" charset="0"/>
                <a:cs typeface="Times New Roman" pitchFamily="18" charset="0"/>
              </a:rPr>
              <a:t>aparotomy </a:t>
            </a:r>
            <a:r>
              <a:rPr lang="en-US" sz="2000" dirty="0">
                <a:latin typeface="Times New Roman" pitchFamily="18" charset="0"/>
                <a:cs typeface="Times New Roman" pitchFamily="18" charset="0"/>
              </a:rPr>
              <a:t>with embolectomy </a:t>
            </a:r>
            <a:r>
              <a:rPr lang="en-US" sz="2000" dirty="0" smtClean="0">
                <a:latin typeface="Times New Roman" pitchFamily="18" charset="0"/>
                <a:cs typeface="Times New Roman" pitchFamily="18" charset="0"/>
              </a:rPr>
              <a:t>via the </a:t>
            </a:r>
            <a:r>
              <a:rPr lang="en-US" sz="2000" dirty="0">
                <a:latin typeface="Times New Roman" pitchFamily="18" charset="0"/>
                <a:cs typeface="Times New Roman" pitchFamily="18" charset="0"/>
              </a:rPr>
              <a:t>ileocolic artery or revascularisation of the SMA by </a:t>
            </a:r>
            <a:r>
              <a:rPr lang="en-US" sz="2000" dirty="0" smtClean="0">
                <a:latin typeface="Times New Roman" pitchFamily="18" charset="0"/>
                <a:cs typeface="Times New Roman" pitchFamily="18" charset="0"/>
              </a:rPr>
              <a:t>vascular bypass </a:t>
            </a:r>
            <a:r>
              <a:rPr lang="en-US" sz="2000" dirty="0">
                <a:latin typeface="Times New Roman" pitchFamily="18" charset="0"/>
                <a:cs typeface="Times New Roman" pitchFamily="18" charset="0"/>
              </a:rPr>
              <a:t>may be considered in early cases.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Anticoagulation should </a:t>
            </a:r>
            <a:r>
              <a:rPr lang="en-US" sz="2000" dirty="0">
                <a:latin typeface="Times New Roman" pitchFamily="18" charset="0"/>
                <a:cs typeface="Times New Roman" pitchFamily="18" charset="0"/>
              </a:rPr>
              <a:t>be implemented early in the postoperative </a:t>
            </a:r>
            <a:r>
              <a:rPr lang="en-US" sz="2000" dirty="0" smtClean="0">
                <a:latin typeface="Times New Roman" pitchFamily="18" charset="0"/>
                <a:cs typeface="Times New Roman" pitchFamily="18" charset="0"/>
              </a:rPr>
              <a:t>period. </a:t>
            </a:r>
          </a:p>
          <a:p>
            <a:pPr marL="742950" lvl="1" indent="-285750" algn="l" rtl="0">
              <a:buFont typeface="Arial" pitchFamily="34" charset="0"/>
              <a:buChar char="•"/>
            </a:pPr>
            <a:r>
              <a:rPr lang="en-US" sz="2000" dirty="0" smtClean="0">
                <a:latin typeface="Times New Roman" pitchFamily="18" charset="0"/>
                <a:cs typeface="Times New Roman" pitchFamily="18" charset="0"/>
              </a:rPr>
              <a:t>However</a:t>
            </a:r>
            <a:r>
              <a:rPr lang="en-US" sz="2000" dirty="0">
                <a:latin typeface="Times New Roman" pitchFamily="18" charset="0"/>
                <a:cs typeface="Times New Roman" pitchFamily="18" charset="0"/>
              </a:rPr>
              <a:t>, the condition is usually diagnosed late in the </a:t>
            </a:r>
            <a:r>
              <a:rPr lang="en-US" sz="2000" dirty="0" smtClean="0">
                <a:latin typeface="Times New Roman" pitchFamily="18" charset="0"/>
                <a:cs typeface="Times New Roman" pitchFamily="18" charset="0"/>
              </a:rPr>
              <a:t>disease process </a:t>
            </a:r>
            <a:r>
              <a:rPr lang="en-US" sz="2000" dirty="0">
                <a:latin typeface="Times New Roman" pitchFamily="18" charset="0"/>
                <a:cs typeface="Times New Roman" pitchFamily="18" charset="0"/>
              </a:rPr>
              <a:t>and the mortality rate is extremely high.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young, all </a:t>
            </a:r>
            <a:r>
              <a:rPr lang="en-US" sz="2000" dirty="0">
                <a:latin typeface="Times New Roman" pitchFamily="18" charset="0"/>
                <a:cs typeface="Times New Roman" pitchFamily="18" charset="0"/>
              </a:rPr>
              <a:t>affected bowel should be resected, whereas in the elderly </a:t>
            </a:r>
            <a:r>
              <a:rPr lang="en-US" sz="2000" dirty="0" smtClean="0">
                <a:latin typeface="Times New Roman" pitchFamily="18" charset="0"/>
                <a:cs typeface="Times New Roman" pitchFamily="18" charset="0"/>
              </a:rPr>
              <a:t>situation </a:t>
            </a:r>
            <a:r>
              <a:rPr lang="en-US" sz="2000" dirty="0">
                <a:latin typeface="Times New Roman" pitchFamily="18" charset="0"/>
                <a:cs typeface="Times New Roman" pitchFamily="18" charset="0"/>
              </a:rPr>
              <a:t>may </a:t>
            </a:r>
            <a:r>
              <a:rPr lang="en-US" sz="2000" dirty="0" smtClean="0">
                <a:latin typeface="Times New Roman" pitchFamily="18" charset="0"/>
                <a:cs typeface="Times New Roman" pitchFamily="18" charset="0"/>
              </a:rPr>
              <a:t> be incurable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After </a:t>
            </a:r>
            <a:r>
              <a:rPr lang="en-US" sz="2000" dirty="0">
                <a:latin typeface="Times New Roman" pitchFamily="18" charset="0"/>
                <a:cs typeface="Times New Roman" pitchFamily="18" charset="0"/>
              </a:rPr>
              <a:t>extensive enterectomy, it is usual for patients </a:t>
            </a:r>
            <a:r>
              <a:rPr lang="en-US" sz="2000" dirty="0" smtClean="0">
                <a:latin typeface="Times New Roman" pitchFamily="18" charset="0"/>
                <a:cs typeface="Times New Roman" pitchFamily="18" charset="0"/>
              </a:rPr>
              <a:t>to require </a:t>
            </a:r>
            <a:r>
              <a:rPr lang="en-US" sz="2000" dirty="0">
                <a:latin typeface="Times New Roman" pitchFamily="18" charset="0"/>
                <a:cs typeface="Times New Roman" pitchFamily="18" charset="0"/>
              </a:rPr>
              <a:t>intravenous alimentation.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young, however, </a:t>
            </a:r>
            <a:r>
              <a:rPr lang="en-US" sz="2000" dirty="0" smtClean="0">
                <a:latin typeface="Times New Roman" pitchFamily="18" charset="0"/>
                <a:cs typeface="Times New Roman" pitchFamily="18" charset="0"/>
              </a:rPr>
              <a:t>may sometimes </a:t>
            </a:r>
            <a:r>
              <a:rPr lang="en-US" sz="2000" dirty="0">
                <a:latin typeface="Times New Roman" pitchFamily="18" charset="0"/>
                <a:cs typeface="Times New Roman" pitchFamily="18" charset="0"/>
              </a:rPr>
              <a:t>develop sufficient intestinal digestive and </a:t>
            </a:r>
            <a:r>
              <a:rPr lang="en-US" sz="2000" dirty="0" smtClean="0">
                <a:latin typeface="Times New Roman" pitchFamily="18" charset="0"/>
                <a:cs typeface="Times New Roman" pitchFamily="18" charset="0"/>
              </a:rPr>
              <a:t>absorptive function </a:t>
            </a:r>
            <a:r>
              <a:rPr lang="en-US" sz="2000" dirty="0">
                <a:latin typeface="Times New Roman" pitchFamily="18" charset="0"/>
                <a:cs typeface="Times New Roman" pitchFamily="18" charset="0"/>
              </a:rPr>
              <a:t>to lead relatively normal lives.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selected </a:t>
            </a:r>
            <a:r>
              <a:rPr lang="en-US" sz="2000" dirty="0" smtClean="0">
                <a:latin typeface="Times New Roman" pitchFamily="18" charset="0"/>
                <a:cs typeface="Times New Roman" pitchFamily="18" charset="0"/>
              </a:rPr>
              <a:t>cases, consideration </a:t>
            </a:r>
            <a:r>
              <a:rPr lang="en-US" sz="2000" dirty="0">
                <a:latin typeface="Times New Roman" pitchFamily="18" charset="0"/>
                <a:cs typeface="Times New Roman" pitchFamily="18" charset="0"/>
              </a:rPr>
              <a:t>may be given to small bowel transplantation</a:t>
            </a:r>
            <a:r>
              <a:rPr lang="en-US" sz="20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418670413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Chronic small intestinal ischaemia</a:t>
            </a:r>
          </a:p>
          <a:p>
            <a:pPr marL="742950" lvl="1" indent="-285750" algn="l" rtl="0">
              <a:buFont typeface="Arial" pitchFamily="34" charset="0"/>
              <a:buChar char="•"/>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lmost </a:t>
            </a:r>
            <a:r>
              <a:rPr lang="en-US" sz="2000" dirty="0">
                <a:latin typeface="Times New Roman" pitchFamily="18" charset="0"/>
                <a:cs typeface="Times New Roman" pitchFamily="18" charset="0"/>
              </a:rPr>
              <a:t>invariably results from atherosclerosis and affects the proximal superior mesenteric and coeliac vessels.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classically present with symptoms of severe central abdominal pain that comes on within 30–60 minutes of eating (mesenteric angina).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Weight </a:t>
            </a:r>
            <a:r>
              <a:rPr lang="en-US" sz="2000" dirty="0">
                <a:latin typeface="Times New Roman" pitchFamily="18" charset="0"/>
                <a:cs typeface="Times New Roman" pitchFamily="18" charset="0"/>
              </a:rPr>
              <a:t>loss and diarrhoea due to malabsorption may also occur.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condition may be difficult to diagnose and is often overlooked initially, the symptoms being mistaken for those of peptic ulcer disease or irritable bowel syndrome.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presence of significant vascular disease on visceral angiography is common in elderly patients and in those with severe vascular </a:t>
            </a:r>
            <a:r>
              <a:rPr lang="en-US" sz="2000" dirty="0" smtClean="0">
                <a:latin typeface="Times New Roman" pitchFamily="18" charset="0"/>
                <a:cs typeface="Times New Roman" pitchFamily="18" charset="0"/>
              </a:rPr>
              <a:t>disease, and </a:t>
            </a:r>
            <a:r>
              <a:rPr lang="en-US" sz="2000" dirty="0">
                <a:latin typeface="Times New Roman" pitchFamily="18" charset="0"/>
                <a:cs typeface="Times New Roman" pitchFamily="18" charset="0"/>
              </a:rPr>
              <a:t>should not necessarily be assumed to indicate that abdominal symptoms are attributable to chronic ischaemia.</a:t>
            </a: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Treatment</a:t>
            </a:r>
            <a:r>
              <a:rPr lang="en-US" sz="2000" dirty="0" smtClean="0">
                <a:latin typeface="Times New Roman" pitchFamily="18" charset="0"/>
                <a:cs typeface="Times New Roman" pitchFamily="18" charset="0"/>
              </a:rPr>
              <a:t> </a:t>
            </a:r>
          </a:p>
          <a:p>
            <a:pPr marL="742950" lvl="1" indent="-285750" algn="l" rtl="0">
              <a:buFont typeface="Arial" pitchFamily="34" charset="0"/>
              <a:buChar char="•"/>
            </a:pPr>
            <a:r>
              <a:rPr lang="en-US" sz="2000" dirty="0" smtClean="0">
                <a:latin typeface="Times New Roman" pitchFamily="18" charset="0"/>
                <a:cs typeface="Times New Roman" pitchFamily="18" charset="0"/>
              </a:rPr>
              <a:t> By </a:t>
            </a:r>
            <a:r>
              <a:rPr lang="en-US" sz="2000" dirty="0">
                <a:latin typeface="Times New Roman" pitchFamily="18" charset="0"/>
                <a:cs typeface="Times New Roman" pitchFamily="18" charset="0"/>
              </a:rPr>
              <a:t>selective visceral angiography, with </a:t>
            </a:r>
            <a:r>
              <a:rPr lang="en-US" sz="2000" dirty="0" smtClean="0">
                <a:latin typeface="Times New Roman" pitchFamily="18" charset="0"/>
                <a:cs typeface="Times New Roman" pitchFamily="18" charset="0"/>
              </a:rPr>
              <a:t>stenting/angioplasty</a:t>
            </a:r>
          </a:p>
          <a:p>
            <a:pPr marL="742950" lvl="1" indent="-285750" algn="l" rtl="0">
              <a:buFont typeface="Arial" pitchFamily="34" charset="0"/>
              <a:buChar char="•"/>
            </a:pPr>
            <a:r>
              <a:rPr lang="en-US" sz="2000" dirty="0" smtClean="0">
                <a:latin typeface="Times New Roman" pitchFamily="18" charset="0"/>
                <a:cs typeface="Times New Roman" pitchFamily="18" charset="0"/>
              </a:rPr>
              <a:t> If not </a:t>
            </a:r>
            <a:r>
              <a:rPr lang="en-US" sz="2000" dirty="0">
                <a:latin typeface="Times New Roman" pitchFamily="18" charset="0"/>
                <a:cs typeface="Times New Roman" pitchFamily="18" charset="0"/>
              </a:rPr>
              <a:t>possible</a:t>
            </a:r>
            <a:r>
              <a:rPr lang="en-US" sz="2000" dirty="0" smtClean="0">
                <a:latin typeface="Times New Roman" pitchFamily="18" charset="0"/>
                <a:cs typeface="Times New Roman" pitchFamily="18" charset="0"/>
              </a:rPr>
              <a:t>, so </a:t>
            </a:r>
            <a:r>
              <a:rPr lang="en-US" sz="2000" dirty="0">
                <a:latin typeface="Times New Roman" pitchFamily="18" charset="0"/>
                <a:cs typeface="Times New Roman" pitchFamily="18" charset="0"/>
              </a:rPr>
              <a:t>bypass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 Smoking </a:t>
            </a:r>
            <a:r>
              <a:rPr lang="en-US" sz="2000" dirty="0">
                <a:latin typeface="Times New Roman" pitchFamily="18" charset="0"/>
                <a:cs typeface="Times New Roman" pitchFamily="18" charset="0"/>
              </a:rPr>
              <a:t>cessation in </a:t>
            </a:r>
            <a:r>
              <a:rPr lang="en-US" sz="2000" dirty="0" smtClean="0">
                <a:latin typeface="Times New Roman" pitchFamily="18" charset="0"/>
                <a:cs typeface="Times New Roman" pitchFamily="18" charset="0"/>
              </a:rPr>
              <a:t>imperative. </a:t>
            </a:r>
          </a:p>
          <a:p>
            <a:pPr marL="742950" lvl="1" indent="-285750" algn="l" rtl="0">
              <a:buFont typeface="Arial" pitchFamily="34" charset="0"/>
              <a:buChar char="•"/>
            </a:pPr>
            <a:r>
              <a:rPr lang="en-US" sz="2000" dirty="0">
                <a:latin typeface="Times New Roman" pitchFamily="18" charset="0"/>
                <a:cs typeface="Times New Roman" pitchFamily="18" charset="0"/>
              </a:rPr>
              <a:t>P</a:t>
            </a:r>
            <a:r>
              <a:rPr lang="en-US" sz="2000" dirty="0" smtClean="0">
                <a:latin typeface="Times New Roman" pitchFamily="18" charset="0"/>
                <a:cs typeface="Times New Roman" pitchFamily="18" charset="0"/>
              </a:rPr>
              <a:t>atients </a:t>
            </a:r>
            <a:r>
              <a:rPr lang="en-US" sz="2000" dirty="0">
                <a:latin typeface="Times New Roman" pitchFamily="18" charset="0"/>
                <a:cs typeface="Times New Roman" pitchFamily="18" charset="0"/>
              </a:rPr>
              <a:t>are usually anticoagulated.</a:t>
            </a:r>
          </a:p>
        </p:txBody>
      </p:sp>
    </p:spTree>
    <p:extLst>
      <p:ext uri="{BB962C8B-B14F-4D97-AF65-F5344CB8AC3E}">
        <p14:creationId xmlns:p14="http://schemas.microsoft.com/office/powerpoint/2010/main" val="300866382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STOMAS</a:t>
            </a:r>
          </a:p>
          <a:p>
            <a:pPr algn="l" rtl="0"/>
            <a:r>
              <a:rPr lang="en-US" sz="2000" b="1" dirty="0">
                <a:latin typeface="Times New Roman" pitchFamily="18" charset="0"/>
                <a:cs typeface="Times New Roman" pitchFamily="18" charset="0"/>
              </a:rPr>
              <a:t>A colostomy (or ileostomy) </a:t>
            </a:r>
            <a:r>
              <a:rPr lang="en-US" sz="2000" b="1" dirty="0" smtClean="0">
                <a:latin typeface="Times New Roman" pitchFamily="18" charset="0"/>
                <a:cs typeface="Times New Roman" pitchFamily="18" charset="0"/>
              </a:rPr>
              <a:t>stoma; </a:t>
            </a: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s </a:t>
            </a:r>
            <a:r>
              <a:rPr lang="en-US" sz="2000" dirty="0">
                <a:latin typeface="Times New Roman" pitchFamily="18" charset="0"/>
                <a:cs typeface="Times New Roman" pitchFamily="18" charset="0"/>
              </a:rPr>
              <a:t>an artificial </a:t>
            </a:r>
            <a:r>
              <a:rPr lang="en-US" sz="2000" dirty="0" smtClean="0">
                <a:latin typeface="Times New Roman" pitchFamily="18" charset="0"/>
                <a:cs typeface="Times New Roman" pitchFamily="18" charset="0"/>
              </a:rPr>
              <a:t>opening made </a:t>
            </a:r>
            <a:r>
              <a:rPr lang="en-US" sz="2000" dirty="0">
                <a:latin typeface="Times New Roman" pitchFamily="18" charset="0"/>
                <a:cs typeface="Times New Roman" pitchFamily="18" charset="0"/>
              </a:rPr>
              <a:t>in the colon (or small intestine) to divert faeces </a:t>
            </a:r>
            <a:r>
              <a:rPr lang="en-US" sz="2000" dirty="0" smtClean="0">
                <a:latin typeface="Times New Roman" pitchFamily="18" charset="0"/>
                <a:cs typeface="Times New Roman" pitchFamily="18" charset="0"/>
              </a:rPr>
              <a:t>and flatus </a:t>
            </a:r>
            <a:r>
              <a:rPr lang="en-US" sz="2000" dirty="0">
                <a:latin typeface="Times New Roman" pitchFamily="18" charset="0"/>
                <a:cs typeface="Times New Roman" pitchFamily="18" charset="0"/>
              </a:rPr>
              <a:t>out-side the abdomen where they can be collected </a:t>
            </a:r>
            <a:r>
              <a:rPr lang="en-US" sz="2000" dirty="0" smtClean="0">
                <a:latin typeface="Times New Roman" pitchFamily="18" charset="0"/>
                <a:cs typeface="Times New Roman" pitchFamily="18" charset="0"/>
              </a:rPr>
              <a:t>in an </a:t>
            </a:r>
            <a:r>
              <a:rPr lang="en-US" sz="2000" dirty="0">
                <a:latin typeface="Times New Roman" pitchFamily="18" charset="0"/>
                <a:cs typeface="Times New Roman" pitchFamily="18" charset="0"/>
              </a:rPr>
              <a:t>external appliance. </a:t>
            </a:r>
            <a:endParaRPr lang="en-US" sz="2000" dirty="0" smtClean="0">
              <a:latin typeface="Times New Roman" pitchFamily="18" charset="0"/>
              <a:cs typeface="Times New Roman" pitchFamily="18" charset="0"/>
            </a:endParaRPr>
          </a:p>
          <a:p>
            <a:pPr algn="l" rtl="0"/>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stoma may </a:t>
            </a:r>
            <a:r>
              <a:rPr lang="en-US" sz="2000" dirty="0" smtClean="0">
                <a:latin typeface="Times New Roman" pitchFamily="18" charset="0"/>
                <a:cs typeface="Times New Roman" pitchFamily="18" charset="0"/>
              </a:rPr>
              <a:t>be;</a:t>
            </a:r>
          </a:p>
          <a:p>
            <a:pPr marL="742950" lvl="1" indent="-285750" algn="l" rtl="0">
              <a:buFont typeface="Wingdings" pitchFamily="2" charset="2"/>
              <a:buChar char="Ø"/>
            </a:pPr>
            <a:r>
              <a:rPr lang="en-US" sz="2000" dirty="0" smtClean="0">
                <a:latin typeface="Times New Roman" pitchFamily="18" charset="0"/>
                <a:cs typeface="Times New Roman" pitchFamily="18" charset="0"/>
              </a:rPr>
              <a:t> Temporary </a:t>
            </a:r>
            <a:endParaRPr lang="en-US" sz="2000" dirty="0">
              <a:latin typeface="Times New Roman" pitchFamily="18" charset="0"/>
              <a:cs typeface="Times New Roman" pitchFamily="18" charset="0"/>
            </a:endParaRPr>
          </a:p>
          <a:p>
            <a:pPr marL="742950" lvl="1" indent="-285750" algn="l" rtl="0">
              <a:buFont typeface="Wingdings" pitchFamily="2" charset="2"/>
              <a:buChar char="Ø"/>
            </a:pPr>
            <a:r>
              <a:rPr lang="en-US" sz="2000" dirty="0" smtClean="0">
                <a:latin typeface="Times New Roman" pitchFamily="18" charset="0"/>
                <a:cs typeface="Times New Roman" pitchFamily="18" charset="0"/>
              </a:rPr>
              <a:t> Permanent</a:t>
            </a:r>
          </a:p>
          <a:p>
            <a:pPr algn="l" rtl="0"/>
            <a:endParaRPr lang="en-US" sz="2000"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Loop ileostomy</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s often used </a:t>
            </a:r>
            <a:r>
              <a:rPr lang="en-US" sz="2000" dirty="0">
                <a:latin typeface="Times New Roman" pitchFamily="18" charset="0"/>
                <a:cs typeface="Times New Roman" pitchFamily="18" charset="0"/>
              </a:rPr>
              <a:t>for defunctioning a low </a:t>
            </a:r>
            <a:r>
              <a:rPr lang="en-US" sz="2000" dirty="0" smtClean="0">
                <a:latin typeface="Times New Roman" pitchFamily="18" charset="0"/>
                <a:cs typeface="Times New Roman" pitchFamily="18" charset="0"/>
              </a:rPr>
              <a:t>rectal anastomosis </a:t>
            </a:r>
            <a:r>
              <a:rPr lang="en-US" sz="2000" dirty="0">
                <a:latin typeface="Times New Roman" pitchFamily="18" charset="0"/>
                <a:cs typeface="Times New Roman" pitchFamily="18" charset="0"/>
              </a:rPr>
              <a:t>or an ileal pouch.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knuckle of ileum is exterio-rised through a skin trephine in the right iliac fossa.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An incision is </a:t>
            </a:r>
            <a:r>
              <a:rPr lang="en-US" sz="2000" dirty="0">
                <a:latin typeface="Times New Roman" pitchFamily="18" charset="0"/>
                <a:cs typeface="Times New Roman" pitchFamily="18" charset="0"/>
              </a:rPr>
              <a:t>made in the distal part of the knuckle, and this is </a:t>
            </a:r>
            <a:r>
              <a:rPr lang="en-US" sz="2000" dirty="0" smtClean="0">
                <a:latin typeface="Times New Roman" pitchFamily="18" charset="0"/>
                <a:cs typeface="Times New Roman" pitchFamily="18" charset="0"/>
              </a:rPr>
              <a:t>then pulled </a:t>
            </a:r>
            <a:r>
              <a:rPr lang="en-US" sz="2000" dirty="0">
                <a:latin typeface="Times New Roman" pitchFamily="18" charset="0"/>
                <a:cs typeface="Times New Roman" pitchFamily="18" charset="0"/>
              </a:rPr>
              <a:t>over the top of the more proximal part to create a </a:t>
            </a:r>
            <a:r>
              <a:rPr lang="en-US" sz="2000" dirty="0" smtClean="0">
                <a:latin typeface="Times New Roman" pitchFamily="18" charset="0"/>
                <a:cs typeface="Times New Roman" pitchFamily="18" charset="0"/>
              </a:rPr>
              <a:t>spout on </a:t>
            </a:r>
            <a:r>
              <a:rPr lang="en-US" sz="2000" dirty="0">
                <a:latin typeface="Times New Roman" pitchFamily="18" charset="0"/>
                <a:cs typeface="Times New Roman" pitchFamily="18" charset="0"/>
              </a:rPr>
              <a:t>the proximal side of the loop with a flush distal side </a:t>
            </a:r>
            <a:r>
              <a:rPr lang="en-US" sz="2000" dirty="0" smtClean="0">
                <a:latin typeface="Times New Roman" pitchFamily="18" charset="0"/>
                <a:cs typeface="Times New Roman" pitchFamily="18" charset="0"/>
              </a:rPr>
              <a:t>still in </a:t>
            </a:r>
            <a:r>
              <a:rPr lang="en-US" sz="2000" dirty="0">
                <a:latin typeface="Times New Roman" pitchFamily="18" charset="0"/>
                <a:cs typeface="Times New Roman" pitchFamily="18" charset="0"/>
              </a:rPr>
              <a:t>continuity</a:t>
            </a:r>
            <a:r>
              <a:rPr lang="en-US" dirty="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60183810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2862322"/>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This allows near perfect defunctioning, but also the possibility of restoration of continuity, by taking down the spout and reanastomosing the partially divided ileum.</a:t>
            </a:r>
          </a:p>
          <a:p>
            <a:pPr marL="742950" lvl="1" indent="-285750" algn="l" rtl="0">
              <a:buFont typeface="Arial" pitchFamily="34" charset="0"/>
              <a:buChar char="•"/>
            </a:pPr>
            <a:r>
              <a:rPr lang="en-US" sz="2000" dirty="0">
                <a:latin typeface="Times New Roman" pitchFamily="18" charset="0"/>
                <a:cs typeface="Times New Roman" pitchFamily="18" charset="0"/>
              </a:rPr>
              <a:t>The advantages of a loop ileostomy over a loop colostomy are the ease with which the bowel can be brought to the surface and the relative absence of odour.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Care </a:t>
            </a:r>
            <a:r>
              <a:rPr lang="en-US" sz="2000" dirty="0">
                <a:latin typeface="Times New Roman" pitchFamily="18" charset="0"/>
                <a:cs typeface="Times New Roman" pitchFamily="18" charset="0"/>
              </a:rPr>
              <a:t>is needed when the ileostomy is closed, so that suture line obstruction does not occur.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Closure </a:t>
            </a:r>
            <a:r>
              <a:rPr lang="en-US" sz="2000" dirty="0">
                <a:latin typeface="Times New Roman" pitchFamily="18" charset="0"/>
                <a:cs typeface="Times New Roman" pitchFamily="18" charset="0"/>
              </a:rPr>
              <a:t>of a loop ileostomy can be a technically challenging procedure, particularly if there are dense adhesions resulting from previous surgery.</a:t>
            </a:r>
          </a:p>
        </p:txBody>
      </p:sp>
    </p:spTree>
    <p:extLst>
      <p:ext uri="{BB962C8B-B14F-4D97-AF65-F5344CB8AC3E}">
        <p14:creationId xmlns:p14="http://schemas.microsoft.com/office/powerpoint/2010/main" val="303102792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algn="l" rtl="0"/>
            <a:r>
              <a:rPr lang="en-US" sz="2000" b="1" dirty="0">
                <a:latin typeface="Times New Roman" pitchFamily="18" charset="0"/>
                <a:cs typeface="Times New Roman" pitchFamily="18" charset="0"/>
              </a:rPr>
              <a:t>End ileostomy</a:t>
            </a:r>
          </a:p>
          <a:p>
            <a:pPr marL="742950" lvl="1" indent="-285750" algn="l" rtl="0">
              <a:buFont typeface="Arial" pitchFamily="34" charset="0"/>
              <a:buChar char="•"/>
            </a:pPr>
            <a:r>
              <a:rPr lang="en-US" sz="2000" dirty="0" smtClean="0">
                <a:latin typeface="Times New Roman" pitchFamily="18" charset="0"/>
                <a:cs typeface="Times New Roman" pitchFamily="18" charset="0"/>
              </a:rPr>
              <a:t> Is </a:t>
            </a:r>
            <a:r>
              <a:rPr lang="en-US" sz="2000" dirty="0">
                <a:latin typeface="Times New Roman" pitchFamily="18" charset="0"/>
                <a:cs typeface="Times New Roman" pitchFamily="18" charset="0"/>
              </a:rPr>
              <a:t>formed after a subtotal colectomy without anastomosis, when it may later be reversed, or may be permanent after a panproctocolectomy.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ileum is </a:t>
            </a:r>
            <a:r>
              <a:rPr lang="en-US" sz="2000" dirty="0" smtClean="0">
                <a:latin typeface="Times New Roman" pitchFamily="18" charset="0"/>
                <a:cs typeface="Times New Roman" pitchFamily="18" charset="0"/>
              </a:rPr>
              <a:t>normally brought </a:t>
            </a:r>
            <a:r>
              <a:rPr lang="en-US" sz="2000" dirty="0">
                <a:latin typeface="Times New Roman" pitchFamily="18" charset="0"/>
                <a:cs typeface="Times New Roman" pitchFamily="18" charset="0"/>
              </a:rPr>
              <a:t>through the rectus abdominis muscle.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Careful </a:t>
            </a:r>
            <a:r>
              <a:rPr lang="en-US" sz="2000" dirty="0">
                <a:latin typeface="Times New Roman" pitchFamily="18" charset="0"/>
                <a:cs typeface="Times New Roman" pitchFamily="18" charset="0"/>
              </a:rPr>
              <a:t>attention to the terminal ileal mesentery should be taken to ensure that it is not too bulky.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use of a spout was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should project some 2–4 cm from the skin </a:t>
            </a:r>
            <a:r>
              <a:rPr lang="en-US" sz="2000" dirty="0" smtClean="0">
                <a:latin typeface="Times New Roman" pitchFamily="18" charset="0"/>
                <a:cs typeface="Times New Roman" pitchFamily="18" charset="0"/>
              </a:rPr>
              <a:t>surface.</a:t>
            </a: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disposable appliance is placed over the ileostomy so that it is a snug fit at skin level.</a:t>
            </a:r>
          </a:p>
        </p:txBody>
      </p:sp>
    </p:spTree>
    <p:extLst>
      <p:ext uri="{BB962C8B-B14F-4D97-AF65-F5344CB8AC3E}">
        <p14:creationId xmlns:p14="http://schemas.microsoft.com/office/powerpoint/2010/main" val="7238241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Aetiology</a:t>
            </a: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s </a:t>
            </a:r>
            <a:r>
              <a:rPr lang="en-US" sz="2000" dirty="0">
                <a:latin typeface="Times New Roman" pitchFamily="18" charset="0"/>
                <a:cs typeface="Times New Roman" pitchFamily="18" charset="0"/>
              </a:rPr>
              <a:t>incompletely understood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hought to </a:t>
            </a:r>
            <a:r>
              <a:rPr lang="en-US" sz="2000" dirty="0">
                <a:latin typeface="Times New Roman" pitchFamily="18" charset="0"/>
                <a:cs typeface="Times New Roman" pitchFamily="18" charset="0"/>
              </a:rPr>
              <a:t>involve a complex interplay of genetic and </a:t>
            </a:r>
            <a:r>
              <a:rPr lang="en-US" sz="2000" dirty="0" smtClean="0">
                <a:latin typeface="Times New Roman" pitchFamily="18" charset="0"/>
                <a:cs typeface="Times New Roman" pitchFamily="18" charset="0"/>
              </a:rPr>
              <a:t>environmental factors.</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a:t>
            </a:r>
            <a:r>
              <a:rPr lang="en-US" sz="2000" dirty="0" smtClean="0">
                <a:latin typeface="Times New Roman" pitchFamily="18" charset="0"/>
                <a:cs typeface="Times New Roman" pitchFamily="18" charset="0"/>
              </a:rPr>
              <a:t>o </a:t>
            </a:r>
            <a:r>
              <a:rPr lang="en-US" sz="2000" dirty="0">
                <a:latin typeface="Times New Roman" pitchFamily="18" charset="0"/>
                <a:cs typeface="Times New Roman" pitchFamily="18" charset="0"/>
              </a:rPr>
              <a:t>causative organism has ever been </a:t>
            </a:r>
            <a:r>
              <a:rPr lang="en-US" sz="2000" dirty="0" smtClean="0">
                <a:latin typeface="Times New Roman" pitchFamily="18" charset="0"/>
                <a:cs typeface="Times New Roman" pitchFamily="18" charset="0"/>
              </a:rPr>
              <a:t>demonstrated. </a:t>
            </a:r>
          </a:p>
          <a:p>
            <a:pPr marL="742950" lvl="1" indent="-285750" algn="l" rtl="0">
              <a:buFont typeface="Arial" pitchFamily="34" charset="0"/>
              <a:buChar char="•"/>
            </a:pPr>
            <a:r>
              <a:rPr lang="en-US" sz="2000" dirty="0" smtClean="0">
                <a:latin typeface="Times New Roman" pitchFamily="18" charset="0"/>
                <a:cs typeface="Times New Roman" pitchFamily="18" charset="0"/>
              </a:rPr>
              <a:t>Smoking </a:t>
            </a:r>
            <a:r>
              <a:rPr lang="en-US" sz="2000" dirty="0">
                <a:latin typeface="Times New Roman" pitchFamily="18" charset="0"/>
                <a:cs typeface="Times New Roman" pitchFamily="18" charset="0"/>
              </a:rPr>
              <a:t>increases the relative risk of </a:t>
            </a:r>
            <a:r>
              <a:rPr lang="en-US" sz="2000" dirty="0" smtClean="0">
                <a:latin typeface="Times New Roman" pitchFamily="18" charset="0"/>
                <a:cs typeface="Times New Roman" pitchFamily="18" charset="0"/>
              </a:rPr>
              <a:t>CD three-fold</a:t>
            </a:r>
            <a:r>
              <a:rPr lang="en-US" sz="2000" dirty="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Smoking </a:t>
            </a:r>
            <a:r>
              <a:rPr lang="en-US" sz="2000" dirty="0">
                <a:latin typeface="Times New Roman" pitchFamily="18" charset="0"/>
                <a:cs typeface="Times New Roman" pitchFamily="18" charset="0"/>
              </a:rPr>
              <a:t>cessation has a beneficial effect on </a:t>
            </a:r>
            <a:r>
              <a:rPr lang="en-US" sz="2000" dirty="0" smtClean="0">
                <a:latin typeface="Times New Roman" pitchFamily="18" charset="0"/>
                <a:cs typeface="Times New Roman" pitchFamily="18" charset="0"/>
              </a:rPr>
              <a:t>disease activity. </a:t>
            </a:r>
          </a:p>
          <a:p>
            <a:pPr marL="742950" lvl="1" indent="-285750" algn="l" rtl="0">
              <a:buFont typeface="Arial" pitchFamily="34" charset="0"/>
              <a:buChar char="•"/>
            </a:pPr>
            <a:r>
              <a:rPr lang="en-US" sz="2000" dirty="0" smtClean="0">
                <a:latin typeface="Times New Roman" pitchFamily="18" charset="0"/>
                <a:cs typeface="Times New Roman" pitchFamily="18" charset="0"/>
              </a:rPr>
              <a:t>Genetic </a:t>
            </a:r>
            <a:r>
              <a:rPr lang="en-US" sz="2000" dirty="0">
                <a:latin typeface="Times New Roman" pitchFamily="18" charset="0"/>
                <a:cs typeface="Times New Roman" pitchFamily="18" charset="0"/>
              </a:rPr>
              <a:t>factors are also clearly extremely important.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10% of patients have a first-degree </a:t>
            </a:r>
            <a:r>
              <a:rPr lang="en-US" sz="2000" dirty="0" smtClean="0">
                <a:latin typeface="Times New Roman" pitchFamily="18" charset="0"/>
                <a:cs typeface="Times New Roman" pitchFamily="18" charset="0"/>
              </a:rPr>
              <a:t>relative with </a:t>
            </a:r>
            <a:r>
              <a:rPr lang="en-US" sz="2000" dirty="0">
                <a:latin typeface="Times New Roman" pitchFamily="18" charset="0"/>
                <a:cs typeface="Times New Roman" pitchFamily="18" charset="0"/>
              </a:rPr>
              <a:t>the disease, </a:t>
            </a:r>
            <a:r>
              <a:rPr lang="en-US" sz="2000" dirty="0" smtClean="0">
                <a:latin typeface="Times New Roman" pitchFamily="18" charset="0"/>
                <a:cs typeface="Times New Roman" pitchFamily="18" charset="0"/>
              </a:rPr>
              <a:t>and </a:t>
            </a:r>
            <a:r>
              <a:rPr lang="en-US" sz="2000" dirty="0">
                <a:latin typeface="Times New Roman" pitchFamily="18" charset="0"/>
                <a:cs typeface="Times New Roman" pitchFamily="18" charset="0"/>
              </a:rPr>
              <a:t>50% in monozygotic twins.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Inheritance </a:t>
            </a:r>
            <a:r>
              <a:rPr lang="en-US" sz="2000" dirty="0">
                <a:latin typeface="Times New Roman" pitchFamily="18" charset="0"/>
                <a:cs typeface="Times New Roman" pitchFamily="18" charset="0"/>
              </a:rPr>
              <a:t>is </a:t>
            </a:r>
            <a:r>
              <a:rPr lang="en-US" sz="2000" dirty="0" smtClean="0">
                <a:latin typeface="Times New Roman" pitchFamily="18" charset="0"/>
                <a:cs typeface="Times New Roman" pitchFamily="18" charset="0"/>
              </a:rPr>
              <a:t>thought to </a:t>
            </a:r>
            <a:r>
              <a:rPr lang="en-US" sz="2000" dirty="0">
                <a:latin typeface="Times New Roman" pitchFamily="18" charset="0"/>
                <a:cs typeface="Times New Roman" pitchFamily="18" charset="0"/>
              </a:rPr>
              <a:t>involve multiple genes with low penetrance.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NOD2/ CARD15 </a:t>
            </a:r>
            <a:r>
              <a:rPr lang="en-US" sz="2000" dirty="0">
                <a:latin typeface="Times New Roman" pitchFamily="18" charset="0"/>
                <a:cs typeface="Times New Roman" pitchFamily="18" charset="0"/>
              </a:rPr>
              <a:t>gene </a:t>
            </a:r>
            <a:r>
              <a:rPr lang="en-US" sz="2000" dirty="0" smtClean="0">
                <a:latin typeface="Times New Roman" pitchFamily="18" charset="0"/>
                <a:cs typeface="Times New Roman" pitchFamily="18" charset="0"/>
              </a:rPr>
              <a:t>have </a:t>
            </a:r>
            <a:r>
              <a:rPr lang="en-US" sz="2000" dirty="0">
                <a:latin typeface="Times New Roman" pitchFamily="18" charset="0"/>
                <a:cs typeface="Times New Roman" pitchFamily="18" charset="0"/>
              </a:rPr>
              <a:t>strong associations with CD.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vast majority of individuals with CD have no abnormalities of these genes.</a:t>
            </a:r>
          </a:p>
          <a:p>
            <a:pPr marL="742950" lvl="1" indent="-285750" algn="l" rtl="0">
              <a:buFont typeface="Arial" pitchFamily="34" charset="0"/>
              <a:buChar char="•"/>
            </a:pPr>
            <a:r>
              <a:rPr lang="en-US" sz="2000" dirty="0">
                <a:latin typeface="Times New Roman" pitchFamily="18" charset="0"/>
                <a:cs typeface="Times New Roman" pitchFamily="18" charset="0"/>
              </a:rPr>
              <a:t>Since these genes are involved in intracellular recognition of bacteria, their discovery provides potentially valuable insight into the pathogenesis of CD, as a disease in which the </a:t>
            </a:r>
            <a:r>
              <a:rPr lang="en-US" sz="2000" dirty="0" smtClean="0">
                <a:latin typeface="Times New Roman" pitchFamily="18" charset="0"/>
                <a:cs typeface="Times New Roman" pitchFamily="18" charset="0"/>
              </a:rPr>
              <a:t>relationship between </a:t>
            </a:r>
            <a:r>
              <a:rPr lang="en-US" sz="2000" dirty="0">
                <a:latin typeface="Times New Roman" pitchFamily="18" charset="0"/>
                <a:cs typeface="Times New Roman" pitchFamily="18" charset="0"/>
              </a:rPr>
              <a:t>the gut mucosa and the normal gut bacteria becomes deranged, resulting in uncontrolled intestinal inflammation</a:t>
            </a:r>
            <a:r>
              <a:rPr lang="en-US" dirty="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398635877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32453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There may be an ‘ileostomy flux’ while the ileum adapts to the loss of the 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consistent ileostomy output in excess of 1.5 litres is usually associated with dehydration and sodium depletion in the absence of intravenous therapy.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stools thicken in a few weeks and are semisolid in a few months.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help and </a:t>
            </a:r>
            <a:r>
              <a:rPr lang="en-US" sz="2000" dirty="0">
                <a:latin typeface="Times New Roman" pitchFamily="18" charset="0"/>
                <a:cs typeface="Times New Roman" pitchFamily="18" charset="0"/>
              </a:rPr>
              <a:t>advice of the stoma care nurse specialist are essential.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Modern </a:t>
            </a:r>
            <a:r>
              <a:rPr lang="en-US" sz="2000" dirty="0">
                <a:latin typeface="Times New Roman" pitchFamily="18" charset="0"/>
                <a:cs typeface="Times New Roman" pitchFamily="18" charset="0"/>
              </a:rPr>
              <a:t>appliances have transformed stoma care, and skin problems are </a:t>
            </a:r>
            <a:r>
              <a:rPr lang="en-US" sz="2000" dirty="0" smtClean="0">
                <a:latin typeface="Times New Roman" pitchFamily="18" charset="0"/>
                <a:cs typeface="Times New Roman" pitchFamily="18" charset="0"/>
              </a:rPr>
              <a:t>unusual.</a:t>
            </a:r>
          </a:p>
          <a:p>
            <a:pPr lvl="1"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Stoma </a:t>
            </a:r>
            <a:r>
              <a:rPr lang="en-US" sz="2000" b="1" dirty="0">
                <a:latin typeface="Times New Roman" pitchFamily="18" charset="0"/>
                <a:cs typeface="Times New Roman" pitchFamily="18" charset="0"/>
              </a:rPr>
              <a:t>bags and appliances </a:t>
            </a:r>
          </a:p>
          <a:p>
            <a:pPr marL="800100" lvl="1" indent="-342900" algn="l" rtl="0">
              <a:buFont typeface="Arial" pitchFamily="34" charset="0"/>
              <a:buChar char="•"/>
            </a:pPr>
            <a:r>
              <a:rPr lang="en-US" sz="2000" dirty="0">
                <a:latin typeface="Times New Roman" pitchFamily="18" charset="0"/>
                <a:cs typeface="Times New Roman" pitchFamily="18" charset="0"/>
              </a:rPr>
              <a:t>Stoma output is collected in disposable adhesive bags. </a:t>
            </a:r>
          </a:p>
          <a:p>
            <a:pPr marL="800100" lvl="1" indent="-342900" algn="l" rtl="0">
              <a:buFont typeface="Arial" pitchFamily="34" charset="0"/>
              <a:buChar char="•"/>
            </a:pPr>
            <a:r>
              <a:rPr lang="en-US" sz="2000" dirty="0">
                <a:latin typeface="Times New Roman" pitchFamily="18" charset="0"/>
                <a:cs typeface="Times New Roman" pitchFamily="18" charset="0"/>
              </a:rPr>
              <a:t>Ileostomy appliances tend to be drainable bags, which are leftin place for 48 hours, while colostomy appliances are simply changed two or three times each day. </a:t>
            </a:r>
          </a:p>
          <a:p>
            <a:pPr marL="800100" lvl="1" indent="-342900" algn="l" rtl="0">
              <a:buFont typeface="Arial" pitchFamily="34" charset="0"/>
              <a:buChar char="•"/>
            </a:pPr>
            <a:r>
              <a:rPr lang="en-US" sz="2000" dirty="0">
                <a:latin typeface="Times New Roman" pitchFamily="18" charset="0"/>
                <a:cs typeface="Times New Roman" pitchFamily="18" charset="0"/>
              </a:rPr>
              <a:t>A wide range of such bags is currently available. </a:t>
            </a:r>
          </a:p>
          <a:p>
            <a:pPr marL="800100" lvl="1" indent="-342900" algn="l" rtl="0">
              <a:buFont typeface="Arial" pitchFamily="34" charset="0"/>
              <a:buChar char="•"/>
            </a:pPr>
            <a:r>
              <a:rPr lang="en-US" sz="2000" dirty="0">
                <a:latin typeface="Times New Roman" pitchFamily="18" charset="0"/>
                <a:cs typeface="Times New Roman" pitchFamily="18" charset="0"/>
              </a:rPr>
              <a:t>Many now incorporate an adhesive backing, which can be left in place for several days. </a:t>
            </a:r>
          </a:p>
          <a:p>
            <a:pPr marL="800100" lvl="1" indent="-342900" algn="l" rtl="0">
              <a:buFont typeface="Arial" pitchFamily="34" charset="0"/>
              <a:buChar char="•"/>
            </a:pPr>
            <a:r>
              <a:rPr lang="en-US" sz="2000" dirty="0">
                <a:latin typeface="Times New Roman" pitchFamily="18" charset="0"/>
                <a:cs typeface="Times New Roman" pitchFamily="18" charset="0"/>
              </a:rPr>
              <a:t>In most hospitals, a stoma care service is available to offer advice to patients</a:t>
            </a:r>
            <a:endParaRPr lang="en-US" sz="2000" dirty="0" smtClean="0">
              <a:latin typeface="Times New Roman" pitchFamily="18" charset="0"/>
              <a:cs typeface="Times New Roman" pitchFamily="18" charset="0"/>
            </a:endParaRPr>
          </a:p>
          <a:p>
            <a:pPr algn="l" rtl="0"/>
            <a:endParaRPr lang="en-US" sz="20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54163575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algn="l" rtl="0"/>
            <a:r>
              <a:rPr lang="en-US" sz="2000" b="1" dirty="0">
                <a:latin typeface="Times New Roman" pitchFamily="18" charset="0"/>
                <a:cs typeface="Times New Roman" pitchFamily="18" charset="0"/>
              </a:rPr>
              <a:t>Stoma complications</a:t>
            </a:r>
          </a:p>
          <a:p>
            <a:pPr lvl="1" algn="l" rtl="0"/>
            <a:r>
              <a:rPr lang="en-US" sz="2000" b="1" dirty="0">
                <a:latin typeface="Times New Roman" pitchFamily="18" charset="0"/>
                <a:cs typeface="Times New Roman" pitchFamily="18" charset="0"/>
              </a:rPr>
              <a:t>● Skin </a:t>
            </a:r>
            <a:r>
              <a:rPr lang="en-US" sz="2000" b="1" dirty="0" smtClean="0">
                <a:latin typeface="Times New Roman" pitchFamily="18" charset="0"/>
                <a:cs typeface="Times New Roman" pitchFamily="18" charset="0"/>
              </a:rPr>
              <a:t>irritation              ● </a:t>
            </a:r>
            <a:r>
              <a:rPr lang="en-US" sz="2000" b="1" dirty="0">
                <a:latin typeface="Times New Roman" pitchFamily="18" charset="0"/>
                <a:cs typeface="Times New Roman" pitchFamily="18" charset="0"/>
              </a:rPr>
              <a:t>Prolapse</a:t>
            </a:r>
          </a:p>
          <a:p>
            <a:pPr lvl="1" algn="l" rtl="0"/>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Retraction                     ● </a:t>
            </a:r>
            <a:r>
              <a:rPr lang="en-US" sz="2000" b="1" dirty="0">
                <a:latin typeface="Times New Roman" pitchFamily="18" charset="0"/>
                <a:cs typeface="Times New Roman" pitchFamily="18" charset="0"/>
              </a:rPr>
              <a:t>Ischaemia</a:t>
            </a:r>
          </a:p>
          <a:p>
            <a:pPr lvl="1" algn="l" rtl="0"/>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Stenosis                         ● </a:t>
            </a:r>
            <a:r>
              <a:rPr lang="en-US" sz="2000" b="1" dirty="0">
                <a:latin typeface="Times New Roman" pitchFamily="18" charset="0"/>
                <a:cs typeface="Times New Roman" pitchFamily="18" charset="0"/>
              </a:rPr>
              <a:t>Parastomal hernia</a:t>
            </a:r>
          </a:p>
          <a:p>
            <a:pPr lvl="1" algn="l" rtl="0"/>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Bleeding                        ● </a:t>
            </a:r>
            <a:r>
              <a:rPr lang="en-US" sz="2000" b="1" dirty="0">
                <a:latin typeface="Times New Roman" pitchFamily="18" charset="0"/>
                <a:cs typeface="Times New Roman" pitchFamily="18" charset="0"/>
              </a:rPr>
              <a:t>Fistulation</a:t>
            </a:r>
          </a:p>
          <a:p>
            <a:pPr lvl="1" algn="l" rtl="0"/>
            <a:endParaRPr lang="en-US" sz="2000" b="1"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Complications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stomas are common. </a:t>
            </a:r>
          </a:p>
          <a:p>
            <a:pPr marL="742950" lvl="1" indent="-285750" algn="l" rtl="0">
              <a:buFont typeface="Arial" pitchFamily="34" charset="0"/>
              <a:buChar char="•"/>
            </a:pPr>
            <a:r>
              <a:rPr lang="en-US" sz="2000" dirty="0" smtClean="0">
                <a:latin typeface="Times New Roman" pitchFamily="18" charset="0"/>
                <a:cs typeface="Times New Roman" pitchFamily="18" charset="0"/>
              </a:rPr>
              <a:t>On </a:t>
            </a:r>
            <a:r>
              <a:rPr lang="en-US" sz="2000" dirty="0">
                <a:latin typeface="Times New Roman" pitchFamily="18" charset="0"/>
                <a:cs typeface="Times New Roman" pitchFamily="18" charset="0"/>
              </a:rPr>
              <a:t>occasion,  </a:t>
            </a:r>
            <a:r>
              <a:rPr lang="en-US" sz="2000" dirty="0" smtClean="0">
                <a:latin typeface="Times New Roman" pitchFamily="18" charset="0"/>
                <a:cs typeface="Times New Roman" pitchFamily="18" charset="0"/>
              </a:rPr>
              <a:t>require </a:t>
            </a:r>
            <a:r>
              <a:rPr lang="en-US" sz="2000" dirty="0">
                <a:latin typeface="Times New Roman" pitchFamily="18" charset="0"/>
                <a:cs typeface="Times New Roman" pitchFamily="18" charset="0"/>
              </a:rPr>
              <a:t>surgical </a:t>
            </a:r>
            <a:r>
              <a:rPr lang="en-US" sz="2000" dirty="0" smtClean="0">
                <a:latin typeface="Times New Roman" pitchFamily="18" charset="0"/>
                <a:cs typeface="Times New Roman" pitchFamily="18" charset="0"/>
              </a:rPr>
              <a:t>revision. </a:t>
            </a:r>
          </a:p>
          <a:p>
            <a:pPr marL="742950" lvl="1" indent="-285750" algn="l" rtl="0">
              <a:buFont typeface="Arial" pitchFamily="34" charset="0"/>
              <a:buChar char="•"/>
            </a:pPr>
            <a:r>
              <a:rPr lang="en-US" sz="2000" dirty="0" smtClean="0">
                <a:latin typeface="Times New Roman" pitchFamily="18" charset="0"/>
                <a:cs typeface="Times New Roman" pitchFamily="18" charset="0"/>
              </a:rPr>
              <a:t>Sometimes</a:t>
            </a:r>
            <a:r>
              <a:rPr lang="en-US" sz="2000" dirty="0">
                <a:latin typeface="Times New Roman" pitchFamily="18" charset="0"/>
                <a:cs typeface="Times New Roman" pitchFamily="18" charset="0"/>
              </a:rPr>
              <a:t>, this can be achieved with an incision </a:t>
            </a:r>
            <a:r>
              <a:rPr lang="en-US" sz="2000" dirty="0" smtClean="0">
                <a:latin typeface="Times New Roman" pitchFamily="18" charset="0"/>
                <a:cs typeface="Times New Roman" pitchFamily="18" charset="0"/>
              </a:rPr>
              <a:t>immediately around </a:t>
            </a:r>
            <a:r>
              <a:rPr lang="en-US" sz="2000" dirty="0">
                <a:latin typeface="Times New Roman" pitchFamily="18" charset="0"/>
                <a:cs typeface="Times New Roman" pitchFamily="18" charset="0"/>
              </a:rPr>
              <a:t>the stoma, but on occasion reopening the </a:t>
            </a:r>
            <a:r>
              <a:rPr lang="en-US" sz="2000" dirty="0" smtClean="0">
                <a:latin typeface="Times New Roman" pitchFamily="18" charset="0"/>
                <a:cs typeface="Times New Roman" pitchFamily="18" charset="0"/>
              </a:rPr>
              <a:t>abdomen and </a:t>
            </a:r>
            <a:r>
              <a:rPr lang="en-US" sz="2000" dirty="0">
                <a:latin typeface="Times New Roman" pitchFamily="18" charset="0"/>
                <a:cs typeface="Times New Roman" pitchFamily="18" charset="0"/>
              </a:rPr>
              <a:t>freeing up the stoma may be necessary.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Repair of parastomal </a:t>
            </a:r>
            <a:r>
              <a:rPr lang="en-US" sz="2000" dirty="0">
                <a:latin typeface="Times New Roman" pitchFamily="18" charset="0"/>
                <a:cs typeface="Times New Roman" pitchFamily="18" charset="0"/>
              </a:rPr>
              <a:t>hernias is particularly technically challenging </a:t>
            </a:r>
            <a:r>
              <a:rPr lang="en-US" sz="2000" dirty="0" smtClean="0">
                <a:latin typeface="Times New Roman" pitchFamily="18" charset="0"/>
                <a:cs typeface="Times New Roman" pitchFamily="18" charset="0"/>
              </a:rPr>
              <a:t>and the </a:t>
            </a:r>
            <a:r>
              <a:rPr lang="en-US" sz="2000" dirty="0">
                <a:latin typeface="Times New Roman" pitchFamily="18" charset="0"/>
                <a:cs typeface="Times New Roman" pitchFamily="18" charset="0"/>
              </a:rPr>
              <a:t>recurrence rate is high.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Simple </a:t>
            </a:r>
            <a:r>
              <a:rPr lang="en-US" sz="2000" dirty="0">
                <a:latin typeface="Times New Roman" pitchFamily="18" charset="0"/>
                <a:cs typeface="Times New Roman" pitchFamily="18" charset="0"/>
              </a:rPr>
              <a:t>suture of the </a:t>
            </a:r>
            <a:r>
              <a:rPr lang="en-US" sz="2000" dirty="0" smtClean="0">
                <a:latin typeface="Times New Roman" pitchFamily="18" charset="0"/>
                <a:cs typeface="Times New Roman" pitchFamily="18" charset="0"/>
              </a:rPr>
              <a:t>parastomal hernia </a:t>
            </a:r>
            <a:r>
              <a:rPr lang="en-US" sz="2000" dirty="0">
                <a:latin typeface="Times New Roman" pitchFamily="18" charset="0"/>
                <a:cs typeface="Times New Roman" pitchFamily="18" charset="0"/>
              </a:rPr>
              <a:t>is associated with an almost 100% risk of </a:t>
            </a:r>
            <a:r>
              <a:rPr lang="en-US" sz="2000" dirty="0" smtClean="0">
                <a:latin typeface="Times New Roman" pitchFamily="18" charset="0"/>
                <a:cs typeface="Times New Roman" pitchFamily="18" charset="0"/>
              </a:rPr>
              <a:t>recurrence and it may need to either;</a:t>
            </a:r>
          </a:p>
          <a:p>
            <a:pPr marL="1200150" lvl="2" indent="-285750" algn="l" rtl="0">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ransfer </a:t>
            </a:r>
            <a:r>
              <a:rPr lang="en-US" sz="2000" dirty="0">
                <a:latin typeface="Times New Roman" pitchFamily="18" charset="0"/>
                <a:cs typeface="Times New Roman" pitchFamily="18" charset="0"/>
              </a:rPr>
              <a:t>to the opposite side of the </a:t>
            </a:r>
            <a:r>
              <a:rPr lang="en-US" sz="2000" dirty="0" smtClean="0">
                <a:latin typeface="Times New Roman" pitchFamily="18" charset="0"/>
                <a:cs typeface="Times New Roman" pitchFamily="18" charset="0"/>
              </a:rPr>
              <a:t>abdomen</a:t>
            </a:r>
            <a:r>
              <a:rPr lang="en-US" sz="2000" dirty="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marL="1200150" lvl="2" indent="-285750" algn="l" rtl="0">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nsertion of </a:t>
            </a:r>
            <a:r>
              <a:rPr lang="en-US" sz="2000" dirty="0">
                <a:latin typeface="Times New Roman" pitchFamily="18" charset="0"/>
                <a:cs typeface="Times New Roman" pitchFamily="18" charset="0"/>
              </a:rPr>
              <a:t>a piece of prosthetic material within the abdominal </a:t>
            </a:r>
            <a:r>
              <a:rPr lang="en-US" sz="2000" dirty="0" smtClean="0">
                <a:latin typeface="Times New Roman" pitchFamily="18" charset="0"/>
                <a:cs typeface="Times New Roman" pitchFamily="18" charset="0"/>
              </a:rPr>
              <a:t>wall around </a:t>
            </a:r>
            <a:r>
              <a:rPr lang="en-US" sz="2000" dirty="0">
                <a:latin typeface="Times New Roman" pitchFamily="18" charset="0"/>
                <a:cs typeface="Times New Roman" pitchFamily="18" charset="0"/>
              </a:rPr>
              <a:t>the stoma may be necessary</a:t>
            </a:r>
            <a:r>
              <a:rPr lang="en-US" sz="20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323125124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CONDITIONS </a:t>
            </a:r>
            <a:r>
              <a:rPr lang="en-US" sz="2000" b="1" dirty="0" smtClean="0">
                <a:latin typeface="Times New Roman" pitchFamily="18" charset="0"/>
                <a:cs typeface="Times New Roman" pitchFamily="18" charset="0"/>
              </a:rPr>
              <a:t>CAUSING MALABSORPTION</a:t>
            </a:r>
            <a:endParaRPr lang="en-US" sz="2000" b="1" dirty="0">
              <a:latin typeface="Times New Roman" pitchFamily="18" charset="0"/>
              <a:cs typeface="Times New Roman" pitchFamily="18" charset="0"/>
            </a:endParaRP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Coeliac </a:t>
            </a:r>
            <a:r>
              <a:rPr lang="en-US" sz="2000" b="1" dirty="0">
                <a:latin typeface="Times New Roman" pitchFamily="18" charset="0"/>
                <a:cs typeface="Times New Roman" pitchFamily="18" charset="0"/>
              </a:rPr>
              <a:t>disease</a:t>
            </a: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s </a:t>
            </a:r>
            <a:r>
              <a:rPr lang="en-US" sz="2000" dirty="0">
                <a:latin typeface="Times New Roman" pitchFamily="18" charset="0"/>
                <a:cs typeface="Times New Roman" pitchFamily="18" charset="0"/>
              </a:rPr>
              <a:t>the most common cause of </a:t>
            </a:r>
            <a:r>
              <a:rPr lang="en-US" sz="2000" dirty="0" smtClean="0">
                <a:latin typeface="Times New Roman" pitchFamily="18" charset="0"/>
                <a:cs typeface="Times New Roman" pitchFamily="18" charset="0"/>
              </a:rPr>
              <a:t>malabsorption in </a:t>
            </a:r>
            <a:r>
              <a:rPr lang="en-US" sz="2000" dirty="0">
                <a:latin typeface="Times New Roman" pitchFamily="18" charset="0"/>
                <a:cs typeface="Times New Roman" pitchFamily="18" charset="0"/>
              </a:rPr>
              <a:t>the UK with a stated prevalence of </a:t>
            </a:r>
            <a:r>
              <a:rPr lang="en-US" sz="2000" dirty="0" smtClean="0">
                <a:latin typeface="Times New Roman" pitchFamily="18" charset="0"/>
                <a:cs typeface="Times New Roman" pitchFamily="18" charset="0"/>
              </a:rPr>
              <a:t>1:1800.</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It is characterised by a </a:t>
            </a:r>
            <a:r>
              <a:rPr lang="en-US" sz="2000" dirty="0" smtClean="0">
                <a:latin typeface="Times New Roman" pitchFamily="18" charset="0"/>
                <a:cs typeface="Times New Roman" pitchFamily="18" charset="0"/>
              </a:rPr>
              <a:t>hypertrophic small </a:t>
            </a:r>
            <a:r>
              <a:rPr lang="en-US" sz="2000" dirty="0">
                <a:latin typeface="Times New Roman" pitchFamily="18" charset="0"/>
                <a:cs typeface="Times New Roman" pitchFamily="18" charset="0"/>
              </a:rPr>
              <a:t>bowel mucosa with atrophic villi and deep crypts.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is thought </a:t>
            </a:r>
            <a:r>
              <a:rPr lang="en-US" sz="2000" dirty="0">
                <a:latin typeface="Times New Roman" pitchFamily="18" charset="0"/>
                <a:cs typeface="Times New Roman" pitchFamily="18" charset="0"/>
              </a:rPr>
              <a:t>that the loss of surface area and brush border </a:t>
            </a:r>
            <a:r>
              <a:rPr lang="en-US" sz="2000" dirty="0" smtClean="0">
                <a:latin typeface="Times New Roman" pitchFamily="18" charset="0"/>
                <a:cs typeface="Times New Roman" pitchFamily="18" charset="0"/>
              </a:rPr>
              <a:t>enzymes results </a:t>
            </a:r>
            <a:r>
              <a:rPr lang="en-US" sz="2000" dirty="0">
                <a:latin typeface="Times New Roman" pitchFamily="18" charset="0"/>
                <a:cs typeface="Times New Roman" pitchFamily="18" charset="0"/>
              </a:rPr>
              <a:t>in malabsorption.</a:t>
            </a: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s </a:t>
            </a:r>
            <a:r>
              <a:rPr lang="en-US" sz="2000" dirty="0">
                <a:latin typeface="Times New Roman" pitchFamily="18" charset="0"/>
                <a:cs typeface="Times New Roman" pitchFamily="18" charset="0"/>
              </a:rPr>
              <a:t>caused by an abnormal immune </a:t>
            </a:r>
            <a:r>
              <a:rPr lang="en-US" sz="2000" dirty="0" smtClean="0">
                <a:latin typeface="Times New Roman" pitchFamily="18" charset="0"/>
                <a:cs typeface="Times New Roman" pitchFamily="18" charset="0"/>
              </a:rPr>
              <a:t>response to gluten.</a:t>
            </a: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a genetic component, as the </a:t>
            </a:r>
            <a:r>
              <a:rPr lang="en-US" sz="2000" dirty="0" smtClean="0">
                <a:latin typeface="Times New Roman" pitchFamily="18" charset="0"/>
                <a:cs typeface="Times New Roman" pitchFamily="18" charset="0"/>
              </a:rPr>
              <a:t>disease is </a:t>
            </a:r>
            <a:r>
              <a:rPr lang="en-US" sz="2000" dirty="0">
                <a:latin typeface="Times New Roman" pitchFamily="18" charset="0"/>
                <a:cs typeface="Times New Roman" pitchFamily="18" charset="0"/>
              </a:rPr>
              <a:t>more common in first-degree relatives and has an </a:t>
            </a:r>
            <a:r>
              <a:rPr lang="en-US" sz="2000" dirty="0" smtClean="0">
                <a:latin typeface="Times New Roman" pitchFamily="18" charset="0"/>
                <a:cs typeface="Times New Roman" pitchFamily="18" charset="0"/>
              </a:rPr>
              <a:t>association with </a:t>
            </a:r>
            <a:r>
              <a:rPr lang="en-US" sz="2000" dirty="0">
                <a:latin typeface="Times New Roman" pitchFamily="18" charset="0"/>
                <a:cs typeface="Times New Roman" pitchFamily="18" charset="0"/>
              </a:rPr>
              <a:t>HLA B8.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children, coeliac disease presents </a:t>
            </a:r>
            <a:r>
              <a:rPr lang="en-US" sz="2000" dirty="0" smtClean="0">
                <a:latin typeface="Times New Roman" pitchFamily="18" charset="0"/>
                <a:cs typeface="Times New Roman" pitchFamily="18" charset="0"/>
              </a:rPr>
              <a:t>with steatorrhoea </a:t>
            </a:r>
            <a:r>
              <a:rPr lang="en-US" sz="2000" dirty="0">
                <a:latin typeface="Times New Roman" pitchFamily="18" charset="0"/>
                <a:cs typeface="Times New Roman" pitchFamily="18" charset="0"/>
              </a:rPr>
              <a:t>and growth retardation.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adults, it may </a:t>
            </a:r>
            <a:r>
              <a:rPr lang="en-US" sz="2000" dirty="0" smtClean="0">
                <a:latin typeface="Times New Roman" pitchFamily="18" charset="0"/>
                <a:cs typeface="Times New Roman" pitchFamily="18" charset="0"/>
              </a:rPr>
              <a:t>result in </a:t>
            </a:r>
            <a:r>
              <a:rPr lang="en-US" sz="2000" dirty="0">
                <a:latin typeface="Times New Roman" pitchFamily="18" charset="0"/>
                <a:cs typeface="Times New Roman" pitchFamily="18" charset="0"/>
              </a:rPr>
              <a:t>diarrhoea and weight loss but many patients simply </a:t>
            </a:r>
            <a:r>
              <a:rPr lang="en-US" sz="2000" dirty="0" smtClean="0">
                <a:latin typeface="Times New Roman" pitchFamily="18" charset="0"/>
                <a:cs typeface="Times New Roman" pitchFamily="18" charset="0"/>
              </a:rPr>
              <a:t>present with </a:t>
            </a:r>
            <a:r>
              <a:rPr lang="en-US" sz="2000" dirty="0">
                <a:latin typeface="Times New Roman" pitchFamily="18" charset="0"/>
                <a:cs typeface="Times New Roman" pitchFamily="18" charset="0"/>
              </a:rPr>
              <a:t>an iron deficiency anaemia</a:t>
            </a:r>
            <a:r>
              <a:rPr lang="en-US" dirty="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51690548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Some patients develop a characteristic skin rash (dermatitis herpetiformis)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diagnosis is usually made after an endoscopic duodenal biopsy allows pathological examination of mucosa.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antiendomysial antibody tests have a very high sensitivity and specificity for coeliac disease, but a duodenal biopsy is usually indicated to confirm the diagnosis.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biopsy usually shows flattening of the mucosa, marked inflammatory changes and characteristic findings of intraepithelial lymphocytes.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with coeliac disease may develop an acute inflammatory condition of the small intestine (ulcerative jejunoileitis) and have an increased risk of small bowel </a:t>
            </a:r>
            <a:r>
              <a:rPr lang="en-US" sz="2000" dirty="0" smtClean="0">
                <a:latin typeface="Times New Roman" pitchFamily="18" charset="0"/>
                <a:cs typeface="Times New Roman" pitchFamily="18" charset="0"/>
              </a:rPr>
              <a:t>lymphoma and </a:t>
            </a:r>
            <a:r>
              <a:rPr lang="en-US" sz="2000" dirty="0">
                <a:latin typeface="Times New Roman" pitchFamily="18" charset="0"/>
                <a:cs typeface="Times New Roman" pitchFamily="18" charset="0"/>
              </a:rPr>
              <a:t>adenocarcinoma.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main treatment for coeliac disease is the </a:t>
            </a:r>
            <a:r>
              <a:rPr lang="en-US" sz="2000" dirty="0" smtClean="0">
                <a:latin typeface="Times New Roman" pitchFamily="18" charset="0"/>
                <a:cs typeface="Times New Roman" pitchFamily="18" charset="0"/>
              </a:rPr>
              <a:t>withdrawal of </a:t>
            </a:r>
            <a:r>
              <a:rPr lang="en-US" sz="2000" dirty="0">
                <a:latin typeface="Times New Roman" pitchFamily="18" charset="0"/>
                <a:cs typeface="Times New Roman" pitchFamily="18" charset="0"/>
              </a:rPr>
              <a:t>gluten from the diet by avoiding wheat, rye and barley.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Surgery </a:t>
            </a:r>
            <a:r>
              <a:rPr lang="en-US" sz="2000" dirty="0">
                <a:latin typeface="Times New Roman" pitchFamily="18" charset="0"/>
                <a:cs typeface="Times New Roman" pitchFamily="18" charset="0"/>
              </a:rPr>
              <a:t>does not usually play a role in the management of coeliac disease and is primarily reserved for resection of malignancy</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134819574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32311"/>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Bacterial overgrowth</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small intestine can become colonised with bacteria </a:t>
            </a:r>
            <a:r>
              <a:rPr lang="en-US" sz="2000" dirty="0" smtClean="0">
                <a:latin typeface="Times New Roman" pitchFamily="18" charset="0"/>
                <a:cs typeface="Times New Roman" pitchFamily="18" charset="0"/>
              </a:rPr>
              <a:t>normally confined </a:t>
            </a:r>
            <a:r>
              <a:rPr lang="en-US" sz="2000" dirty="0">
                <a:latin typeface="Times New Roman" pitchFamily="18" charset="0"/>
                <a:cs typeface="Times New Roman" pitchFamily="18" charset="0"/>
              </a:rPr>
              <a:t>to the colon if there is stasis resulting in </a:t>
            </a:r>
            <a:r>
              <a:rPr lang="en-US" sz="2000" dirty="0" smtClean="0">
                <a:latin typeface="Times New Roman" pitchFamily="18" charset="0"/>
                <a:cs typeface="Times New Roman" pitchFamily="18" charset="0"/>
              </a:rPr>
              <a:t>delayed bacterial </a:t>
            </a:r>
            <a:r>
              <a:rPr lang="en-US" sz="2000" dirty="0">
                <a:latin typeface="Times New Roman" pitchFamily="18" charset="0"/>
                <a:cs typeface="Times New Roman" pitchFamily="18" charset="0"/>
              </a:rPr>
              <a:t>clearance (blind loop </a:t>
            </a:r>
            <a:r>
              <a:rPr lang="en-US" sz="2000" dirty="0" smtClean="0">
                <a:latin typeface="Times New Roman" pitchFamily="18" charset="0"/>
                <a:cs typeface="Times New Roman" pitchFamily="18" charset="0"/>
              </a:rPr>
              <a:t>syndrome).</a:t>
            </a:r>
            <a:endParaRPr lang="en-US" sz="2000"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Similar complications may result from chronic small </a:t>
            </a:r>
            <a:r>
              <a:rPr lang="en-US" sz="2000" dirty="0" smtClean="0">
                <a:latin typeface="Times New Roman" pitchFamily="18" charset="0"/>
                <a:cs typeface="Times New Roman" pitchFamily="18" charset="0"/>
              </a:rPr>
              <a:t>bowel obstruction</a:t>
            </a:r>
            <a:r>
              <a:rPr lang="en-US" sz="2000" dirty="0">
                <a:latin typeface="Times New Roman" pitchFamily="18" charset="0"/>
                <a:cs typeface="Times New Roman" pitchFamily="18" charset="0"/>
              </a:rPr>
              <a:t>, jejunal diverticulosis and ileosigmoid </a:t>
            </a:r>
            <a:r>
              <a:rPr lang="en-US" sz="2000" dirty="0" smtClean="0">
                <a:latin typeface="Times New Roman" pitchFamily="18" charset="0"/>
                <a:cs typeface="Times New Roman" pitchFamily="18" charset="0"/>
              </a:rPr>
              <a:t>fistulation. </a:t>
            </a: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overgrowth occurs in the upper small </a:t>
            </a:r>
            <a:r>
              <a:rPr lang="en-US" sz="2000" dirty="0" smtClean="0">
                <a:latin typeface="Times New Roman" pitchFamily="18" charset="0"/>
                <a:cs typeface="Times New Roman" pitchFamily="18" charset="0"/>
              </a:rPr>
              <a:t>intestine, the </a:t>
            </a:r>
            <a:r>
              <a:rPr lang="en-US" sz="2000" dirty="0">
                <a:latin typeface="Times New Roman" pitchFamily="18" charset="0"/>
                <a:cs typeface="Times New Roman" pitchFamily="18" charset="0"/>
              </a:rPr>
              <a:t>defect is chiefly of fat absorption; if in the lower </a:t>
            </a:r>
            <a:r>
              <a:rPr lang="en-US" sz="2000" dirty="0" smtClean="0">
                <a:latin typeface="Times New Roman" pitchFamily="18" charset="0"/>
                <a:cs typeface="Times New Roman" pitchFamily="18" charset="0"/>
              </a:rPr>
              <a:t>intestine, there </a:t>
            </a:r>
            <a:r>
              <a:rPr lang="en-US" sz="2000" dirty="0">
                <a:latin typeface="Times New Roman" pitchFamily="18" charset="0"/>
                <a:cs typeface="Times New Roman" pitchFamily="18" charset="0"/>
              </a:rPr>
              <a:t>is vitamin B12 deficiency.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usually </a:t>
            </a:r>
            <a:r>
              <a:rPr lang="en-US" sz="2000" dirty="0" smtClean="0">
                <a:latin typeface="Times New Roman" pitchFamily="18" charset="0"/>
                <a:cs typeface="Times New Roman" pitchFamily="18" charset="0"/>
              </a:rPr>
              <a:t>relatively little </a:t>
            </a:r>
            <a:r>
              <a:rPr lang="en-US" sz="2000" dirty="0">
                <a:latin typeface="Times New Roman" pitchFamily="18" charset="0"/>
                <a:cs typeface="Times New Roman" pitchFamily="18" charset="0"/>
              </a:rPr>
              <a:t>effect on carbohydrate or protein metabolism.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Stasis results </a:t>
            </a:r>
            <a:r>
              <a:rPr lang="en-US" sz="2000" dirty="0">
                <a:latin typeface="Times New Roman" pitchFamily="18" charset="0"/>
                <a:cs typeface="Times New Roman" pitchFamily="18" charset="0"/>
              </a:rPr>
              <a:t>in an abnormal bacterial flora, which prevents </a:t>
            </a:r>
            <a:r>
              <a:rPr lang="en-US" sz="2000" dirty="0" smtClean="0">
                <a:latin typeface="Times New Roman" pitchFamily="18" charset="0"/>
                <a:cs typeface="Times New Roman" pitchFamily="18" charset="0"/>
              </a:rPr>
              <a:t>adequate breakdown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fat.</a:t>
            </a:r>
          </a:p>
          <a:p>
            <a:pPr marL="742950" lvl="1" indent="-285750" algn="l" rtl="0">
              <a:buFont typeface="Arial" pitchFamily="34" charset="0"/>
              <a:buChar char="•"/>
            </a:pPr>
            <a:r>
              <a:rPr lang="en-US" sz="2000" dirty="0" smtClean="0">
                <a:latin typeface="Times New Roman" pitchFamily="18" charset="0"/>
                <a:cs typeface="Times New Roman" pitchFamily="18" charset="0"/>
              </a:rPr>
              <a:t>Sometimes</a:t>
            </a:r>
            <a:r>
              <a:rPr lang="en-US" sz="2000" dirty="0">
                <a:latin typeface="Times New Roman" pitchFamily="18" charset="0"/>
                <a:cs typeface="Times New Roman" pitchFamily="18" charset="0"/>
              </a:rPr>
              <a:t>, the only manifestation </a:t>
            </a:r>
            <a:r>
              <a:rPr lang="en-US" sz="2000" dirty="0" smtClean="0">
                <a:latin typeface="Times New Roman" pitchFamily="18" charset="0"/>
                <a:cs typeface="Times New Roman" pitchFamily="18" charset="0"/>
              </a:rPr>
              <a:t>is anaemia</a:t>
            </a:r>
            <a:r>
              <a:rPr lang="en-US" sz="2000" dirty="0">
                <a:latin typeface="Times New Roman" pitchFamily="18" charset="0"/>
                <a:cs typeface="Times New Roman" pitchFamily="18" charset="0"/>
              </a:rPr>
              <a:t>, resulting from vitamin B12 deficiency but, if </a:t>
            </a:r>
            <a:r>
              <a:rPr lang="en-US" sz="2000" dirty="0" smtClean="0">
                <a:latin typeface="Times New Roman" pitchFamily="18" charset="0"/>
                <a:cs typeface="Times New Roman" pitchFamily="18" charset="0"/>
              </a:rPr>
              <a:t>steatorrhoea occurs</a:t>
            </a:r>
            <a:r>
              <a:rPr lang="en-US" sz="2000" dirty="0">
                <a:latin typeface="Times New Roman" pitchFamily="18" charset="0"/>
                <a:cs typeface="Times New Roman" pitchFamily="18" charset="0"/>
              </a:rPr>
              <a:t>, other serious malabsorption features may </a:t>
            </a:r>
            <a:r>
              <a:rPr lang="en-US" sz="2000" dirty="0" smtClean="0">
                <a:latin typeface="Times New Roman" pitchFamily="18" charset="0"/>
                <a:cs typeface="Times New Roman" pitchFamily="18" charset="0"/>
              </a:rPr>
              <a:t>follow, including </a:t>
            </a:r>
            <a:r>
              <a:rPr lang="en-US" sz="2000" dirty="0">
                <a:latin typeface="Times New Roman" pitchFamily="18" charset="0"/>
                <a:cs typeface="Times New Roman" pitchFamily="18" charset="0"/>
              </a:rPr>
              <a:t>glossitis, osteomalacia, paraesthesia and </a:t>
            </a:r>
            <a:r>
              <a:rPr lang="en-US" sz="2000" dirty="0" smtClean="0">
                <a:latin typeface="Times New Roman" pitchFamily="18" charset="0"/>
                <a:cs typeface="Times New Roman" pitchFamily="18" charset="0"/>
              </a:rPr>
              <a:t>peripheral neuropathy</a:t>
            </a:r>
            <a:r>
              <a:rPr lang="en-US" sz="2000" dirty="0">
                <a:latin typeface="Times New Roman" pitchFamily="18" charset="0"/>
                <a:cs typeface="Times New Roman" pitchFamily="18" charset="0"/>
              </a:rPr>
              <a:t>.</a:t>
            </a:r>
          </a:p>
          <a:p>
            <a:pPr marL="742950" lvl="1" indent="-285750" algn="l" rtl="0">
              <a:buFont typeface="Arial" pitchFamily="34" charset="0"/>
              <a:buChar char="•"/>
            </a:pPr>
            <a:r>
              <a:rPr lang="en-US" sz="2000" dirty="0">
                <a:latin typeface="Times New Roman" pitchFamily="18" charset="0"/>
                <a:cs typeface="Times New Roman" pitchFamily="18" charset="0"/>
              </a:rPr>
              <a:t>Improvement normally follows after intermittent </a:t>
            </a:r>
            <a:r>
              <a:rPr lang="en-US" sz="2000" dirty="0" smtClean="0">
                <a:latin typeface="Times New Roman" pitchFamily="18" charset="0"/>
                <a:cs typeface="Times New Roman" pitchFamily="18" charset="0"/>
              </a:rPr>
              <a:t>therapy with </a:t>
            </a:r>
            <a:r>
              <a:rPr lang="en-US" sz="2000" dirty="0">
                <a:latin typeface="Times New Roman" pitchFamily="18" charset="0"/>
                <a:cs typeface="Times New Roman" pitchFamily="18" charset="0"/>
              </a:rPr>
              <a:t>oral antibiotics; metronidazole, ciprofloxacin, </a:t>
            </a:r>
            <a:r>
              <a:rPr lang="en-US" sz="2000" dirty="0" smtClean="0">
                <a:latin typeface="Times New Roman" pitchFamily="18" charset="0"/>
                <a:cs typeface="Times New Roman" pitchFamily="18" charset="0"/>
              </a:rPr>
              <a:t>tetracycline and </a:t>
            </a:r>
            <a:r>
              <a:rPr lang="en-US" sz="2000" dirty="0">
                <a:latin typeface="Times New Roman" pitchFamily="18" charset="0"/>
                <a:cs typeface="Times New Roman" pitchFamily="18" charset="0"/>
              </a:rPr>
              <a:t>rifaximin are commonly used.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Definitive treatment is </a:t>
            </a:r>
            <a:r>
              <a:rPr lang="en-US" sz="2000" dirty="0">
                <a:latin typeface="Times New Roman" pitchFamily="18" charset="0"/>
                <a:cs typeface="Times New Roman" pitchFamily="18" charset="0"/>
              </a:rPr>
              <a:t>surgical when the anatomical abnormality can be </a:t>
            </a:r>
            <a:r>
              <a:rPr lang="en-US" sz="2000" dirty="0" smtClean="0">
                <a:latin typeface="Times New Roman" pitchFamily="18" charset="0"/>
                <a:cs typeface="Times New Roman" pitchFamily="18" charset="0"/>
              </a:rPr>
              <a:t>corrected, but </a:t>
            </a:r>
            <a:r>
              <a:rPr lang="en-US" sz="2000" dirty="0">
                <a:latin typeface="Times New Roman" pitchFamily="18" charset="0"/>
                <a:cs typeface="Times New Roman" pitchFamily="18" charset="0"/>
              </a:rPr>
              <a:t>this is not always possible.</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73080648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ENTEROCUTANEOUS FISTULA</a:t>
            </a:r>
          </a:p>
          <a:p>
            <a:pPr marL="742950" lvl="1" indent="-285750" algn="l" rtl="0">
              <a:buFont typeface="Arial" pitchFamily="34" charset="0"/>
              <a:buChar char="•"/>
            </a:pPr>
            <a:r>
              <a:rPr lang="en-US" sz="2000" dirty="0">
                <a:latin typeface="Times New Roman" pitchFamily="18" charset="0"/>
                <a:cs typeface="Times New Roman" pitchFamily="18" charset="0"/>
              </a:rPr>
              <a:t>An abnormal connection between the small intestine and </a:t>
            </a:r>
            <a:r>
              <a:rPr lang="en-US" sz="2000" dirty="0" smtClean="0">
                <a:latin typeface="Times New Roman" pitchFamily="18" charset="0"/>
                <a:cs typeface="Times New Roman" pitchFamily="18" charset="0"/>
              </a:rPr>
              <a:t>the skin </a:t>
            </a:r>
            <a:r>
              <a:rPr lang="en-US" sz="2000" dirty="0">
                <a:latin typeface="Times New Roman" pitchFamily="18" charset="0"/>
                <a:cs typeface="Times New Roman" pitchFamily="18" charset="0"/>
              </a:rPr>
              <a:t>can occur as a result of fistulating CD, radiotherapy </a:t>
            </a:r>
            <a:r>
              <a:rPr lang="en-US" sz="2000" dirty="0" smtClean="0">
                <a:latin typeface="Times New Roman" pitchFamily="18" charset="0"/>
                <a:cs typeface="Times New Roman" pitchFamily="18" charset="0"/>
              </a:rPr>
              <a:t>or abdominal </a:t>
            </a:r>
            <a:r>
              <a:rPr lang="en-US" sz="2000" dirty="0">
                <a:latin typeface="Times New Roman" pitchFamily="18" charset="0"/>
                <a:cs typeface="Times New Roman" pitchFamily="18" charset="0"/>
              </a:rPr>
              <a:t>trauma, but the condition most commonly </a:t>
            </a:r>
            <a:r>
              <a:rPr lang="en-US" sz="2000" dirty="0" smtClean="0">
                <a:latin typeface="Times New Roman" pitchFamily="18" charset="0"/>
                <a:cs typeface="Times New Roman" pitchFamily="18" charset="0"/>
              </a:rPr>
              <a:t>follows a </a:t>
            </a:r>
            <a:r>
              <a:rPr lang="en-US" sz="2000" dirty="0">
                <a:latin typeface="Times New Roman" pitchFamily="18" charset="0"/>
                <a:cs typeface="Times New Roman" pitchFamily="18" charset="0"/>
              </a:rPr>
              <a:t>surgical complication – either a leak from an anastomosis </a:t>
            </a:r>
            <a:r>
              <a:rPr lang="en-US" sz="2000" dirty="0" smtClean="0">
                <a:latin typeface="Times New Roman" pitchFamily="18" charset="0"/>
                <a:cs typeface="Times New Roman" pitchFamily="18" charset="0"/>
              </a:rPr>
              <a:t>or an </a:t>
            </a:r>
            <a:r>
              <a:rPr lang="en-US" sz="2000" dirty="0">
                <a:latin typeface="Times New Roman" pitchFamily="18" charset="0"/>
                <a:cs typeface="Times New Roman" pitchFamily="18" charset="0"/>
              </a:rPr>
              <a:t>inadvertent enterotomy during dissection.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At </a:t>
            </a:r>
            <a:r>
              <a:rPr lang="en-US" sz="2000" dirty="0">
                <a:latin typeface="Times New Roman" pitchFamily="18" charset="0"/>
                <a:cs typeface="Times New Roman" pitchFamily="18" charset="0"/>
              </a:rPr>
              <a:t>least 50% </a:t>
            </a:r>
            <a:r>
              <a:rPr lang="en-US" sz="2000" dirty="0" smtClean="0">
                <a:latin typeface="Times New Roman" pitchFamily="18" charset="0"/>
                <a:cs typeface="Times New Roman" pitchFamily="18" charset="0"/>
              </a:rPr>
              <a:t>of small </a:t>
            </a:r>
            <a:r>
              <a:rPr lang="en-US" sz="2000" dirty="0">
                <a:latin typeface="Times New Roman" pitchFamily="18" charset="0"/>
                <a:cs typeface="Times New Roman" pitchFamily="18" charset="0"/>
              </a:rPr>
              <a:t>bowel enterocutaneous fistulae develop after surgery </a:t>
            </a:r>
            <a:r>
              <a:rPr lang="en-US" sz="2000" dirty="0" smtClean="0">
                <a:latin typeface="Times New Roman" pitchFamily="18" charset="0"/>
                <a:cs typeface="Times New Roman" pitchFamily="18" charset="0"/>
              </a:rPr>
              <a:t>in which </a:t>
            </a:r>
            <a:r>
              <a:rPr lang="en-US" sz="2000" dirty="0">
                <a:latin typeface="Times New Roman" pitchFamily="18" charset="0"/>
                <a:cs typeface="Times New Roman" pitchFamily="18" charset="0"/>
              </a:rPr>
              <a:t>no small bowel has been resected, as a result of injury </a:t>
            </a:r>
            <a:r>
              <a:rPr lang="en-US" sz="2000" dirty="0" smtClean="0">
                <a:latin typeface="Times New Roman" pitchFamily="18" charset="0"/>
                <a:cs typeface="Times New Roman" pitchFamily="18" charset="0"/>
              </a:rPr>
              <a:t>to the </a:t>
            </a:r>
            <a:r>
              <a:rPr lang="en-US" sz="2000" dirty="0">
                <a:latin typeface="Times New Roman" pitchFamily="18" charset="0"/>
                <a:cs typeface="Times New Roman" pitchFamily="18" charset="0"/>
              </a:rPr>
              <a:t>intestine following division of adhesions.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frequency </a:t>
            </a:r>
            <a:r>
              <a:rPr lang="en-US" sz="2000" dirty="0" smtClean="0">
                <a:latin typeface="Times New Roman" pitchFamily="18" charset="0"/>
                <a:cs typeface="Times New Roman" pitchFamily="18" charset="0"/>
              </a:rPr>
              <a:t>of this </a:t>
            </a:r>
            <a:r>
              <a:rPr lang="en-US" sz="2000" dirty="0">
                <a:latin typeface="Times New Roman" pitchFamily="18" charset="0"/>
                <a:cs typeface="Times New Roman" pitchFamily="18" charset="0"/>
              </a:rPr>
              <a:t>complication has been shown to increase with the number</a:t>
            </a:r>
          </a:p>
          <a:p>
            <a:pPr lvl="1" algn="l" rtl="0"/>
            <a:r>
              <a:rPr lang="en-US" sz="2000" dirty="0" smtClean="0">
                <a:latin typeface="Times New Roman" pitchFamily="18" charset="0"/>
                <a:cs typeface="Times New Roman" pitchFamily="18" charset="0"/>
              </a:rPr>
              <a:t>     of </a:t>
            </a:r>
            <a:r>
              <a:rPr lang="en-US" sz="2000" dirty="0">
                <a:latin typeface="Times New Roman" pitchFamily="18" charset="0"/>
                <a:cs typeface="Times New Roman" pitchFamily="18" charset="0"/>
              </a:rPr>
              <a:t>previous laparotomies.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Management </a:t>
            </a:r>
            <a:r>
              <a:rPr lang="en-US" sz="2000" dirty="0">
                <a:latin typeface="Times New Roman" pitchFamily="18" charset="0"/>
                <a:cs typeface="Times New Roman" pitchFamily="18" charset="0"/>
              </a:rPr>
              <a:t>of patients </a:t>
            </a:r>
            <a:r>
              <a:rPr lang="en-US" sz="2000" dirty="0" smtClean="0">
                <a:latin typeface="Times New Roman" pitchFamily="18" charset="0"/>
                <a:cs typeface="Times New Roman" pitchFamily="18" charset="0"/>
              </a:rPr>
              <a:t>with enterocutaneous </a:t>
            </a:r>
            <a:r>
              <a:rPr lang="en-US" sz="2000" dirty="0">
                <a:latin typeface="Times New Roman" pitchFamily="18" charset="0"/>
                <a:cs typeface="Times New Roman" pitchFamily="18" charset="0"/>
              </a:rPr>
              <a:t>fistulae can be very challenging, </a:t>
            </a:r>
            <a:r>
              <a:rPr lang="en-US" sz="2000" dirty="0" smtClean="0">
                <a:latin typeface="Times New Roman" pitchFamily="18" charset="0"/>
                <a:cs typeface="Times New Roman" pitchFamily="18" charset="0"/>
              </a:rPr>
              <a:t>especially when </a:t>
            </a:r>
            <a:r>
              <a:rPr lang="en-US" sz="2000" dirty="0">
                <a:latin typeface="Times New Roman" pitchFamily="18" charset="0"/>
                <a:cs typeface="Times New Roman" pitchFamily="18" charset="0"/>
              </a:rPr>
              <a:t>the fistula output is high (usually defined as &gt;500 </a:t>
            </a:r>
            <a:r>
              <a:rPr lang="en-US" sz="2000" dirty="0" smtClean="0">
                <a:latin typeface="Times New Roman" pitchFamily="18" charset="0"/>
                <a:cs typeface="Times New Roman" pitchFamily="18" charset="0"/>
              </a:rPr>
              <a:t>mL of </a:t>
            </a:r>
            <a:r>
              <a:rPr lang="en-US" sz="2000" dirty="0">
                <a:latin typeface="Times New Roman" pitchFamily="18" charset="0"/>
                <a:cs typeface="Times New Roman" pitchFamily="18" charset="0"/>
              </a:rPr>
              <a:t>effluent/day).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majority of fistulae can be expected </a:t>
            </a:r>
            <a:r>
              <a:rPr lang="en-US" sz="2000" dirty="0" smtClean="0">
                <a:latin typeface="Times New Roman" pitchFamily="18" charset="0"/>
                <a:cs typeface="Times New Roman" pitchFamily="18" charset="0"/>
              </a:rPr>
              <a:t>to heal </a:t>
            </a:r>
            <a:r>
              <a:rPr lang="en-US" sz="2000" dirty="0">
                <a:latin typeface="Times New Roman" pitchFamily="18" charset="0"/>
                <a:cs typeface="Times New Roman" pitchFamily="18" charset="0"/>
              </a:rPr>
              <a:t>spontaneously, provided there is no distal obstruction </a:t>
            </a:r>
            <a:r>
              <a:rPr lang="en-US" sz="2000" dirty="0" smtClean="0">
                <a:latin typeface="Times New Roman" pitchFamily="18" charset="0"/>
                <a:cs typeface="Times New Roman" pitchFamily="18" charset="0"/>
              </a:rPr>
              <a:t>or disease </a:t>
            </a:r>
            <a:r>
              <a:rPr lang="en-US" sz="2000" dirty="0">
                <a:latin typeface="Times New Roman" pitchFamily="18" charset="0"/>
                <a:cs typeface="Times New Roman" pitchFamily="18" charset="0"/>
              </a:rPr>
              <a:t>at the fistula site.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Reasons </a:t>
            </a:r>
            <a:r>
              <a:rPr lang="en-US" sz="2000" dirty="0">
                <a:latin typeface="Times New Roman" pitchFamily="18" charset="0"/>
                <a:cs typeface="Times New Roman" pitchFamily="18" charset="0"/>
              </a:rPr>
              <a:t>for failure of </a:t>
            </a:r>
            <a:r>
              <a:rPr lang="en-US" sz="2000" dirty="0" smtClean="0">
                <a:latin typeface="Times New Roman" pitchFamily="18" charset="0"/>
                <a:cs typeface="Times New Roman" pitchFamily="18" charset="0"/>
              </a:rPr>
              <a:t>spontaneous healing </a:t>
            </a:r>
            <a:r>
              <a:rPr lang="en-US" sz="2000" dirty="0">
                <a:latin typeface="Times New Roman" pitchFamily="18" charset="0"/>
                <a:cs typeface="Times New Roman" pitchFamily="18" charset="0"/>
              </a:rPr>
              <a:t>also include epithelial continuity between the </a:t>
            </a:r>
            <a:r>
              <a:rPr lang="en-US" sz="2000" dirty="0" smtClean="0">
                <a:latin typeface="Times New Roman" pitchFamily="18" charset="0"/>
                <a:cs typeface="Times New Roman" pitchFamily="18" charset="0"/>
              </a:rPr>
              <a:t>gut and </a:t>
            </a:r>
            <a:r>
              <a:rPr lang="en-US" sz="2000" dirty="0">
                <a:latin typeface="Times New Roman" pitchFamily="18" charset="0"/>
                <a:cs typeface="Times New Roman" pitchFamily="18" charset="0"/>
              </a:rPr>
              <a:t>the skin and an associated complex abscess.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0211438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The management of fistulas </a:t>
            </a:r>
            <a:endParaRPr lang="en-US" sz="2000" b="1"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An </a:t>
            </a:r>
            <a:r>
              <a:rPr lang="en-US" sz="2000" dirty="0">
                <a:latin typeface="Times New Roman" pitchFamily="18" charset="0"/>
                <a:cs typeface="Times New Roman" pitchFamily="18" charset="0"/>
              </a:rPr>
              <a:t>early return to theatre to try and treat the problem definitively in a septic, malnourished patient is doomed to failure.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Infected </a:t>
            </a:r>
            <a:r>
              <a:rPr lang="en-US" sz="2000" dirty="0">
                <a:latin typeface="Times New Roman" pitchFamily="18" charset="0"/>
                <a:cs typeface="Times New Roman" pitchFamily="18" charset="0"/>
              </a:rPr>
              <a:t>collections are best identified at </a:t>
            </a:r>
            <a:r>
              <a:rPr lang="en-US" sz="2000" dirty="0" smtClean="0">
                <a:latin typeface="Times New Roman" pitchFamily="18" charset="0"/>
                <a:cs typeface="Times New Roman" pitchFamily="18" charset="0"/>
              </a:rPr>
              <a:t>CT </a:t>
            </a:r>
            <a:r>
              <a:rPr lang="en-US" sz="2000" dirty="0">
                <a:latin typeface="Times New Roman" pitchFamily="18" charset="0"/>
                <a:cs typeface="Times New Roman" pitchFamily="18" charset="0"/>
              </a:rPr>
              <a:t>and can be drained percutaneously.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Skin </a:t>
            </a:r>
            <a:r>
              <a:rPr lang="en-US" sz="2000" dirty="0">
                <a:latin typeface="Times New Roman" pitchFamily="18" charset="0"/>
                <a:cs typeface="Times New Roman" pitchFamily="18" charset="0"/>
              </a:rPr>
              <a:t>protection is important, as small bowel effluent is caustic.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Nutritional </a:t>
            </a:r>
            <a:r>
              <a:rPr lang="en-US" sz="2000" dirty="0">
                <a:latin typeface="Times New Roman" pitchFamily="18" charset="0"/>
                <a:cs typeface="Times New Roman" pitchFamily="18" charset="0"/>
              </a:rPr>
              <a:t>support must include fluid and electrolytes, which can be </a:t>
            </a:r>
            <a:r>
              <a:rPr lang="en-US" sz="2000" dirty="0" smtClean="0">
                <a:latin typeface="Times New Roman" pitchFamily="18" charset="0"/>
                <a:cs typeface="Times New Roman" pitchFamily="18" charset="0"/>
              </a:rPr>
              <a:t>lost   in </a:t>
            </a:r>
            <a:r>
              <a:rPr lang="en-US" sz="2000" dirty="0">
                <a:latin typeface="Times New Roman" pitchFamily="18" charset="0"/>
                <a:cs typeface="Times New Roman" pitchFamily="18" charset="0"/>
              </a:rPr>
              <a:t>high quantities from a proximal fistula, as well as carbohydrates, protein, fat </a:t>
            </a:r>
            <a:r>
              <a:rPr lang="en-US" sz="2000" dirty="0" smtClean="0">
                <a:latin typeface="Times New Roman" pitchFamily="18" charset="0"/>
                <a:cs typeface="Times New Roman" pitchFamily="18" charset="0"/>
              </a:rPr>
              <a:t>and   vitamins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Judgements </a:t>
            </a:r>
            <a:r>
              <a:rPr lang="en-US" sz="2000" dirty="0">
                <a:latin typeface="Times New Roman" pitchFamily="18" charset="0"/>
                <a:cs typeface="Times New Roman" pitchFamily="18" charset="0"/>
              </a:rPr>
              <a:t>have to be made between enteral and parenteral feeding – enteral feeding </a:t>
            </a:r>
            <a:r>
              <a:rPr lang="en-US" sz="2000" dirty="0" smtClean="0">
                <a:latin typeface="Times New Roman" pitchFamily="18" charset="0"/>
                <a:cs typeface="Times New Roman" pitchFamily="18" charset="0"/>
              </a:rPr>
              <a:t>has advantages </a:t>
            </a:r>
            <a:r>
              <a:rPr lang="en-US" sz="2000" dirty="0">
                <a:latin typeface="Times New Roman" pitchFamily="18" charset="0"/>
                <a:cs typeface="Times New Roman" pitchFamily="18" charset="0"/>
              </a:rPr>
              <a:t>but if the fistula is proximal or high output, </a:t>
            </a:r>
            <a:r>
              <a:rPr lang="en-US" sz="2000" dirty="0" smtClean="0">
                <a:latin typeface="Times New Roman" pitchFamily="18" charset="0"/>
                <a:cs typeface="Times New Roman" pitchFamily="18" charset="0"/>
              </a:rPr>
              <a:t>total parenteral </a:t>
            </a:r>
            <a:r>
              <a:rPr lang="en-US" sz="2000" dirty="0">
                <a:latin typeface="Times New Roman" pitchFamily="18" charset="0"/>
                <a:cs typeface="Times New Roman" pitchFamily="18" charset="0"/>
              </a:rPr>
              <a:t>nutrition will be </a:t>
            </a:r>
            <a:r>
              <a:rPr lang="en-US" sz="2000" dirty="0" smtClean="0">
                <a:latin typeface="Times New Roman" pitchFamily="18" charset="0"/>
                <a:cs typeface="Times New Roman" pitchFamily="18" charset="0"/>
              </a:rPr>
              <a:t>required. </a:t>
            </a:r>
          </a:p>
          <a:p>
            <a:pPr marL="742950" lvl="1" indent="-285750" algn="l" rtl="0">
              <a:buFont typeface="Arial" pitchFamily="34" charset="0"/>
              <a:buChar char="•"/>
            </a:pPr>
            <a:r>
              <a:rPr lang="en-US" sz="2000" dirty="0" smtClean="0">
                <a:latin typeface="Times New Roman" pitchFamily="18" charset="0"/>
                <a:cs typeface="Times New Roman" pitchFamily="18" charset="0"/>
              </a:rPr>
              <a:t>Defining </a:t>
            </a:r>
            <a:r>
              <a:rPr lang="en-US" sz="2000" dirty="0">
                <a:latin typeface="Times New Roman" pitchFamily="18" charset="0"/>
                <a:cs typeface="Times New Roman" pitchFamily="18" charset="0"/>
              </a:rPr>
              <a:t>anatomy is best done after </a:t>
            </a: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sequence of contrast studies (follow-through, fistulogram and enema) may well be required to define bowel length and plan a surgical strategy.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Surgery </a:t>
            </a:r>
            <a:r>
              <a:rPr lang="en-US" sz="2000" dirty="0">
                <a:latin typeface="Times New Roman" pitchFamily="18" charset="0"/>
                <a:cs typeface="Times New Roman" pitchFamily="18" charset="0"/>
              </a:rPr>
              <a:t>can be extremely technically demanding, and an anastomosis should not be fashioned in the presence of continuing intra-abdominal sepsis or when the patient is hypoalbuminaemic (&lt;32 g/dL).</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7708457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algn="l" rtl="0"/>
            <a:r>
              <a:rPr lang="en-US" sz="2000" b="1" dirty="0">
                <a:latin typeface="Times New Roman" pitchFamily="18" charset="0"/>
                <a:cs typeface="Times New Roman" pitchFamily="18" charset="0"/>
              </a:rPr>
              <a:t>SHORT BOWEL SYNDROME</a:t>
            </a:r>
          </a:p>
          <a:p>
            <a:pPr marL="742950" lvl="1" indent="-285750" algn="l" rtl="0">
              <a:buFont typeface="Arial" pitchFamily="34" charset="0"/>
              <a:buChar char="•"/>
            </a:pPr>
            <a:r>
              <a:rPr lang="en-US" sz="2000" dirty="0">
                <a:latin typeface="Times New Roman" pitchFamily="18" charset="0"/>
                <a:cs typeface="Times New Roman" pitchFamily="18" charset="0"/>
              </a:rPr>
              <a:t>Intractable diarrhoea with impaired absorption of </a:t>
            </a:r>
            <a:r>
              <a:rPr lang="en-US" sz="2000" dirty="0" smtClean="0">
                <a:latin typeface="Times New Roman" pitchFamily="18" charset="0"/>
                <a:cs typeface="Times New Roman" pitchFamily="18" charset="0"/>
              </a:rPr>
              <a:t>nutrients following </a:t>
            </a:r>
            <a:r>
              <a:rPr lang="en-US" sz="2000" dirty="0">
                <a:latin typeface="Times New Roman" pitchFamily="18" charset="0"/>
                <a:cs typeface="Times New Roman" pitchFamily="18" charset="0"/>
              </a:rPr>
              <a:t>resection or bypass of the small intestine, </a:t>
            </a:r>
            <a:r>
              <a:rPr lang="en-US" sz="2000" dirty="0" smtClean="0">
                <a:latin typeface="Times New Roman" pitchFamily="18" charset="0"/>
                <a:cs typeface="Times New Roman" pitchFamily="18" charset="0"/>
              </a:rPr>
              <a:t>ultimately leading </a:t>
            </a:r>
            <a:r>
              <a:rPr lang="en-US" sz="2000" dirty="0">
                <a:latin typeface="Times New Roman" pitchFamily="18" charset="0"/>
                <a:cs typeface="Times New Roman" pitchFamily="18" charset="0"/>
              </a:rPr>
              <a:t>to progressive malnutrition, is referred to </a:t>
            </a:r>
            <a:r>
              <a:rPr lang="en-US" sz="2000" dirty="0" smtClean="0">
                <a:latin typeface="Times New Roman" pitchFamily="18" charset="0"/>
                <a:cs typeface="Times New Roman" pitchFamily="18" charset="0"/>
              </a:rPr>
              <a:t>as ‘short </a:t>
            </a:r>
            <a:r>
              <a:rPr lang="en-US" sz="2000" dirty="0">
                <a:latin typeface="Times New Roman" pitchFamily="18" charset="0"/>
                <a:cs typeface="Times New Roman" pitchFamily="18" charset="0"/>
              </a:rPr>
              <a:t>bowel syndrome’.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most common causes of </a:t>
            </a:r>
            <a:r>
              <a:rPr lang="en-US" sz="2000" dirty="0" smtClean="0">
                <a:latin typeface="Times New Roman" pitchFamily="18" charset="0"/>
                <a:cs typeface="Times New Roman" pitchFamily="18" charset="0"/>
              </a:rPr>
              <a:t>short bowel </a:t>
            </a:r>
            <a:r>
              <a:rPr lang="en-US" sz="2000" dirty="0">
                <a:latin typeface="Times New Roman" pitchFamily="18" charset="0"/>
                <a:cs typeface="Times New Roman" pitchFamily="18" charset="0"/>
              </a:rPr>
              <a:t>syndrome </a:t>
            </a:r>
            <a:r>
              <a:rPr lang="en-US" sz="2000" dirty="0" smtClean="0">
                <a:latin typeface="Times New Roman" pitchFamily="18" charset="0"/>
                <a:cs typeface="Times New Roman" pitchFamily="18" charset="0"/>
              </a:rPr>
              <a:t>are;</a:t>
            </a:r>
          </a:p>
          <a:p>
            <a:pPr marL="1200150" lvl="2" indent="-285750" algn="l" rtl="0">
              <a:buFont typeface="Wingdings" pitchFamily="2" charset="2"/>
              <a:buChar char="Ø"/>
            </a:pPr>
            <a:r>
              <a:rPr lang="en-US" sz="2000" dirty="0">
                <a:latin typeface="Times New Roman" pitchFamily="18" charset="0"/>
                <a:cs typeface="Times New Roman" pitchFamily="18" charset="0"/>
              </a:rPr>
              <a:t>R</a:t>
            </a:r>
            <a:r>
              <a:rPr lang="en-US" sz="2000" dirty="0" smtClean="0">
                <a:latin typeface="Times New Roman" pitchFamily="18" charset="0"/>
                <a:cs typeface="Times New Roman" pitchFamily="18" charset="0"/>
              </a:rPr>
              <a:t>esection </a:t>
            </a:r>
            <a:r>
              <a:rPr lang="en-US" sz="2000" dirty="0">
                <a:latin typeface="Times New Roman" pitchFamily="18" charset="0"/>
                <a:cs typeface="Times New Roman" pitchFamily="18" charset="0"/>
              </a:rPr>
              <a:t>resulting from the </a:t>
            </a:r>
            <a:r>
              <a:rPr lang="en-US" sz="2000" dirty="0" smtClean="0">
                <a:latin typeface="Times New Roman" pitchFamily="18" charset="0"/>
                <a:cs typeface="Times New Roman" pitchFamily="18" charset="0"/>
              </a:rPr>
              <a:t>management of </a:t>
            </a:r>
            <a:r>
              <a:rPr lang="en-US" sz="2000" dirty="0">
                <a:latin typeface="Times New Roman" pitchFamily="18" charset="0"/>
                <a:cs typeface="Times New Roman" pitchFamily="18" charset="0"/>
              </a:rPr>
              <a:t>CD and its complications (which accounts for almost </a:t>
            </a:r>
            <a:r>
              <a:rPr lang="en-US" sz="2000" dirty="0" smtClean="0">
                <a:latin typeface="Times New Roman" pitchFamily="18" charset="0"/>
                <a:cs typeface="Times New Roman" pitchFamily="18" charset="0"/>
              </a:rPr>
              <a:t>half of </a:t>
            </a:r>
            <a:r>
              <a:rPr lang="en-US" sz="2000" dirty="0">
                <a:latin typeface="Times New Roman" pitchFamily="18" charset="0"/>
                <a:cs typeface="Times New Roman" pitchFamily="18" charset="0"/>
              </a:rPr>
              <a:t>cases</a:t>
            </a:r>
            <a:r>
              <a:rPr lang="en-US" sz="2000" dirty="0" smtClean="0">
                <a:latin typeface="Times New Roman" pitchFamily="18" charset="0"/>
                <a:cs typeface="Times New Roman" pitchFamily="18" charset="0"/>
              </a:rPr>
              <a:t>)</a:t>
            </a:r>
          </a:p>
          <a:p>
            <a:pPr marL="1200150" lvl="2" indent="-285750" algn="l" rtl="0">
              <a:buFont typeface="Wingdings" pitchFamily="2" charset="2"/>
              <a:buChar char="Ø"/>
            </a:pPr>
            <a:r>
              <a:rPr lang="en-US" sz="2000" dirty="0">
                <a:latin typeface="Times New Roman" pitchFamily="18" charset="0"/>
                <a:cs typeface="Times New Roman" pitchFamily="18" charset="0"/>
              </a:rPr>
              <a:t>M</a:t>
            </a:r>
            <a:r>
              <a:rPr lang="en-US" sz="2000" dirty="0" smtClean="0">
                <a:latin typeface="Times New Roman" pitchFamily="18" charset="0"/>
                <a:cs typeface="Times New Roman" pitchFamily="18" charset="0"/>
              </a:rPr>
              <a:t>esenteric </a:t>
            </a:r>
            <a:r>
              <a:rPr lang="en-US" sz="2000" dirty="0">
                <a:latin typeface="Times New Roman" pitchFamily="18" charset="0"/>
                <a:cs typeface="Times New Roman" pitchFamily="18" charset="0"/>
              </a:rPr>
              <a:t>vascular </a:t>
            </a:r>
            <a:r>
              <a:rPr lang="en-US" sz="2000" dirty="0" smtClean="0">
                <a:latin typeface="Times New Roman" pitchFamily="18" charset="0"/>
                <a:cs typeface="Times New Roman" pitchFamily="18" charset="0"/>
              </a:rPr>
              <a:t>thrombosis </a:t>
            </a:r>
          </a:p>
          <a:p>
            <a:pPr marL="1200150" lvl="2" indent="-285750" algn="l" rtl="0">
              <a:buFont typeface="Wingdings" pitchFamily="2" charset="2"/>
              <a:buChar char="Ø"/>
            </a:pPr>
            <a:r>
              <a:rPr lang="en-US" sz="2000" dirty="0">
                <a:latin typeface="Times New Roman" pitchFamily="18" charset="0"/>
                <a:cs typeface="Times New Roman" pitchFamily="18" charset="0"/>
              </a:rPr>
              <a:t>R</a:t>
            </a:r>
            <a:r>
              <a:rPr lang="en-US" sz="2000" dirty="0" smtClean="0">
                <a:latin typeface="Times New Roman" pitchFamily="18" charset="0"/>
                <a:cs typeface="Times New Roman" pitchFamily="18" charset="0"/>
              </a:rPr>
              <a:t>adiation enteritis </a:t>
            </a:r>
          </a:p>
          <a:p>
            <a:pPr marL="1200150" lvl="2" indent="-285750" algn="l" rtl="0">
              <a:buFont typeface="Wingdings" pitchFamily="2" charset="2"/>
              <a:buChar char="Ø"/>
            </a:pPr>
            <a:r>
              <a:rPr lang="en-US" sz="2000" dirty="0" smtClean="0">
                <a:latin typeface="Times New Roman" pitchFamily="18" charset="0"/>
                <a:cs typeface="Times New Roman" pitchFamily="18" charset="0"/>
              </a:rPr>
              <a:t>Tumours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features </a:t>
            </a:r>
            <a:r>
              <a:rPr lang="en-US" sz="2000" dirty="0" smtClean="0">
                <a:latin typeface="Times New Roman" pitchFamily="18" charset="0"/>
                <a:cs typeface="Times New Roman" pitchFamily="18" charset="0"/>
              </a:rPr>
              <a:t>are usually appear </a:t>
            </a:r>
            <a:r>
              <a:rPr lang="en-US" sz="2000" dirty="0">
                <a:latin typeface="Times New Roman" pitchFamily="18" charset="0"/>
                <a:cs typeface="Times New Roman" pitchFamily="18" charset="0"/>
              </a:rPr>
              <a:t>when there is less than 200 cm of small </a:t>
            </a:r>
            <a:r>
              <a:rPr lang="en-US" sz="2000" dirty="0" smtClean="0">
                <a:latin typeface="Times New Roman" pitchFamily="18" charset="0"/>
                <a:cs typeface="Times New Roman" pitchFamily="18" charset="0"/>
              </a:rPr>
              <a:t>bowel length </a:t>
            </a:r>
            <a:r>
              <a:rPr lang="en-US" sz="2000" dirty="0">
                <a:latin typeface="Times New Roman" pitchFamily="18" charset="0"/>
                <a:cs typeface="Times New Roman" pitchFamily="18" charset="0"/>
              </a:rPr>
              <a:t>and nature of the remaining </a:t>
            </a:r>
            <a:r>
              <a:rPr lang="en-US" sz="2000" dirty="0" smtClean="0">
                <a:latin typeface="Times New Roman" pitchFamily="18" charset="0"/>
                <a:cs typeface="Times New Roman" pitchFamily="18" charset="0"/>
              </a:rPr>
              <a:t>intestine. </a:t>
            </a:r>
          </a:p>
          <a:p>
            <a:pPr marL="742950" lvl="1" indent="-285750" algn="l" rtl="0">
              <a:buFont typeface="Arial" pitchFamily="34" charset="0"/>
              <a:buChar char="•"/>
            </a:pPr>
            <a:r>
              <a:rPr lang="en-US" sz="2000" dirty="0">
                <a:latin typeface="Times New Roman" pitchFamily="18" charset="0"/>
                <a:cs typeface="Times New Roman" pitchFamily="18" charset="0"/>
              </a:rPr>
              <a:t>In general, diseases which result in short bowel </a:t>
            </a:r>
            <a:r>
              <a:rPr lang="en-US" sz="2000" dirty="0" smtClean="0">
                <a:latin typeface="Times New Roman" pitchFamily="18" charset="0"/>
                <a:cs typeface="Times New Roman" pitchFamily="18" charset="0"/>
              </a:rPr>
              <a:t>syndrome tend </a:t>
            </a:r>
            <a:r>
              <a:rPr lang="en-US" sz="2000" dirty="0">
                <a:latin typeface="Times New Roman" pitchFamily="18" charset="0"/>
                <a:cs typeface="Times New Roman" pitchFamily="18" charset="0"/>
              </a:rPr>
              <a:t>to preferentially affect the distal small </a:t>
            </a:r>
            <a:r>
              <a:rPr lang="en-US" sz="2000" dirty="0" smtClean="0">
                <a:latin typeface="Times New Roman" pitchFamily="18" charset="0"/>
                <a:cs typeface="Times New Roman" pitchFamily="18" charset="0"/>
              </a:rPr>
              <a:t>intestine, and </a:t>
            </a:r>
            <a:r>
              <a:rPr lang="en-US" sz="2000" dirty="0">
                <a:latin typeface="Times New Roman" pitchFamily="18" charset="0"/>
                <a:cs typeface="Times New Roman" pitchFamily="18" charset="0"/>
              </a:rPr>
              <a:t>there is some evidence that the ileum, with its </a:t>
            </a:r>
            <a:r>
              <a:rPr lang="en-US" sz="2000" dirty="0" smtClean="0">
                <a:latin typeface="Times New Roman" pitchFamily="18" charset="0"/>
                <a:cs typeface="Times New Roman" pitchFamily="18" charset="0"/>
              </a:rPr>
              <a:t>tighter intercellular </a:t>
            </a:r>
            <a:r>
              <a:rPr lang="en-US" sz="2000" dirty="0">
                <a:latin typeface="Times New Roman" pitchFamily="18" charset="0"/>
                <a:cs typeface="Times New Roman" pitchFamily="18" charset="0"/>
              </a:rPr>
              <a:t>junctions and consequently better fluid </a:t>
            </a:r>
            <a:r>
              <a:rPr lang="en-US" sz="2000" dirty="0" smtClean="0">
                <a:latin typeface="Times New Roman" pitchFamily="18" charset="0"/>
                <a:cs typeface="Times New Roman" pitchFamily="18" charset="0"/>
              </a:rPr>
              <a:t>absorptive capacity</a:t>
            </a:r>
            <a:r>
              <a:rPr lang="en-US" sz="2000" dirty="0">
                <a:latin typeface="Times New Roman" pitchFamily="18" charset="0"/>
                <a:cs typeface="Times New Roman" pitchFamily="18" charset="0"/>
              </a:rPr>
              <a:t>, can assume the functions of a missing </a:t>
            </a:r>
            <a:r>
              <a:rPr lang="en-US" sz="2000" dirty="0" smtClean="0">
                <a:latin typeface="Times New Roman" pitchFamily="18" charset="0"/>
                <a:cs typeface="Times New Roman" pitchFamily="18" charset="0"/>
              </a:rPr>
              <a:t>jejunum, but </a:t>
            </a:r>
            <a:r>
              <a:rPr lang="en-US" sz="2000" dirty="0">
                <a:latin typeface="Times New Roman" pitchFamily="18" charset="0"/>
                <a:cs typeface="Times New Roman" pitchFamily="18" charset="0"/>
              </a:rPr>
              <a:t>not vice versa</a:t>
            </a:r>
            <a:r>
              <a:rPr lang="en-US" sz="2000" dirty="0" smtClean="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7007693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601533"/>
          </a:xfrm>
          <a:prstGeom prst="rect">
            <a:avLst/>
          </a:prstGeom>
        </p:spPr>
        <p:txBody>
          <a:bodyPr wrap="square">
            <a:spAutoFit/>
          </a:bodyPr>
          <a:lstStyle/>
          <a:p>
            <a:pPr marL="1200150" lvl="2" indent="-285750" algn="l" rtl="0">
              <a:buFont typeface="Arial" pitchFamily="34" charset="0"/>
              <a:buChar char="•"/>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ileocaecal valve used to be considered important with regard to preservation of absorptive </a:t>
            </a:r>
            <a:r>
              <a:rPr lang="en-US" sz="2000" dirty="0" smtClean="0">
                <a:latin typeface="Times New Roman" pitchFamily="18" charset="0"/>
                <a:cs typeface="Times New Roman" pitchFamily="18" charset="0"/>
              </a:rPr>
              <a:t>function, of the distal ileum and right colon. </a:t>
            </a:r>
          </a:p>
          <a:p>
            <a:pPr marL="1200150" lvl="2"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with an intact colon are relatively protected </a:t>
            </a:r>
            <a:r>
              <a:rPr lang="en-US" sz="2000" dirty="0" smtClean="0">
                <a:latin typeface="Times New Roman" pitchFamily="18" charset="0"/>
                <a:cs typeface="Times New Roman" pitchFamily="18" charset="0"/>
              </a:rPr>
              <a:t>from the </a:t>
            </a:r>
            <a:r>
              <a:rPr lang="en-US" sz="2000" dirty="0">
                <a:latin typeface="Times New Roman" pitchFamily="18" charset="0"/>
                <a:cs typeface="Times New Roman" pitchFamily="18" charset="0"/>
              </a:rPr>
              <a:t>effects of massive small bowel resection because of the ability of the colon to absorb not only fluid and electrolytes, but a modest amount of nutrient energy.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Patients </a:t>
            </a:r>
            <a:r>
              <a:rPr lang="en-US" sz="2000" dirty="0">
                <a:latin typeface="Times New Roman" pitchFamily="18" charset="0"/>
                <a:cs typeface="Times New Roman" pitchFamily="18" charset="0"/>
              </a:rPr>
              <a:t>with as </a:t>
            </a:r>
            <a:r>
              <a:rPr lang="en-US" sz="2000" dirty="0" smtClean="0">
                <a:latin typeface="Times New Roman" pitchFamily="18" charset="0"/>
                <a:cs typeface="Times New Roman" pitchFamily="18" charset="0"/>
              </a:rPr>
              <a:t>little as </a:t>
            </a:r>
            <a:r>
              <a:rPr lang="en-US" sz="2000" dirty="0">
                <a:latin typeface="Times New Roman" pitchFamily="18" charset="0"/>
                <a:cs typeface="Times New Roman" pitchFamily="18" charset="0"/>
              </a:rPr>
              <a:t>100–200 cm of jejunum anastomosed to an intact colon may therefore be able to maintain satisfactory macronutrient, fluid and electrolyte status, although they will, of course, be </a:t>
            </a:r>
            <a:r>
              <a:rPr lang="en-US" sz="2000" dirty="0" smtClean="0">
                <a:latin typeface="Times New Roman" pitchFamily="18" charset="0"/>
                <a:cs typeface="Times New Roman" pitchFamily="18" charset="0"/>
              </a:rPr>
              <a:t>at risk </a:t>
            </a:r>
            <a:r>
              <a:rPr lang="en-US" sz="2000" dirty="0">
                <a:latin typeface="Times New Roman" pitchFamily="18" charset="0"/>
                <a:cs typeface="Times New Roman" pitchFamily="18" charset="0"/>
              </a:rPr>
              <a:t>of fat-soluble and B12 vitamin deficiencies and will also generally need oral nutritional supplements of trace elements, vitamins and minerals.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Some </a:t>
            </a:r>
            <a:r>
              <a:rPr lang="en-US" sz="2000" dirty="0">
                <a:latin typeface="Times New Roman" pitchFamily="18" charset="0"/>
                <a:cs typeface="Times New Roman" pitchFamily="18" charset="0"/>
              </a:rPr>
              <a:t>(but not all) patients with50–100 cm of small intestine and an intact colon will need long-term parenteral nutrition, as will almost all patients with 50 cm or less of jejunum anastomosed to an intact colon.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contrast, most patients with less than 200 cm of small intestine ending in a jejunostomy will require regular infusions of parenteral fluid and electrolytes, and almost all of those with less than 100 cm of small bowel ending in a jejunostomy will require long-term parenteral nutrition</a:t>
            </a:r>
            <a:r>
              <a:rPr lang="en-US" dirty="0">
                <a:latin typeface="Times New Roman" pitchFamily="18" charset="0"/>
                <a:cs typeface="Times New Roman" pitchFamily="18" charset="0"/>
              </a:rPr>
              <a:t>.</a:t>
            </a:r>
          </a:p>
          <a:p>
            <a:pPr marL="742950" lvl="1" indent="-285750" algn="l" rtl="0">
              <a:buFont typeface="Arial" pitchFamily="34" charset="0"/>
              <a:buChar char="•"/>
            </a:pP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3628317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4093428"/>
          </a:xfrm>
          <a:prstGeom prst="rect">
            <a:avLst/>
          </a:prstGeom>
        </p:spPr>
        <p:txBody>
          <a:bodyPr wrap="square">
            <a:spAutoFit/>
          </a:bodyPr>
          <a:lstStyle/>
          <a:p>
            <a:pPr lvl="2" algn="l" rtl="0"/>
            <a:r>
              <a:rPr lang="en-US" sz="2000" b="1" dirty="0" smtClean="0">
                <a:latin typeface="Times New Roman" pitchFamily="18" charset="0"/>
                <a:cs typeface="Times New Roman" pitchFamily="18" charset="0"/>
              </a:rPr>
              <a:t>Medical </a:t>
            </a:r>
            <a:r>
              <a:rPr lang="en-US" sz="2000" b="1" dirty="0">
                <a:latin typeface="Times New Roman" pitchFamily="18" charset="0"/>
                <a:cs typeface="Times New Roman" pitchFamily="18" charset="0"/>
              </a:rPr>
              <a:t>management </a:t>
            </a:r>
            <a:endParaRPr lang="en-US" sz="2000" dirty="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 The </a:t>
            </a:r>
            <a:r>
              <a:rPr lang="en-US" sz="2000" dirty="0">
                <a:latin typeface="Times New Roman" pitchFamily="18" charset="0"/>
                <a:cs typeface="Times New Roman" pitchFamily="18" charset="0"/>
              </a:rPr>
              <a:t>use of antidiarrhoeal agents (</a:t>
            </a:r>
            <a:r>
              <a:rPr lang="en-US" sz="2000" dirty="0" smtClean="0">
                <a:latin typeface="Times New Roman" pitchFamily="18" charset="0"/>
                <a:cs typeface="Times New Roman" pitchFamily="18" charset="0"/>
              </a:rPr>
              <a:t>loperamide and </a:t>
            </a:r>
            <a:r>
              <a:rPr lang="en-US" sz="2000" dirty="0">
                <a:latin typeface="Times New Roman" pitchFamily="18" charset="0"/>
                <a:cs typeface="Times New Roman" pitchFamily="18" charset="0"/>
              </a:rPr>
              <a:t>codeine phosphate), drugs to reduce diarrhoea </a:t>
            </a:r>
            <a:r>
              <a:rPr lang="en-US" sz="2000" dirty="0" smtClean="0">
                <a:latin typeface="Times New Roman" pitchFamily="18" charset="0"/>
                <a:cs typeface="Times New Roman" pitchFamily="18" charset="0"/>
              </a:rPr>
              <a:t>related to </a:t>
            </a:r>
            <a:r>
              <a:rPr lang="en-US" sz="2000" dirty="0">
                <a:latin typeface="Times New Roman" pitchFamily="18" charset="0"/>
                <a:cs typeface="Times New Roman" pitchFamily="18" charset="0"/>
              </a:rPr>
              <a:t>bile-salt malabsorption </a:t>
            </a:r>
            <a:r>
              <a:rPr lang="en-US" sz="2000" dirty="0" smtClean="0">
                <a:latin typeface="Times New Roman" pitchFamily="18" charset="0"/>
                <a:cs typeface="Times New Roman" pitchFamily="18" charset="0"/>
              </a:rPr>
              <a:t>and enteral, parenteral vitamin </a:t>
            </a:r>
            <a:r>
              <a:rPr lang="en-US" sz="2000" dirty="0">
                <a:latin typeface="Times New Roman" pitchFamily="18" charset="0"/>
                <a:cs typeface="Times New Roman" pitchFamily="18" charset="0"/>
              </a:rPr>
              <a:t>and trace element supplements.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Although there </a:t>
            </a:r>
            <a:r>
              <a:rPr lang="en-US" sz="2000" dirty="0">
                <a:latin typeface="Times New Roman" pitchFamily="18" charset="0"/>
                <a:cs typeface="Times New Roman" pitchFamily="18" charset="0"/>
              </a:rPr>
              <a:t>has also been interest in the use of drugs to </a:t>
            </a:r>
            <a:r>
              <a:rPr lang="en-US" sz="2000" dirty="0" smtClean="0">
                <a:latin typeface="Times New Roman" pitchFamily="18" charset="0"/>
                <a:cs typeface="Times New Roman" pitchFamily="18" charset="0"/>
              </a:rPr>
              <a:t>promote intestinal </a:t>
            </a:r>
            <a:r>
              <a:rPr lang="en-US" sz="2000" dirty="0">
                <a:latin typeface="Times New Roman" pitchFamily="18" charset="0"/>
                <a:cs typeface="Times New Roman" pitchFamily="18" charset="0"/>
              </a:rPr>
              <a:t>adaptation, such as growth hormone, </a:t>
            </a:r>
            <a:r>
              <a:rPr lang="en-US" sz="2000" dirty="0" smtClean="0">
                <a:latin typeface="Times New Roman" pitchFamily="18" charset="0"/>
                <a:cs typeface="Times New Roman" pitchFamily="18" charset="0"/>
              </a:rPr>
              <a:t>glutamine and</a:t>
            </a:r>
            <a:r>
              <a:rPr lang="en-US" sz="2000" dirty="0">
                <a:latin typeface="Times New Roman" pitchFamily="18" charset="0"/>
                <a:cs typeface="Times New Roman" pitchFamily="18" charset="0"/>
              </a:rPr>
              <a:t>, most recently, glucagon-like peptide 2 agonists, the </a:t>
            </a:r>
            <a:r>
              <a:rPr lang="en-US" sz="2000" dirty="0" smtClean="0">
                <a:latin typeface="Times New Roman" pitchFamily="18" charset="0"/>
                <a:cs typeface="Times New Roman" pitchFamily="18" charset="0"/>
              </a:rPr>
              <a:t>mainstay of </a:t>
            </a:r>
            <a:r>
              <a:rPr lang="en-US" sz="2000" dirty="0">
                <a:latin typeface="Times New Roman" pitchFamily="18" charset="0"/>
                <a:cs typeface="Times New Roman" pitchFamily="18" charset="0"/>
              </a:rPr>
              <a:t>treatment for short bowel </a:t>
            </a:r>
            <a:r>
              <a:rPr lang="en-US" sz="2000" dirty="0" smtClean="0">
                <a:latin typeface="Times New Roman" pitchFamily="18" charset="0"/>
                <a:cs typeface="Times New Roman" pitchFamily="18" charset="0"/>
              </a:rPr>
              <a:t>syndrome. </a:t>
            </a:r>
          </a:p>
          <a:p>
            <a:pPr marL="1200150" lvl="2" indent="-285750" algn="l" rtl="0">
              <a:buFont typeface="Arial" pitchFamily="34" charset="0"/>
              <a:buChar char="•"/>
            </a:pPr>
            <a:r>
              <a:rPr lang="en-US" sz="2000" dirty="0">
                <a:latin typeface="Times New Roman" pitchFamily="18" charset="0"/>
                <a:cs typeface="Times New Roman" pitchFamily="18" charset="0"/>
              </a:rPr>
              <a:t>H</a:t>
            </a:r>
            <a:r>
              <a:rPr lang="en-US" sz="2000" dirty="0" smtClean="0">
                <a:latin typeface="Times New Roman" pitchFamily="18" charset="0"/>
                <a:cs typeface="Times New Roman" pitchFamily="18" charset="0"/>
              </a:rPr>
              <a:t>ome parenteral nutrition </a:t>
            </a:r>
            <a:r>
              <a:rPr lang="en-US" sz="2000" dirty="0">
                <a:latin typeface="Times New Roman" pitchFamily="18" charset="0"/>
                <a:cs typeface="Times New Roman" pitchFamily="18" charset="0"/>
              </a:rPr>
              <a:t>(HPN</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is, however, expensive and </a:t>
            </a:r>
            <a:r>
              <a:rPr lang="en-US" sz="2000" dirty="0" smtClean="0">
                <a:latin typeface="Times New Roman" pitchFamily="18" charset="0"/>
                <a:cs typeface="Times New Roman" pitchFamily="18" charset="0"/>
              </a:rPr>
              <a:t>demanding.</a:t>
            </a:r>
          </a:p>
          <a:p>
            <a:pPr marL="1200150" lvl="2" indent="-285750" algn="l" rtl="0">
              <a:buFont typeface="Arial" pitchFamily="34" charset="0"/>
              <a:buChar char="•"/>
            </a:pPr>
            <a:r>
              <a:rPr lang="en-US" sz="2000" dirty="0" smtClean="0">
                <a:latin typeface="Times New Roman" pitchFamily="18" charset="0"/>
                <a:cs typeface="Times New Roman" pitchFamily="18" charset="0"/>
              </a:rPr>
              <a:t>The patients </a:t>
            </a:r>
            <a:r>
              <a:rPr lang="en-US" sz="2000" dirty="0">
                <a:latin typeface="Times New Roman" pitchFamily="18" charset="0"/>
                <a:cs typeface="Times New Roman" pitchFamily="18" charset="0"/>
              </a:rPr>
              <a:t>with short bowel syndrome receiving HPN are at </a:t>
            </a:r>
            <a:r>
              <a:rPr lang="en-US" sz="2000" dirty="0" smtClean="0">
                <a:latin typeface="Times New Roman" pitchFamily="18" charset="0"/>
                <a:cs typeface="Times New Roman" pitchFamily="18" charset="0"/>
              </a:rPr>
              <a:t>risk from </a:t>
            </a:r>
            <a:r>
              <a:rPr lang="en-US" sz="2000" b="1" dirty="0">
                <a:latin typeface="Times New Roman" pitchFamily="18" charset="0"/>
                <a:cs typeface="Times New Roman" pitchFamily="18" charset="0"/>
              </a:rPr>
              <a:t>catheter-related complications </a:t>
            </a:r>
            <a:r>
              <a:rPr lang="en-US" sz="2000" dirty="0" smtClean="0">
                <a:latin typeface="Times New Roman" pitchFamily="18" charset="0"/>
                <a:cs typeface="Times New Roman" pitchFamily="18" charset="0"/>
              </a:rPr>
              <a:t>(sepsis </a:t>
            </a:r>
            <a:r>
              <a:rPr lang="en-US" sz="2000" dirty="0">
                <a:latin typeface="Times New Roman" pitchFamily="18" charset="0"/>
                <a:cs typeface="Times New Roman" pitchFamily="18" charset="0"/>
              </a:rPr>
              <a:t>and occlusion), as well as </a:t>
            </a:r>
            <a:r>
              <a:rPr lang="en-US" sz="2000" b="1" dirty="0">
                <a:latin typeface="Times New Roman" pitchFamily="18" charset="0"/>
                <a:cs typeface="Times New Roman" pitchFamily="18" charset="0"/>
              </a:rPr>
              <a:t>metabolic </a:t>
            </a:r>
            <a:r>
              <a:rPr lang="en-US" sz="2000" b="1" dirty="0" smtClean="0">
                <a:latin typeface="Times New Roman" pitchFamily="18" charset="0"/>
                <a:cs typeface="Times New Roman" pitchFamily="18" charset="0"/>
              </a:rPr>
              <a:t>complications </a:t>
            </a:r>
            <a:r>
              <a:rPr lang="en-US" sz="2000" dirty="0" smtClean="0">
                <a:latin typeface="Times New Roman" pitchFamily="18" charset="0"/>
                <a:cs typeface="Times New Roman" pitchFamily="18" charset="0"/>
              </a:rPr>
              <a:t>(fibrotic </a:t>
            </a:r>
            <a:r>
              <a:rPr lang="en-US" sz="2000" dirty="0">
                <a:latin typeface="Times New Roman" pitchFamily="18" charset="0"/>
                <a:cs typeface="Times New Roman" pitchFamily="18" charset="0"/>
              </a:rPr>
              <a:t>liver disease, gallstones, metabolic bone disease </a:t>
            </a:r>
            <a:r>
              <a:rPr lang="en-US" sz="2000" dirty="0" smtClean="0">
                <a:latin typeface="Times New Roman" pitchFamily="18" charset="0"/>
                <a:cs typeface="Times New Roman" pitchFamily="18" charset="0"/>
              </a:rPr>
              <a:t>and kidney </a:t>
            </a:r>
            <a:r>
              <a:rPr lang="en-US" sz="2000" dirty="0">
                <a:latin typeface="Times New Roman" pitchFamily="18" charset="0"/>
                <a:cs typeface="Times New Roman" pitchFamily="18" charset="0"/>
              </a:rPr>
              <a:t>stones).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228746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370427"/>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Pathogenesis</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ncreased </a:t>
            </a:r>
            <a:r>
              <a:rPr lang="en-US" sz="2000" dirty="0">
                <a:latin typeface="Times New Roman" pitchFamily="18" charset="0"/>
                <a:cs typeface="Times New Roman" pitchFamily="18" charset="0"/>
              </a:rPr>
              <a:t>gut mucosal permeability appears </a:t>
            </a:r>
            <a:r>
              <a:rPr lang="en-US" sz="2000" dirty="0" smtClean="0">
                <a:latin typeface="Times New Roman" pitchFamily="18" charset="0"/>
                <a:cs typeface="Times New Roman" pitchFamily="18" charset="0"/>
              </a:rPr>
              <a:t>to develop </a:t>
            </a:r>
            <a:r>
              <a:rPr lang="en-US" sz="2000" dirty="0">
                <a:latin typeface="Times New Roman" pitchFamily="18" charset="0"/>
                <a:cs typeface="Times New Roman" pitchFamily="18" charset="0"/>
              </a:rPr>
              <a:t>at </a:t>
            </a: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early stage of the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lead </a:t>
            </a:r>
            <a:r>
              <a:rPr lang="en-US" sz="2000" dirty="0">
                <a:latin typeface="Times New Roman" pitchFamily="18" charset="0"/>
                <a:cs typeface="Times New Roman" pitchFamily="18" charset="0"/>
              </a:rPr>
              <a:t>to increased passage of luminal antigens, which </a:t>
            </a:r>
            <a:r>
              <a:rPr lang="en-US" sz="2000" dirty="0" smtClean="0">
                <a:latin typeface="Times New Roman" pitchFamily="18" charset="0"/>
                <a:cs typeface="Times New Roman" pitchFamily="18" charset="0"/>
              </a:rPr>
              <a:t>then induce </a:t>
            </a:r>
            <a:r>
              <a:rPr lang="en-US" sz="2000" dirty="0">
                <a:latin typeface="Times New Roman" pitchFamily="18" charset="0"/>
                <a:cs typeface="Times New Roman" pitchFamily="18" charset="0"/>
              </a:rPr>
              <a:t>a cell-mediated inflammatory response.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This results in </a:t>
            </a:r>
            <a:r>
              <a:rPr lang="en-US" sz="2000" dirty="0">
                <a:latin typeface="Times New Roman" pitchFamily="18" charset="0"/>
                <a:cs typeface="Times New Roman" pitchFamily="18" charset="0"/>
              </a:rPr>
              <a:t>the release of proinflammatory cytokines, such as </a:t>
            </a:r>
            <a:r>
              <a:rPr lang="en-US" sz="2000" dirty="0" smtClean="0">
                <a:latin typeface="Times New Roman" pitchFamily="18" charset="0"/>
                <a:cs typeface="Times New Roman" pitchFamily="18" charset="0"/>
              </a:rPr>
              <a:t>interleukin- 2 </a:t>
            </a:r>
            <a:r>
              <a:rPr lang="en-US" sz="2000" dirty="0">
                <a:latin typeface="Times New Roman" pitchFamily="18" charset="0"/>
                <a:cs typeface="Times New Roman" pitchFamily="18" charset="0"/>
              </a:rPr>
              <a:t>and tumour necrosis factor, which coordinate local </a:t>
            </a:r>
            <a:r>
              <a:rPr lang="en-US" sz="2000" dirty="0" smtClean="0">
                <a:latin typeface="Times New Roman" pitchFamily="18" charset="0"/>
                <a:cs typeface="Times New Roman" pitchFamily="18" charset="0"/>
              </a:rPr>
              <a:t>and systemic </a:t>
            </a:r>
            <a:r>
              <a:rPr lang="en-US" sz="2000" dirty="0">
                <a:latin typeface="Times New Roman" pitchFamily="18" charset="0"/>
                <a:cs typeface="Times New Roman" pitchFamily="18" charset="0"/>
              </a:rPr>
              <a:t>inflammatory responses.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has been suggested </a:t>
            </a:r>
            <a:r>
              <a:rPr lang="en-US" sz="2000" dirty="0" smtClean="0">
                <a:latin typeface="Times New Roman" pitchFamily="18" charset="0"/>
                <a:cs typeface="Times New Roman" pitchFamily="18" charset="0"/>
              </a:rPr>
              <a:t>that CD </a:t>
            </a:r>
            <a:r>
              <a:rPr lang="en-US" sz="2000" dirty="0">
                <a:latin typeface="Times New Roman" pitchFamily="18" charset="0"/>
                <a:cs typeface="Times New Roman" pitchFamily="18" charset="0"/>
              </a:rPr>
              <a:t>is associated with a defect in suppressor T-cells, </a:t>
            </a:r>
            <a:r>
              <a:rPr lang="en-US" sz="2000" dirty="0" smtClean="0">
                <a:latin typeface="Times New Roman" pitchFamily="18" charset="0"/>
                <a:cs typeface="Times New Roman" pitchFamily="18" charset="0"/>
              </a:rPr>
              <a:t>which usually </a:t>
            </a:r>
            <a:r>
              <a:rPr lang="en-US" sz="2000" dirty="0">
                <a:latin typeface="Times New Roman" pitchFamily="18" charset="0"/>
                <a:cs typeface="Times New Roman" pitchFamily="18" charset="0"/>
              </a:rPr>
              <a:t>act to prevent escalation of the inflammatory process.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ncrease </a:t>
            </a:r>
            <a:r>
              <a:rPr lang="en-US" sz="2000" dirty="0">
                <a:latin typeface="Times New Roman" pitchFamily="18" charset="0"/>
                <a:cs typeface="Times New Roman" pitchFamily="18" charset="0"/>
              </a:rPr>
              <a:t>in </a:t>
            </a:r>
            <a:r>
              <a:rPr lang="en-US" sz="2000" dirty="0" smtClean="0">
                <a:latin typeface="Times New Roman" pitchFamily="18" charset="0"/>
                <a:cs typeface="Times New Roman" pitchFamily="18" charset="0"/>
              </a:rPr>
              <a:t>gut permeability</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combined with </a:t>
            </a:r>
            <a:r>
              <a:rPr lang="en-US" sz="2000" dirty="0">
                <a:latin typeface="Times New Roman" pitchFamily="18" charset="0"/>
                <a:cs typeface="Times New Roman" pitchFamily="18" charset="0"/>
              </a:rPr>
              <a:t>an abnormal immune-mediated </a:t>
            </a:r>
            <a:r>
              <a:rPr lang="en-US" sz="2000" dirty="0" smtClean="0">
                <a:latin typeface="Times New Roman" pitchFamily="18" charset="0"/>
                <a:cs typeface="Times New Roman" pitchFamily="18" charset="0"/>
              </a:rPr>
              <a:t>response to </a:t>
            </a:r>
            <a:r>
              <a:rPr lang="en-US" sz="2000" dirty="0">
                <a:latin typeface="Times New Roman" pitchFamily="18" charset="0"/>
                <a:cs typeface="Times New Roman" pitchFamily="18" charset="0"/>
              </a:rPr>
              <a:t>colonisation of the gut with some subspecies of the </a:t>
            </a:r>
            <a:r>
              <a:rPr lang="en-US" sz="2000" dirty="0" smtClean="0">
                <a:latin typeface="Times New Roman" pitchFamily="18" charset="0"/>
                <a:cs typeface="Times New Roman" pitchFamily="18" charset="0"/>
              </a:rPr>
              <a:t>normal enteric </a:t>
            </a:r>
            <a:r>
              <a:rPr lang="en-US" sz="2000" dirty="0">
                <a:latin typeface="Times New Roman" pitchFamily="18" charset="0"/>
                <a:cs typeface="Times New Roman" pitchFamily="18" charset="0"/>
              </a:rPr>
              <a:t>microflora, may initiate the disease.</a:t>
            </a:r>
          </a:p>
          <a:p>
            <a:pPr marL="742950" lvl="1" indent="-285750" algn="l" rtl="0">
              <a:buFont typeface="Arial" pitchFamily="34" charset="0"/>
              <a:buChar char="•"/>
            </a:pPr>
            <a:endParaRPr lang="ar-IQ" dirty="0"/>
          </a:p>
        </p:txBody>
      </p:sp>
    </p:spTree>
    <p:extLst>
      <p:ext uri="{BB962C8B-B14F-4D97-AF65-F5344CB8AC3E}">
        <p14:creationId xmlns:p14="http://schemas.microsoft.com/office/powerpoint/2010/main" val="354051548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marL="1200150" lvl="2" indent="-285750" algn="l" rtl="0">
              <a:buFont typeface="Arial" pitchFamily="34" charset="0"/>
              <a:buChar char="•"/>
            </a:pPr>
            <a:r>
              <a:rPr lang="en-US" sz="2000" b="1" dirty="0">
                <a:latin typeface="Times New Roman" pitchFamily="18" charset="0"/>
                <a:cs typeface="Times New Roman" pitchFamily="18" charset="0"/>
              </a:rPr>
              <a:t>Surgical </a:t>
            </a:r>
            <a:r>
              <a:rPr lang="en-US" sz="2000" b="1" dirty="0" smtClean="0">
                <a:latin typeface="Times New Roman" pitchFamily="18" charset="0"/>
                <a:cs typeface="Times New Roman" pitchFamily="18" charset="0"/>
              </a:rPr>
              <a:t> treatment </a:t>
            </a:r>
            <a:r>
              <a:rPr lang="en-US" sz="2000" dirty="0" smtClean="0">
                <a:latin typeface="Times New Roman" pitchFamily="18" charset="0"/>
                <a:cs typeface="Times New Roman" pitchFamily="18" charset="0"/>
              </a:rPr>
              <a:t>procedures </a:t>
            </a:r>
            <a:r>
              <a:rPr lang="en-US" sz="2000" dirty="0">
                <a:latin typeface="Times New Roman" pitchFamily="18" charset="0"/>
                <a:cs typeface="Times New Roman" pitchFamily="18" charset="0"/>
              </a:rPr>
              <a:t>designed to improve the surface area or reduce the speed of transit of the remaining small intestine (and thus improve absorptive capacity) have shown some promise in children, but their place in managing adults with established short bowel syndrome is currently unclear.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some patients, the loss of venous access resulting from the complications of long-term intravenous feeding or the development of progressive liver dysfunction may represent indications for </a:t>
            </a:r>
            <a:r>
              <a:rPr lang="en-US" sz="2000" b="1" dirty="0">
                <a:latin typeface="Times New Roman" pitchFamily="18" charset="0"/>
                <a:cs typeface="Times New Roman" pitchFamily="18" charset="0"/>
              </a:rPr>
              <a:t>small bowel transplantation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1200150" lvl="2"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results of small bowel transplantation have progressively improved and 5-year patient survival now exceeds 80% in some centres.</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44285252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015663"/>
          </a:xfrm>
          <a:prstGeom prst="rect">
            <a:avLst/>
          </a:prstGeom>
        </p:spPr>
        <p:txBody>
          <a:bodyPr wrap="square">
            <a:spAutoFit/>
          </a:bodyPr>
          <a:lstStyle/>
          <a:p>
            <a:pPr algn="l" rtl="0"/>
            <a:r>
              <a:rPr lang="en-US" sz="2000" b="1" dirty="0" smtClean="0">
                <a:latin typeface="Times New Roman" pitchFamily="18" charset="0"/>
                <a:cs typeface="Times New Roman" pitchFamily="18" charset="0"/>
              </a:rPr>
              <a:t>Quiz 1 </a:t>
            </a:r>
          </a:p>
          <a:p>
            <a:pPr algn="l" rtl="0"/>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patients with short bowel syndrome </a:t>
            </a:r>
            <a:r>
              <a:rPr lang="en-US" sz="2000" dirty="0" smtClean="0">
                <a:latin typeface="Times New Roman" pitchFamily="18" charset="0"/>
                <a:cs typeface="Times New Roman" pitchFamily="18" charset="0"/>
              </a:rPr>
              <a:t>receiving Home </a:t>
            </a:r>
            <a:r>
              <a:rPr lang="en-US" sz="2000" dirty="0">
                <a:latin typeface="Times New Roman" pitchFamily="18" charset="0"/>
                <a:cs typeface="Times New Roman" pitchFamily="18" charset="0"/>
              </a:rPr>
              <a:t>parenteral nutrition </a:t>
            </a:r>
            <a:r>
              <a:rPr lang="en-US" sz="2000" dirty="0" smtClean="0">
                <a:latin typeface="Times New Roman" pitchFamily="18" charset="0"/>
                <a:cs typeface="Times New Roman" pitchFamily="18" charset="0"/>
              </a:rPr>
              <a:t>(HPN) </a:t>
            </a:r>
            <a:r>
              <a:rPr lang="en-US" sz="2000" dirty="0">
                <a:latin typeface="Times New Roman" pitchFamily="18" charset="0"/>
                <a:cs typeface="Times New Roman" pitchFamily="18" charset="0"/>
              </a:rPr>
              <a:t>are at risk </a:t>
            </a:r>
            <a:r>
              <a:rPr lang="en-US" sz="2000" dirty="0" smtClean="0">
                <a:latin typeface="Times New Roman" pitchFamily="18" charset="0"/>
                <a:cs typeface="Times New Roman" pitchFamily="18" charset="0"/>
              </a:rPr>
              <a:t>of metabolic and catheter-related complications. Enumerate  these complications.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15388251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785652"/>
          </a:xfrm>
          <a:prstGeom prst="rect">
            <a:avLst/>
          </a:prstGeom>
        </p:spPr>
        <p:txBody>
          <a:bodyPr wrap="square">
            <a:spAutoFit/>
          </a:bodyPr>
          <a:lstStyle/>
          <a:p>
            <a:pPr algn="l" rtl="0"/>
            <a:r>
              <a:rPr lang="en-US" sz="2000" b="1" dirty="0">
                <a:latin typeface="Times New Roman" pitchFamily="18" charset="0"/>
                <a:cs typeface="Times New Roman" pitchFamily="18" charset="0"/>
              </a:rPr>
              <a:t>The large </a:t>
            </a:r>
            <a:r>
              <a:rPr lang="en-US" sz="2000" b="1" dirty="0" smtClean="0">
                <a:latin typeface="Times New Roman" pitchFamily="18" charset="0"/>
                <a:cs typeface="Times New Roman" pitchFamily="18" charset="0"/>
              </a:rPr>
              <a:t>intestine</a:t>
            </a:r>
          </a:p>
          <a:p>
            <a:pPr algn="l" rtl="0"/>
            <a:r>
              <a:rPr lang="en-US" sz="2000" b="1" dirty="0" smtClean="0">
                <a:latin typeface="Times New Roman" pitchFamily="18" charset="0"/>
                <a:cs typeface="Times New Roman" pitchFamily="18" charset="0"/>
              </a:rPr>
              <a:t>ANATOMY </a:t>
            </a:r>
            <a:r>
              <a:rPr lang="en-US" sz="2000" b="1" dirty="0">
                <a:latin typeface="Times New Roman" pitchFamily="18" charset="0"/>
                <a:cs typeface="Times New Roman" pitchFamily="18" charset="0"/>
              </a:rPr>
              <a:t>OF THE </a:t>
            </a:r>
            <a:r>
              <a:rPr lang="en-US" sz="2000" b="1" dirty="0" smtClean="0">
                <a:latin typeface="Times New Roman" pitchFamily="18" charset="0"/>
                <a:cs typeface="Times New Roman" pitchFamily="18" charset="0"/>
              </a:rPr>
              <a:t>LARGE INTESTINE</a:t>
            </a:r>
            <a:endParaRPr lang="en-US" sz="2000" b="1" dirty="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The large intestine begins at the ileocaecal valve and </a:t>
            </a:r>
            <a:r>
              <a:rPr lang="en-US" sz="2000" dirty="0" smtClean="0">
                <a:latin typeface="Times New Roman" pitchFamily="18" charset="0"/>
                <a:cs typeface="Times New Roman" pitchFamily="18" charset="0"/>
              </a:rPr>
              <a:t>extends to </a:t>
            </a:r>
            <a:r>
              <a:rPr lang="en-US" sz="2000" dirty="0">
                <a:latin typeface="Times New Roman" pitchFamily="18" charset="0"/>
                <a:cs typeface="Times New Roman" pitchFamily="18" charset="0"/>
              </a:rPr>
              <a:t>the anus.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divided into the caecum, ascending </a:t>
            </a:r>
            <a:r>
              <a:rPr lang="en-US" sz="2000" dirty="0" smtClean="0">
                <a:latin typeface="Times New Roman" pitchFamily="18" charset="0"/>
                <a:cs typeface="Times New Roman" pitchFamily="18" charset="0"/>
              </a:rPr>
              <a:t>colon, hepatic </a:t>
            </a:r>
            <a:r>
              <a:rPr lang="en-US" sz="2000" dirty="0">
                <a:latin typeface="Times New Roman" pitchFamily="18" charset="0"/>
                <a:cs typeface="Times New Roman" pitchFamily="18" charset="0"/>
              </a:rPr>
              <a:t>flexure, transverse colon with attached greater </a:t>
            </a:r>
            <a:r>
              <a:rPr lang="en-US" sz="2000" dirty="0" smtClean="0">
                <a:latin typeface="Times New Roman" pitchFamily="18" charset="0"/>
                <a:cs typeface="Times New Roman" pitchFamily="18" charset="0"/>
              </a:rPr>
              <a:t>omentum, splenic </a:t>
            </a:r>
            <a:r>
              <a:rPr lang="en-US" sz="2000" dirty="0">
                <a:latin typeface="Times New Roman" pitchFamily="18" charset="0"/>
                <a:cs typeface="Times New Roman" pitchFamily="18" charset="0"/>
              </a:rPr>
              <a:t>flexure, descending colon, sigmoid and </a:t>
            </a:r>
            <a:r>
              <a:rPr lang="en-US" sz="2000" dirty="0" smtClean="0">
                <a:latin typeface="Times New Roman" pitchFamily="18" charset="0"/>
                <a:cs typeface="Times New Roman" pitchFamily="18" charset="0"/>
              </a:rPr>
              <a:t>rectum.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large intestine is approximately 1.5 m long, but can </a:t>
            </a:r>
            <a:r>
              <a:rPr lang="en-US" sz="2000" dirty="0" smtClean="0">
                <a:latin typeface="Times New Roman" pitchFamily="18" charset="0"/>
                <a:cs typeface="Times New Roman" pitchFamily="18" charset="0"/>
              </a:rPr>
              <a:t>be straightened </a:t>
            </a:r>
            <a:r>
              <a:rPr lang="en-US" sz="2000" dirty="0">
                <a:latin typeface="Times New Roman" pitchFamily="18" charset="0"/>
                <a:cs typeface="Times New Roman" pitchFamily="18" charset="0"/>
              </a:rPr>
              <a:t>at endoscopy so the caecum can be reached </a:t>
            </a:r>
            <a:r>
              <a:rPr lang="en-US" sz="2000" dirty="0" smtClean="0">
                <a:latin typeface="Times New Roman" pitchFamily="18" charset="0"/>
                <a:cs typeface="Times New Roman" pitchFamily="18" charset="0"/>
              </a:rPr>
              <a:t>with 70 </a:t>
            </a:r>
            <a:r>
              <a:rPr lang="en-US" sz="2000" dirty="0">
                <a:latin typeface="Times New Roman" pitchFamily="18" charset="0"/>
                <a:cs typeface="Times New Roman" pitchFamily="18" charset="0"/>
              </a:rPr>
              <a:t>cm of colonoscope.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colon is distinguished from the small bowel by </a:t>
            </a:r>
            <a:r>
              <a:rPr lang="en-US" sz="2000" dirty="0" smtClean="0">
                <a:latin typeface="Times New Roman" pitchFamily="18" charset="0"/>
                <a:cs typeface="Times New Roman" pitchFamily="18" charset="0"/>
              </a:rPr>
              <a:t>having fat-filled </a:t>
            </a:r>
            <a:r>
              <a:rPr lang="en-US" sz="2000" dirty="0">
                <a:latin typeface="Times New Roman" pitchFamily="18" charset="0"/>
                <a:cs typeface="Times New Roman" pitchFamily="18" charset="0"/>
              </a:rPr>
              <a:t>peritoneal tags known as appendices </a:t>
            </a:r>
            <a:r>
              <a:rPr lang="en-US" sz="2000" dirty="0" smtClean="0">
                <a:latin typeface="Times New Roman" pitchFamily="18" charset="0"/>
                <a:cs typeface="Times New Roman" pitchFamily="18" charset="0"/>
              </a:rPr>
              <a:t>epiploicaem and </a:t>
            </a:r>
            <a:r>
              <a:rPr lang="en-US" sz="2000" dirty="0">
                <a:latin typeface="Times New Roman" pitchFamily="18" charset="0"/>
                <a:cs typeface="Times New Roman" pitchFamily="18" charset="0"/>
              </a:rPr>
              <a:t>the taenia coli.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are three flat bands of </a:t>
            </a:r>
            <a:r>
              <a:rPr lang="en-US" sz="2000" dirty="0" smtClean="0">
                <a:latin typeface="Times New Roman" pitchFamily="18" charset="0"/>
                <a:cs typeface="Times New Roman" pitchFamily="18" charset="0"/>
              </a:rPr>
              <a:t>longitudinal muscle </a:t>
            </a:r>
            <a:r>
              <a:rPr lang="en-US" sz="2000" dirty="0">
                <a:latin typeface="Times New Roman" pitchFamily="18" charset="0"/>
                <a:cs typeface="Times New Roman" pitchFamily="18" charset="0"/>
              </a:rPr>
              <a:t>that run from the appendix base to the </a:t>
            </a:r>
            <a:r>
              <a:rPr lang="en-US" sz="2000" dirty="0" smtClean="0">
                <a:latin typeface="Times New Roman" pitchFamily="18" charset="0"/>
                <a:cs typeface="Times New Roman" pitchFamily="18" charset="0"/>
              </a:rPr>
              <a:t>rectosigmoid junction</a:t>
            </a:r>
            <a:r>
              <a:rPr lang="en-US" sz="2000" dirty="0">
                <a:latin typeface="Times New Roman" pitchFamily="18" charset="0"/>
                <a:cs typeface="Times New Roman" pitchFamily="18" charset="0"/>
              </a:rPr>
              <a:t>. </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251073627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They act to pull the colon into its sacculated state,producing a series of haustrations.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Distended </a:t>
            </a:r>
            <a:r>
              <a:rPr lang="en-US" sz="2000" dirty="0">
                <a:latin typeface="Times New Roman" pitchFamily="18" charset="0"/>
                <a:cs typeface="Times New Roman" pitchFamily="18" charset="0"/>
              </a:rPr>
              <a:t>small and large intestine can be distinguished on an abdominal radiograph as the small bowel has complete transverse markings caused by the valvulae conniventes, while the colon has incomplete lines from the sacculation caused by the taeniae.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important posterior relations of the caecum and ascending colon are the right ureter, right gonadal vessels and </a:t>
            </a:r>
            <a:r>
              <a:rPr lang="en-US" sz="2000" dirty="0" smtClean="0">
                <a:latin typeface="Times New Roman" pitchFamily="18" charset="0"/>
                <a:cs typeface="Times New Roman" pitchFamily="18" charset="0"/>
              </a:rPr>
              <a:t>duodenum and </a:t>
            </a:r>
            <a:r>
              <a:rPr lang="en-US" sz="2000" dirty="0">
                <a:latin typeface="Times New Roman" pitchFamily="18" charset="0"/>
                <a:cs typeface="Times New Roman" pitchFamily="18" charset="0"/>
              </a:rPr>
              <a:t>these must be protected at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left ureter, left gonadal vessels and tail of the pancreas must be protected when operating on the left 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blood supply of the large intestine is derived from branches of the superior mesenteric artery from the </a:t>
            </a:r>
            <a:r>
              <a:rPr lang="en-US" sz="2000" dirty="0" smtClean="0">
                <a:latin typeface="Times New Roman" pitchFamily="18" charset="0"/>
                <a:cs typeface="Times New Roman" pitchFamily="18" charset="0"/>
              </a:rPr>
              <a:t>caecum to </a:t>
            </a:r>
            <a:r>
              <a:rPr lang="en-US" sz="2000" dirty="0">
                <a:latin typeface="Times New Roman" pitchFamily="18" charset="0"/>
                <a:cs typeface="Times New Roman" pitchFamily="18" charset="0"/>
              </a:rPr>
              <a:t>the distal transverse colon and the inferior mesenteric artery and its branches more distally.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Adjacent </a:t>
            </a:r>
            <a:r>
              <a:rPr lang="en-US" sz="2000" dirty="0">
                <a:latin typeface="Times New Roman" pitchFamily="18" charset="0"/>
                <a:cs typeface="Times New Roman" pitchFamily="18" charset="0"/>
              </a:rPr>
              <a:t>branches anastomose so there is usually a complete vascular supply along the colon, named the marginal </a:t>
            </a:r>
            <a:r>
              <a:rPr lang="en-US" sz="2000" dirty="0" smtClean="0">
                <a:latin typeface="Times New Roman" pitchFamily="18" charset="0"/>
                <a:cs typeface="Times New Roman" pitchFamily="18" charset="0"/>
              </a:rPr>
              <a:t>artery.</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88464302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016758"/>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This vessel is often the key blood supply to the </a:t>
            </a:r>
            <a:r>
              <a:rPr lang="en-US" sz="2000" dirty="0" smtClean="0">
                <a:latin typeface="Times New Roman" pitchFamily="18" charset="0"/>
                <a:cs typeface="Times New Roman" pitchFamily="18" charset="0"/>
              </a:rPr>
              <a:t>vascular arcades</a:t>
            </a:r>
            <a:r>
              <a:rPr lang="en-US" sz="2000" dirty="0">
                <a:latin typeface="Times New Roman" pitchFamily="18" charset="0"/>
                <a:cs typeface="Times New Roman" pitchFamily="18" charset="0"/>
              </a:rPr>
              <a:t>, ensuring adequate perfusion of a colonic </a:t>
            </a:r>
            <a:r>
              <a:rPr lang="en-US" sz="2000" dirty="0" smtClean="0">
                <a:latin typeface="Times New Roman" pitchFamily="18" charset="0"/>
                <a:cs typeface="Times New Roman" pitchFamily="18" charset="0"/>
              </a:rPr>
              <a:t>anastomosis, but </a:t>
            </a:r>
            <a:r>
              <a:rPr lang="en-US" sz="2000" dirty="0">
                <a:latin typeface="Times New Roman" pitchFamily="18" charset="0"/>
                <a:cs typeface="Times New Roman" pitchFamily="18" charset="0"/>
              </a:rPr>
              <a:t>blood flow in the ‘watershed’ area of the </a:t>
            </a:r>
            <a:r>
              <a:rPr lang="en-US" sz="2000" dirty="0" smtClean="0">
                <a:latin typeface="Times New Roman" pitchFamily="18" charset="0"/>
                <a:cs typeface="Times New Roman" pitchFamily="18" charset="0"/>
              </a:rPr>
              <a:t>splenic flexure </a:t>
            </a:r>
            <a:r>
              <a:rPr lang="en-US" sz="2000" dirty="0">
                <a:latin typeface="Times New Roman" pitchFamily="18" charset="0"/>
                <a:cs typeface="Times New Roman" pitchFamily="18" charset="0"/>
              </a:rPr>
              <a:t>representing the junction between the superior </a:t>
            </a:r>
            <a:r>
              <a:rPr lang="en-US" sz="2000" dirty="0" smtClean="0">
                <a:latin typeface="Times New Roman" pitchFamily="18" charset="0"/>
                <a:cs typeface="Times New Roman" pitchFamily="18" charset="0"/>
              </a:rPr>
              <a:t>and inferior </a:t>
            </a:r>
            <a:r>
              <a:rPr lang="en-US" sz="2000" dirty="0">
                <a:latin typeface="Times New Roman" pitchFamily="18" charset="0"/>
                <a:cs typeface="Times New Roman" pitchFamily="18" charset="0"/>
              </a:rPr>
              <a:t>mesenteric supply may be tenuous.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Sudden occlusion of </a:t>
            </a:r>
            <a:r>
              <a:rPr lang="en-US" sz="2000" dirty="0">
                <a:latin typeface="Times New Roman" pitchFamily="18" charset="0"/>
                <a:cs typeface="Times New Roman" pitchFamily="18" charset="0"/>
              </a:rPr>
              <a:t>the inferior mesenteric artery may leave the area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splenic flexure poorly perfused, leading to an </a:t>
            </a:r>
            <a:r>
              <a:rPr lang="en-US" sz="2000" dirty="0" smtClean="0">
                <a:latin typeface="Times New Roman" pitchFamily="18" charset="0"/>
                <a:cs typeface="Times New Roman" pitchFamily="18" charset="0"/>
              </a:rPr>
              <a:t>ischaemic colitis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Venous </a:t>
            </a:r>
            <a:r>
              <a:rPr lang="en-US" sz="2000" dirty="0">
                <a:latin typeface="Times New Roman" pitchFamily="18" charset="0"/>
                <a:cs typeface="Times New Roman" pitchFamily="18" charset="0"/>
              </a:rPr>
              <a:t>and lymphatic drainage of the colon </a:t>
            </a:r>
            <a:r>
              <a:rPr lang="en-US" sz="2000" dirty="0" smtClean="0">
                <a:latin typeface="Times New Roman" pitchFamily="18" charset="0"/>
                <a:cs typeface="Times New Roman" pitchFamily="18" charset="0"/>
              </a:rPr>
              <a:t>follows the </a:t>
            </a:r>
            <a:r>
              <a:rPr lang="en-US" sz="2000" dirty="0">
                <a:latin typeface="Times New Roman" pitchFamily="18" charset="0"/>
                <a:cs typeface="Times New Roman" pitchFamily="18" charset="0"/>
              </a:rPr>
              <a:t>arterial supply and venous drainage is into the </a:t>
            </a:r>
            <a:r>
              <a:rPr lang="en-US" sz="2000" dirty="0" smtClean="0">
                <a:latin typeface="Times New Roman" pitchFamily="18" charset="0"/>
                <a:cs typeface="Times New Roman" pitchFamily="18" charset="0"/>
              </a:rPr>
              <a:t>portal system</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High </a:t>
            </a:r>
            <a:r>
              <a:rPr lang="en-US" sz="2000" dirty="0">
                <a:latin typeface="Times New Roman" pitchFamily="18" charset="0"/>
                <a:cs typeface="Times New Roman" pitchFamily="18" charset="0"/>
              </a:rPr>
              <a:t>ligation of the artery supplying a segment </a:t>
            </a:r>
            <a:r>
              <a:rPr lang="en-US" sz="2000" dirty="0" smtClean="0">
                <a:latin typeface="Times New Roman" pitchFamily="18" charset="0"/>
                <a:cs typeface="Times New Roman" pitchFamily="18" charset="0"/>
              </a:rPr>
              <a:t>of colon </a:t>
            </a:r>
            <a:r>
              <a:rPr lang="en-US" sz="2000" dirty="0">
                <a:latin typeface="Times New Roman" pitchFamily="18" charset="0"/>
                <a:cs typeface="Times New Roman" pitchFamily="18" charset="0"/>
              </a:rPr>
              <a:t>will therefore also remove the draining lymph </a:t>
            </a:r>
            <a:r>
              <a:rPr lang="en-US" sz="2000" dirty="0" smtClean="0">
                <a:latin typeface="Times New Roman" pitchFamily="18" charset="0"/>
                <a:cs typeface="Times New Roman" pitchFamily="18" charset="0"/>
              </a:rPr>
              <a:t>nodes, a </a:t>
            </a:r>
            <a:r>
              <a:rPr lang="en-US" sz="2000" dirty="0">
                <a:latin typeface="Times New Roman" pitchFamily="18" charset="0"/>
                <a:cs typeface="Times New Roman" pitchFamily="18" charset="0"/>
              </a:rPr>
              <a:t>key technical point in cancer surgery.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nerve </a:t>
            </a:r>
            <a:r>
              <a:rPr lang="en-US" sz="2000" dirty="0" smtClean="0">
                <a:latin typeface="Times New Roman" pitchFamily="18" charset="0"/>
                <a:cs typeface="Times New Roman" pitchFamily="18" charset="0"/>
              </a:rPr>
              <a:t>supply to </a:t>
            </a:r>
            <a:r>
              <a:rPr lang="en-US" sz="2000" dirty="0">
                <a:latin typeface="Times New Roman" pitchFamily="18" charset="0"/>
                <a:cs typeface="Times New Roman" pitchFamily="18" charset="0"/>
              </a:rPr>
              <a:t>the large intestine is derived from the splanchnic </a:t>
            </a:r>
            <a:r>
              <a:rPr lang="en-US" sz="2000" dirty="0" smtClean="0">
                <a:latin typeface="Times New Roman" pitchFamily="18" charset="0"/>
                <a:cs typeface="Times New Roman" pitchFamily="18" charset="0"/>
              </a:rPr>
              <a:t>nerves via </a:t>
            </a:r>
            <a:r>
              <a:rPr lang="en-US" sz="2000" dirty="0">
                <a:latin typeface="Times New Roman" pitchFamily="18" charset="0"/>
                <a:cs typeface="Times New Roman" pitchFamily="18" charset="0"/>
              </a:rPr>
              <a:t>a dense sympathetic plexus surrounding the superior </a:t>
            </a:r>
            <a:r>
              <a:rPr lang="en-US" sz="2000" dirty="0" smtClean="0">
                <a:latin typeface="Times New Roman" pitchFamily="18" charset="0"/>
                <a:cs typeface="Times New Roman" pitchFamily="18" charset="0"/>
              </a:rPr>
              <a:t>and inferior </a:t>
            </a:r>
            <a:r>
              <a:rPr lang="en-US" sz="2000" dirty="0">
                <a:latin typeface="Times New Roman" pitchFamily="18" charset="0"/>
                <a:cs typeface="Times New Roman" pitchFamily="18" charset="0"/>
              </a:rPr>
              <a:t>mesenteric arteries.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Visceral </a:t>
            </a:r>
            <a:r>
              <a:rPr lang="en-US" sz="2000" dirty="0">
                <a:latin typeface="Times New Roman" pitchFamily="18" charset="0"/>
                <a:cs typeface="Times New Roman" pitchFamily="18" charset="0"/>
              </a:rPr>
              <a:t>pain from the part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colon supplied by the superior mesenteric artery is </a:t>
            </a:r>
            <a:r>
              <a:rPr lang="en-US" sz="2000" dirty="0" smtClean="0">
                <a:latin typeface="Times New Roman" pitchFamily="18" charset="0"/>
                <a:cs typeface="Times New Roman" pitchFamily="18" charset="0"/>
              </a:rPr>
              <a:t>thus felt</a:t>
            </a:r>
            <a:r>
              <a:rPr lang="en-US" sz="2000" dirty="0">
                <a:latin typeface="Times New Roman" pitchFamily="18" charset="0"/>
                <a:cs typeface="Times New Roman" pitchFamily="18" charset="0"/>
              </a:rPr>
              <a:t>, like that of the small intestine, in the </a:t>
            </a:r>
            <a:r>
              <a:rPr lang="en-US" sz="2000" dirty="0" smtClean="0">
                <a:latin typeface="Times New Roman" pitchFamily="18" charset="0"/>
                <a:cs typeface="Times New Roman" pitchFamily="18" charset="0"/>
              </a:rPr>
              <a:t>periumbilical region</a:t>
            </a:r>
            <a:r>
              <a:rPr lang="en-US" sz="2000" dirty="0">
                <a:latin typeface="Times New Roman" pitchFamily="18" charset="0"/>
                <a:cs typeface="Times New Roman" pitchFamily="18" charset="0"/>
              </a:rPr>
              <a:t>, while pain from the colon distal to that point is </a:t>
            </a:r>
            <a:r>
              <a:rPr lang="en-US" sz="2000" dirty="0" smtClean="0">
                <a:latin typeface="Times New Roman" pitchFamily="18" charset="0"/>
                <a:cs typeface="Times New Roman" pitchFamily="18" charset="0"/>
              </a:rPr>
              <a:t>felt suprapubically</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49875479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PHYSIOLOGY OF THE LARGE INTESTINE</a:t>
            </a:r>
          </a:p>
          <a:p>
            <a:pPr marL="742950" lvl="1" indent="-285750" algn="l" rtl="0">
              <a:buFont typeface="Arial" pitchFamily="34" charset="0"/>
              <a:buChar char="•"/>
            </a:pPr>
            <a:r>
              <a:rPr lang="en-US" sz="2000" dirty="0">
                <a:latin typeface="Times New Roman" pitchFamily="18" charset="0"/>
                <a:cs typeface="Times New Roman" pitchFamily="18" charset="0"/>
              </a:rPr>
              <a:t>The principle function of the colon is absorption of water; 1000 mL of ileal content enters the caecum every 24 hours, of which only approximately 200 mL is excreted as faeces.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Sodium </a:t>
            </a:r>
            <a:r>
              <a:rPr lang="en-US" sz="2000" dirty="0">
                <a:latin typeface="Times New Roman" pitchFamily="18" charset="0"/>
                <a:cs typeface="Times New Roman" pitchFamily="18" charset="0"/>
              </a:rPr>
              <a:t>absorption is </a:t>
            </a:r>
            <a:r>
              <a:rPr lang="en-US" sz="2000" dirty="0" smtClean="0">
                <a:latin typeface="Times New Roman" pitchFamily="18" charset="0"/>
                <a:cs typeface="Times New Roman" pitchFamily="18" charset="0"/>
              </a:rPr>
              <a:t>by </a:t>
            </a:r>
            <a:r>
              <a:rPr lang="en-US" sz="2000" dirty="0">
                <a:latin typeface="Times New Roman" pitchFamily="18" charset="0"/>
                <a:cs typeface="Times New Roman" pitchFamily="18" charset="0"/>
              </a:rPr>
              <a:t>an active transport system, while chloride and water are absorbed passively.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Fermentation </a:t>
            </a:r>
            <a:r>
              <a:rPr lang="en-US" sz="2000" dirty="0">
                <a:latin typeface="Times New Roman" pitchFamily="18" charset="0"/>
                <a:cs typeface="Times New Roman" pitchFamily="18" charset="0"/>
              </a:rPr>
              <a:t>of dietary fibre in the colon by the normal colonic microflora leads to the generation of short chain fatty acids, which are an important metabolic fuel for the colonic mucosa.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Diversion </a:t>
            </a:r>
            <a:r>
              <a:rPr lang="en-US" sz="2000" dirty="0">
                <a:latin typeface="Times New Roman" pitchFamily="18" charset="0"/>
                <a:cs typeface="Times New Roman" pitchFamily="18" charset="0"/>
              </a:rPr>
              <a:t>of the faecal stream may lead to inflammatory changes in the colon downstream (diversion colitis).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Absorption </a:t>
            </a:r>
            <a:r>
              <a:rPr lang="en-US" sz="2000" dirty="0">
                <a:latin typeface="Times New Roman" pitchFamily="18" charset="0"/>
                <a:cs typeface="Times New Roman" pitchFamily="18" charset="0"/>
              </a:rPr>
              <a:t>of nutrients including glucose, fatty </a:t>
            </a:r>
            <a:r>
              <a:rPr lang="en-US" sz="2000" dirty="0" smtClean="0">
                <a:latin typeface="Times New Roman" pitchFamily="18" charset="0"/>
                <a:cs typeface="Times New Roman" pitchFamily="18" charset="0"/>
              </a:rPr>
              <a:t>acids, amino </a:t>
            </a:r>
            <a:r>
              <a:rPr lang="en-US" sz="2000" dirty="0">
                <a:latin typeface="Times New Roman" pitchFamily="18" charset="0"/>
                <a:cs typeface="Times New Roman" pitchFamily="18" charset="0"/>
              </a:rPr>
              <a:t>acids and </a:t>
            </a:r>
            <a:r>
              <a:rPr lang="en-US" sz="2000" dirty="0" smtClean="0">
                <a:latin typeface="Times New Roman" pitchFamily="18" charset="0"/>
                <a:cs typeface="Times New Roman" pitchFamily="18" charset="0"/>
              </a:rPr>
              <a:t>vitamins. </a:t>
            </a:r>
          </a:p>
          <a:p>
            <a:pPr marL="742950" lvl="1" indent="-285750" algn="l" rtl="0">
              <a:buFont typeface="Arial" pitchFamily="34" charset="0"/>
              <a:buChar char="•"/>
            </a:pPr>
            <a:r>
              <a:rPr lang="en-US" sz="2000" dirty="0" smtClean="0">
                <a:latin typeface="Times New Roman" pitchFamily="18" charset="0"/>
                <a:cs typeface="Times New Roman" pitchFamily="18" charset="0"/>
              </a:rPr>
              <a:t>Colonic </a:t>
            </a:r>
            <a:r>
              <a:rPr lang="en-US" sz="2000" dirty="0">
                <a:latin typeface="Times New Roman" pitchFamily="18" charset="0"/>
                <a:cs typeface="Times New Roman" pitchFamily="18" charset="0"/>
              </a:rPr>
              <a:t>motility is variable.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general, faecal residue reaches the caecum 4 hours after a meal and the rectum after 24 hours.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Passage </a:t>
            </a:r>
            <a:r>
              <a:rPr lang="en-US" sz="2000" dirty="0">
                <a:latin typeface="Times New Roman" pitchFamily="18" charset="0"/>
                <a:cs typeface="Times New Roman" pitchFamily="18" charset="0"/>
              </a:rPr>
              <a:t>of stool is not orderly because of mixing within the colon, so it is not uncommon for residue from a single meal to still be passed 4 days later</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276612998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TUMOURS OF THE </a:t>
            </a:r>
            <a:r>
              <a:rPr lang="en-US" sz="2000" b="1" dirty="0" smtClean="0">
                <a:latin typeface="Times New Roman" pitchFamily="18" charset="0"/>
                <a:cs typeface="Times New Roman" pitchFamily="18" charset="0"/>
              </a:rPr>
              <a:t>LARGE INTESTINE</a:t>
            </a:r>
            <a:endParaRPr lang="en-US" sz="2000" b="1" dirty="0">
              <a:latin typeface="Times New Roman" pitchFamily="18" charset="0"/>
              <a:cs typeface="Times New Roman" pitchFamily="18" charset="0"/>
            </a:endParaRPr>
          </a:p>
          <a:p>
            <a:pPr algn="l" rtl="0"/>
            <a:r>
              <a:rPr lang="en-US" sz="2000" b="1" dirty="0">
                <a:latin typeface="Times New Roman" pitchFamily="18" charset="0"/>
                <a:cs typeface="Times New Roman" pitchFamily="18" charset="0"/>
              </a:rPr>
              <a:t>Benign</a:t>
            </a:r>
          </a:p>
          <a:p>
            <a:pPr algn="l" rtl="0"/>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t>
            </a:r>
            <a:r>
              <a:rPr lang="en-US" sz="2000" b="1" dirty="0">
                <a:latin typeface="Times New Roman" pitchFamily="18" charset="0"/>
                <a:cs typeface="Times New Roman" pitchFamily="18" charset="0"/>
              </a:rPr>
              <a:t>polyp’ </a:t>
            </a:r>
            <a:r>
              <a:rPr lang="en-US" sz="2000" dirty="0" smtClean="0">
                <a:latin typeface="Times New Roman" pitchFamily="18" charset="0"/>
                <a:cs typeface="Times New Roman" pitchFamily="18" charset="0"/>
              </a:rPr>
              <a:t>is </a:t>
            </a:r>
            <a:r>
              <a:rPr lang="en-US" sz="2000" dirty="0">
                <a:latin typeface="Times New Roman" pitchFamily="18" charset="0"/>
                <a:cs typeface="Times New Roman" pitchFamily="18" charset="0"/>
              </a:rPr>
              <a:t>any protrusion </a:t>
            </a:r>
            <a:r>
              <a:rPr lang="en-US" sz="2000" dirty="0" smtClean="0">
                <a:latin typeface="Times New Roman" pitchFamily="18" charset="0"/>
                <a:cs typeface="Times New Roman" pitchFamily="18" charset="0"/>
              </a:rPr>
              <a:t>of the </a:t>
            </a:r>
            <a:r>
              <a:rPr lang="en-US" sz="2000" dirty="0">
                <a:latin typeface="Times New Roman" pitchFamily="18" charset="0"/>
                <a:cs typeface="Times New Roman" pitchFamily="18" charset="0"/>
              </a:rPr>
              <a:t>mucosa</a:t>
            </a:r>
            <a:r>
              <a:rPr lang="en-US" sz="2000" dirty="0" smtClean="0">
                <a:latin typeface="Times New Roman" pitchFamily="18" charset="0"/>
                <a:cs typeface="Times New Roman" pitchFamily="18" charset="0"/>
              </a:rPr>
              <a:t>.</a:t>
            </a:r>
          </a:p>
          <a:p>
            <a:pPr algn="l" rtl="0"/>
            <a:r>
              <a:rPr lang="en-US" sz="2000" dirty="0" smtClean="0">
                <a:latin typeface="Times New Roman" pitchFamily="18" charset="0"/>
                <a:cs typeface="Times New Roman" pitchFamily="18" charset="0"/>
              </a:rPr>
              <a:t>Polyps </a:t>
            </a:r>
            <a:r>
              <a:rPr lang="en-US" sz="2000" dirty="0">
                <a:latin typeface="Times New Roman" pitchFamily="18" charset="0"/>
                <a:cs typeface="Times New Roman" pitchFamily="18" charset="0"/>
              </a:rPr>
              <a:t>can </a:t>
            </a:r>
            <a:r>
              <a:rPr lang="en-US" sz="2000" dirty="0" smtClean="0">
                <a:latin typeface="Times New Roman" pitchFamily="18" charset="0"/>
                <a:cs typeface="Times New Roman" pitchFamily="18" charset="0"/>
              </a:rPr>
              <a:t>occur;</a:t>
            </a:r>
          </a:p>
          <a:p>
            <a:pPr marL="742950" lvl="1" indent="-285750" algn="l" rtl="0">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ingly </a:t>
            </a:r>
          </a:p>
          <a:p>
            <a:pPr marL="742950" lvl="1" indent="-285750" algn="l" rtl="0">
              <a:buFont typeface="Wingdings" pitchFamily="2" charset="2"/>
              <a:buChar char="Ø"/>
            </a:pPr>
            <a:r>
              <a:rPr lang="en-US" sz="2000" dirty="0" smtClean="0">
                <a:latin typeface="Times New Roman" pitchFamily="18" charset="0"/>
                <a:cs typeface="Times New Roman" pitchFamily="18" charset="0"/>
              </a:rPr>
              <a:t> Small </a:t>
            </a:r>
            <a:r>
              <a:rPr lang="en-US" sz="2000" dirty="0">
                <a:latin typeface="Times New Roman" pitchFamily="18" charset="0"/>
                <a:cs typeface="Times New Roman" pitchFamily="18" charset="0"/>
              </a:rPr>
              <a:t>numbers </a:t>
            </a:r>
            <a:endParaRPr lang="en-US" sz="2000" dirty="0" smtClean="0">
              <a:latin typeface="Times New Roman" pitchFamily="18" charset="0"/>
              <a:cs typeface="Times New Roman" pitchFamily="18" charset="0"/>
            </a:endParaRPr>
          </a:p>
          <a:p>
            <a:pPr marL="742950" lvl="1" indent="-285750" algn="l" rtl="0">
              <a:buFont typeface="Wingdings" pitchFamily="2" charset="2"/>
              <a:buChar char="Ø"/>
            </a:pPr>
            <a:r>
              <a:rPr lang="en-US" sz="2000" dirty="0" smtClean="0">
                <a:latin typeface="Times New Roman" pitchFamily="18" charset="0"/>
                <a:cs typeface="Times New Roman" pitchFamily="18" charset="0"/>
              </a:rPr>
              <a:t> A polyposis syndrome </a:t>
            </a:r>
          </a:p>
          <a:p>
            <a:pPr algn="l" rtl="0"/>
            <a:r>
              <a:rPr lang="en-US" sz="2000" b="1" dirty="0" smtClean="0">
                <a:latin typeface="Times New Roman" pitchFamily="18" charset="0"/>
                <a:cs typeface="Times New Roman" pitchFamily="18" charset="0"/>
              </a:rPr>
              <a:t>Adenomatous </a:t>
            </a:r>
            <a:r>
              <a:rPr lang="en-US" sz="2000" b="1" dirty="0">
                <a:latin typeface="Times New Roman" pitchFamily="18" charset="0"/>
                <a:cs typeface="Times New Roman" pitchFamily="18" charset="0"/>
              </a:rPr>
              <a:t>polyps</a:t>
            </a:r>
          </a:p>
          <a:p>
            <a:pPr marL="742950" lvl="1" indent="-285750" algn="l" rtl="0">
              <a:buFont typeface="Wingdings" pitchFamily="2" charset="2"/>
              <a:buChar char="Ø"/>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tubular </a:t>
            </a:r>
            <a:r>
              <a:rPr lang="en-US" sz="2000" dirty="0" smtClean="0">
                <a:latin typeface="Times New Roman" pitchFamily="18" charset="0"/>
                <a:cs typeface="Times New Roman" pitchFamily="18" charset="0"/>
              </a:rPr>
              <a:t>adenoma </a:t>
            </a:r>
          </a:p>
          <a:p>
            <a:pPr marL="742950" lvl="1" indent="-285750" algn="l" rtl="0">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villous </a:t>
            </a:r>
            <a:r>
              <a:rPr lang="en-US" sz="2000" dirty="0" smtClean="0">
                <a:latin typeface="Times New Roman" pitchFamily="18" charset="0"/>
                <a:cs typeface="Times New Roman" pitchFamily="18" charset="0"/>
              </a:rPr>
              <a:t>adenoma</a:t>
            </a:r>
          </a:p>
          <a:p>
            <a:pPr marL="742950" lvl="1" indent="-285750" algn="l" rtl="0">
              <a:buFont typeface="Wingdings" pitchFamily="2" charset="2"/>
              <a:buChar char="Ø"/>
            </a:pP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flat spreading </a:t>
            </a:r>
            <a:r>
              <a:rPr lang="en-US" sz="2000" dirty="0" smtClean="0">
                <a:latin typeface="Times New Roman" pitchFamily="18" charset="0"/>
                <a:cs typeface="Times New Roman" pitchFamily="18" charset="0"/>
              </a:rPr>
              <a:t>lesion </a:t>
            </a:r>
          </a:p>
          <a:p>
            <a:pPr marL="742950" lvl="1" indent="-285750" algn="l" rtl="0">
              <a:buFont typeface="Arial" pitchFamily="34" charset="0"/>
              <a:buChar char="•"/>
            </a:pPr>
            <a:r>
              <a:rPr lang="en-US" sz="2000" dirty="0" smtClean="0">
                <a:latin typeface="Times New Roman" pitchFamily="18" charset="0"/>
                <a:cs typeface="Times New Roman" pitchFamily="18" charset="0"/>
              </a:rPr>
              <a:t>Villous </a:t>
            </a:r>
            <a:r>
              <a:rPr lang="en-US" sz="2000" dirty="0">
                <a:latin typeface="Times New Roman" pitchFamily="18" charset="0"/>
                <a:cs typeface="Times New Roman" pitchFamily="18" charset="0"/>
              </a:rPr>
              <a:t>tumours can cause </a:t>
            </a:r>
            <a:r>
              <a:rPr lang="en-US" sz="2000" dirty="0" smtClean="0">
                <a:latin typeface="Times New Roman" pitchFamily="18" charset="0"/>
                <a:cs typeface="Times New Roman" pitchFamily="18" charset="0"/>
              </a:rPr>
              <a:t>diarrhoea, mucus </a:t>
            </a:r>
            <a:r>
              <a:rPr lang="en-US" sz="2000" dirty="0">
                <a:latin typeface="Times New Roman" pitchFamily="18" charset="0"/>
                <a:cs typeface="Times New Roman" pitchFamily="18" charset="0"/>
              </a:rPr>
              <a:t>discharge and, occasionally hypokalaemia and </a:t>
            </a:r>
            <a:r>
              <a:rPr lang="en-US" sz="2000" dirty="0" smtClean="0">
                <a:latin typeface="Times New Roman" pitchFamily="18" charset="0"/>
                <a:cs typeface="Times New Roman" pitchFamily="18" charset="0"/>
              </a:rPr>
              <a:t>hypoalbuminaemia.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risk of malignancy developing in an </a:t>
            </a:r>
            <a:r>
              <a:rPr lang="en-US" sz="2000" dirty="0" smtClean="0">
                <a:latin typeface="Times New Roman" pitchFamily="18" charset="0"/>
                <a:cs typeface="Times New Roman" pitchFamily="18" charset="0"/>
              </a:rPr>
              <a:t>adenoma increases </a:t>
            </a:r>
            <a:r>
              <a:rPr lang="en-US" sz="2000" dirty="0">
                <a:latin typeface="Times New Roman" pitchFamily="18" charset="0"/>
                <a:cs typeface="Times New Roman" pitchFamily="18" charset="0"/>
              </a:rPr>
              <a:t>with size; there is a 10% risk of cancer in </a:t>
            </a:r>
            <a:r>
              <a:rPr lang="en-US" sz="2000" dirty="0" smtClean="0">
                <a:latin typeface="Times New Roman" pitchFamily="18" charset="0"/>
                <a:cs typeface="Times New Roman" pitchFamily="18" charset="0"/>
              </a:rPr>
              <a:t>a 1-cm </a:t>
            </a:r>
            <a:r>
              <a:rPr lang="en-US" sz="2000" dirty="0">
                <a:latin typeface="Times New Roman" pitchFamily="18" charset="0"/>
                <a:cs typeface="Times New Roman" pitchFamily="18" charset="0"/>
              </a:rPr>
              <a:t>diameter tubular adenoma, whereas almost one-third </a:t>
            </a:r>
            <a:r>
              <a:rPr lang="en-US" sz="2000" dirty="0" smtClean="0">
                <a:latin typeface="Times New Roman" pitchFamily="18" charset="0"/>
                <a:cs typeface="Times New Roman" pitchFamily="18" charset="0"/>
              </a:rPr>
              <a:t>of large </a:t>
            </a:r>
            <a:r>
              <a:rPr lang="en-US" sz="2000" dirty="0">
                <a:latin typeface="Times New Roman" pitchFamily="18" charset="0"/>
                <a:cs typeface="Times New Roman" pitchFamily="18" charset="0"/>
              </a:rPr>
              <a:t>(&gt;3 cm) colonic adenomas will have an area of </a:t>
            </a:r>
            <a:r>
              <a:rPr lang="en-US" sz="2000" dirty="0" smtClean="0">
                <a:latin typeface="Times New Roman" pitchFamily="18" charset="0"/>
                <a:cs typeface="Times New Roman" pitchFamily="18" charset="0"/>
              </a:rPr>
              <a:t>invasive malignancy </a:t>
            </a:r>
            <a:r>
              <a:rPr lang="en-US" sz="2000" dirty="0">
                <a:latin typeface="Times New Roman" pitchFamily="18" charset="0"/>
                <a:cs typeface="Times New Roman" pitchFamily="18" charset="0"/>
              </a:rPr>
              <a:t>within them. </a:t>
            </a:r>
          </a:p>
        </p:txBody>
      </p:sp>
    </p:spTree>
    <p:extLst>
      <p:ext uri="{BB962C8B-B14F-4D97-AF65-F5344CB8AC3E}">
        <p14:creationId xmlns:p14="http://schemas.microsoft.com/office/powerpoint/2010/main" val="319359265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Adenomas larger than 5 mm in diameter are usually excised because of their malignant potential.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Snare </a:t>
            </a:r>
            <a:r>
              <a:rPr lang="en-US" sz="2000" dirty="0">
                <a:latin typeface="Times New Roman" pitchFamily="18" charset="0"/>
                <a:cs typeface="Times New Roman" pitchFamily="18" charset="0"/>
              </a:rPr>
              <a:t>polypectomy is usually possible for </a:t>
            </a:r>
            <a:r>
              <a:rPr lang="en-US" sz="2000" dirty="0" smtClean="0">
                <a:latin typeface="Times New Roman" pitchFamily="18" charset="0"/>
                <a:cs typeface="Times New Roman" pitchFamily="18" charset="0"/>
              </a:rPr>
              <a:t>colonic polyps </a:t>
            </a:r>
            <a:r>
              <a:rPr lang="en-US" sz="2000" dirty="0">
                <a:latin typeface="Times New Roman" pitchFamily="18" charset="0"/>
                <a:cs typeface="Times New Roman" pitchFamily="18" charset="0"/>
              </a:rPr>
              <a:t>but larger sessile polyps may require endoscopic mucosal resection after infiltration of a solution containing dilute adrenaline</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Larger rectal adenomas may require transanal resection or, where the adenoma is too high, transanal endoscopic microsurgery or resection via transanal placement of laparoscopic instruments.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Extensive </a:t>
            </a:r>
            <a:r>
              <a:rPr lang="en-US" sz="2000" dirty="0">
                <a:latin typeface="Times New Roman" pitchFamily="18" charset="0"/>
                <a:cs typeface="Times New Roman" pitchFamily="18" charset="0"/>
              </a:rPr>
              <a:t>villous lesions of the rectum may require argon beam ablation when the patient is frail but symptomatic.</a:t>
            </a:r>
          </a:p>
        </p:txBody>
      </p:sp>
    </p:spTree>
    <p:extLst>
      <p:ext uri="{BB962C8B-B14F-4D97-AF65-F5344CB8AC3E}">
        <p14:creationId xmlns:p14="http://schemas.microsoft.com/office/powerpoint/2010/main" val="30531972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062651"/>
          </a:xfrm>
          <a:prstGeom prst="rect">
            <a:avLst/>
          </a:prstGeom>
        </p:spPr>
        <p:txBody>
          <a:bodyPr wrap="square">
            <a:spAutoFit/>
          </a:bodyPr>
          <a:lstStyle/>
          <a:p>
            <a:pPr algn="l" rtl="0"/>
            <a:r>
              <a:rPr lang="en-US" sz="2000" b="1" dirty="0">
                <a:latin typeface="Times New Roman" pitchFamily="18" charset="0"/>
                <a:cs typeface="Times New Roman" pitchFamily="18" charset="0"/>
              </a:rPr>
              <a:t>Classification of intestinal polyps.</a:t>
            </a:r>
          </a:p>
          <a:p>
            <a:pPr algn="l" rtl="0"/>
            <a:r>
              <a:rPr lang="en-US" sz="2000" dirty="0" smtClean="0">
                <a:latin typeface="Times New Roman" pitchFamily="18" charset="0"/>
                <a:cs typeface="Times New Roman" pitchFamily="18" charset="0"/>
              </a:rPr>
              <a:t>Inflammatory                  </a:t>
            </a:r>
            <a:r>
              <a:rPr lang="en-US" sz="2000" dirty="0">
                <a:latin typeface="Times New Roman" pitchFamily="18" charset="0"/>
                <a:cs typeface="Times New Roman" pitchFamily="18" charset="0"/>
              </a:rPr>
              <a:t>Inflammatory polyps (pseudopolyps in UC)</a:t>
            </a:r>
          </a:p>
          <a:p>
            <a:pPr algn="l" rtl="0"/>
            <a:r>
              <a:rPr lang="en-US" sz="2000" dirty="0">
                <a:latin typeface="Times New Roman" pitchFamily="18" charset="0"/>
                <a:cs typeface="Times New Roman" pitchFamily="18" charset="0"/>
              </a:rPr>
              <a:t>Metaplastic </a:t>
            </a:r>
            <a:r>
              <a:rPr lang="en-US" sz="2000" dirty="0" smtClean="0">
                <a:latin typeface="Times New Roman" pitchFamily="18" charset="0"/>
                <a:cs typeface="Times New Roman" pitchFamily="18" charset="0"/>
              </a:rPr>
              <a:t>                     Metaplastic </a:t>
            </a:r>
            <a:r>
              <a:rPr lang="en-US" sz="2000" dirty="0">
                <a:latin typeface="Times New Roman" pitchFamily="18" charset="0"/>
                <a:cs typeface="Times New Roman" pitchFamily="18" charset="0"/>
              </a:rPr>
              <a:t>or hyperplastic polyps</a:t>
            </a:r>
          </a:p>
          <a:p>
            <a:pPr algn="l" rtl="0"/>
            <a:r>
              <a:rPr lang="en-US" sz="2000" dirty="0">
                <a:latin typeface="Times New Roman" pitchFamily="18" charset="0"/>
                <a:cs typeface="Times New Roman" pitchFamily="18" charset="0"/>
              </a:rPr>
              <a:t>Hamartomatous </a:t>
            </a:r>
            <a:r>
              <a:rPr lang="en-US" sz="2000" dirty="0" smtClean="0">
                <a:latin typeface="Times New Roman" pitchFamily="18" charset="0"/>
                <a:cs typeface="Times New Roman" pitchFamily="18" charset="0"/>
              </a:rPr>
              <a:t>             Peutz–Jeghers </a:t>
            </a:r>
            <a:r>
              <a:rPr lang="en-US" sz="2000" dirty="0">
                <a:latin typeface="Times New Roman" pitchFamily="18" charset="0"/>
                <a:cs typeface="Times New Roman" pitchFamily="18" charset="0"/>
              </a:rPr>
              <a:t>polyp</a:t>
            </a:r>
          </a:p>
          <a:p>
            <a:pPr algn="l" rtl="0"/>
            <a:r>
              <a:rPr lang="en-US" sz="2000" dirty="0" smtClean="0">
                <a:latin typeface="Times New Roman" pitchFamily="18" charset="0"/>
                <a:cs typeface="Times New Roman" pitchFamily="18" charset="0"/>
              </a:rPr>
              <a:t>                                           Juvenile </a:t>
            </a:r>
            <a:r>
              <a:rPr lang="en-US" sz="2000" dirty="0">
                <a:latin typeface="Times New Roman" pitchFamily="18" charset="0"/>
                <a:cs typeface="Times New Roman" pitchFamily="18" charset="0"/>
              </a:rPr>
              <a:t>polyp</a:t>
            </a:r>
          </a:p>
          <a:p>
            <a:pPr algn="l" rtl="0"/>
            <a:r>
              <a:rPr lang="en-US" sz="2000" dirty="0">
                <a:latin typeface="Times New Roman" pitchFamily="18" charset="0"/>
                <a:cs typeface="Times New Roman" pitchFamily="18" charset="0"/>
              </a:rPr>
              <a:t>Neoplastic </a:t>
            </a:r>
            <a:r>
              <a:rPr lang="en-US" sz="2000" dirty="0" smtClean="0">
                <a:latin typeface="Times New Roman" pitchFamily="18" charset="0"/>
                <a:cs typeface="Times New Roman" pitchFamily="18" charset="0"/>
              </a:rPr>
              <a:t>                        Adenoma                                                               Tubular</a:t>
            </a:r>
            <a:endParaRPr lang="en-US" sz="2000" dirty="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                                                                                                                         Tubulovillous</a:t>
            </a:r>
            <a:endParaRPr lang="en-US" sz="2000" dirty="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                                                                                                                         Villous</a:t>
            </a:r>
            <a:endParaRPr lang="en-US" sz="2000" dirty="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                                          Adenocarcinoma</a:t>
            </a:r>
            <a:endParaRPr lang="en-US" sz="2000" dirty="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                                          Carcinoid </a:t>
            </a:r>
            <a:r>
              <a:rPr lang="en-US" sz="2000" dirty="0">
                <a:latin typeface="Times New Roman" pitchFamily="18" charset="0"/>
                <a:cs typeface="Times New Roman" pitchFamily="18" charset="0"/>
              </a:rPr>
              <a:t>tumour</a:t>
            </a:r>
          </a:p>
          <a:p>
            <a:pPr algn="l" rtl="0"/>
            <a:r>
              <a:rPr lang="en-US" sz="2000" dirty="0">
                <a:latin typeface="Times New Roman" pitchFamily="18" charset="0"/>
                <a:cs typeface="Times New Roman" pitchFamily="18" charset="0"/>
              </a:rPr>
              <a:t>UC, </a:t>
            </a:r>
            <a:r>
              <a:rPr lang="en-US" sz="2000" i="1" dirty="0">
                <a:latin typeface="Times New Roman" pitchFamily="18" charset="0"/>
                <a:cs typeface="Times New Roman" pitchFamily="18" charset="0"/>
              </a:rPr>
              <a:t>ulcerative colitis</a:t>
            </a:r>
            <a:r>
              <a:rPr lang="en-US" sz="2000" dirty="0" smtClean="0">
                <a:latin typeface="Times New Roman" pitchFamily="18" charset="0"/>
                <a:cs typeface="Times New Roman" pitchFamily="18" charset="0"/>
              </a:rPr>
              <a:t>.</a:t>
            </a:r>
          </a:p>
          <a:p>
            <a:pPr algn="l" rtl="0"/>
            <a:endParaRPr lang="en-US" dirty="0" smtClean="0"/>
          </a:p>
        </p:txBody>
      </p:sp>
    </p:spTree>
    <p:extLst>
      <p:ext uri="{BB962C8B-B14F-4D97-AF65-F5344CB8AC3E}">
        <p14:creationId xmlns:p14="http://schemas.microsoft.com/office/powerpoint/2010/main" val="151281197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632311"/>
          </a:xfrm>
          <a:prstGeom prst="rect">
            <a:avLst/>
          </a:prstGeom>
        </p:spPr>
        <p:txBody>
          <a:bodyPr wrap="square">
            <a:spAutoFit/>
          </a:bodyPr>
          <a:lstStyle/>
          <a:p>
            <a:pPr algn="l" rtl="0"/>
            <a:r>
              <a:rPr lang="en-US" sz="2000" b="1" dirty="0">
                <a:latin typeface="Times New Roman" pitchFamily="18" charset="0"/>
                <a:cs typeface="Times New Roman" pitchFamily="18" charset="0"/>
              </a:rPr>
              <a:t>Familial adenomatous </a:t>
            </a:r>
            <a:r>
              <a:rPr lang="en-US" sz="2000" b="1" dirty="0" smtClean="0">
                <a:latin typeface="Times New Roman" pitchFamily="18" charset="0"/>
                <a:cs typeface="Times New Roman" pitchFamily="18" charset="0"/>
              </a:rPr>
              <a:t>polyposis (</a:t>
            </a:r>
            <a:r>
              <a:rPr lang="en-US" sz="2000" b="1" dirty="0">
                <a:latin typeface="Times New Roman" pitchFamily="18" charset="0"/>
                <a:cs typeface="Times New Roman" pitchFamily="18" charset="0"/>
              </a:rPr>
              <a:t>FAP) </a:t>
            </a:r>
          </a:p>
          <a:p>
            <a:pPr marL="742950" lvl="1" indent="-285750" algn="l" rtl="0">
              <a:buFont typeface="Arial" pitchFamily="34" charset="0"/>
              <a:buChar char="•"/>
            </a:pPr>
            <a:r>
              <a:rPr lang="en-US" sz="2000" dirty="0">
                <a:latin typeface="Times New Roman" pitchFamily="18" charset="0"/>
                <a:cs typeface="Times New Roman" pitchFamily="18" charset="0"/>
              </a:rPr>
              <a:t>D</a:t>
            </a:r>
            <a:r>
              <a:rPr lang="en-US" sz="2000" dirty="0" smtClean="0">
                <a:latin typeface="Times New Roman" pitchFamily="18" charset="0"/>
                <a:cs typeface="Times New Roman" pitchFamily="18" charset="0"/>
              </a:rPr>
              <a:t>efined clinically by </a:t>
            </a:r>
            <a:r>
              <a:rPr lang="en-US" sz="2000" dirty="0">
                <a:latin typeface="Times New Roman" pitchFamily="18" charset="0"/>
                <a:cs typeface="Times New Roman" pitchFamily="18" charset="0"/>
              </a:rPr>
              <a:t>the presence of more than 100 colorectal adenomas, but is also characterised by duodenal adenomas and </a:t>
            </a:r>
            <a:r>
              <a:rPr lang="en-US" sz="2000" dirty="0" smtClean="0">
                <a:latin typeface="Times New Roman" pitchFamily="18" charset="0"/>
                <a:cs typeface="Times New Roman" pitchFamily="18" charset="0"/>
              </a:rPr>
              <a:t>multiple extraintestinal manifestations. </a:t>
            </a:r>
          </a:p>
          <a:p>
            <a:pPr marL="742950" lvl="1" indent="-285750" algn="l" rtl="0">
              <a:buFont typeface="Arial" pitchFamily="34" charset="0"/>
              <a:buChar char="•"/>
            </a:pPr>
            <a:r>
              <a:rPr lang="en-US" sz="2000" dirty="0" smtClean="0">
                <a:latin typeface="Times New Roman" pitchFamily="18" charset="0"/>
                <a:cs typeface="Times New Roman" pitchFamily="18" charset="0"/>
              </a:rPr>
              <a:t>Over </a:t>
            </a:r>
            <a:r>
              <a:rPr lang="en-US" sz="2000" dirty="0">
                <a:latin typeface="Times New Roman" pitchFamily="18" charset="0"/>
                <a:cs typeface="Times New Roman" pitchFamily="18" charset="0"/>
              </a:rPr>
              <a:t>80% of cases come from patients with a positive family history.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remainder arise as a result of new mutations in the adenomatous polyposis coli (APC) gene on the short arm of chromosome 5.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FAP </a:t>
            </a:r>
            <a:r>
              <a:rPr lang="en-US" sz="2000" dirty="0">
                <a:latin typeface="Times New Roman" pitchFamily="18" charset="0"/>
                <a:cs typeface="Times New Roman" pitchFamily="18" charset="0"/>
              </a:rPr>
              <a:t>is inherited as an autosomal dominant condition and is consequently equally likely in men and women.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lifetime risk of colorectal cancer is 100% in patients with FAP.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FAP </a:t>
            </a:r>
            <a:r>
              <a:rPr lang="en-US" sz="2000" dirty="0">
                <a:latin typeface="Times New Roman" pitchFamily="18" charset="0"/>
                <a:cs typeface="Times New Roman" pitchFamily="18" charset="0"/>
              </a:rPr>
              <a:t>can also be associated with </a:t>
            </a:r>
            <a:r>
              <a:rPr lang="en-US" sz="2000" dirty="0" smtClean="0">
                <a:latin typeface="Times New Roman" pitchFamily="18" charset="0"/>
                <a:cs typeface="Times New Roman" pitchFamily="18" charset="0"/>
              </a:rPr>
              <a:t>benign mesodermal </a:t>
            </a:r>
            <a:r>
              <a:rPr lang="en-US" sz="2000" dirty="0">
                <a:latin typeface="Times New Roman" pitchFamily="18" charset="0"/>
                <a:cs typeface="Times New Roman" pitchFamily="18" charset="0"/>
              </a:rPr>
              <a:t>tumours such as desmoid tumours and osteomas.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Epidermoid </a:t>
            </a:r>
            <a:r>
              <a:rPr lang="en-US" sz="2000" dirty="0">
                <a:latin typeface="Times New Roman" pitchFamily="18" charset="0"/>
                <a:cs typeface="Times New Roman" pitchFamily="18" charset="0"/>
              </a:rPr>
              <a:t>cysts can also occur (Gardner’s syndrome); desmoid tumours in the abdomen spread locally to involve the intestinal mesentery and, although non-metastasising, they may become </a:t>
            </a:r>
            <a:r>
              <a:rPr lang="en-US" sz="2000" dirty="0" smtClean="0">
                <a:latin typeface="Times New Roman" pitchFamily="18" charset="0"/>
                <a:cs typeface="Times New Roman" pitchFamily="18" charset="0"/>
              </a:rPr>
              <a:t>unresectable.</a:t>
            </a:r>
          </a:p>
          <a:p>
            <a:pPr marL="742950" lvl="1" indent="-285750" algn="l" rtl="0">
              <a:buFont typeface="Arial" pitchFamily="34" charset="0"/>
              <a:buChar char="•"/>
            </a:pPr>
            <a:r>
              <a:rPr lang="en-US" sz="2000" dirty="0" smtClean="0">
                <a:latin typeface="Times New Roman" pitchFamily="18" charset="0"/>
                <a:cs typeface="Times New Roman" pitchFamily="18" charset="0"/>
              </a:rPr>
              <a:t>Up </a:t>
            </a:r>
            <a:r>
              <a:rPr lang="en-US" sz="2000" dirty="0">
                <a:latin typeface="Times New Roman" pitchFamily="18" charset="0"/>
                <a:cs typeface="Times New Roman" pitchFamily="18" charset="0"/>
              </a:rPr>
              <a:t>to 50% of patients with FAP have congenital hypertrophy of the retinal pigment epithelium (CHRPE), which can be used to screen affected families if genetic testing is unavailable.</a:t>
            </a:r>
          </a:p>
        </p:txBody>
      </p:sp>
    </p:spTree>
    <p:extLst>
      <p:ext uri="{BB962C8B-B14F-4D97-AF65-F5344CB8AC3E}">
        <p14:creationId xmlns:p14="http://schemas.microsoft.com/office/powerpoint/2010/main" val="3153206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186309"/>
          </a:xfrm>
          <a:prstGeom prst="rect">
            <a:avLst/>
          </a:prstGeom>
        </p:spPr>
        <p:txBody>
          <a:bodyPr wrap="square">
            <a:spAutoFit/>
          </a:bodyPr>
          <a:lstStyle/>
          <a:p>
            <a:pPr algn="l" rtl="0"/>
            <a:r>
              <a:rPr lang="en-US" sz="2000" b="1" dirty="0">
                <a:latin typeface="Times New Roman" pitchFamily="18" charset="0"/>
                <a:cs typeface="Times New Roman" pitchFamily="18" charset="0"/>
              </a:rPr>
              <a:t>Pathology</a:t>
            </a:r>
          </a:p>
          <a:p>
            <a:pPr marL="742950" lvl="1" indent="-285750" algn="l" rtl="0">
              <a:buFont typeface="Arial" pitchFamily="34" charset="0"/>
              <a:buChar char="•"/>
            </a:pPr>
            <a:r>
              <a:rPr lang="en-US" sz="2000" dirty="0">
                <a:latin typeface="Times New Roman" pitchFamily="18" charset="0"/>
                <a:cs typeface="Times New Roman" pitchFamily="18" charset="0"/>
              </a:rPr>
              <a:t>The terminal ileum is most commonly involved (65%), </a:t>
            </a:r>
            <a:r>
              <a:rPr lang="en-US" sz="2000" dirty="0" smtClean="0">
                <a:latin typeface="Times New Roman" pitchFamily="18" charset="0"/>
                <a:cs typeface="Times New Roman" pitchFamily="18" charset="0"/>
              </a:rPr>
              <a:t>either in </a:t>
            </a:r>
            <a:r>
              <a:rPr lang="en-US" sz="2000" dirty="0">
                <a:latin typeface="Times New Roman" pitchFamily="18" charset="0"/>
                <a:cs typeface="Times New Roman" pitchFamily="18" charset="0"/>
              </a:rPr>
              <a:t>isolation or in combination with colonic disease.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Colitis alone </a:t>
            </a:r>
            <a:r>
              <a:rPr lang="en-US" sz="2000" dirty="0">
                <a:latin typeface="Times New Roman" pitchFamily="18" charset="0"/>
                <a:cs typeface="Times New Roman" pitchFamily="18" charset="0"/>
              </a:rPr>
              <a:t>occurs in up to a one-third of cases and the </a:t>
            </a:r>
            <a:r>
              <a:rPr lang="en-US" sz="2000" dirty="0" smtClean="0">
                <a:latin typeface="Times New Roman" pitchFamily="18" charset="0"/>
                <a:cs typeface="Times New Roman" pitchFamily="18" charset="0"/>
              </a:rPr>
              <a:t>remainder are </a:t>
            </a:r>
            <a:r>
              <a:rPr lang="en-US" sz="2000" dirty="0">
                <a:latin typeface="Times New Roman" pitchFamily="18" charset="0"/>
                <a:cs typeface="Times New Roman" pitchFamily="18" charset="0"/>
              </a:rPr>
              <a:t>patients with more proximal small bowel </a:t>
            </a:r>
            <a:r>
              <a:rPr lang="en-US" sz="2000" dirty="0" smtClean="0">
                <a:latin typeface="Times New Roman" pitchFamily="18" charset="0"/>
                <a:cs typeface="Times New Roman" pitchFamily="18" charset="0"/>
              </a:rPr>
              <a:t>involvement. </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stomach and duodenum are affected in around 5</a:t>
            </a:r>
            <a:r>
              <a:rPr lang="en-US" sz="2000" dirty="0" smtClean="0">
                <a:latin typeface="Times New Roman" pitchFamily="18" charset="0"/>
                <a:cs typeface="Times New Roman" pitchFamily="18" charset="0"/>
              </a:rPr>
              <a:t>%, but </a:t>
            </a:r>
            <a:r>
              <a:rPr lang="en-US" sz="2000" dirty="0">
                <a:latin typeface="Times New Roman" pitchFamily="18" charset="0"/>
                <a:cs typeface="Times New Roman" pitchFamily="18" charset="0"/>
              </a:rPr>
              <a:t>perianal lesions are common, affecting up to 50–75% </a:t>
            </a:r>
            <a:r>
              <a:rPr lang="en-US" sz="2000" dirty="0" smtClean="0">
                <a:latin typeface="Times New Roman" pitchFamily="18" charset="0"/>
                <a:cs typeface="Times New Roman" pitchFamily="18" charset="0"/>
              </a:rPr>
              <a:t>of patients.</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Macroscopically, </a:t>
            </a:r>
            <a:r>
              <a:rPr lang="en-US" sz="2000" dirty="0">
                <a:latin typeface="Times New Roman" pitchFamily="18" charset="0"/>
                <a:cs typeface="Times New Roman" pitchFamily="18" charset="0"/>
              </a:rPr>
              <a:t>resection specimens show fibrotic </a:t>
            </a:r>
            <a:r>
              <a:rPr lang="en-US" sz="2000" dirty="0" smtClean="0">
                <a:latin typeface="Times New Roman" pitchFamily="18" charset="0"/>
                <a:cs typeface="Times New Roman" pitchFamily="18" charset="0"/>
              </a:rPr>
              <a:t>thickening of </a:t>
            </a:r>
            <a:r>
              <a:rPr lang="en-US" sz="2000" dirty="0">
                <a:latin typeface="Times New Roman" pitchFamily="18" charset="0"/>
                <a:cs typeface="Times New Roman" pitchFamily="18" charset="0"/>
              </a:rPr>
              <a:t>the intestinal wall with narrowing of the lumen </a:t>
            </a:r>
            <a:r>
              <a:rPr lang="en-US" sz="2000" dirty="0" smtClean="0">
                <a:latin typeface="Times New Roman" pitchFamily="18" charset="0"/>
                <a:cs typeface="Times New Roman" pitchFamily="18" charset="0"/>
              </a:rPr>
              <a:t>and fat </a:t>
            </a:r>
            <a:r>
              <a:rPr lang="en-US" sz="2000" dirty="0">
                <a:latin typeface="Times New Roman" pitchFamily="18" charset="0"/>
                <a:cs typeface="Times New Roman" pitchFamily="18" charset="0"/>
              </a:rPr>
              <a:t>wrapping (encroachment of mesenteric fat around </a:t>
            </a:r>
            <a:r>
              <a:rPr lang="en-US" sz="2000" dirty="0" smtClean="0">
                <a:latin typeface="Times New Roman" pitchFamily="18" charset="0"/>
                <a:cs typeface="Times New Roman" pitchFamily="18" charset="0"/>
              </a:rPr>
              <a:t>the bowel). </a:t>
            </a:r>
            <a:endParaRPr lang="en-US" sz="2000" dirty="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a:t>
            </a:r>
            <a:r>
              <a:rPr lang="en-US" sz="2000" dirty="0">
                <a:latin typeface="Times New Roman" pitchFamily="18" charset="0"/>
                <a:cs typeface="Times New Roman" pitchFamily="18" charset="0"/>
              </a:rPr>
              <a:t>is usually dilated bowel just proximal to the stricture and deep mucosal ulcerations with linear or snake-like patterns in the strictured area itself. </a:t>
            </a:r>
          </a:p>
          <a:p>
            <a:pPr marL="742950" lvl="1" indent="-285750" algn="l" rtl="0">
              <a:buFont typeface="Arial" pitchFamily="34" charset="0"/>
              <a:buChar char="•"/>
            </a:pPr>
            <a:r>
              <a:rPr lang="en-US" sz="2000" dirty="0">
                <a:latin typeface="Times New Roman" pitchFamily="18" charset="0"/>
                <a:cs typeface="Times New Roman" pitchFamily="18" charset="0"/>
              </a:rPr>
              <a:t>Oedema in between the ulcers gives rise to a cobblestone appearance of the mucosa. </a:t>
            </a:r>
          </a:p>
          <a:p>
            <a:pPr marL="742950" lvl="1" indent="-285750" algn="l" rtl="0">
              <a:buFont typeface="Arial" pitchFamily="34" charset="0"/>
              <a:buChar char="•"/>
            </a:pPr>
            <a:r>
              <a:rPr lang="en-US" sz="2000" dirty="0">
                <a:latin typeface="Times New Roman" pitchFamily="18" charset="0"/>
                <a:cs typeface="Times New Roman" pitchFamily="18" charset="0"/>
              </a:rPr>
              <a:t>The transmural inflammation (which is a characteristic feature of CD) may lead to segments of bowel becoming adherent to each other and to surrounding structures, inflammatory masses with mesenteric abscesses and fistulae into adjacent organs</a:t>
            </a:r>
            <a:r>
              <a:rPr lang="en-US" dirty="0">
                <a:latin typeface="Times New Roman" pitchFamily="18" charset="0"/>
                <a:cs typeface="Times New Roman" pitchFamily="18" charset="0"/>
              </a:rPr>
              <a:t>. </a:t>
            </a:r>
          </a:p>
          <a:p>
            <a:pPr lvl="1" algn="l" rtl="0"/>
            <a:r>
              <a:rPr lang="en-US" dirty="0" smtClean="0">
                <a:latin typeface="Times New Roman" pitchFamily="18" charset="0"/>
                <a:cs typeface="Times New Roman" pitchFamily="18" charset="0"/>
              </a:rPr>
              <a:t> </a:t>
            </a:r>
          </a:p>
          <a:p>
            <a:pPr lvl="1" algn="l" rtl="0"/>
            <a:r>
              <a:rPr lang="en-US" dirty="0" smtClean="0">
                <a:latin typeface="Times New Roman" pitchFamily="18" charset="0"/>
                <a:cs typeface="Times New Roman" pitchFamily="18" charset="0"/>
              </a:rPr>
              <a:t>.</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212018834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CLINICAL FEATURES</a:t>
            </a:r>
          </a:p>
          <a:p>
            <a:pPr marL="742950" lvl="1" indent="-285750" algn="l" rtl="0">
              <a:buFont typeface="Arial" pitchFamily="34" charset="0"/>
              <a:buChar char="•"/>
            </a:pPr>
            <a:r>
              <a:rPr lang="en-US" sz="2000" dirty="0">
                <a:latin typeface="Times New Roman" pitchFamily="18" charset="0"/>
                <a:cs typeface="Times New Roman" pitchFamily="18" charset="0"/>
              </a:rPr>
              <a:t>Polyps are usually visible on sigmoidoscopy by the age of </a:t>
            </a:r>
            <a:r>
              <a:rPr lang="en-US" sz="2000" dirty="0" smtClean="0">
                <a:latin typeface="Times New Roman" pitchFamily="18" charset="0"/>
                <a:cs typeface="Times New Roman" pitchFamily="18" charset="0"/>
              </a:rPr>
              <a:t>15 years </a:t>
            </a:r>
            <a:r>
              <a:rPr lang="en-US" sz="2000" dirty="0">
                <a:latin typeface="Times New Roman" pitchFamily="18" charset="0"/>
                <a:cs typeface="Times New Roman" pitchFamily="18" charset="0"/>
              </a:rPr>
              <a:t>and will almost always be visible by the age of 30 </a:t>
            </a:r>
            <a:r>
              <a:rPr lang="en-US" sz="2000" dirty="0" smtClean="0">
                <a:latin typeface="Times New Roman" pitchFamily="18" charset="0"/>
                <a:cs typeface="Times New Roman" pitchFamily="18" charset="0"/>
              </a:rPr>
              <a:t>years. </a:t>
            </a:r>
          </a:p>
          <a:p>
            <a:pPr marL="742950" lvl="1" indent="-285750" algn="l" rtl="0">
              <a:buFont typeface="Arial" pitchFamily="34" charset="0"/>
              <a:buChar char="•"/>
            </a:pPr>
            <a:r>
              <a:rPr lang="en-US" sz="2000" dirty="0" smtClean="0">
                <a:latin typeface="Times New Roman" pitchFamily="18" charset="0"/>
                <a:cs typeface="Times New Roman" pitchFamily="18" charset="0"/>
              </a:rPr>
              <a:t>Carcinoma </a:t>
            </a:r>
            <a:r>
              <a:rPr lang="en-US" sz="2000" dirty="0">
                <a:latin typeface="Times New Roman" pitchFamily="18" charset="0"/>
                <a:cs typeface="Times New Roman" pitchFamily="18" charset="0"/>
              </a:rPr>
              <a:t>of the large bowel develops 10–20 years after </a:t>
            </a:r>
            <a:r>
              <a:rPr lang="en-US" sz="2000" dirty="0" smtClean="0">
                <a:latin typeface="Times New Roman" pitchFamily="18" charset="0"/>
                <a:cs typeface="Times New Roman" pitchFamily="18" charset="0"/>
              </a:rPr>
              <a:t>the onset </a:t>
            </a:r>
            <a:r>
              <a:rPr lang="en-US" sz="2000" dirty="0">
                <a:latin typeface="Times New Roman" pitchFamily="18" charset="0"/>
                <a:cs typeface="Times New Roman" pitchFamily="18" charset="0"/>
              </a:rPr>
              <a:t>of the polyposis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If there are no adenomas by the </a:t>
            </a:r>
            <a:r>
              <a:rPr lang="en-US" sz="2000" dirty="0" smtClean="0">
                <a:latin typeface="Times New Roman" pitchFamily="18" charset="0"/>
                <a:cs typeface="Times New Roman" pitchFamily="18" charset="0"/>
              </a:rPr>
              <a:t>age of </a:t>
            </a:r>
            <a:r>
              <a:rPr lang="en-US" sz="2000" dirty="0">
                <a:latin typeface="Times New Roman" pitchFamily="18" charset="0"/>
                <a:cs typeface="Times New Roman" pitchFamily="18" charset="0"/>
              </a:rPr>
              <a:t>30 years, FAP is unlikely.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a:t>
            </a:r>
            <a:r>
              <a:rPr lang="en-US" sz="2000" dirty="0">
                <a:latin typeface="Times New Roman" pitchFamily="18" charset="0"/>
                <a:cs typeface="Times New Roman" pitchFamily="18" charset="0"/>
              </a:rPr>
              <a:t>the diagnosis is made </a:t>
            </a:r>
            <a:r>
              <a:rPr lang="en-US" sz="2000" dirty="0" smtClean="0">
                <a:latin typeface="Times New Roman" pitchFamily="18" charset="0"/>
                <a:cs typeface="Times New Roman" pitchFamily="18" charset="0"/>
              </a:rPr>
              <a:t>during adolescence</a:t>
            </a:r>
            <a:r>
              <a:rPr lang="en-US" sz="2000" dirty="0">
                <a:latin typeface="Times New Roman" pitchFamily="18" charset="0"/>
                <a:cs typeface="Times New Roman" pitchFamily="18" charset="0"/>
              </a:rPr>
              <a:t>, surgery is usually deferred to the age of 17 </a:t>
            </a:r>
            <a:r>
              <a:rPr lang="en-US" sz="2000" dirty="0" smtClean="0">
                <a:latin typeface="Times New Roman" pitchFamily="18" charset="0"/>
                <a:cs typeface="Times New Roman" pitchFamily="18" charset="0"/>
              </a:rPr>
              <a:t>or 18 </a:t>
            </a:r>
            <a:r>
              <a:rPr lang="en-US" sz="2000" dirty="0">
                <a:latin typeface="Times New Roman" pitchFamily="18" charset="0"/>
                <a:cs typeface="Times New Roman" pitchFamily="18" charset="0"/>
              </a:rPr>
              <a:t>years unless symptoms develop.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Malignant </a:t>
            </a:r>
            <a:r>
              <a:rPr lang="en-US" sz="2000" dirty="0">
                <a:latin typeface="Times New Roman" pitchFamily="18" charset="0"/>
                <a:cs typeface="Times New Roman" pitchFamily="18" charset="0"/>
              </a:rPr>
              <a:t>change is </a:t>
            </a:r>
            <a:r>
              <a:rPr lang="en-US" sz="2000" dirty="0" smtClean="0">
                <a:latin typeface="Times New Roman" pitchFamily="18" charset="0"/>
                <a:cs typeface="Times New Roman" pitchFamily="18" charset="0"/>
              </a:rPr>
              <a:t>rare before </a:t>
            </a:r>
            <a:r>
              <a:rPr lang="en-US" sz="2000" dirty="0">
                <a:latin typeface="Times New Roman" pitchFamily="18" charset="0"/>
                <a:cs typeface="Times New Roman" pitchFamily="18" charset="0"/>
              </a:rPr>
              <a:t>the age of 20 years</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Examination of blood </a:t>
            </a:r>
            <a:r>
              <a:rPr lang="en-US" sz="2000" dirty="0" smtClean="0">
                <a:latin typeface="Times New Roman" pitchFamily="18" charset="0"/>
                <a:cs typeface="Times New Roman" pitchFamily="18" charset="0"/>
              </a:rPr>
              <a:t>relatives, including </a:t>
            </a:r>
            <a:r>
              <a:rPr lang="en-US" sz="2000" dirty="0">
                <a:latin typeface="Times New Roman" pitchFamily="18" charset="0"/>
                <a:cs typeface="Times New Roman" pitchFamily="18" charset="0"/>
              </a:rPr>
              <a:t>cousins, nephews and nieces, is essential; a </a:t>
            </a:r>
            <a:r>
              <a:rPr lang="en-US" sz="2000" dirty="0" smtClean="0">
                <a:latin typeface="Times New Roman" pitchFamily="18" charset="0"/>
                <a:cs typeface="Times New Roman" pitchFamily="18" charset="0"/>
              </a:rPr>
              <a:t>family tree </a:t>
            </a:r>
            <a:r>
              <a:rPr lang="en-US" sz="2000" dirty="0">
                <a:latin typeface="Times New Roman" pitchFamily="18" charset="0"/>
                <a:cs typeface="Times New Roman" pitchFamily="18" charset="0"/>
              </a:rPr>
              <a:t>should be constructed and a register of affected </a:t>
            </a:r>
            <a:r>
              <a:rPr lang="en-US" sz="2000" dirty="0" smtClean="0">
                <a:latin typeface="Times New Roman" pitchFamily="18" charset="0"/>
                <a:cs typeface="Times New Roman" pitchFamily="18" charset="0"/>
              </a:rPr>
              <a:t>families maintained.</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Referral to a medical geneticist is essential.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If over </a:t>
            </a:r>
            <a:r>
              <a:rPr lang="en-US" sz="2000" dirty="0">
                <a:latin typeface="Times New Roman" pitchFamily="18" charset="0"/>
                <a:cs typeface="Times New Roman" pitchFamily="18" charset="0"/>
              </a:rPr>
              <a:t>100 adenomas are present at colonoscopy, the </a:t>
            </a:r>
            <a:r>
              <a:rPr lang="en-US" sz="2000" dirty="0" smtClean="0">
                <a:latin typeface="Times New Roman" pitchFamily="18" charset="0"/>
                <a:cs typeface="Times New Roman" pitchFamily="18" charset="0"/>
              </a:rPr>
              <a:t>diagnosis can </a:t>
            </a:r>
            <a:r>
              <a:rPr lang="en-US" sz="2000" dirty="0">
                <a:latin typeface="Times New Roman" pitchFamily="18" charset="0"/>
                <a:cs typeface="Times New Roman" pitchFamily="18" charset="0"/>
              </a:rPr>
              <a:t>be made </a:t>
            </a:r>
            <a:r>
              <a:rPr lang="en-US" sz="2000" dirty="0" smtClean="0">
                <a:latin typeface="Times New Roman" pitchFamily="18" charset="0"/>
                <a:cs typeface="Times New Roman" pitchFamily="18" charset="0"/>
              </a:rPr>
              <a:t>confidently. </a:t>
            </a:r>
          </a:p>
        </p:txBody>
      </p:sp>
    </p:spTree>
    <p:extLst>
      <p:ext uri="{BB962C8B-B14F-4D97-AF65-F5344CB8AC3E}">
        <p14:creationId xmlns:p14="http://schemas.microsoft.com/office/powerpoint/2010/main" val="363666679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TREATMENT</a:t>
            </a:r>
          </a:p>
          <a:p>
            <a:pPr algn="l" rtl="0"/>
            <a:r>
              <a:rPr lang="en-US" sz="2000" dirty="0">
                <a:latin typeface="Times New Roman" pitchFamily="18" charset="0"/>
                <a:cs typeface="Times New Roman" pitchFamily="18" charset="0"/>
              </a:rPr>
              <a:t>The aim of surgery in FAP is to prevent the development of colorectal cancer. </a:t>
            </a:r>
            <a:endParaRPr lang="en-US" sz="2000" dirty="0" smtClean="0">
              <a:latin typeface="Times New Roman" pitchFamily="18" charset="0"/>
              <a:cs typeface="Times New Roman" pitchFamily="18" charset="0"/>
            </a:endParaRPr>
          </a:p>
          <a:p>
            <a:pPr algn="l" rtl="0"/>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surgical options are:</a:t>
            </a:r>
          </a:p>
          <a:p>
            <a:pPr marL="742950" lvl="1" indent="-285750" algn="l" rtl="0">
              <a:buFont typeface="Wingdings" pitchFamily="2" charset="2"/>
              <a:buChar char="Ø"/>
            </a:pPr>
            <a:r>
              <a:rPr lang="en-US" sz="2000" dirty="0" smtClean="0">
                <a:latin typeface="Times New Roman" pitchFamily="18" charset="0"/>
                <a:cs typeface="Times New Roman" pitchFamily="18" charset="0"/>
              </a:rPr>
              <a:t> Colectomy </a:t>
            </a:r>
            <a:r>
              <a:rPr lang="en-US" sz="2000" dirty="0">
                <a:latin typeface="Times New Roman" pitchFamily="18" charset="0"/>
                <a:cs typeface="Times New Roman" pitchFamily="18" charset="0"/>
              </a:rPr>
              <a:t>with ileorectal anastomosis (IRA);</a:t>
            </a:r>
          </a:p>
          <a:p>
            <a:pPr marL="742950" lvl="1" indent="-285750" algn="l" rtl="0">
              <a:buFont typeface="Wingdings" pitchFamily="2" charset="2"/>
              <a:buChar char="Ø"/>
            </a:pPr>
            <a:r>
              <a:rPr lang="en-US" sz="2000" dirty="0" smtClean="0">
                <a:latin typeface="Times New Roman" pitchFamily="18" charset="0"/>
                <a:cs typeface="Times New Roman" pitchFamily="18" charset="0"/>
              </a:rPr>
              <a:t> Restorative </a:t>
            </a:r>
            <a:r>
              <a:rPr lang="en-US" sz="2000" dirty="0">
                <a:latin typeface="Times New Roman" pitchFamily="18" charset="0"/>
                <a:cs typeface="Times New Roman" pitchFamily="18" charset="0"/>
              </a:rPr>
              <a:t>proctocolectomy with an ileal pouch–anal anastomosis (RPC);</a:t>
            </a:r>
          </a:p>
          <a:p>
            <a:pPr marL="742950" lvl="1" indent="-285750" algn="l" rtl="0">
              <a:buFont typeface="Wingdings" pitchFamily="2" charset="2"/>
              <a:buChar char="Ø"/>
            </a:pPr>
            <a:r>
              <a:rPr lang="en-US" sz="2000" dirty="0" smtClean="0">
                <a:latin typeface="Times New Roman" pitchFamily="18" charset="0"/>
                <a:cs typeface="Times New Roman" pitchFamily="18" charset="0"/>
              </a:rPr>
              <a:t> Total </a:t>
            </a:r>
            <a:r>
              <a:rPr lang="en-US" sz="2000" dirty="0">
                <a:latin typeface="Times New Roman" pitchFamily="18" charset="0"/>
                <a:cs typeface="Times New Roman" pitchFamily="18" charset="0"/>
              </a:rPr>
              <a:t>proctectomy and end ileostomy.</a:t>
            </a:r>
          </a:p>
          <a:p>
            <a:pPr marL="742950" lvl="1" indent="-285750" algn="l" rtl="0">
              <a:buFont typeface="Arial" pitchFamily="34" charset="0"/>
              <a:buChar char="•"/>
            </a:pPr>
            <a:r>
              <a:rPr lang="en-US" sz="2000" dirty="0">
                <a:latin typeface="Times New Roman" pitchFamily="18" charset="0"/>
                <a:cs typeface="Times New Roman" pitchFamily="18" charset="0"/>
              </a:rPr>
              <a:t>The patient is almost always young and likely to prefer to avoid a permanent stoma and so the choice is normally between the first two options.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advantage of an IRA is that it avoids the temporary stoma frequently required for an RPC and avoids the potential compromise to sexual function accompanying proctectomy.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also has a lower morbidity and mortality.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However</a:t>
            </a:r>
            <a:r>
              <a:rPr lang="en-US" sz="2000" dirty="0">
                <a:latin typeface="Times New Roman" pitchFamily="18" charset="0"/>
                <a:cs typeface="Times New Roman" pitchFamily="18" charset="0"/>
              </a:rPr>
              <a:t>, the rectum requires regular surveillance</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Even with optimal surveillance of the rectal remnant, up to 10% of patients will develop invasive malignancy within a 30-year follow up period.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Restorative </a:t>
            </a:r>
            <a:r>
              <a:rPr lang="en-US" sz="2000" dirty="0">
                <a:latin typeface="Times New Roman" pitchFamily="18" charset="0"/>
                <a:cs typeface="Times New Roman" pitchFamily="18" charset="0"/>
              </a:rPr>
              <a:t>proctocolectomy has the advantage of removing the whole colon and rectum</a:t>
            </a:r>
            <a:r>
              <a:rPr lang="en-US" dirty="0">
                <a:latin typeface="Times New Roman" pitchFamily="18" charset="0"/>
                <a:cs typeface="Times New Roman" pitchFamily="18" charset="0"/>
              </a:rPr>
              <a:t>.</a:t>
            </a:r>
          </a:p>
        </p:txBody>
      </p:sp>
    </p:spTree>
    <p:extLst>
      <p:ext uri="{BB962C8B-B14F-4D97-AF65-F5344CB8AC3E}">
        <p14:creationId xmlns:p14="http://schemas.microsoft.com/office/powerpoint/2010/main" val="84612887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2554545"/>
          </a:xfrm>
          <a:prstGeom prst="rect">
            <a:avLst/>
          </a:prstGeom>
        </p:spPr>
        <p:txBody>
          <a:bodyPr wrap="square">
            <a:spAutoFit/>
          </a:bodyPr>
          <a:lstStyle/>
          <a:p>
            <a:pPr marL="742950" lvl="1" indent="-285750" algn="l" rtl="0">
              <a:buFont typeface="Arial" pitchFamily="34" charset="0"/>
              <a:buChar char="•"/>
            </a:pP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here </a:t>
            </a:r>
            <a:r>
              <a:rPr lang="en-US" sz="2000" dirty="0">
                <a:latin typeface="Times New Roman" pitchFamily="18" charset="0"/>
                <a:cs typeface="Times New Roman" pitchFamily="18" charset="0"/>
              </a:rPr>
              <a:t>is a pouch failure rate of approximately10</a:t>
            </a:r>
            <a:r>
              <a:rPr lang="en-US" sz="2000" dirty="0" smtClean="0">
                <a:latin typeface="Times New Roman" pitchFamily="18" charset="0"/>
                <a:cs typeface="Times New Roman" pitchFamily="18" charset="0"/>
              </a:rPr>
              <a:t>%.</a:t>
            </a:r>
          </a:p>
          <a:p>
            <a:pPr marL="742950" lvl="1" indent="-285750" algn="l" rtl="0">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In addition, and particularly where a </a:t>
            </a:r>
            <a:r>
              <a:rPr lang="en-US" sz="2000" dirty="0" smtClean="0">
                <a:latin typeface="Times New Roman" pitchFamily="18" charset="0"/>
                <a:cs typeface="Times New Roman" pitchFamily="18" charset="0"/>
              </a:rPr>
              <a:t>stapled anastomosis </a:t>
            </a:r>
            <a:r>
              <a:rPr lang="en-US" sz="2000" dirty="0">
                <a:latin typeface="Times New Roman" pitchFamily="18" charset="0"/>
                <a:cs typeface="Times New Roman" pitchFamily="18" charset="0"/>
              </a:rPr>
              <a:t>has been created, there remains a small but </a:t>
            </a:r>
            <a:r>
              <a:rPr lang="en-US" sz="2000" dirty="0" smtClean="0">
                <a:latin typeface="Times New Roman" pitchFamily="18" charset="0"/>
                <a:cs typeface="Times New Roman" pitchFamily="18" charset="0"/>
              </a:rPr>
              <a:t>definite incidence </a:t>
            </a:r>
            <a:r>
              <a:rPr lang="en-US" sz="2000" dirty="0">
                <a:latin typeface="Times New Roman" pitchFamily="18" charset="0"/>
                <a:cs typeface="Times New Roman" pitchFamily="18" charset="0"/>
              </a:rPr>
              <a:t>of cancer developing in the small strip of rectal mucosa between the pouch and the dentate line.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Some</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advocate </a:t>
            </a:r>
            <a:r>
              <a:rPr lang="en-US" sz="2000" dirty="0">
                <a:latin typeface="Times New Roman" pitchFamily="18" charset="0"/>
                <a:cs typeface="Times New Roman" pitchFamily="18" charset="0"/>
              </a:rPr>
              <a:t>complete mucosectomy of the residual cuff </a:t>
            </a:r>
            <a:r>
              <a:rPr lang="en-US" sz="2000" dirty="0" smtClean="0">
                <a:latin typeface="Times New Roman" pitchFamily="18" charset="0"/>
                <a:cs typeface="Times New Roman" pitchFamily="18" charset="0"/>
              </a:rPr>
              <a:t>and a </a:t>
            </a:r>
            <a:r>
              <a:rPr lang="en-US" sz="2000" dirty="0">
                <a:latin typeface="Times New Roman" pitchFamily="18" charset="0"/>
                <a:cs typeface="Times New Roman" pitchFamily="18" charset="0"/>
              </a:rPr>
              <a:t>transanal anastomosis, although this may result in </a:t>
            </a:r>
            <a:r>
              <a:rPr lang="en-US" sz="2000" dirty="0" smtClean="0">
                <a:latin typeface="Times New Roman" pitchFamily="18" charset="0"/>
                <a:cs typeface="Times New Roman" pitchFamily="18" charset="0"/>
              </a:rPr>
              <a:t>worse function</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experienced hands a laparoscopic approach </a:t>
            </a:r>
            <a:r>
              <a:rPr lang="en-US" sz="2000" dirty="0" smtClean="0">
                <a:latin typeface="Times New Roman" pitchFamily="18" charset="0"/>
                <a:cs typeface="Times New Roman" pitchFamily="18" charset="0"/>
              </a:rPr>
              <a:t>to these </a:t>
            </a:r>
            <a:r>
              <a:rPr lang="en-US" sz="2000" dirty="0">
                <a:latin typeface="Times New Roman" pitchFamily="18" charset="0"/>
                <a:cs typeface="Times New Roman" pitchFamily="18" charset="0"/>
              </a:rPr>
              <a:t>operations can be </a:t>
            </a:r>
            <a:r>
              <a:rPr lang="en-US" sz="2000" dirty="0" smtClean="0">
                <a:latin typeface="Times New Roman" pitchFamily="18" charset="0"/>
                <a:cs typeface="Times New Roman" pitchFamily="18" charset="0"/>
              </a:rPr>
              <a:t>successful.</a:t>
            </a:r>
          </a:p>
        </p:txBody>
      </p:sp>
    </p:spTree>
    <p:extLst>
      <p:ext uri="{BB962C8B-B14F-4D97-AF65-F5344CB8AC3E}">
        <p14:creationId xmlns:p14="http://schemas.microsoft.com/office/powerpoint/2010/main" val="234030795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algn="l" rtl="0"/>
            <a:r>
              <a:rPr lang="en-US" sz="2000" b="1" dirty="0">
                <a:latin typeface="Times New Roman" pitchFamily="18" charset="0"/>
                <a:cs typeface="Times New Roman" pitchFamily="18" charset="0"/>
              </a:rPr>
              <a:t>Extracolonic manifestations of FAP</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Endodermal derivatives</a:t>
            </a:r>
          </a:p>
          <a:p>
            <a:pPr lvl="2" algn="l" rtl="0"/>
            <a:r>
              <a:rPr lang="en-US" sz="2000" dirty="0">
                <a:latin typeface="Times New Roman" pitchFamily="18" charset="0"/>
                <a:cs typeface="Times New Roman" pitchFamily="18" charset="0"/>
              </a:rPr>
              <a:t>Adenomas and carcinomas of the duodenum, stomach, small intestine, thyroid and biliary tree</a:t>
            </a:r>
          </a:p>
          <a:p>
            <a:pPr lvl="2" algn="l" rtl="0"/>
            <a:r>
              <a:rPr lang="en-US" sz="2000" dirty="0">
                <a:latin typeface="Times New Roman" pitchFamily="18" charset="0"/>
                <a:cs typeface="Times New Roman" pitchFamily="18" charset="0"/>
              </a:rPr>
              <a:t>Fundic gland polyps</a:t>
            </a:r>
          </a:p>
          <a:p>
            <a:pPr lvl="2" algn="l" rtl="0"/>
            <a:r>
              <a:rPr lang="en-US" sz="2000" dirty="0">
                <a:latin typeface="Times New Roman" pitchFamily="18" charset="0"/>
                <a:cs typeface="Times New Roman" pitchFamily="18" charset="0"/>
              </a:rPr>
              <a:t>Hepatoblastoma</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Ectodermal derivatives</a:t>
            </a:r>
          </a:p>
          <a:p>
            <a:pPr lvl="2" algn="l" rtl="0"/>
            <a:r>
              <a:rPr lang="en-US" sz="2000" dirty="0">
                <a:latin typeface="Times New Roman" pitchFamily="18" charset="0"/>
                <a:cs typeface="Times New Roman" pitchFamily="18" charset="0"/>
              </a:rPr>
              <a:t>Epidermoid cysts</a:t>
            </a:r>
          </a:p>
          <a:p>
            <a:pPr lvl="2" algn="l" rtl="0"/>
            <a:r>
              <a:rPr lang="en-US" sz="2000" dirty="0">
                <a:latin typeface="Times New Roman" pitchFamily="18" charset="0"/>
                <a:cs typeface="Times New Roman" pitchFamily="18" charset="0"/>
              </a:rPr>
              <a:t>Pilomatrixoma</a:t>
            </a:r>
          </a:p>
          <a:p>
            <a:pPr lvl="2" algn="l" rtl="0"/>
            <a:r>
              <a:rPr lang="en-US" sz="2000" dirty="0">
                <a:latin typeface="Times New Roman" pitchFamily="18" charset="0"/>
                <a:cs typeface="Times New Roman" pitchFamily="18" charset="0"/>
              </a:rPr>
              <a:t>Congenital hypertrophy of the retinal pigment epithelium (CHRPE)</a:t>
            </a:r>
          </a:p>
          <a:p>
            <a:pPr lvl="2" algn="l" rtl="0"/>
            <a:r>
              <a:rPr lang="en-US" sz="2000" dirty="0">
                <a:latin typeface="Times New Roman" pitchFamily="18" charset="0"/>
                <a:cs typeface="Times New Roman" pitchFamily="18" charset="0"/>
              </a:rPr>
              <a:t>Brain tumours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Mesodermal derivatives</a:t>
            </a:r>
          </a:p>
          <a:p>
            <a:pPr lvl="2" algn="l" rtl="0"/>
            <a:r>
              <a:rPr lang="en-US" sz="2000" dirty="0">
                <a:latin typeface="Times New Roman" pitchFamily="18" charset="0"/>
                <a:cs typeface="Times New Roman" pitchFamily="18" charset="0"/>
              </a:rPr>
              <a:t>Desmoid tumours</a:t>
            </a:r>
          </a:p>
          <a:p>
            <a:pPr lvl="2" algn="l" rtl="0"/>
            <a:r>
              <a:rPr lang="en-US" sz="2000" dirty="0">
                <a:latin typeface="Times New Roman" pitchFamily="18" charset="0"/>
                <a:cs typeface="Times New Roman" pitchFamily="18" charset="0"/>
              </a:rPr>
              <a:t>Osteomas</a:t>
            </a:r>
          </a:p>
          <a:p>
            <a:pPr lvl="2" algn="l" rtl="0"/>
            <a:r>
              <a:rPr lang="en-US" sz="2000" dirty="0">
                <a:latin typeface="Times New Roman" pitchFamily="18" charset="0"/>
                <a:cs typeface="Times New Roman" pitchFamily="18" charset="0"/>
              </a:rPr>
              <a:t>Dental problems</a:t>
            </a:r>
          </a:p>
        </p:txBody>
      </p:sp>
    </p:spTree>
    <p:extLst>
      <p:ext uri="{BB962C8B-B14F-4D97-AF65-F5344CB8AC3E}">
        <p14:creationId xmlns:p14="http://schemas.microsoft.com/office/powerpoint/2010/main" val="66334075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940088"/>
          </a:xfrm>
          <a:prstGeom prst="rect">
            <a:avLst/>
          </a:prstGeom>
        </p:spPr>
        <p:txBody>
          <a:bodyPr wrap="square">
            <a:spAutoFit/>
          </a:bodyPr>
          <a:lstStyle/>
          <a:p>
            <a:pPr algn="l" rtl="0"/>
            <a:r>
              <a:rPr lang="en-US" sz="2000" b="1" dirty="0">
                <a:latin typeface="Times New Roman" pitchFamily="18" charset="0"/>
                <a:cs typeface="Times New Roman" pitchFamily="18" charset="0"/>
              </a:rPr>
              <a:t>POSTOPERATIVE SURVEILLANCE</a:t>
            </a:r>
          </a:p>
          <a:p>
            <a:pPr marL="742950" lvl="1" indent="-285750" algn="l" rtl="0">
              <a:buFont typeface="Arial" pitchFamily="34" charset="0"/>
              <a:buChar char="•"/>
            </a:pPr>
            <a:r>
              <a:rPr lang="en-US" sz="2000" dirty="0">
                <a:latin typeface="Times New Roman" pitchFamily="18" charset="0"/>
                <a:cs typeface="Times New Roman" pitchFamily="18" charset="0"/>
              </a:rPr>
              <a:t>F</a:t>
            </a:r>
            <a:r>
              <a:rPr lang="en-US" sz="2000" dirty="0" smtClean="0">
                <a:latin typeface="Times New Roman" pitchFamily="18" charset="0"/>
                <a:cs typeface="Times New Roman" pitchFamily="18" charset="0"/>
              </a:rPr>
              <a:t>ollow-up is important </a:t>
            </a:r>
            <a:r>
              <a:rPr lang="en-US" sz="2000" dirty="0">
                <a:latin typeface="Times New Roman" pitchFamily="18" charset="0"/>
                <a:cs typeface="Times New Roman" pitchFamily="18" charset="0"/>
              </a:rPr>
              <a:t>and takes the form of rectal/pouch </a:t>
            </a:r>
            <a:r>
              <a:rPr lang="en-US" sz="2000" dirty="0" smtClean="0">
                <a:latin typeface="Times New Roman" pitchFamily="18" charset="0"/>
                <a:cs typeface="Times New Roman" pitchFamily="18" charset="0"/>
              </a:rPr>
              <a:t>surveillance, with </a:t>
            </a:r>
            <a:r>
              <a:rPr lang="en-US" sz="2000" dirty="0">
                <a:latin typeface="Times New Roman" pitchFamily="18" charset="0"/>
                <a:cs typeface="Times New Roman" pitchFamily="18" charset="0"/>
              </a:rPr>
              <a:t>biopsy of the cuff recommended yearly.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Gastroscopies</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detect upper gastrointestinal </a:t>
            </a:r>
            <a:r>
              <a:rPr lang="en-US" sz="2000" dirty="0" smtClean="0">
                <a:latin typeface="Times New Roman" pitchFamily="18" charset="0"/>
                <a:cs typeface="Times New Roman" pitchFamily="18" charset="0"/>
              </a:rPr>
              <a:t>tumours (notably </a:t>
            </a:r>
            <a:r>
              <a:rPr lang="en-US" sz="2000" dirty="0">
                <a:latin typeface="Times New Roman" pitchFamily="18" charset="0"/>
                <a:cs typeface="Times New Roman" pitchFamily="18" charset="0"/>
              </a:rPr>
              <a:t>duodenal adenomas).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a:latin typeface="Times New Roman" pitchFamily="18" charset="0"/>
                <a:cs typeface="Times New Roman" pitchFamily="18" charset="0"/>
              </a:rPr>
              <a:t>L</a:t>
            </a:r>
            <a:r>
              <a:rPr lang="en-US" sz="2000" dirty="0" smtClean="0">
                <a:latin typeface="Times New Roman" pitchFamily="18" charset="0"/>
                <a:cs typeface="Times New Roman" pitchFamily="18" charset="0"/>
              </a:rPr>
              <a:t>ifespan </a:t>
            </a:r>
            <a:r>
              <a:rPr lang="en-US" sz="2000" dirty="0">
                <a:latin typeface="Times New Roman" pitchFamily="18" charset="0"/>
                <a:cs typeface="Times New Roman" pitchFamily="18" charset="0"/>
              </a:rPr>
              <a:t>is </a:t>
            </a:r>
            <a:r>
              <a:rPr lang="en-US" sz="2000" dirty="0" smtClean="0">
                <a:latin typeface="Times New Roman" pitchFamily="18" charset="0"/>
                <a:cs typeface="Times New Roman" pitchFamily="18" charset="0"/>
              </a:rPr>
              <a:t>reduced because </a:t>
            </a:r>
            <a:r>
              <a:rPr lang="en-US" sz="2000" dirty="0">
                <a:latin typeface="Times New Roman" pitchFamily="18" charset="0"/>
                <a:cs typeface="Times New Roman" pitchFamily="18" charset="0"/>
              </a:rPr>
              <a:t>of the development of duodenal and </a:t>
            </a:r>
            <a:r>
              <a:rPr lang="en-US" sz="2000" dirty="0" smtClean="0">
                <a:latin typeface="Times New Roman" pitchFamily="18" charset="0"/>
                <a:cs typeface="Times New Roman" pitchFamily="18" charset="0"/>
              </a:rPr>
              <a:t>ampullary Cancers and </a:t>
            </a:r>
            <a:r>
              <a:rPr lang="en-US" sz="2000" dirty="0">
                <a:latin typeface="Times New Roman" pitchFamily="18" charset="0"/>
                <a:cs typeface="Times New Roman" pitchFamily="18" charset="0"/>
              </a:rPr>
              <a:t>complications of desmoid tumours</a:t>
            </a:r>
            <a:r>
              <a:rPr lang="en-US" sz="2000" dirty="0" smtClean="0">
                <a:latin typeface="Times New Roman" pitchFamily="18" charset="0"/>
                <a:cs typeface="Times New Roman" pitchFamily="18" charset="0"/>
              </a:rPr>
              <a:t>.</a:t>
            </a:r>
          </a:p>
          <a:p>
            <a:pPr algn="l" rtl="0"/>
            <a:endParaRPr lang="en-US" sz="2000" b="1" dirty="0" smtClean="0">
              <a:latin typeface="Times New Roman" pitchFamily="18" charset="0"/>
              <a:cs typeface="Times New Roman" pitchFamily="18" charset="0"/>
            </a:endParaRPr>
          </a:p>
          <a:p>
            <a:pPr algn="l" rtl="0"/>
            <a:r>
              <a:rPr lang="en-US" sz="2000" b="1" dirty="0" smtClean="0">
                <a:latin typeface="Times New Roman" pitchFamily="18" charset="0"/>
                <a:cs typeface="Times New Roman" pitchFamily="18" charset="0"/>
              </a:rPr>
              <a:t>Hereditary </a:t>
            </a:r>
            <a:r>
              <a:rPr lang="en-US" sz="2000" b="1" dirty="0">
                <a:latin typeface="Times New Roman" pitchFamily="18" charset="0"/>
                <a:cs typeface="Times New Roman" pitchFamily="18" charset="0"/>
              </a:rPr>
              <a:t>non-polyposis colorectal </a:t>
            </a:r>
            <a:r>
              <a:rPr lang="en-US" sz="2000" b="1" dirty="0" smtClean="0">
                <a:latin typeface="Times New Roman" pitchFamily="18" charset="0"/>
                <a:cs typeface="Times New Roman" pitchFamily="18" charset="0"/>
              </a:rPr>
              <a:t>cancer (Lynch </a:t>
            </a:r>
            <a:r>
              <a:rPr lang="en-US" sz="2000" b="1" dirty="0">
                <a:latin typeface="Times New Roman" pitchFamily="18" charset="0"/>
                <a:cs typeface="Times New Roman" pitchFamily="18" charset="0"/>
              </a:rPr>
              <a:t>syndrome)</a:t>
            </a:r>
          </a:p>
          <a:p>
            <a:pPr marL="742950" lvl="1" indent="-285750" algn="l" rtl="0">
              <a:buFont typeface="Arial" pitchFamily="34" charset="0"/>
              <a:buChar char="•"/>
            </a:pPr>
            <a:r>
              <a:rPr lang="en-US" sz="2000" dirty="0">
                <a:latin typeface="Times New Roman" pitchFamily="18" charset="0"/>
                <a:cs typeface="Times New Roman" pitchFamily="18" charset="0"/>
              </a:rPr>
              <a:t>Hereditary non-polyposis colorectal cancer (HNPCC) </a:t>
            </a:r>
            <a:r>
              <a:rPr lang="en-US" sz="2000" dirty="0" smtClean="0">
                <a:latin typeface="Times New Roman" pitchFamily="18" charset="0"/>
                <a:cs typeface="Times New Roman" pitchFamily="18" charset="0"/>
              </a:rPr>
              <a:t>is characterised </a:t>
            </a:r>
            <a:r>
              <a:rPr lang="en-US" sz="2000" dirty="0">
                <a:latin typeface="Times New Roman" pitchFamily="18" charset="0"/>
                <a:cs typeface="Times New Roman" pitchFamily="18" charset="0"/>
              </a:rPr>
              <a:t>by an increased risk of colorectal cancer </a:t>
            </a:r>
            <a:r>
              <a:rPr lang="en-US" sz="2000" dirty="0" smtClean="0">
                <a:latin typeface="Times New Roman" pitchFamily="18" charset="0"/>
                <a:cs typeface="Times New Roman" pitchFamily="18" charset="0"/>
              </a:rPr>
              <a:t>and also </a:t>
            </a:r>
            <a:r>
              <a:rPr lang="en-US" sz="2000" dirty="0">
                <a:latin typeface="Times New Roman" pitchFamily="18" charset="0"/>
                <a:cs typeface="Times New Roman" pitchFamily="18" charset="0"/>
              </a:rPr>
              <a:t>cancers of the endometrium, ovary, stomach and </a:t>
            </a:r>
            <a:r>
              <a:rPr lang="en-US" sz="2000" dirty="0" smtClean="0">
                <a:latin typeface="Times New Roman" pitchFamily="18" charset="0"/>
                <a:cs typeface="Times New Roman" pitchFamily="18" charset="0"/>
              </a:rPr>
              <a:t>small intestine</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an autosomal dominant condition caused </a:t>
            </a:r>
            <a:r>
              <a:rPr lang="en-US" sz="2000" dirty="0" smtClean="0">
                <a:latin typeface="Times New Roman" pitchFamily="18" charset="0"/>
                <a:cs typeface="Times New Roman" pitchFamily="18" charset="0"/>
              </a:rPr>
              <a:t>by a </a:t>
            </a:r>
            <a:r>
              <a:rPr lang="en-US" sz="2000" dirty="0">
                <a:latin typeface="Times New Roman" pitchFamily="18" charset="0"/>
                <a:cs typeface="Times New Roman" pitchFamily="18" charset="0"/>
              </a:rPr>
              <a:t>mutation in one of the DNA mismatch repair genes.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most </a:t>
            </a:r>
            <a:r>
              <a:rPr lang="en-US" sz="2000" dirty="0">
                <a:latin typeface="Times New Roman" pitchFamily="18" charset="0"/>
                <a:cs typeface="Times New Roman" pitchFamily="18" charset="0"/>
              </a:rPr>
              <a:t>commonly affected genes are MLH1 and MSH2.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lifetime </a:t>
            </a:r>
            <a:r>
              <a:rPr lang="en-US" sz="2000" dirty="0">
                <a:latin typeface="Times New Roman" pitchFamily="18" charset="0"/>
                <a:cs typeface="Times New Roman" pitchFamily="18" charset="0"/>
              </a:rPr>
              <a:t>risk of developing colorectal cancer is 80%, and </a:t>
            </a:r>
            <a:r>
              <a:rPr lang="en-US" sz="2000" dirty="0" smtClean="0">
                <a:latin typeface="Times New Roman" pitchFamily="18" charset="0"/>
                <a:cs typeface="Times New Roman" pitchFamily="18" charset="0"/>
              </a:rPr>
              <a:t>the mean </a:t>
            </a:r>
            <a:r>
              <a:rPr lang="en-US" sz="2000" dirty="0">
                <a:latin typeface="Times New Roman" pitchFamily="18" charset="0"/>
                <a:cs typeface="Times New Roman" pitchFamily="18" charset="0"/>
              </a:rPr>
              <a:t>age of diagnosis is 45 years.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Most </a:t>
            </a:r>
            <a:r>
              <a:rPr lang="en-US" sz="2000" dirty="0">
                <a:latin typeface="Times New Roman" pitchFamily="18" charset="0"/>
                <a:cs typeface="Times New Roman" pitchFamily="18" charset="0"/>
              </a:rPr>
              <a:t>cancers develop </a:t>
            </a:r>
            <a:r>
              <a:rPr lang="en-US" sz="2000" dirty="0" smtClean="0">
                <a:latin typeface="Times New Roman" pitchFamily="18" charset="0"/>
                <a:cs typeface="Times New Roman" pitchFamily="18" charset="0"/>
              </a:rPr>
              <a:t>in the </a:t>
            </a:r>
            <a:r>
              <a:rPr lang="en-US" sz="2000" dirty="0">
                <a:latin typeface="Times New Roman" pitchFamily="18" charset="0"/>
                <a:cs typeface="Times New Roman" pitchFamily="18" charset="0"/>
              </a:rPr>
              <a:t>proximal colon.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Females </a:t>
            </a:r>
            <a:r>
              <a:rPr lang="en-US" sz="2000" dirty="0">
                <a:latin typeface="Times New Roman" pitchFamily="18" charset="0"/>
                <a:cs typeface="Times New Roman" pitchFamily="18" charset="0"/>
              </a:rPr>
              <a:t>have a 30–50% lifetime risk </a:t>
            </a:r>
            <a:r>
              <a:rPr lang="en-US" sz="2000" dirty="0" smtClean="0">
                <a:latin typeface="Times New Roman" pitchFamily="18" charset="0"/>
                <a:cs typeface="Times New Roman" pitchFamily="18" charset="0"/>
              </a:rPr>
              <a:t>of developing </a:t>
            </a:r>
            <a:r>
              <a:rPr lang="en-US" sz="2000" dirty="0">
                <a:latin typeface="Times New Roman" pitchFamily="18" charset="0"/>
                <a:cs typeface="Times New Roman" pitchFamily="18" charset="0"/>
              </a:rPr>
              <a:t>endometrial cancer</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335579034"/>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469"/>
            <a:ext cx="9144000" cy="3170099"/>
          </a:xfrm>
          <a:prstGeom prst="rect">
            <a:avLst/>
          </a:prstGeom>
        </p:spPr>
        <p:txBody>
          <a:bodyPr wrap="square">
            <a:spAutoFit/>
          </a:bodyPr>
          <a:lstStyle/>
          <a:p>
            <a:pPr algn="l" rtl="0"/>
            <a:r>
              <a:rPr lang="en-US" sz="2000" b="1" dirty="0">
                <a:latin typeface="Times New Roman" pitchFamily="18" charset="0"/>
                <a:cs typeface="Times New Roman" pitchFamily="18" charset="0"/>
              </a:rPr>
              <a:t>DIAGNOSIS</a:t>
            </a:r>
          </a:p>
          <a:p>
            <a:pPr algn="l" rtl="0"/>
            <a:r>
              <a:rPr lang="en-US" sz="2000" b="1" dirty="0">
                <a:latin typeface="Times New Roman" pitchFamily="18" charset="0"/>
                <a:cs typeface="Times New Roman" pitchFamily="18" charset="0"/>
              </a:rPr>
              <a:t>HNPCC can be diagnosed by genetic testing or by </a:t>
            </a:r>
            <a:r>
              <a:rPr lang="en-US" sz="2000" b="1" dirty="0" smtClean="0">
                <a:latin typeface="Times New Roman" pitchFamily="18" charset="0"/>
                <a:cs typeface="Times New Roman" pitchFamily="18" charset="0"/>
              </a:rPr>
              <a:t>the Amsterdam </a:t>
            </a:r>
            <a:r>
              <a:rPr lang="en-US" sz="2000" b="1" dirty="0">
                <a:latin typeface="Times New Roman" pitchFamily="18" charset="0"/>
                <a:cs typeface="Times New Roman" pitchFamily="18" charset="0"/>
              </a:rPr>
              <a:t>II criteria:</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hree </a:t>
            </a:r>
            <a:r>
              <a:rPr lang="en-US" sz="2000" dirty="0">
                <a:latin typeface="Times New Roman" pitchFamily="18" charset="0"/>
                <a:cs typeface="Times New Roman" pitchFamily="18" charset="0"/>
              </a:rPr>
              <a:t>or more family members with an </a:t>
            </a:r>
            <a:r>
              <a:rPr lang="en-US" sz="2000" dirty="0" smtClean="0">
                <a:latin typeface="Times New Roman" pitchFamily="18" charset="0"/>
                <a:cs typeface="Times New Roman" pitchFamily="18" charset="0"/>
              </a:rPr>
              <a:t>HNPCC-related cancer (colorectal, endometrial, small bowel, ureter, renalpelvis), one of whom is a first-degree relative of the other two;</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wo </a:t>
            </a:r>
            <a:r>
              <a:rPr lang="en-US" sz="2000" dirty="0">
                <a:latin typeface="Times New Roman" pitchFamily="18" charset="0"/>
                <a:cs typeface="Times New Roman" pitchFamily="18" charset="0"/>
              </a:rPr>
              <a:t>successive affected generations;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a:t>
            </a:r>
            <a:r>
              <a:rPr lang="en-US" sz="2000" dirty="0" smtClean="0">
                <a:latin typeface="Times New Roman" pitchFamily="18" charset="0"/>
                <a:cs typeface="Times New Roman" pitchFamily="18" charset="0"/>
              </a:rPr>
              <a:t>t </a:t>
            </a:r>
            <a:r>
              <a:rPr lang="en-US" sz="2000" dirty="0">
                <a:latin typeface="Times New Roman" pitchFamily="18" charset="0"/>
                <a:cs typeface="Times New Roman" pitchFamily="18" charset="0"/>
              </a:rPr>
              <a:t>least one colorectal cancer diagnosed before the age of 50 years;</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FAP excluded;</a:t>
            </a:r>
          </a:p>
          <a:p>
            <a:pPr lvl="1" algn="l" rtl="0"/>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umours </a:t>
            </a:r>
            <a:r>
              <a:rPr lang="en-US" sz="2000" dirty="0">
                <a:latin typeface="Times New Roman" pitchFamily="18" charset="0"/>
                <a:cs typeface="Times New Roman" pitchFamily="18" charset="0"/>
              </a:rPr>
              <a:t>verified by pathological examination.</a:t>
            </a:r>
          </a:p>
          <a:p>
            <a:pPr lvl="1" algn="l" rtl="0"/>
            <a:r>
              <a:rPr lang="en-US" sz="2000" dirty="0">
                <a:latin typeface="Times New Roman" pitchFamily="18" charset="0"/>
                <a:cs typeface="Times New Roman" pitchFamily="18" charset="0"/>
              </a:rPr>
              <a:t>Patients with HNPCC are offered regular endoscopic surveillance. </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48381532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70099"/>
          </a:xfrm>
          <a:prstGeom prst="rect">
            <a:avLst/>
          </a:prstGeom>
        </p:spPr>
        <p:txBody>
          <a:bodyPr wrap="square">
            <a:spAutoFit/>
          </a:bodyPr>
          <a:lstStyle/>
          <a:p>
            <a:pPr algn="l" rtl="0"/>
            <a:r>
              <a:rPr lang="en-US" sz="2000" b="1" dirty="0">
                <a:latin typeface="Times New Roman" pitchFamily="18" charset="0"/>
                <a:cs typeface="Times New Roman" pitchFamily="18" charset="0"/>
              </a:rPr>
              <a:t>Malignant – colorectal cancer</a:t>
            </a:r>
          </a:p>
          <a:p>
            <a:pPr algn="l" rtl="0"/>
            <a:r>
              <a:rPr lang="en-US" sz="2000" b="1" dirty="0">
                <a:latin typeface="Times New Roman" pitchFamily="18" charset="0"/>
                <a:cs typeface="Times New Roman" pitchFamily="18" charset="0"/>
              </a:rPr>
              <a:t>Epidemiology</a:t>
            </a:r>
          </a:p>
          <a:p>
            <a:pPr marL="800100" lvl="1" indent="-342900" algn="l" rtl="0">
              <a:buFont typeface="Arial" pitchFamily="34" charset="0"/>
              <a:buChar char="•"/>
            </a:pPr>
            <a:r>
              <a:rPr lang="en-US" sz="2000" dirty="0">
                <a:latin typeface="Times New Roman" pitchFamily="18" charset="0"/>
                <a:cs typeface="Times New Roman" pitchFamily="18" charset="0"/>
              </a:rPr>
              <a:t>In the UK, colorectal cancer is the second most common cause of cancer death.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UK, approximately </a:t>
            </a:r>
            <a:r>
              <a:rPr lang="en-US" sz="2000" dirty="0">
                <a:latin typeface="Times New Roman" pitchFamily="18" charset="0"/>
                <a:cs typeface="Times New Roman" pitchFamily="18" charset="0"/>
              </a:rPr>
              <a:t>35 000 patients are diagnosed with colorectal cancer every </a:t>
            </a:r>
            <a:r>
              <a:rPr lang="en-US" sz="2000" dirty="0" smtClean="0">
                <a:latin typeface="Times New Roman" pitchFamily="18" charset="0"/>
                <a:cs typeface="Times New Roman" pitchFamily="18" charset="0"/>
              </a:rPr>
              <a:t>year.</a:t>
            </a:r>
          </a:p>
          <a:p>
            <a:pPr marL="800100" lvl="1" indent="-342900" algn="l" rtl="0">
              <a:buFont typeface="Arial" pitchFamily="34" charset="0"/>
              <a:buChar char="•"/>
            </a:pPr>
            <a:r>
              <a:rPr lang="en-US" sz="2000" dirty="0" smtClean="0">
                <a:latin typeface="Times New Roman" pitchFamily="18" charset="0"/>
                <a:cs typeface="Times New Roman" pitchFamily="18" charset="0"/>
              </a:rPr>
              <a:t>Approximately </a:t>
            </a:r>
            <a:r>
              <a:rPr lang="en-US" sz="2000" dirty="0">
                <a:latin typeface="Times New Roman" pitchFamily="18" charset="0"/>
                <a:cs typeface="Times New Roman" pitchFamily="18" charset="0"/>
              </a:rPr>
              <a:t>one-third of these tumours are in the rectum and two-thirds in the colon.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burden of disease is similar in men and women. </a:t>
            </a:r>
            <a:endParaRPr lang="en-US" sz="2000" dirty="0" smtClean="0">
              <a:latin typeface="Times New Roman" pitchFamily="18" charset="0"/>
              <a:cs typeface="Times New Roman" pitchFamily="18" charset="0"/>
            </a:endParaRPr>
          </a:p>
          <a:p>
            <a:pPr marL="800100" lvl="1" indent="-342900" algn="l" rtl="0">
              <a:buFont typeface="Arial" pitchFamily="34" charset="0"/>
              <a:buChar char="•"/>
            </a:pPr>
            <a:r>
              <a:rPr lang="en-US" sz="2000" dirty="0" smtClean="0">
                <a:latin typeface="Times New Roman" pitchFamily="18" charset="0"/>
                <a:cs typeface="Times New Roman" pitchFamily="18" charset="0"/>
              </a:rPr>
              <a:t>Colorectal </a:t>
            </a:r>
            <a:r>
              <a:rPr lang="en-US" sz="2000" dirty="0">
                <a:latin typeface="Times New Roman" pitchFamily="18" charset="0"/>
                <a:cs typeface="Times New Roman" pitchFamily="18" charset="0"/>
              </a:rPr>
              <a:t>cancer occurs less frequently in the resource-poor world than in resource-rich countries.</a:t>
            </a:r>
          </a:p>
        </p:txBody>
      </p:sp>
    </p:spTree>
    <p:extLst>
      <p:ext uri="{BB962C8B-B14F-4D97-AF65-F5344CB8AC3E}">
        <p14:creationId xmlns:p14="http://schemas.microsoft.com/office/powerpoint/2010/main" val="168001324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477875"/>
          </a:xfrm>
          <a:prstGeom prst="rect">
            <a:avLst/>
          </a:prstGeom>
        </p:spPr>
        <p:txBody>
          <a:bodyPr wrap="square">
            <a:spAutoFit/>
          </a:bodyPr>
          <a:lstStyle/>
          <a:p>
            <a:pPr algn="l" rtl="0"/>
            <a:r>
              <a:rPr lang="en-US" sz="2000" b="1" dirty="0">
                <a:latin typeface="Times New Roman" pitchFamily="18" charset="0"/>
                <a:cs typeface="Times New Roman" pitchFamily="18" charset="0"/>
              </a:rPr>
              <a:t>Aetiology</a:t>
            </a:r>
          </a:p>
          <a:p>
            <a:pPr marL="742950" lvl="1" indent="-285750" algn="l" rtl="0">
              <a:buFont typeface="Arial" pitchFamily="34" charset="0"/>
              <a:buChar cha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t </a:t>
            </a:r>
            <a:r>
              <a:rPr lang="en-US" sz="2000" dirty="0">
                <a:latin typeface="Times New Roman" pitchFamily="18" charset="0"/>
                <a:cs typeface="Times New Roman" pitchFamily="18" charset="0"/>
              </a:rPr>
              <a:t>arises from adenomatous polyps after a sequence of genetic mutations influenced by environmental factors.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adenoma–carcinoma sequence is not a simple stepwise progression of </a:t>
            </a:r>
            <a:r>
              <a:rPr lang="en-US" sz="2000" dirty="0" smtClean="0">
                <a:latin typeface="Times New Roman" pitchFamily="18" charset="0"/>
                <a:cs typeface="Times New Roman" pitchFamily="18" charset="0"/>
              </a:rPr>
              <a:t>mutations but </a:t>
            </a:r>
            <a:r>
              <a:rPr lang="en-US" sz="2000" dirty="0">
                <a:latin typeface="Times New Roman" pitchFamily="18" charset="0"/>
                <a:cs typeface="Times New Roman" pitchFamily="18" charset="0"/>
              </a:rPr>
              <a:t>a complicated array of multiple genetic alterations, ultimately resulting in an invasive tumour.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Mutations </a:t>
            </a:r>
            <a:r>
              <a:rPr lang="en-US" sz="2000" dirty="0">
                <a:latin typeface="Times New Roman" pitchFamily="18" charset="0"/>
                <a:cs typeface="Times New Roman" pitchFamily="18" charset="0"/>
              </a:rPr>
              <a:t>of the adenomatous polyposis coli (APC) gene occur in two-thirds of colonic adenomas and are thought to develop early in the carcinogenesis pathway.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K-ras </a:t>
            </a:r>
            <a:r>
              <a:rPr lang="en-US" sz="2000" dirty="0">
                <a:latin typeface="Times New Roman" pitchFamily="18" charset="0"/>
                <a:cs typeface="Times New Roman" pitchFamily="18" charset="0"/>
              </a:rPr>
              <a:t>mutations result in activation of cell signalling pathways and are more common in larger lesions, </a:t>
            </a:r>
            <a:r>
              <a:rPr lang="en-US" sz="2000" dirty="0" smtClean="0">
                <a:latin typeface="Times New Roman" pitchFamily="18" charset="0"/>
                <a:cs typeface="Times New Roman" pitchFamily="18" charset="0"/>
              </a:rPr>
              <a:t>suggesting </a:t>
            </a:r>
            <a:r>
              <a:rPr lang="en-US" sz="2000" dirty="0">
                <a:latin typeface="Times New Roman" pitchFamily="18" charset="0"/>
                <a:cs typeface="Times New Roman" pitchFamily="18" charset="0"/>
              </a:rPr>
              <a:t>that they are later events in mutagenesis</a:t>
            </a:r>
            <a:r>
              <a:rPr lang="en-US" dirty="0">
                <a:latin typeface="Times New Roman" pitchFamily="18" charset="0"/>
                <a:cs typeface="Times New Roman" pitchFamily="18" charset="0"/>
              </a:rPr>
              <a:t>. </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188282400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708981"/>
          </a:xfrm>
          <a:prstGeom prst="rect">
            <a:avLst/>
          </a:prstGeom>
        </p:spPr>
        <p:txBody>
          <a:bodyPr wrap="square">
            <a:spAutoFit/>
          </a:bodyPr>
          <a:lstStyle/>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p53 gene is frequently mutated in </a:t>
            </a:r>
            <a:r>
              <a:rPr lang="en-US" sz="2000" dirty="0" smtClean="0">
                <a:latin typeface="Times New Roman" pitchFamily="18" charset="0"/>
                <a:cs typeface="Times New Roman" pitchFamily="18" charset="0"/>
              </a:rPr>
              <a:t>carcinomas but </a:t>
            </a:r>
            <a:r>
              <a:rPr lang="en-US" sz="2000" dirty="0">
                <a:latin typeface="Times New Roman" pitchFamily="18" charset="0"/>
                <a:cs typeface="Times New Roman" pitchFamily="18" charset="0"/>
              </a:rPr>
              <a:t>not in adenomas and therefore thought to be a marker of invasion.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There is association between diet </a:t>
            </a:r>
            <a:r>
              <a:rPr lang="en-US" sz="2000" dirty="0">
                <a:latin typeface="Times New Roman" pitchFamily="18" charset="0"/>
                <a:cs typeface="Times New Roman" pitchFamily="18" charset="0"/>
              </a:rPr>
              <a:t>and colon cancer.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Worldwide</a:t>
            </a:r>
            <a:r>
              <a:rPr lang="en-US" sz="2000" dirty="0">
                <a:latin typeface="Times New Roman" pitchFamily="18" charset="0"/>
                <a:cs typeface="Times New Roman" pitchFamily="18" charset="0"/>
              </a:rPr>
              <a:t>, the prevalence of </a:t>
            </a:r>
            <a:r>
              <a:rPr lang="en-US" sz="2000" dirty="0" smtClean="0">
                <a:latin typeface="Times New Roman" pitchFamily="18" charset="0"/>
                <a:cs typeface="Times New Roman" pitchFamily="18" charset="0"/>
              </a:rPr>
              <a:t>colorectal cancer </a:t>
            </a:r>
            <a:r>
              <a:rPr lang="en-US" sz="2000" dirty="0">
                <a:latin typeface="Times New Roman" pitchFamily="18" charset="0"/>
                <a:cs typeface="Times New Roman" pitchFamily="18" charset="0"/>
              </a:rPr>
              <a:t>is closely associated with intake of red meat </a:t>
            </a:r>
            <a:r>
              <a:rPr lang="en-US" sz="2000" dirty="0" smtClean="0">
                <a:latin typeface="Times New Roman" pitchFamily="18" charset="0"/>
                <a:cs typeface="Times New Roman" pitchFamily="18" charset="0"/>
              </a:rPr>
              <a:t>and particularly </a:t>
            </a:r>
            <a:r>
              <a:rPr lang="en-US" sz="2000" dirty="0">
                <a:latin typeface="Times New Roman" pitchFamily="18" charset="0"/>
                <a:cs typeface="Times New Roman" pitchFamily="18" charset="0"/>
              </a:rPr>
              <a:t>processed meat products (haem and </a:t>
            </a:r>
            <a:r>
              <a:rPr lang="en-US" sz="2000" dirty="0" smtClean="0">
                <a:latin typeface="Times New Roman" pitchFamily="18" charset="0"/>
                <a:cs typeface="Times New Roman" pitchFamily="18" charset="0"/>
              </a:rPr>
              <a:t>N-nitroso compounds</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These </a:t>
            </a:r>
            <a:r>
              <a:rPr lang="en-US" sz="2000" dirty="0">
                <a:latin typeface="Times New Roman" pitchFamily="18" charset="0"/>
                <a:cs typeface="Times New Roman" pitchFamily="18" charset="0"/>
              </a:rPr>
              <a:t>adversely affect DNA in the </a:t>
            </a:r>
            <a:r>
              <a:rPr lang="en-US" sz="2000" dirty="0" smtClean="0">
                <a:latin typeface="Times New Roman" pitchFamily="18" charset="0"/>
                <a:cs typeface="Times New Roman" pitchFamily="18" charset="0"/>
              </a:rPr>
              <a:t>colorectal mucosa</a:t>
            </a: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protective effect of dietary fibre is also </a:t>
            </a:r>
            <a:r>
              <a:rPr lang="en-US" sz="2000" dirty="0" smtClean="0">
                <a:latin typeface="Times New Roman" pitchFamily="18" charset="0"/>
                <a:cs typeface="Times New Roman" pitchFamily="18" charset="0"/>
              </a:rPr>
              <a:t>suggested by </a:t>
            </a:r>
            <a:r>
              <a:rPr lang="en-US" sz="2000" dirty="0">
                <a:latin typeface="Times New Roman" pitchFamily="18" charset="0"/>
                <a:cs typeface="Times New Roman" pitchFamily="18" charset="0"/>
              </a:rPr>
              <a:t>epidemiological studies.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hypothesis is that </a:t>
            </a:r>
            <a:r>
              <a:rPr lang="en-US" sz="2000" dirty="0" smtClean="0">
                <a:latin typeface="Times New Roman" pitchFamily="18" charset="0"/>
                <a:cs typeface="Times New Roman" pitchFamily="18" charset="0"/>
              </a:rPr>
              <a:t>increased roughage </a:t>
            </a:r>
            <a:r>
              <a:rPr lang="en-US" sz="2000" dirty="0">
                <a:latin typeface="Times New Roman" pitchFamily="18" charset="0"/>
                <a:cs typeface="Times New Roman" pitchFamily="18" charset="0"/>
              </a:rPr>
              <a:t>is associated with reduced colonic transit times, </a:t>
            </a:r>
            <a:r>
              <a:rPr lang="en-US" sz="2000" dirty="0" smtClean="0">
                <a:latin typeface="Times New Roman" pitchFamily="18" charset="0"/>
                <a:cs typeface="Times New Roman" pitchFamily="18" charset="0"/>
              </a:rPr>
              <a:t>and this </a:t>
            </a:r>
            <a:r>
              <a:rPr lang="en-US" sz="2000" dirty="0">
                <a:latin typeface="Times New Roman" pitchFamily="18" charset="0"/>
                <a:cs typeface="Times New Roman" pitchFamily="18" charset="0"/>
              </a:rPr>
              <a:t>in turn reduces the exposure of the mucosa to dietary </a:t>
            </a:r>
            <a:r>
              <a:rPr lang="en-US" sz="2000" dirty="0" smtClean="0">
                <a:latin typeface="Times New Roman" pitchFamily="18" charset="0"/>
                <a:cs typeface="Times New Roman" pitchFamily="18" charset="0"/>
              </a:rPr>
              <a:t>carcinogens.  </a:t>
            </a:r>
          </a:p>
          <a:p>
            <a:pPr marL="742950" lvl="1" indent="-285750" algn="l" rtl="0">
              <a:buFont typeface="Arial" pitchFamily="34" charset="0"/>
              <a:buChar char="•"/>
            </a:pPr>
            <a:r>
              <a:rPr lang="en-US" sz="2000" dirty="0" smtClean="0">
                <a:latin typeface="Times New Roman" pitchFamily="18" charset="0"/>
                <a:cs typeface="Times New Roman" pitchFamily="18" charset="0"/>
              </a:rPr>
              <a:t>Increased </a:t>
            </a:r>
            <a:r>
              <a:rPr lang="en-US" sz="2000" dirty="0">
                <a:latin typeface="Times New Roman" pitchFamily="18" charset="0"/>
                <a:cs typeface="Times New Roman" pitchFamily="18" charset="0"/>
              </a:rPr>
              <a:t>risk for colorectal cancer has also been associated with dietary animal fat, smoking and alcohol.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Cholecystectomy </a:t>
            </a:r>
            <a:r>
              <a:rPr lang="en-US" sz="2000" dirty="0">
                <a:latin typeface="Times New Roman" pitchFamily="18" charset="0"/>
                <a:cs typeface="Times New Roman" pitchFamily="18" charset="0"/>
              </a:rPr>
              <a:t>may marginally increase the risk of rightsided colon cancer and inflammatory bowel disease is a well-recognized risk </a:t>
            </a:r>
            <a:r>
              <a:rPr lang="en-US" sz="2000" dirty="0" smtClean="0">
                <a:latin typeface="Times New Roman" pitchFamily="18" charset="0"/>
                <a:cs typeface="Times New Roman" pitchFamily="18" charset="0"/>
              </a:rPr>
              <a:t>factor.</a:t>
            </a:r>
            <a:endParaRPr lang="ar-IQ" sz="2000" dirty="0">
              <a:latin typeface="Times New Roman" pitchFamily="18" charset="0"/>
              <a:cs typeface="Times New Roman" pitchFamily="18" charset="0"/>
            </a:endParaRPr>
          </a:p>
        </p:txBody>
      </p:sp>
    </p:spTree>
    <p:extLst>
      <p:ext uri="{BB962C8B-B14F-4D97-AF65-F5344CB8AC3E}">
        <p14:creationId xmlns:p14="http://schemas.microsoft.com/office/powerpoint/2010/main" val="357478445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324535"/>
          </a:xfrm>
          <a:prstGeom prst="rect">
            <a:avLst/>
          </a:prstGeom>
        </p:spPr>
        <p:txBody>
          <a:bodyPr wrap="square">
            <a:spAutoFit/>
          </a:bodyPr>
          <a:lstStyle/>
          <a:p>
            <a:pPr algn="l" rtl="0"/>
            <a:r>
              <a:rPr lang="en-US" sz="2000" b="1" dirty="0">
                <a:latin typeface="Times New Roman" pitchFamily="18" charset="0"/>
                <a:cs typeface="Times New Roman" pitchFamily="18" charset="0"/>
              </a:rPr>
              <a:t>Pathology</a:t>
            </a:r>
          </a:p>
          <a:p>
            <a:pPr marL="742950" lvl="1" indent="-285750" algn="l" rtl="0">
              <a:buFont typeface="Arial" pitchFamily="34" charset="0"/>
              <a:buChar char="•"/>
            </a:pPr>
            <a:r>
              <a:rPr lang="en-US" sz="2000" dirty="0">
                <a:latin typeface="Times New Roman" pitchFamily="18" charset="0"/>
                <a:cs typeface="Times New Roman" pitchFamily="18" charset="0"/>
              </a:rPr>
              <a:t>Macroscopically, the tumour may take one of four </a:t>
            </a:r>
            <a:r>
              <a:rPr lang="en-US" sz="2000" dirty="0" smtClean="0">
                <a:latin typeface="Times New Roman" pitchFamily="18" charset="0"/>
                <a:cs typeface="Times New Roman" pitchFamily="18" charset="0"/>
              </a:rPr>
              <a:t>forms. </a:t>
            </a:r>
            <a:endParaRPr lang="en-US" sz="2000" dirty="0">
              <a:latin typeface="Times New Roman" pitchFamily="18" charset="0"/>
              <a:cs typeface="Times New Roman" pitchFamily="18" charset="0"/>
            </a:endParaRPr>
          </a:p>
          <a:p>
            <a:pPr marL="1714500" lvl="3" indent="-342900" algn="l" rtl="0">
              <a:buFont typeface="Wingdings" pitchFamily="2" charset="2"/>
              <a:buChar char="Ø"/>
            </a:pPr>
            <a:r>
              <a:rPr lang="en-US" sz="2000" dirty="0" smtClean="0">
                <a:latin typeface="Times New Roman" pitchFamily="18" charset="0"/>
                <a:cs typeface="Times New Roman" pitchFamily="18" charset="0"/>
              </a:rPr>
              <a:t>Annular </a:t>
            </a:r>
          </a:p>
          <a:p>
            <a:pPr marL="1714500" lvl="3" indent="-342900" algn="l" rtl="0">
              <a:buFont typeface="Wingdings" pitchFamily="2" charset="2"/>
              <a:buChar char="Ø"/>
            </a:pPr>
            <a:r>
              <a:rPr lang="en-US" sz="2000" dirty="0" smtClean="0">
                <a:latin typeface="Times New Roman" pitchFamily="18" charset="0"/>
                <a:cs typeface="Times New Roman" pitchFamily="18" charset="0"/>
              </a:rPr>
              <a:t> Tubular </a:t>
            </a:r>
          </a:p>
          <a:p>
            <a:pPr marL="1714500" lvl="3" indent="-342900" algn="l" rtl="0">
              <a:buFont typeface="Wingdings" pitchFamily="2" charset="2"/>
              <a:buChar char="Ø"/>
            </a:pPr>
            <a:r>
              <a:rPr lang="en-US" sz="2000" dirty="0" smtClean="0">
                <a:latin typeface="Times New Roman" pitchFamily="18" charset="0"/>
                <a:cs typeface="Times New Roman" pitchFamily="18" charset="0"/>
              </a:rPr>
              <a:t> Ulcer</a:t>
            </a:r>
          </a:p>
          <a:p>
            <a:pPr marL="1714500" lvl="3" indent="-342900" algn="l" rtl="0">
              <a:buFont typeface="Wingdings" pitchFamily="2" charset="2"/>
              <a:buChar char="Ø"/>
            </a:pPr>
            <a:r>
              <a:rPr lang="en-US" sz="2000" dirty="0" smtClean="0">
                <a:latin typeface="Times New Roman" pitchFamily="18" charset="0"/>
                <a:cs typeface="Times New Roman" pitchFamily="18" charset="0"/>
              </a:rPr>
              <a:t> Cauliflower</a:t>
            </a:r>
          </a:p>
          <a:p>
            <a:pPr marL="742950" lvl="1" indent="-285750" algn="l" rtl="0">
              <a:buFont typeface="Arial" pitchFamily="34" charset="0"/>
              <a:buChar char="•"/>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annular variety tends to give rise to obstructive symptoms, whereas the others present more commonly with bleeding.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Most </a:t>
            </a:r>
            <a:r>
              <a:rPr lang="en-US" sz="2000" dirty="0">
                <a:latin typeface="Times New Roman" pitchFamily="18" charset="0"/>
                <a:cs typeface="Times New Roman" pitchFamily="18" charset="0"/>
              </a:rPr>
              <a:t>large bowel cancers arise from the left colon, notably the rectum (38%), sigmoid (21%), and descending colon (4%).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Cancer </a:t>
            </a:r>
            <a:r>
              <a:rPr lang="en-US" sz="2000" dirty="0">
                <a:latin typeface="Times New Roman" pitchFamily="18" charset="0"/>
                <a:cs typeface="Times New Roman" pitchFamily="18" charset="0"/>
              </a:rPr>
              <a:t>of the caecum (12%) and ascending colon (5%) are less common, but may be gradually increasing in incidence.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Cancer </a:t>
            </a:r>
            <a:r>
              <a:rPr lang="en-US" sz="2000" dirty="0">
                <a:latin typeface="Times New Roman" pitchFamily="18" charset="0"/>
                <a:cs typeface="Times New Roman" pitchFamily="18" charset="0"/>
              </a:rPr>
              <a:t>of the transverse </a:t>
            </a:r>
            <a:r>
              <a:rPr lang="en-US" sz="2000" dirty="0" smtClean="0">
                <a:latin typeface="Times New Roman" pitchFamily="18" charset="0"/>
                <a:cs typeface="Times New Roman" pitchFamily="18" charset="0"/>
              </a:rPr>
              <a:t>colon (5.5</a:t>
            </a:r>
            <a:r>
              <a:rPr lang="en-US" sz="2000" dirty="0">
                <a:latin typeface="Times New Roman" pitchFamily="18" charset="0"/>
                <a:cs typeface="Times New Roman" pitchFamily="18" charset="0"/>
              </a:rPr>
              <a:t>%), flexures (2–3%) and appendix (0.5%) are relatively uncommon.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Microscopically</a:t>
            </a:r>
            <a:r>
              <a:rPr lang="en-US" sz="2000" dirty="0">
                <a:latin typeface="Times New Roman" pitchFamily="18" charset="0"/>
                <a:cs typeface="Times New Roman" pitchFamily="18" charset="0"/>
              </a:rPr>
              <a:t>, the neoplasm is a columnar cell adenocarcinoma. </a:t>
            </a:r>
            <a:endParaRPr lang="en-US" sz="2000" dirty="0" smtClean="0">
              <a:latin typeface="Times New Roman" pitchFamily="18" charset="0"/>
              <a:cs typeface="Times New Roman" pitchFamily="18" charset="0"/>
            </a:endParaRPr>
          </a:p>
          <a:p>
            <a:pPr marL="742950" lvl="1" indent="-285750" algn="l" rtl="0">
              <a:buFont typeface="Arial" pitchFamily="34" charset="0"/>
              <a:buChar char="•"/>
            </a:pPr>
            <a:r>
              <a:rPr lang="en-US" sz="2000" dirty="0" smtClean="0">
                <a:latin typeface="Times New Roman" pitchFamily="18" charset="0"/>
                <a:cs typeface="Times New Roman" pitchFamily="18" charset="0"/>
              </a:rPr>
              <a:t>Origin </a:t>
            </a:r>
            <a:r>
              <a:rPr lang="en-US" sz="2000" dirty="0">
                <a:latin typeface="Times New Roman" pitchFamily="18" charset="0"/>
                <a:cs typeface="Times New Roman" pitchFamily="18" charset="0"/>
              </a:rPr>
              <a:t>from a benign polyp may be </a:t>
            </a:r>
            <a:r>
              <a:rPr lang="en-US" sz="2000" dirty="0" smtClean="0">
                <a:latin typeface="Times New Roman" pitchFamily="18" charset="0"/>
                <a:cs typeface="Times New Roman" pitchFamily="18" charset="0"/>
              </a:rPr>
              <a:t>evident in </a:t>
            </a:r>
            <a:r>
              <a:rPr lang="en-US" sz="2000" dirty="0">
                <a:latin typeface="Times New Roman" pitchFamily="18" charset="0"/>
                <a:cs typeface="Times New Roman" pitchFamily="18" charset="0"/>
              </a:rPr>
              <a:t>early cases, before the benign architecture is destroyed by malignant infiltration.</a:t>
            </a:r>
          </a:p>
        </p:txBody>
      </p:sp>
    </p:spTree>
    <p:extLst>
      <p:ext uri="{BB962C8B-B14F-4D97-AF65-F5344CB8AC3E}">
        <p14:creationId xmlns:p14="http://schemas.microsoft.com/office/powerpoint/2010/main" val="779075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4666</TotalTime>
  <Words>21517</Words>
  <Application>Microsoft Office PowerPoint</Application>
  <PresentationFormat>On-screen Show (4:3)</PresentationFormat>
  <Paragraphs>1413</Paragraphs>
  <Slides>171</Slides>
  <Notes>0</Notes>
  <HiddenSlides>0</HiddenSlides>
  <MMClips>0</MMClips>
  <ScaleCrop>false</ScaleCrop>
  <HeadingPairs>
    <vt:vector size="4" baseType="variant">
      <vt:variant>
        <vt:lpstr>Theme</vt:lpstr>
      </vt:variant>
      <vt:variant>
        <vt:i4>1</vt:i4>
      </vt:variant>
      <vt:variant>
        <vt:lpstr>Slide Titles</vt:lpstr>
      </vt:variant>
      <vt:variant>
        <vt:i4>171</vt:i4>
      </vt:variant>
    </vt:vector>
  </HeadingPairs>
  <TitlesOfParts>
    <vt:vector size="17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alshariqa</dc:creator>
  <cp:lastModifiedBy>alshariqa</cp:lastModifiedBy>
  <cp:revision>523</cp:revision>
  <dcterms:created xsi:type="dcterms:W3CDTF">2018-09-21T13:46:53Z</dcterms:created>
  <dcterms:modified xsi:type="dcterms:W3CDTF">2018-11-04T08:59:27Z</dcterms:modified>
</cp:coreProperties>
</file>