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78" r:id="rId6"/>
    <p:sldId id="257" r:id="rId7"/>
    <p:sldId id="258" r:id="rId8"/>
    <p:sldId id="264" r:id="rId9"/>
    <p:sldId id="265" r:id="rId10"/>
    <p:sldId id="266" r:id="rId11"/>
    <p:sldId id="267" r:id="rId12"/>
    <p:sldId id="259" r:id="rId13"/>
    <p:sldId id="260" r:id="rId14"/>
    <p:sldId id="268" r:id="rId15"/>
    <p:sldId id="269" r:id="rId16"/>
    <p:sldId id="270" r:id="rId17"/>
    <p:sldId id="261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62" r:id="rId26"/>
    <p:sldId id="276" r:id="rId27"/>
    <p:sldId id="277" r:id="rId28"/>
    <p:sldId id="263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شكل بيضاوي 13"/>
          <p:cNvSpPr/>
          <p:nvPr/>
        </p:nvSpPr>
        <p:spPr>
          <a:xfrm>
            <a:off x="1157287" y="1344614"/>
            <a:ext cx="63104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C2B4285F-615E-491B-A7AC-2F23AFEBFD38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7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A45D3C-3076-4C92-98A0-079DD1809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15026"/>
      </p:ext>
    </p:extLst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E2DE25B-98B9-412A-8ACE-6C493E0C0381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361D3CFC-8D12-4D4E-82F0-515103F0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2302"/>
      </p:ext>
    </p:extLst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2"/>
          <p:cNvSpPr/>
          <p:nvPr/>
        </p:nvSpPr>
        <p:spPr>
          <a:xfrm>
            <a:off x="2282429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مستطيل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شكل بيضاوي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شكل بيضاوي 16"/>
          <p:cNvSpPr/>
          <p:nvPr/>
        </p:nvSpPr>
        <p:spPr>
          <a:xfrm>
            <a:off x="2408635" y="2746375"/>
            <a:ext cx="63103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B3D2D14B-1EB1-48F0-B80C-0149619B45F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B30F640-C828-4005-8FC1-6C952337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3595"/>
      </p:ext>
    </p:extLst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5D07800-3A04-499C-AB0E-032EDC32256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AD04116-A25E-4A56-9EE2-776455486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2554"/>
      </p:ext>
    </p:extLst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3AE2B9ED-177F-46ED-8270-9F085C3013D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CD43DA70-FA85-43C8-857F-4B9098979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902"/>
      </p:ext>
    </p:extLst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C0D20FE-A1B6-4A87-986A-CA97DA274729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4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007C5AC9-BBE5-42B4-861B-F168D39F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57832"/>
      </p:ext>
    </p:extLst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2"/>
          <p:cNvSpPr/>
          <p:nvPr/>
        </p:nvSpPr>
        <p:spPr>
          <a:xfrm>
            <a:off x="1014412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مستطيل 13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884B5508-CF8A-4582-A75E-6389BB180C3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7C18C40-B97F-489D-9666-A1D7AF8D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5492"/>
      </p:ext>
    </p:extLst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ED030CB4-A272-4A8C-AF44-BF7400646E23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1229A6-82F2-45BD-8E6B-9E059A9D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7914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>
            <a:extLst/>
          </a:lstStyle>
          <a:p>
            <a:pPr indent="-212598">
              <a:lnSpc>
                <a:spcPts val="2250"/>
              </a:lnSpc>
              <a:spcBef>
                <a:spcPts val="45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13"/>
          <p:cNvSpPr/>
          <p:nvPr/>
        </p:nvSpPr>
        <p:spPr>
          <a:xfrm rot="19468671">
            <a:off x="396479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مخطط انسيابي: معالجة 15"/>
          <p:cNvSpPr/>
          <p:nvPr/>
        </p:nvSpPr>
        <p:spPr>
          <a:xfrm rot="2103354" flipH="1">
            <a:off x="5004198" y="936625"/>
            <a:ext cx="64889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153A801D-5B7D-4760-8139-B887E646DE3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D8936B08-0318-44B5-B42A-A15B20EB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8825"/>
      </p:ext>
    </p:extLst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3A57E1B-0CE8-43B5-BEBB-BEAEDDA52936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8FA84FC9-502F-4D2B-8590-7875284E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4355"/>
      </p:ext>
    </p:extLst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4C71745-970F-4183-86BD-93398EAC2B9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CDCFAF4-0447-4544-9175-5BFACD06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1231"/>
      </p:ext>
    </p:extLst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شكل بيضاوي 13"/>
          <p:cNvSpPr/>
          <p:nvPr/>
        </p:nvSpPr>
        <p:spPr>
          <a:xfrm>
            <a:off x="1157287" y="1344614"/>
            <a:ext cx="63104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C2B4285F-615E-491B-A7AC-2F23AFEBFD38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7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A45D3C-3076-4C92-98A0-079DD1809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79106"/>
      </p:ext>
    </p:extLst>
  </p:cSld>
  <p:clrMapOvr>
    <a:masterClrMapping/>
  </p:clrMapOvr>
  <p:transition spd="slow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E2DE25B-98B9-412A-8ACE-6C493E0C0381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361D3CFC-8D12-4D4E-82F0-515103F0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6939"/>
      </p:ext>
    </p:extLst>
  </p:cSld>
  <p:clrMapOvr>
    <a:masterClrMapping/>
  </p:clrMapOvr>
  <p:transition spd="slow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2"/>
          <p:cNvSpPr/>
          <p:nvPr/>
        </p:nvSpPr>
        <p:spPr>
          <a:xfrm>
            <a:off x="2282429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مستطيل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شكل بيضاوي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شكل بيضاوي 16"/>
          <p:cNvSpPr/>
          <p:nvPr/>
        </p:nvSpPr>
        <p:spPr>
          <a:xfrm>
            <a:off x="2408635" y="2746375"/>
            <a:ext cx="63103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B3D2D14B-1EB1-48F0-B80C-0149619B45F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B30F640-C828-4005-8FC1-6C952337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10"/>
      </p:ext>
    </p:extLst>
  </p:cSld>
  <p:clrMapOvr>
    <a:masterClrMapping/>
  </p:clrMapOvr>
  <p:transition spd="slow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5D07800-3A04-499C-AB0E-032EDC32256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AD04116-A25E-4A56-9EE2-776455486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5837"/>
      </p:ext>
    </p:extLst>
  </p:cSld>
  <p:clrMapOvr>
    <a:masterClrMapping/>
  </p:clrMapOvr>
  <p:transition spd="slow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3AE2B9ED-177F-46ED-8270-9F085C3013D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CD43DA70-FA85-43C8-857F-4B9098979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5248"/>
      </p:ext>
    </p:extLst>
  </p:cSld>
  <p:clrMapOvr>
    <a:masterClrMapping/>
  </p:clrMapOvr>
  <p:transition spd="slow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C0D20FE-A1B6-4A87-986A-CA97DA274729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4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007C5AC9-BBE5-42B4-861B-F168D39F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0409"/>
      </p:ext>
    </p:extLst>
  </p:cSld>
  <p:clrMapOvr>
    <a:masterClrMapping/>
  </p:clrMapOvr>
  <p:transition spd="slow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2"/>
          <p:cNvSpPr/>
          <p:nvPr/>
        </p:nvSpPr>
        <p:spPr>
          <a:xfrm>
            <a:off x="1014412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مستطيل 13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884B5508-CF8A-4582-A75E-6389BB180C3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7C18C40-B97F-489D-9666-A1D7AF8D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3494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ED030CB4-A272-4A8C-AF44-BF7400646E23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1229A6-82F2-45BD-8E6B-9E059A9D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6660"/>
      </p:ext>
    </p:extLst>
  </p:cSld>
  <p:clrMapOvr>
    <a:masterClrMapping/>
  </p:clrMapOvr>
  <p:transition spd="slow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>
            <a:extLst/>
          </a:lstStyle>
          <a:p>
            <a:pPr indent="-212598">
              <a:lnSpc>
                <a:spcPts val="2250"/>
              </a:lnSpc>
              <a:spcBef>
                <a:spcPts val="45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13"/>
          <p:cNvSpPr/>
          <p:nvPr/>
        </p:nvSpPr>
        <p:spPr>
          <a:xfrm rot="19468671">
            <a:off x="396479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مخطط انسيابي: معالجة 15"/>
          <p:cNvSpPr/>
          <p:nvPr/>
        </p:nvSpPr>
        <p:spPr>
          <a:xfrm rot="2103354" flipH="1">
            <a:off x="5004198" y="936625"/>
            <a:ext cx="64889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153A801D-5B7D-4760-8139-B887E646DE3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D8936B08-0318-44B5-B42A-A15B20EB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029"/>
      </p:ext>
    </p:extLst>
  </p:cSld>
  <p:clrMapOvr>
    <a:masterClrMapping/>
  </p:clrMapOvr>
  <p:transition spd="slow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3A57E1B-0CE8-43B5-BEBB-BEAEDDA52936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8FA84FC9-502F-4D2B-8590-7875284E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2748"/>
      </p:ext>
    </p:extLst>
  </p:cSld>
  <p:clrMapOvr>
    <a:masterClrMapping/>
  </p:clrMapOvr>
  <p:transition spd="slow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4C71745-970F-4183-86BD-93398EAC2B9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CDCFAF4-0447-4544-9175-5BFACD06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6317"/>
      </p:ext>
    </p:extLst>
  </p:cSld>
  <p:clrMapOvr>
    <a:masterClrMapping/>
  </p:clrMapOvr>
  <p:transition spd="slow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شكل بيضاوي 13"/>
          <p:cNvSpPr/>
          <p:nvPr/>
        </p:nvSpPr>
        <p:spPr>
          <a:xfrm>
            <a:off x="1157287" y="1344614"/>
            <a:ext cx="63104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C2B4285F-615E-491B-A7AC-2F23AFEBFD38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7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A45D3C-3076-4C92-98A0-079DD1809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27031"/>
      </p:ext>
    </p:extLst>
  </p:cSld>
  <p:clrMapOvr>
    <a:masterClrMapping/>
  </p:clrMapOvr>
  <p:transition spd="slow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E2DE25B-98B9-412A-8ACE-6C493E0C0381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361D3CFC-8D12-4D4E-82F0-515103F0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2463"/>
      </p:ext>
    </p:extLst>
  </p:cSld>
  <p:clrMapOvr>
    <a:masterClrMapping/>
  </p:clrMapOvr>
  <p:transition spd="slow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2"/>
          <p:cNvSpPr/>
          <p:nvPr/>
        </p:nvSpPr>
        <p:spPr>
          <a:xfrm>
            <a:off x="2282429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مستطيل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شكل بيضاوي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شكل بيضاوي 16"/>
          <p:cNvSpPr/>
          <p:nvPr/>
        </p:nvSpPr>
        <p:spPr>
          <a:xfrm>
            <a:off x="2408635" y="2746375"/>
            <a:ext cx="63103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B3D2D14B-1EB1-48F0-B80C-0149619B45F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B30F640-C828-4005-8FC1-6C952337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8922"/>
      </p:ext>
    </p:extLst>
  </p:cSld>
  <p:clrMapOvr>
    <a:masterClrMapping/>
  </p:clrMapOvr>
  <p:transition spd="slow"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5D07800-3A04-499C-AB0E-032EDC32256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AD04116-A25E-4A56-9EE2-776455486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2875"/>
      </p:ext>
    </p:extLst>
  </p:cSld>
  <p:clrMapOvr>
    <a:masterClrMapping/>
  </p:clrMapOvr>
  <p:transition spd="slow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3AE2B9ED-177F-46ED-8270-9F085C3013D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CD43DA70-FA85-43C8-857F-4B9098979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8816"/>
      </p:ext>
    </p:extLst>
  </p:cSld>
  <p:clrMapOvr>
    <a:masterClrMapping/>
  </p:clrMapOvr>
  <p:transition spd="slow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C0D20FE-A1B6-4A87-986A-CA97DA274729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4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007C5AC9-BBE5-42B4-861B-F168D39F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85886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2"/>
          <p:cNvSpPr/>
          <p:nvPr/>
        </p:nvSpPr>
        <p:spPr>
          <a:xfrm>
            <a:off x="1014412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مستطيل 13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884B5508-CF8A-4582-A75E-6389BB180C3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7C18C40-B97F-489D-9666-A1D7AF8D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77859"/>
      </p:ext>
    </p:extLst>
  </p:cSld>
  <p:clrMapOvr>
    <a:masterClrMapping/>
  </p:clrMapOvr>
  <p:transition spd="slow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ED030CB4-A272-4A8C-AF44-BF7400646E23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1229A6-82F2-45BD-8E6B-9E059A9D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5424"/>
      </p:ext>
    </p:extLst>
  </p:cSld>
  <p:clrMapOvr>
    <a:masterClrMapping/>
  </p:clrMapOvr>
  <p:transition spd="slow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>
            <a:extLst/>
          </a:lstStyle>
          <a:p>
            <a:pPr indent="-212598">
              <a:lnSpc>
                <a:spcPts val="2250"/>
              </a:lnSpc>
              <a:spcBef>
                <a:spcPts val="45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13"/>
          <p:cNvSpPr/>
          <p:nvPr/>
        </p:nvSpPr>
        <p:spPr>
          <a:xfrm rot="19468671">
            <a:off x="396479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مخطط انسيابي: معالجة 15"/>
          <p:cNvSpPr/>
          <p:nvPr/>
        </p:nvSpPr>
        <p:spPr>
          <a:xfrm rot="2103354" flipH="1">
            <a:off x="5004198" y="936625"/>
            <a:ext cx="64889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153A801D-5B7D-4760-8139-B887E646DE3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D8936B08-0318-44B5-B42A-A15B20EB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1697"/>
      </p:ext>
    </p:extLst>
  </p:cSld>
  <p:clrMapOvr>
    <a:masterClrMapping/>
  </p:clrMapOvr>
  <p:transition spd="slow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3A57E1B-0CE8-43B5-BEBB-BEAEDDA52936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8FA84FC9-502F-4D2B-8590-7875284E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1901"/>
      </p:ext>
    </p:extLst>
  </p:cSld>
  <p:clrMapOvr>
    <a:masterClrMapping/>
  </p:clrMapOvr>
  <p:transition spd="slow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4C71745-970F-4183-86BD-93398EAC2B9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CDCFAF4-0447-4544-9175-5BFACD06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8409"/>
      </p:ext>
    </p:extLst>
  </p:cSld>
  <p:clrMapOvr>
    <a:masterClrMapping/>
  </p:clrMapOvr>
  <p:transition spd="slow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شكل بيضاوي 13"/>
          <p:cNvSpPr/>
          <p:nvPr/>
        </p:nvSpPr>
        <p:spPr>
          <a:xfrm>
            <a:off x="1157287" y="1344614"/>
            <a:ext cx="63104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C2B4285F-615E-491B-A7AC-2F23AFEBFD38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7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A45D3C-3076-4C92-98A0-079DD1809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6953"/>
      </p:ext>
    </p:extLst>
  </p:cSld>
  <p:clrMapOvr>
    <a:masterClrMapping/>
  </p:clrMapOvr>
  <p:transition spd="slow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E2DE25B-98B9-412A-8ACE-6C493E0C0381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361D3CFC-8D12-4D4E-82F0-515103F0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646"/>
      </p:ext>
    </p:extLst>
  </p:cSld>
  <p:clrMapOvr>
    <a:masterClrMapping/>
  </p:clrMapOvr>
  <p:transition spd="slow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2"/>
          <p:cNvSpPr/>
          <p:nvPr/>
        </p:nvSpPr>
        <p:spPr>
          <a:xfrm>
            <a:off x="2282429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مستطيل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شكل بيضاوي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شكل بيضاوي 16"/>
          <p:cNvSpPr/>
          <p:nvPr/>
        </p:nvSpPr>
        <p:spPr>
          <a:xfrm>
            <a:off x="2408635" y="2746375"/>
            <a:ext cx="63103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B3D2D14B-1EB1-48F0-B80C-0149619B45F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B30F640-C828-4005-8FC1-6C952337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0986"/>
      </p:ext>
    </p:extLst>
  </p:cSld>
  <p:clrMapOvr>
    <a:masterClrMapping/>
  </p:clrMapOvr>
  <p:transition spd="slow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5D07800-3A04-499C-AB0E-032EDC32256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AD04116-A25E-4A56-9EE2-776455486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994"/>
      </p:ext>
    </p:extLst>
  </p:cSld>
  <p:clrMapOvr>
    <a:masterClrMapping/>
  </p:clrMapOvr>
  <p:transition spd="slow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3AE2B9ED-177F-46ED-8270-9F085C3013D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CD43DA70-FA85-43C8-857F-4B9098979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5860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C0D20FE-A1B6-4A87-986A-CA97DA274729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4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007C5AC9-BBE5-42B4-861B-F168D39F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82725"/>
      </p:ext>
    </p:extLst>
  </p:cSld>
  <p:clrMapOvr>
    <a:masterClrMapping/>
  </p:clrMapOvr>
  <p:transition spd="slow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2"/>
          <p:cNvSpPr/>
          <p:nvPr/>
        </p:nvSpPr>
        <p:spPr>
          <a:xfrm>
            <a:off x="1014412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مستطيل 13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884B5508-CF8A-4582-A75E-6389BB180C3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B7C18C40-B97F-489D-9666-A1D7AF8D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7194"/>
      </p:ext>
    </p:extLst>
  </p:cSld>
  <p:clrMapOvr>
    <a:masterClrMapping/>
  </p:clrMapOvr>
  <p:transition spd="slow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ED030CB4-A272-4A8C-AF44-BF7400646E23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AF1229A6-82F2-45BD-8E6B-9E059A9D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518"/>
      </p:ext>
    </p:extLst>
  </p:cSld>
  <p:clrMapOvr>
    <a:masterClrMapping/>
  </p:clrMapOvr>
  <p:transition spd="slow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>
            <a:extLst/>
          </a:lstStyle>
          <a:p>
            <a:pPr indent="-212598">
              <a:lnSpc>
                <a:spcPts val="2250"/>
              </a:lnSpc>
              <a:spcBef>
                <a:spcPts val="45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13"/>
          <p:cNvSpPr/>
          <p:nvPr/>
        </p:nvSpPr>
        <p:spPr>
          <a:xfrm rot="19468671">
            <a:off x="396479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مخطط انسيابي: معالجة 15"/>
          <p:cNvSpPr/>
          <p:nvPr/>
        </p:nvSpPr>
        <p:spPr>
          <a:xfrm rot="2103354" flipH="1">
            <a:off x="5004198" y="936625"/>
            <a:ext cx="64889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  <a:extLst/>
          </a:lstStyle>
          <a:p>
            <a:pPr>
              <a:defRPr/>
            </a:pPr>
            <a:fld id="{153A801D-5B7D-4760-8139-B887E646DE3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D8936B08-0318-44B5-B42A-A15B20EB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45478"/>
      </p:ext>
    </p:extLst>
  </p:cSld>
  <p:clrMapOvr>
    <a:masterClrMapping/>
  </p:clrMapOvr>
  <p:transition spd="slow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3A57E1B-0CE8-43B5-BEBB-BEAEDDA52936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8FA84FC9-502F-4D2B-8590-7875284E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0048"/>
      </p:ext>
    </p:extLst>
  </p:cSld>
  <p:clrMapOvr>
    <a:masterClrMapping/>
  </p:clrMapOvr>
  <p:transition spd="slow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4C71745-970F-4183-86BD-93398EAC2B95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 smtClean="0">
                <a:cs typeface="+mn-cs"/>
              </a:defRPr>
            </a:lvl1pPr>
          </a:lstStyle>
          <a:p>
            <a:pPr>
              <a:defRPr/>
            </a:pPr>
            <a:fld id="{4CDCFAF4-0447-4544-9175-5BFACD06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9883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8E9C3B-C839-46F6-B27C-213378B29865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FB8E46-175F-4F04-AED3-4D6A1068A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578" y="-815975"/>
            <a:ext cx="16383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7879" y="20639"/>
            <a:ext cx="17037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3223" y="0"/>
            <a:ext cx="81307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4703" y="274638"/>
            <a:ext cx="749974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2057" name="عنصر نائب للنص 8"/>
          <p:cNvSpPr>
            <a:spLocks noGrp="1"/>
          </p:cNvSpPr>
          <p:nvPr>
            <p:ph type="body" idx="1"/>
          </p:nvPr>
        </p:nvSpPr>
        <p:spPr bwMode="auto">
          <a:xfrm>
            <a:off x="1434703" y="1447800"/>
            <a:ext cx="749974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C1C1EF-6629-444A-87D5-63358E92868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4172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10F6F-0D0B-4BC1-8B3C-CF0BFC3040D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2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578" y="-815975"/>
            <a:ext cx="16383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7879" y="20639"/>
            <a:ext cx="17037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3223" y="0"/>
            <a:ext cx="81307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4703" y="274638"/>
            <a:ext cx="749974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2057" name="عنصر نائب للنص 8"/>
          <p:cNvSpPr>
            <a:spLocks noGrp="1"/>
          </p:cNvSpPr>
          <p:nvPr>
            <p:ph type="body" idx="1"/>
          </p:nvPr>
        </p:nvSpPr>
        <p:spPr bwMode="auto">
          <a:xfrm>
            <a:off x="1434703" y="1447800"/>
            <a:ext cx="749974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C1C1EF-6629-444A-87D5-63358E92868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4172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10F6F-0D0B-4BC1-8B3C-CF0BFC3040D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578" y="-815975"/>
            <a:ext cx="16383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7879" y="20639"/>
            <a:ext cx="17037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3223" y="0"/>
            <a:ext cx="81307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4703" y="274638"/>
            <a:ext cx="749974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2057" name="عنصر نائب للنص 8"/>
          <p:cNvSpPr>
            <a:spLocks noGrp="1"/>
          </p:cNvSpPr>
          <p:nvPr>
            <p:ph type="body" idx="1"/>
          </p:nvPr>
        </p:nvSpPr>
        <p:spPr bwMode="auto">
          <a:xfrm>
            <a:off x="1434703" y="1447800"/>
            <a:ext cx="749974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C1C1EF-6629-444A-87D5-63358E92868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4172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10F6F-0D0B-4BC1-8B3C-CF0BFC3040D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578" y="-815975"/>
            <a:ext cx="16383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7879" y="20639"/>
            <a:ext cx="17037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3223" y="0"/>
            <a:ext cx="81307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4703" y="274638"/>
            <a:ext cx="7499747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2057" name="عنصر نائب للنص 8"/>
          <p:cNvSpPr>
            <a:spLocks noGrp="1"/>
          </p:cNvSpPr>
          <p:nvPr>
            <p:ph type="body" idx="1"/>
          </p:nvPr>
        </p:nvSpPr>
        <p:spPr bwMode="auto">
          <a:xfrm>
            <a:off x="1434703" y="1447800"/>
            <a:ext cx="749974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C1C1EF-6629-444A-87D5-63358E92868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4172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10F6F-0D0B-4BC1-8B3C-CF0BFC3040D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412" y="0"/>
            <a:ext cx="726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1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/>
          <a:cs typeface="Arial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asmeen\Desktop\lab6sterilization\6-sterilization%20ok\YouTube%20-%20UVGI%20(UV-C)%20Air%20Sterilization%20from%20Lumalier-Segment4(00-03-08-00-03-37)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3211" y="996554"/>
            <a:ext cx="7584127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500" dirty="0">
                <a:solidFill>
                  <a:prstClr val="black"/>
                </a:solidFill>
                <a:latin typeface="Britannic Bold" panose="020B0903060703020204" pitchFamily="34" charset="0"/>
                <a:ea typeface="+mj-ea"/>
                <a:cs typeface="+mj-cs"/>
              </a:rPr>
              <a:t>Practical No. 7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500" dirty="0">
                <a:solidFill>
                  <a:prstClr val="black"/>
                </a:solidFill>
                <a:latin typeface="Britannic Bold" panose="020B0903060703020204" pitchFamily="34" charset="0"/>
                <a:ea typeface="+mj-ea"/>
                <a:cs typeface="+mj-cs"/>
              </a:rPr>
              <a:t>Sterilization and Disinfection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3256" y="3715941"/>
            <a:ext cx="374333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1">
              <a:defRPr/>
            </a:pPr>
            <a:r>
              <a:rPr lang="en-US" sz="2400" kern="0">
                <a:solidFill>
                  <a:prstClr val="black"/>
                </a:solidFill>
                <a:latin typeface="Script MT Bold" pitchFamily="66" charset="0"/>
                <a:ea typeface="Segoe UI" pitchFamily="34" charset="0"/>
                <a:cs typeface="Segoe UI" pitchFamily="34" charset="0"/>
              </a:rPr>
              <a:t>Department of Microbiology </a:t>
            </a:r>
          </a:p>
          <a:p>
            <a:pPr rtl="1">
              <a:defRPr/>
            </a:pPr>
            <a:r>
              <a:rPr lang="en-US" sz="2400" kern="0">
                <a:solidFill>
                  <a:prstClr val="black"/>
                </a:solidFill>
                <a:latin typeface="Script MT Bold" pitchFamily="66" charset="0"/>
                <a:ea typeface="Segoe UI" pitchFamily="34" charset="0"/>
                <a:cs typeface="Segoe UI" pitchFamily="34" charset="0"/>
              </a:rPr>
              <a:t>College of Medicine</a:t>
            </a:r>
            <a:endParaRPr lang="ar-IQ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867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l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temperature above 100°C: </a:t>
            </a:r>
            <a:r>
              <a:rPr lang="en-US" sz="2800" dirty="0" smtClean="0"/>
              <a:t>steam under increased pressure this is called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Autoclaving</a:t>
            </a:r>
            <a:r>
              <a:rPr lang="en-US" sz="2800" dirty="0" smtClean="0">
                <a:solidFill>
                  <a:srgbClr val="FF0000"/>
                </a:solidFill>
              </a:rPr>
              <a:t>). </a:t>
            </a:r>
            <a:r>
              <a:rPr lang="en-US" sz="2800" dirty="0" smtClean="0"/>
              <a:t>This is the usual method of sterilizing bacteriological media, surgical instruments, towels, dressing, gloves,..etc The minimum values required for sterilization  in an efficient autoclave are </a:t>
            </a:r>
            <a:r>
              <a:rPr lang="en-US" sz="2800" dirty="0" smtClean="0">
                <a:solidFill>
                  <a:srgbClr val="FF0000"/>
                </a:solidFill>
              </a:rPr>
              <a:t>15   lb/inch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 121 °C  15 </a:t>
            </a:r>
            <a:r>
              <a:rPr lang="en-US" sz="2800" dirty="0" smtClean="0"/>
              <a:t>minutes.</a:t>
            </a:r>
          </a:p>
          <a:p>
            <a:endParaRPr lang="en-US" dirty="0"/>
          </a:p>
        </p:txBody>
      </p:sp>
      <p:pic>
        <p:nvPicPr>
          <p:cNvPr id="4" name="Picture 3" descr="C:\Users\Sarmad\Desktop\-b--em--font-color=-green--surgical--font---em---b---b--em--font-color=-green--gown--font---em---b----bata-quirurg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929066"/>
            <a:ext cx="3024206" cy="2643206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2" descr="C:\Users\Sarmad\Desktop\patient clothes_Isolation Gown_Surgical Gown_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857628"/>
            <a:ext cx="26431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43372" y="6286520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Surgical dress</a:t>
            </a:r>
            <a:endParaRPr lang="ar-IQ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mad\Desktop\produc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801812"/>
            <a:ext cx="6707210" cy="439017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14678" y="6286520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Surgical instruments</a:t>
            </a:r>
            <a:endParaRPr lang="ar-IQ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armad\Desktop\autoclav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91203" y="1600200"/>
            <a:ext cx="35615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00100" y="3357562"/>
            <a:ext cx="1970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Autoclave</a:t>
            </a:r>
            <a:endParaRPr lang="en-US" sz="3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991600" cy="6324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B- Filtration: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material must pass through special bacterial filters which hold back any bacteria present. e.g.: Sera, Plasma, Vitamins and antibiotic solutions.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Filters are made of unglazed porcelain,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mandler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0" indent="0" algn="just">
              <a:buNone/>
            </a:pPr>
            <a:r>
              <a:rPr 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C- Radiation:</a:t>
            </a:r>
            <a:r>
              <a:rPr lang="en-US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Sterilization of large amount of pre-packed disposable items.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Ultra – violet rays.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e.g.: Plastic syringes and Catheters</a:t>
            </a:r>
          </a:p>
          <a:p>
            <a:pPr marL="0" indent="0" algn="just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Sterilization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95781" cy="604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80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hospital rooms by UV light</a:t>
            </a:r>
            <a:endParaRPr lang="ar-SA" dirty="0"/>
          </a:p>
        </p:txBody>
      </p:sp>
      <p:pic>
        <p:nvPicPr>
          <p:cNvPr id="4" name="YouTube - UVGI (UV-C) Air Sterilization from Lumalier-Segment4(00-03-08-00-03-37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66838" y="1773238"/>
            <a:ext cx="6335712" cy="4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Foley catheter: sterilized by ionizing radiation</a:t>
            </a:r>
            <a:endParaRPr lang="ar-SA" sz="2800" dirty="0"/>
          </a:p>
        </p:txBody>
      </p:sp>
      <p:pic>
        <p:nvPicPr>
          <p:cNvPr id="4" name="Picture 2" descr="C:\Users\Sarmad\Desktop\fol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2148681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5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sterilized by ionizing radiation</a:t>
            </a:r>
            <a:r>
              <a:rPr lang="ar-IQ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IQ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pic>
        <p:nvPicPr>
          <p:cNvPr id="4" name="Picture 2" descr="C:\Users\windows7\Desktop\Disposable_syringes_single_syringe_medical_supp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1002" y="1600200"/>
            <a:ext cx="554199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9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FILTRATION</a:t>
            </a:r>
            <a:endParaRPr lang="en-US" sz="24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sz="2800" dirty="0" smtClean="0"/>
              <a:t>To render fluids, including bacterial culture, free from bacteria by passing them through special filters, </a:t>
            </a:r>
            <a:r>
              <a:rPr lang="en-US" sz="2800" dirty="0" err="1" smtClean="0"/>
              <a:t>e.g</a:t>
            </a:r>
            <a:r>
              <a:rPr lang="en-US" sz="2800" dirty="0" smtClean="0"/>
              <a:t> </a:t>
            </a:r>
            <a:r>
              <a:rPr lang="en-US" sz="2800" b="1" dirty="0" smtClean="0"/>
              <a:t>Seitz filter</a:t>
            </a:r>
            <a:r>
              <a:rPr lang="en-US" sz="2800" dirty="0" smtClean="0"/>
              <a:t>. This method is used in sterilizing liquids that would be damaged by heat such as serum, vaccines, antibiotic solutions, sugars, toxins, …etc.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82" y="3212976"/>
            <a:ext cx="64598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024" y="1137048"/>
            <a:ext cx="4543231" cy="31393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Low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Experiment:</a:t>
            </a:r>
          </a:p>
          <a:p>
            <a:pPr algn="justLow">
              <a:lnSpc>
                <a:spcPct val="150000"/>
              </a:lnSpc>
              <a:defRPr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Materials Provided: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" indent="-85725" algn="justLow">
              <a:lnSpc>
                <a:spcPct val="150000"/>
              </a:lnSpc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1-Nutrient Broth (4 tubes to each group)</a:t>
            </a:r>
          </a:p>
          <a:p>
            <a:pPr marL="85725" indent="-85725" algn="justLow">
              <a:lnSpc>
                <a:spcPct val="150000"/>
              </a:lnSpc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2-Sterile forceps</a:t>
            </a:r>
          </a:p>
          <a:p>
            <a:pPr marL="85725" indent="-85725" algn="justLow">
              <a:lnSpc>
                <a:spcPct val="150000"/>
              </a:lnSpc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3-Sterile paper strips</a:t>
            </a:r>
          </a:p>
          <a:p>
            <a:pPr marL="85725" indent="-85725" algn="justLow">
              <a:lnSpc>
                <a:spcPct val="150000"/>
              </a:lnSpc>
              <a:defRPr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4-Broth culture of E. coli and B.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subtilis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669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Sterilization: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killing or removal of all micro-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organisims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including bacterial spores, which are highly resistant.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e.g.: 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Sterilization by autoclave (121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, 15Klb).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Ethyl oxide gas for surgical instruments.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Filtration for intravenous solution.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Classification of sterilization agents: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1- Physical agents: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a- heat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 		 b- filtration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  		 c- radiation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2- Chemical agents: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857251"/>
            <a:ext cx="8096250" cy="493981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Contaminate 4 strips by dipping them into one of the cultures supplied.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Place one strip in a broth bottle, labeled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''Control''.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Place a second strip into a broth bottle and hold in boiling water bath for 15 min.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Place a third strip into a broth bottle and autoclave at 15 atm. pressure for 15 minutes.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 Place the fourth strip into 70% alcohol, leave for 15 minutes shake off the alcohol and drop the strip into a broth bottle.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 Label all bottles (or tubes) with organism and treatment.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 Incubate them at 37ºС for overnight.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 Record the results.</a:t>
            </a:r>
          </a:p>
        </p:txBody>
      </p:sp>
    </p:spTree>
    <p:extLst>
      <p:ext uri="{BB962C8B-B14F-4D97-AF65-F5344CB8AC3E}">
        <p14:creationId xmlns:p14="http://schemas.microsoft.com/office/powerpoint/2010/main" val="9561200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991600" cy="6324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 Agents:</a:t>
            </a:r>
          </a:p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Alchohols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Ethyl alcohol, Isopropyl alcohol (70%):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Antiseptic to sterilize thermometer and skin before injection. </a:t>
            </a:r>
          </a:p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Phenols: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Sterilization of surgical instruments, bathroom, hospital floor.</a:t>
            </a:r>
          </a:p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Heavy Metal Ions: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Metallis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salt), (Mercury; Silver nitrate). Use as preservation for sera or viral vaccine.</a:t>
            </a:r>
          </a:p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Oxidizing agent: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contaminated wound </a:t>
            </a:r>
          </a:p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Halogens 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Chlorine and hypo chlorite to disinfect the swimming pools and water supplies.</a:t>
            </a:r>
          </a:p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Sterilization</a:t>
            </a:r>
            <a:endParaRPr lang="en-US" dirty="0"/>
          </a:p>
        </p:txBody>
      </p:sp>
      <p:pic>
        <p:nvPicPr>
          <p:cNvPr id="4" name="Content Placeholder 3" descr="C:\Users\Sarmad\Desktop\hibiscru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2073428" cy="39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Sarmad\Desktop\hibit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armad\Desktop\1098276%20chlorhexidine%20mouthw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928802"/>
            <a:ext cx="2457450" cy="392909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43240" y="6143644"/>
            <a:ext cx="3472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Chlorhexidine</a:t>
            </a:r>
            <a:r>
              <a:rPr lang="en-US" sz="28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agents</a:t>
            </a:r>
            <a:endParaRPr lang="ar-IQ" sz="2800" b="1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* </a:t>
            </a:r>
            <a:r>
              <a:rPr lang="en-US" b="1" i="1" dirty="0" smtClean="0">
                <a:solidFill>
                  <a:srgbClr val="FF0000"/>
                </a:solidFill>
              </a:rPr>
              <a:t>Iodine</a:t>
            </a:r>
            <a:r>
              <a:rPr lang="en-US" i="1" dirty="0" smtClean="0">
                <a:solidFill>
                  <a:srgbClr val="FF0000"/>
                </a:solidFill>
              </a:rPr>
              <a:t> (Betadine): </a:t>
            </a:r>
            <a:r>
              <a:rPr lang="en-US" dirty="0" smtClean="0"/>
              <a:t>used in surgery to </a:t>
            </a:r>
            <a:r>
              <a:rPr lang="en-US" dirty="0" err="1" smtClean="0"/>
              <a:t>sterileize</a:t>
            </a:r>
            <a:r>
              <a:rPr lang="en-US" dirty="0" smtClean="0"/>
              <a:t> skin pre-operation</a:t>
            </a:r>
            <a:endParaRPr lang="en-US" dirty="0"/>
          </a:p>
        </p:txBody>
      </p:sp>
      <p:pic>
        <p:nvPicPr>
          <p:cNvPr id="4" name="Picture 2" descr="C:\Users\Sarmad\Desktop\preoper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843334" cy="3033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Picture 3" descr="C:\Users\Sarmad\Desktop\betadine 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2944813" cy="414497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3" descr="C:\Users\Sarmad\Desktop\betad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500306"/>
            <a:ext cx="2214546" cy="315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3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991600" cy="63246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Akalyting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Agents:</a:t>
            </a:r>
          </a:p>
          <a:p>
            <a:pPr marL="400050" lvl="1" indent="0" algn="just">
              <a:buClr>
                <a:schemeClr val="tx1"/>
              </a:buClr>
              <a:buSzPct val="66000"/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Formaldehyde: for instruments, Lab, and Clothing, books</a:t>
            </a:r>
          </a:p>
          <a:p>
            <a:pPr marL="400050" lvl="1" indent="0" algn="just">
              <a:buClr>
                <a:schemeClr val="tx1"/>
              </a:buClr>
              <a:buSzPct val="66000"/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Ethylene oxide: for heat sensitive objects plastic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dishes, tubs, syringes….</a:t>
            </a:r>
          </a:p>
          <a:p>
            <a:pPr marL="400050" lvl="1" indent="0" algn="just">
              <a:buClr>
                <a:schemeClr val="tx1"/>
              </a:buClr>
              <a:buSzPct val="66000"/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Detergents: Soaps, quaternary compounds</a:t>
            </a:r>
          </a:p>
          <a:p>
            <a:pPr marL="400050" lvl="1" indent="0" algn="just">
              <a:buClr>
                <a:schemeClr val="tx1"/>
              </a:buClr>
              <a:buSzPct val="66000"/>
              <a:buFont typeface="Wingdings" pitchFamily="2" charset="2"/>
              <a:buChar char="q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82" y="857250"/>
            <a:ext cx="4591963" cy="50379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Experiment: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Materials Provided: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Tubes of nutrient broth</a:t>
            </a:r>
          </a:p>
          <a:p>
            <a:pPr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Sterile, empty tubes</a:t>
            </a:r>
          </a:p>
          <a:p>
            <a:pPr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Sterile, 10-ml pipettes (cotton plugged)</a:t>
            </a:r>
          </a:p>
          <a:p>
            <a:pPr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Sterile, 1.0-ml pipettes (cotton plugged)</a:t>
            </a:r>
          </a:p>
          <a:p>
            <a:pPr>
              <a:lnSpc>
                <a:spcPct val="150000"/>
              </a:lnSpc>
              <a:tabLst>
                <a:tab pos="950119" algn="l"/>
              </a:tabLst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1.0 per cent phenol, 2.0 per cent phenol</a:t>
            </a:r>
          </a:p>
          <a:p>
            <a:pPr marL="607219"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Absolute alcohol, 70 per cent alcohol</a:t>
            </a:r>
          </a:p>
          <a:p>
            <a:pPr marL="607219"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3.0 per cent hydrogen peroxide </a:t>
            </a:r>
          </a:p>
          <a:p>
            <a:pPr marL="607219"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1.0 per cent Lysol, 5 per cent Lysol</a:t>
            </a:r>
          </a:p>
          <a:p>
            <a:pPr marL="607219"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Tincture of iodine</a:t>
            </a:r>
          </a:p>
          <a:p>
            <a:pPr marL="607219"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Antiseptic mouthwash</a:t>
            </a:r>
          </a:p>
          <a:p>
            <a:pPr marL="607219">
              <a:lnSpc>
                <a:spcPct val="150000"/>
              </a:lnSpc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24-hour nutrient broth culture of </a:t>
            </a:r>
            <a:r>
              <a:rPr lang="en-US" sz="1425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Escherichia coli</a:t>
            </a:r>
            <a:endParaRPr lang="en-US" sz="14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4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Three-to-six-day-old culture of </a:t>
            </a:r>
            <a:r>
              <a:rPr lang="en-US" sz="1425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Bacillus </a:t>
            </a:r>
            <a:r>
              <a:rPr lang="en-US" sz="1425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subtilis</a:t>
            </a:r>
            <a:endParaRPr lang="ar-IQ" sz="142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528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223" y="857250"/>
            <a:ext cx="8130778" cy="493981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Procedures: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Select one of the chemical agents. Draw 5.0ml of the solution into a sterile test tube.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To the 5ml of disinfectant, add 0.5ml of the E. coli culture. Gently shake the tube to distribute the organisms uniformly. Note the time.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At intervals of 2, 5, and 10 minutes, transfer one loop full of the disinfectant-culture mixture to a tube of fresh nutrient broth. Label each broth tube with the name of the organism, the disinfectant, its concentration, and the time of exposure (for example, E. coli, 1 percent phenol, 2 minutes).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Using the same concentration of the same disinfectant, repeat procedures 1 to 3 with the culture of  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subtilis.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Inoculate a tube of nutrient broth directly from the E. coli culture and another from the     B. subtilis culture. Label each tube with the name of the organism and the word ''Control''.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Incubate all tubes at 35ºС for 48 hours.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Record your results.</a:t>
            </a:r>
          </a:p>
        </p:txBody>
      </p:sp>
    </p:spTree>
    <p:extLst>
      <p:ext uri="{BB962C8B-B14F-4D97-AF65-F5344CB8AC3E}">
        <p14:creationId xmlns:p14="http://schemas.microsoft.com/office/powerpoint/2010/main" val="5382168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2020" y="2509837"/>
            <a:ext cx="6233375" cy="110799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 You </a:t>
            </a:r>
            <a:endParaRPr lang="ar-IQ" sz="6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531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1- Physical agents: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A- Heat: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effective cause it effectively stops cellular activates by coagulate proteins or oxidize cell components.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sterilization by heat:</a:t>
            </a:r>
          </a:p>
          <a:p>
            <a:pPr>
              <a:buFont typeface="Arial" charset="0"/>
              <a:buChar char="•"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Dry heat</a:t>
            </a:r>
          </a:p>
          <a:p>
            <a:pPr lvl="1">
              <a:buFont typeface="Wingdings" pitchFamily="2" charset="2"/>
              <a:buChar char="§"/>
              <a:tabLst>
                <a:tab pos="1430338" algn="l"/>
              </a:tabLst>
            </a:pP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>
                <a:solidFill>
                  <a:srgbClr val="0070C0"/>
                </a:solidFill>
              </a:rPr>
              <a:t>Red heat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    ( Direct flame):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rapid and repeated sterilization e.g.: Loop, Forceps by using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Bunzen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burner.</a:t>
            </a:r>
          </a:p>
          <a:p>
            <a:pPr lvl="1">
              <a:buFont typeface="Wingdings" pitchFamily="2" charset="2"/>
              <a:buChar char="§"/>
              <a:tabLst>
                <a:tab pos="1430338" algn="l"/>
              </a:tabLs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Hot air: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using oven.  e.g.: glass ware, metal instrument (left in a hot air oven on a temperature of 160-180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for one hour). </a:t>
            </a:r>
          </a:p>
          <a:p>
            <a:pPr lvl="1">
              <a:buFont typeface="Wingdings" pitchFamily="2" charset="2"/>
              <a:buChar char="§"/>
              <a:tabLst>
                <a:tab pos="1430338" algn="l"/>
              </a:tabLst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Incineration: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using electrically heated or gas- fired incineration filled with forced air blower units. e.g.: solid dressings, pathological material, animal caresses and bedding.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p flam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3"/>
            <a:ext cx="5214974" cy="356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29058" y="5929330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Flaming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l">
              <a:buNone/>
            </a:pP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air oven</a:t>
            </a:r>
            <a:r>
              <a:rPr lang="en-US" sz="2400" b="1" dirty="0" smtClean="0">
                <a:solidFill>
                  <a:srgbClr val="00B0F0"/>
                </a:solidFill>
              </a:rPr>
              <a:t>: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Temperature of 160 °C for 1 hour is employed. Hot air oven is the best method for sterilizing dry glassware, forceps, scalpels...other steel &amp; dental &amp;surgical instruments, powders, fat, greases.</a:t>
            </a:r>
          </a:p>
          <a:p>
            <a:endParaRPr lang="en-US" dirty="0"/>
          </a:p>
        </p:txBody>
      </p:sp>
      <p:pic>
        <p:nvPicPr>
          <p:cNvPr id="4" name="Picture 5" descr="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868" y="3500438"/>
            <a:ext cx="4572000" cy="314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728" y="4286256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Hot air oven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mad\Desktop\Laboratory_Glasswa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3250" y="1837531"/>
            <a:ext cx="5397500" cy="40513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71934" y="6215082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Glassware</a:t>
            </a:r>
            <a:endParaRPr lang="ar-IQ" sz="2400" b="1" dirty="0"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Sarmad\Desktop\dental-instrum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1436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3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Moist heat : </a:t>
            </a:r>
          </a:p>
          <a:p>
            <a:pPr marL="633413" marR="0" lvl="0" indent="-3524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tabLst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Pasteurization: Use 63</a:t>
            </a:r>
            <a:r>
              <a:rPr 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 at 30 minutes. Milk born-disease are killed by this process. e.g.: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Brucella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Salmonella, and tubercle.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Bacteria are not killed.</a:t>
            </a:r>
          </a:p>
          <a:p>
            <a:pPr marL="515938" marR="0" lvl="0" indent="-5159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tabLst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Boiling water: A temperature at 100</a:t>
            </a:r>
            <a:r>
              <a:rPr 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 will kill all non-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vegetative organism within 10 minutes.   </a:t>
            </a:r>
          </a:p>
          <a:p>
            <a:pPr lvl="0" algn="just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spore will be killed in 30minutes in this temperature, but some spores will resist boiling for several hours.</a:t>
            </a:r>
          </a:p>
          <a:p>
            <a:pPr lvl="0" algn="just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2% of sodium carbonate increase the disinfecting power of the water.  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991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method is suitable for infected instruments or small pieces of infected glassware:</a:t>
            </a:r>
          </a:p>
          <a:p>
            <a:pPr marL="0" indent="0">
              <a:buClrTx/>
              <a:buSzPct val="100000"/>
              <a:buFontTx/>
              <a:buChar char="-"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Tyndallization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Sterilization by intermittent steaming.</a:t>
            </a:r>
          </a:p>
          <a:p>
            <a:pPr marL="0" indent="0">
              <a:buClrTx/>
              <a:buSzPct val="100000"/>
              <a:buFontTx/>
              <a:buChar char="-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Steam under pressure: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steam is placed under pressure in an autoclave.</a:t>
            </a:r>
          </a:p>
          <a:p>
            <a:pPr marL="0" indent="0">
              <a:buClrTx/>
              <a:buSzPct val="100000"/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Bacteriological media, surgical instruments are sterilized in the auto clave at 121</a:t>
            </a:r>
            <a:r>
              <a:rPr lang="en-US" sz="3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 (15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for 15 minutes.</a:t>
            </a:r>
          </a:p>
          <a:p>
            <a:pPr marL="0" indent="0">
              <a:buClrTx/>
              <a:buSzPct val="100000"/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SzPct val="100000"/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SzPct val="100000"/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978</Words>
  <Application>Microsoft Office PowerPoint</Application>
  <PresentationFormat>On-screen Show (4:3)</PresentationFormat>
  <Paragraphs>108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</vt:lpstr>
      <vt:lpstr>Arial Black</vt:lpstr>
      <vt:lpstr>Britannic Bold</vt:lpstr>
      <vt:lpstr>Calibri</vt:lpstr>
      <vt:lpstr>Franklin Gothic Book</vt:lpstr>
      <vt:lpstr>Franklin Gothic Medium</vt:lpstr>
      <vt:lpstr>Gill Sans MT</vt:lpstr>
      <vt:lpstr>Majalla UI</vt:lpstr>
      <vt:lpstr>Script MT Bold</vt:lpstr>
      <vt:lpstr>Segoe UI</vt:lpstr>
      <vt:lpstr>Tahoma</vt:lpstr>
      <vt:lpstr>Times New Roman</vt:lpstr>
      <vt:lpstr>Verdana</vt:lpstr>
      <vt:lpstr>Wingdings</vt:lpstr>
      <vt:lpstr>Wingdings 2</vt:lpstr>
      <vt:lpstr>Trek</vt:lpstr>
      <vt:lpstr>انقلاب</vt:lpstr>
      <vt:lpstr>1_انقلاب</vt:lpstr>
      <vt:lpstr>2_انقلاب</vt:lpstr>
      <vt:lpstr>3_انقلاب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Sterilization</vt:lpstr>
      <vt:lpstr> hospital rooms by UV light</vt:lpstr>
      <vt:lpstr>Foley catheter: sterilized by ionizing radiation</vt:lpstr>
      <vt:lpstr>sterilized by ionizing radiation </vt:lpstr>
      <vt:lpstr>PowerPoint Presentation</vt:lpstr>
      <vt:lpstr>PowerPoint Presentation</vt:lpstr>
      <vt:lpstr>PowerPoint Presentation</vt:lpstr>
      <vt:lpstr>PowerPoint Presentation</vt:lpstr>
      <vt:lpstr>Sterilization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Hanging Drop Technique</dc:title>
  <dc:creator>gheed</dc:creator>
  <cp:lastModifiedBy>DR.Ahmed Saker 2O14</cp:lastModifiedBy>
  <cp:revision>42</cp:revision>
  <dcterms:created xsi:type="dcterms:W3CDTF">2011-10-19T19:54:28Z</dcterms:created>
  <dcterms:modified xsi:type="dcterms:W3CDTF">2018-12-28T07:52:36Z</dcterms:modified>
</cp:coreProperties>
</file>