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</p:sld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8" r:id="rId21"/>
    <p:sldId id="267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2" name="مستطيل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مستطيل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مستطيل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مستطيل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56" name="مستطيل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مستطيل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مستطيل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مستطيل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dissolv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شكل حر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شكل حر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شكل حر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شكل حر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شكل حر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شكل حر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شكل حر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شكل حر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شكل حر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شكل حر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شكل حر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شكل حر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شكل حر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شكل حر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مستطيل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مستطيل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مستطيل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مستطيل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مستطيل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مستطيل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مستطيل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dissolv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رابط مستقيم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مجموعة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رابط مستقيم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grpSp>
        <p:nvGrpSpPr>
          <p:cNvPr id="14" name="مجموعة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رابط مستقيم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مجموعة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رابط مستقيم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مستطيل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مستطيل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مستطيل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10/04/1439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/>
          <a:lstStyle/>
          <a:p>
            <a:r>
              <a:rPr lang="en-US" dirty="0" smtClean="0"/>
              <a:t>otolaryngology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7158" y="4286256"/>
            <a:ext cx="4953000" cy="1752600"/>
          </a:xfrm>
        </p:spPr>
        <p:txBody>
          <a:bodyPr/>
          <a:lstStyle/>
          <a:p>
            <a:r>
              <a:rPr lang="en-US" dirty="0" smtClean="0"/>
              <a:t>Tumors of the Larynx</a:t>
            </a:r>
          </a:p>
          <a:p>
            <a:r>
              <a:rPr lang="en-US" dirty="0" smtClean="0"/>
              <a:t>د </a:t>
            </a:r>
            <a:r>
              <a:rPr lang="en-US" dirty="0" err="1" smtClean="0"/>
              <a:t>حيدر</a:t>
            </a:r>
            <a:r>
              <a:rPr lang="en-US" dirty="0" smtClean="0"/>
              <a:t> </a:t>
            </a:r>
            <a:r>
              <a:rPr lang="en-US" dirty="0" err="1" smtClean="0"/>
              <a:t>السرحان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A. Professor Dr </a:t>
            </a:r>
            <a:r>
              <a:rPr lang="en-US" dirty="0" err="1" smtClean="0"/>
              <a:t>Haider</a:t>
            </a:r>
            <a:r>
              <a:rPr lang="en-US" dirty="0" smtClean="0"/>
              <a:t> </a:t>
            </a:r>
            <a:r>
              <a:rPr lang="en-US" dirty="0" err="1" smtClean="0"/>
              <a:t>Alsarhan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b="1" dirty="0" smtClean="0"/>
              <a:t>N (lymph node metastasis)</a:t>
            </a:r>
            <a:endParaRPr lang="en-US" dirty="0" smtClean="0"/>
          </a:p>
          <a:p>
            <a:pPr algn="l" rtl="0"/>
            <a:r>
              <a:rPr lang="en-US" dirty="0" smtClean="0"/>
              <a:t>N0 no lymph node metastasis</a:t>
            </a:r>
          </a:p>
          <a:p>
            <a:pPr algn="l" rtl="0"/>
            <a:r>
              <a:rPr lang="en-US" dirty="0" smtClean="0"/>
              <a:t>N1 </a:t>
            </a:r>
            <a:r>
              <a:rPr lang="en-US" dirty="0" err="1" smtClean="0"/>
              <a:t>Iipsilateral</a:t>
            </a:r>
            <a:r>
              <a:rPr lang="en-US" dirty="0" smtClean="0"/>
              <a:t> single LN less than 3 cm in size</a:t>
            </a:r>
          </a:p>
          <a:p>
            <a:pPr algn="l" rtl="0"/>
            <a:r>
              <a:rPr lang="en-US" dirty="0" smtClean="0"/>
              <a:t>N2 </a:t>
            </a:r>
          </a:p>
          <a:p>
            <a:pPr algn="l" rtl="0"/>
            <a:r>
              <a:rPr lang="en-US" dirty="0" smtClean="0"/>
              <a:t>       A </a:t>
            </a:r>
            <a:r>
              <a:rPr lang="en-US" dirty="0" err="1" smtClean="0"/>
              <a:t>Ipsilateral</a:t>
            </a:r>
            <a:r>
              <a:rPr lang="en-US" smtClean="0"/>
              <a:t> single </a:t>
            </a:r>
            <a:r>
              <a:rPr lang="en-US" dirty="0" smtClean="0"/>
              <a:t>LN 3-6 cm in size</a:t>
            </a:r>
          </a:p>
          <a:p>
            <a:pPr algn="l" rtl="0"/>
            <a:r>
              <a:rPr lang="en-US" dirty="0" smtClean="0"/>
              <a:t>       B </a:t>
            </a:r>
            <a:r>
              <a:rPr lang="en-US" dirty="0" err="1" smtClean="0"/>
              <a:t>Ipsilateral</a:t>
            </a:r>
            <a:r>
              <a:rPr lang="en-US" dirty="0" smtClean="0"/>
              <a:t> multiple less than 6 cm in size</a:t>
            </a:r>
          </a:p>
          <a:p>
            <a:pPr algn="l" rtl="0"/>
            <a:r>
              <a:rPr lang="en-US" dirty="0" smtClean="0"/>
              <a:t>       C </a:t>
            </a:r>
            <a:r>
              <a:rPr lang="en-US" dirty="0" err="1" smtClean="0"/>
              <a:t>Cotralateral</a:t>
            </a:r>
            <a:r>
              <a:rPr lang="en-US" dirty="0" smtClean="0"/>
              <a:t> OR bilateral LN less than 6 cm size</a:t>
            </a:r>
          </a:p>
          <a:p>
            <a:pPr algn="l" rtl="0"/>
            <a:r>
              <a:rPr lang="en-US" dirty="0" smtClean="0"/>
              <a:t>N3  LN more than 6 cm size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b="1" dirty="0" smtClean="0"/>
              <a:t>M (distant metastasis)</a:t>
            </a:r>
            <a:endParaRPr lang="en-US" dirty="0" smtClean="0"/>
          </a:p>
          <a:p>
            <a:pPr algn="l" rtl="0"/>
            <a:r>
              <a:rPr lang="en-US" dirty="0" smtClean="0"/>
              <a:t>M 0 no distant metastasis</a:t>
            </a:r>
          </a:p>
          <a:p>
            <a:pPr algn="l" rtl="0"/>
            <a:r>
              <a:rPr lang="en-US" dirty="0" smtClean="0"/>
              <a:t>M1 distant metastasis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429396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 smtClean="0"/>
              <a:t>Treatment</a:t>
            </a:r>
          </a:p>
          <a:p>
            <a:pPr algn="l" rtl="0"/>
            <a:r>
              <a:rPr lang="en-US" dirty="0" smtClean="0"/>
              <a:t>1. Curative treatment may involve radiotherapy, surgery or a combination of these two modalities.</a:t>
            </a:r>
          </a:p>
          <a:p>
            <a:pPr algn="l" rtl="0"/>
            <a:r>
              <a:rPr lang="en-US" dirty="0" smtClean="0"/>
              <a:t>A/ small tumors are treated by radical Radiotherapy in the first instance, with surgery reserved for recurrence. Preservation laryngeal surgery (partial </a:t>
            </a:r>
            <a:r>
              <a:rPr lang="en-US" dirty="0" err="1" smtClean="0"/>
              <a:t>Laryngectomy</a:t>
            </a:r>
            <a:r>
              <a:rPr lang="en-US" dirty="0" smtClean="0"/>
              <a:t>) is also an option with small tumors. </a:t>
            </a:r>
          </a:p>
          <a:p>
            <a:pPr algn="l" rtl="0">
              <a:buNone/>
            </a:pPr>
            <a:r>
              <a:rPr lang="en-US" dirty="0" smtClean="0"/>
              <a:t> </a:t>
            </a:r>
          </a:p>
          <a:p>
            <a:pPr algn="l" rtl="0"/>
            <a:r>
              <a:rPr lang="en-US" dirty="0" smtClean="0"/>
              <a:t>B/Larger tumors tend to be treated with primary surgery, usually with postoperative radiotherapy.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2. Palliative treatment includes pain relief, </a:t>
            </a:r>
            <a:r>
              <a:rPr lang="en-US" dirty="0" err="1" smtClean="0"/>
              <a:t>tracheostomy</a:t>
            </a:r>
            <a:r>
              <a:rPr lang="en-US" dirty="0" smtClean="0"/>
              <a:t>, insertion of a </a:t>
            </a:r>
            <a:r>
              <a:rPr lang="en-US" dirty="0" err="1" smtClean="0"/>
              <a:t>percutaneous</a:t>
            </a:r>
            <a:r>
              <a:rPr lang="en-US" dirty="0" smtClean="0"/>
              <a:t> </a:t>
            </a:r>
            <a:r>
              <a:rPr lang="en-US" dirty="0" err="1" smtClean="0"/>
              <a:t>gastrostomy</a:t>
            </a:r>
            <a:r>
              <a:rPr lang="en-US" dirty="0" smtClean="0"/>
              <a:t>, palliative radiotherapy, chemotherapy and occasionally surgery.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95958"/>
          </a:xfrm>
        </p:spPr>
        <p:txBody>
          <a:bodyPr/>
          <a:lstStyle/>
          <a:p>
            <a:r>
              <a:rPr lang="en-US" dirty="0" smtClean="0"/>
              <a:t>General roles of treatment :</a:t>
            </a:r>
          </a:p>
          <a:p>
            <a:r>
              <a:rPr lang="en-US" dirty="0" smtClean="0"/>
              <a:t>T1 N0 M0 Radiotherapy</a:t>
            </a:r>
          </a:p>
          <a:p>
            <a:r>
              <a:rPr lang="fr-FR" dirty="0" smtClean="0"/>
              <a:t>T2 N0 M0 partial </a:t>
            </a:r>
            <a:r>
              <a:rPr lang="fr-FR" dirty="0" err="1" smtClean="0"/>
              <a:t>laryngectomy</a:t>
            </a:r>
            <a:endParaRPr lang="fr-FR" dirty="0" smtClean="0"/>
          </a:p>
          <a:p>
            <a:r>
              <a:rPr lang="fr-FR" dirty="0" smtClean="0"/>
              <a:t>T3 N0 M0 Total </a:t>
            </a:r>
            <a:r>
              <a:rPr lang="fr-FR" dirty="0" err="1" smtClean="0"/>
              <a:t>laryngectomy</a:t>
            </a:r>
            <a:endParaRPr lang="fr-FR" dirty="0" smtClean="0"/>
          </a:p>
          <a:p>
            <a:r>
              <a:rPr lang="en-US" dirty="0" smtClean="0"/>
              <a:t>T3 </a:t>
            </a:r>
            <a:r>
              <a:rPr lang="en-US" dirty="0" err="1" smtClean="0"/>
              <a:t>Nx</a:t>
            </a:r>
            <a:r>
              <a:rPr lang="en-US" dirty="0" smtClean="0"/>
              <a:t> M0 Total </a:t>
            </a:r>
            <a:r>
              <a:rPr lang="en-US" dirty="0" err="1" smtClean="0"/>
              <a:t>laryngectomy</a:t>
            </a:r>
            <a:r>
              <a:rPr lang="en-US" dirty="0" smtClean="0"/>
              <a:t> with radical neck dissection</a:t>
            </a:r>
          </a:p>
          <a:p>
            <a:r>
              <a:rPr lang="en-US" dirty="0" smtClean="0"/>
              <a:t>T4 palliative</a:t>
            </a:r>
          </a:p>
          <a:p>
            <a:r>
              <a:rPr lang="en-US" dirty="0" smtClean="0"/>
              <a:t>M1 Palliative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THANKS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smtClean="0"/>
              <a:t>Benign tumors:</a:t>
            </a:r>
          </a:p>
          <a:p>
            <a:pPr lvl="0" algn="l" rtl="0"/>
            <a:r>
              <a:rPr lang="en-US" dirty="0" err="1" smtClean="0"/>
              <a:t>hemangioma</a:t>
            </a:r>
            <a:endParaRPr lang="en-US" dirty="0" smtClean="0"/>
          </a:p>
          <a:p>
            <a:pPr lvl="0" algn="l" rtl="0"/>
            <a:r>
              <a:rPr lang="en-US" dirty="0" err="1" smtClean="0"/>
              <a:t>chondroma</a:t>
            </a:r>
            <a:endParaRPr lang="en-US" dirty="0" smtClean="0"/>
          </a:p>
          <a:p>
            <a:pPr lvl="0" algn="l" rtl="0"/>
            <a:r>
              <a:rPr lang="en-US" dirty="0" err="1" smtClean="0"/>
              <a:t>Leomyoma</a:t>
            </a:r>
            <a:endParaRPr lang="en-US" dirty="0" smtClean="0"/>
          </a:p>
          <a:p>
            <a:pPr lvl="0" algn="l" rtl="0"/>
            <a:r>
              <a:rPr lang="en-US" dirty="0" err="1" smtClean="0"/>
              <a:t>Rhabdomyoma</a:t>
            </a:r>
            <a:endParaRPr lang="en-US" dirty="0" smtClean="0"/>
          </a:p>
          <a:p>
            <a:pPr lvl="0" algn="l" rtl="0"/>
            <a:r>
              <a:rPr lang="en-US" dirty="0" err="1" smtClean="0"/>
              <a:t>Paraganglioma</a:t>
            </a:r>
            <a:endParaRPr lang="en-US" dirty="0" smtClean="0"/>
          </a:p>
          <a:p>
            <a:pPr lvl="0" algn="l" rtl="0"/>
            <a:r>
              <a:rPr lang="en-US" dirty="0" err="1" smtClean="0"/>
              <a:t>Papilloma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89053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b="1" dirty="0" smtClean="0"/>
              <a:t>Malignant tumors:</a:t>
            </a:r>
          </a:p>
          <a:p>
            <a:pPr lvl="0" algn="l" rtl="0"/>
            <a:r>
              <a:rPr lang="en-US" dirty="0" err="1" smtClean="0"/>
              <a:t>squamous</a:t>
            </a:r>
            <a:r>
              <a:rPr lang="en-US" dirty="0" smtClean="0"/>
              <a:t> cell carcinoma 85%</a:t>
            </a:r>
          </a:p>
          <a:p>
            <a:pPr lvl="0" algn="l" rtl="0"/>
            <a:r>
              <a:rPr lang="en-US" dirty="0" smtClean="0"/>
              <a:t>undifferentiated carcinoma 5%</a:t>
            </a:r>
          </a:p>
          <a:p>
            <a:pPr lvl="0" algn="l" rtl="0"/>
            <a:r>
              <a:rPr lang="en-US" dirty="0" err="1" smtClean="0"/>
              <a:t>verrucous</a:t>
            </a:r>
            <a:r>
              <a:rPr lang="en-US" dirty="0" smtClean="0"/>
              <a:t> Carcinoma 3%</a:t>
            </a:r>
          </a:p>
          <a:p>
            <a:pPr lvl="0" algn="l" rtl="0"/>
            <a:r>
              <a:rPr lang="en-US" dirty="0" smtClean="0"/>
              <a:t>carcinoma </a:t>
            </a:r>
            <a:r>
              <a:rPr lang="en-US" dirty="0" err="1" smtClean="0"/>
              <a:t>insitu</a:t>
            </a:r>
            <a:r>
              <a:rPr lang="en-US" dirty="0" smtClean="0"/>
              <a:t> 3%</a:t>
            </a:r>
          </a:p>
          <a:p>
            <a:pPr lvl="0" algn="l" rtl="0"/>
            <a:r>
              <a:rPr lang="en-US" dirty="0" smtClean="0"/>
              <a:t>sarcoma 2%</a:t>
            </a:r>
          </a:p>
          <a:p>
            <a:pPr lvl="0" algn="l" rtl="0"/>
            <a:r>
              <a:rPr lang="en-US" dirty="0" err="1" smtClean="0"/>
              <a:t>Adenocarcinoma</a:t>
            </a:r>
            <a:r>
              <a:rPr lang="en-US" dirty="0" smtClean="0"/>
              <a:t> 0.5%</a:t>
            </a:r>
          </a:p>
          <a:p>
            <a:pPr lvl="0" algn="l" rtl="0"/>
            <a:r>
              <a:rPr lang="en-US" dirty="0" smtClean="0"/>
              <a:t>others( </a:t>
            </a:r>
            <a:r>
              <a:rPr lang="en-US" dirty="0" err="1" smtClean="0"/>
              <a:t>miscellaneous:adenoid</a:t>
            </a:r>
            <a:r>
              <a:rPr lang="en-US" dirty="0" smtClean="0"/>
              <a:t> cystic carcinoma , Lymphoma ,..) 1.5%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en-US" b="1" dirty="0" smtClean="0"/>
              <a:t>Surgical Anatomy:</a:t>
            </a:r>
          </a:p>
          <a:p>
            <a:pPr algn="l" rtl="0"/>
            <a:r>
              <a:rPr lang="en-US" dirty="0" smtClean="0"/>
              <a:t>The larynx is divided into three regions which each include a number of sites:</a:t>
            </a:r>
          </a:p>
          <a:p>
            <a:pPr algn="l" rtl="0"/>
            <a:r>
              <a:rPr lang="en-US" dirty="0" smtClean="0"/>
              <a:t>1.</a:t>
            </a:r>
            <a:r>
              <a:rPr lang="en-US" b="1" dirty="0" smtClean="0"/>
              <a:t>Supraglottis</a:t>
            </a:r>
            <a:r>
              <a:rPr lang="en-US" dirty="0" smtClean="0"/>
              <a:t>. This comprises the larynx superior to the apex of the ventricle. It includes the ventricle, vestibular folds, arytenoids, </a:t>
            </a:r>
            <a:r>
              <a:rPr lang="en-US" dirty="0" err="1" smtClean="0"/>
              <a:t>aryepiglottic</a:t>
            </a:r>
            <a:r>
              <a:rPr lang="en-US" dirty="0" smtClean="0"/>
              <a:t> folds and the epiglottis.</a:t>
            </a:r>
          </a:p>
          <a:p>
            <a:pPr algn="l" rtl="0"/>
            <a:r>
              <a:rPr lang="en-US" dirty="0" smtClean="0"/>
              <a:t>2.  </a:t>
            </a:r>
            <a:r>
              <a:rPr lang="en-US" b="1" dirty="0" smtClean="0"/>
              <a:t>Glottis</a:t>
            </a:r>
            <a:r>
              <a:rPr lang="en-US" dirty="0" smtClean="0"/>
              <a:t>. This comprises the vocal cords and the anterior and posterior </a:t>
            </a:r>
            <a:r>
              <a:rPr lang="en-US" dirty="0" err="1" smtClean="0"/>
              <a:t>commissures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3. </a:t>
            </a:r>
            <a:r>
              <a:rPr lang="en-US" b="1" dirty="0" err="1" smtClean="0"/>
              <a:t>Subglottis</a:t>
            </a:r>
            <a:r>
              <a:rPr lang="en-US" dirty="0" smtClean="0"/>
              <a:t>. This extends from the inferior border of the glottis to the lower border of the </a:t>
            </a:r>
            <a:r>
              <a:rPr lang="en-US" dirty="0" err="1" smtClean="0"/>
              <a:t>cricoid</a:t>
            </a:r>
            <a:r>
              <a:rPr lang="en-US" dirty="0" smtClean="0"/>
              <a:t> cartilage. 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911873"/>
          </a:xfrm>
        </p:spPr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US" b="1" dirty="0" smtClean="0"/>
              <a:t>Clinical Feature :</a:t>
            </a:r>
          </a:p>
          <a:p>
            <a:pPr algn="l" rtl="0">
              <a:buNone/>
            </a:pPr>
            <a:r>
              <a:rPr lang="en-US" b="1" dirty="0" smtClean="0"/>
              <a:t>Hoarseness</a:t>
            </a:r>
            <a:r>
              <a:rPr lang="en-US" dirty="0" smtClean="0"/>
              <a:t> is the commonest and often the only presenting symptom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b="1" dirty="0" err="1" smtClean="0"/>
              <a:t>Dyspnoea</a:t>
            </a:r>
            <a:r>
              <a:rPr lang="en-US" dirty="0" smtClean="0"/>
              <a:t> and </a:t>
            </a:r>
            <a:r>
              <a:rPr lang="en-US" b="1" dirty="0" err="1" smtClean="0"/>
              <a:t>stridor</a:t>
            </a:r>
            <a:r>
              <a:rPr lang="en-US" dirty="0" smtClean="0"/>
              <a:t> are late symptoms and almost invariably indicate an advanced </a:t>
            </a:r>
            <a:r>
              <a:rPr lang="en-US" dirty="0" err="1" smtClean="0"/>
              <a:t>tumour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b="1" dirty="0" smtClean="0"/>
              <a:t>Pain</a:t>
            </a:r>
            <a:r>
              <a:rPr lang="en-US" dirty="0" smtClean="0"/>
              <a:t> is an uncommon symptom but is most typical in </a:t>
            </a:r>
            <a:r>
              <a:rPr lang="en-US" dirty="0" err="1" smtClean="0"/>
              <a:t>supraglotic</a:t>
            </a:r>
            <a:r>
              <a:rPr lang="en-US" dirty="0" smtClean="0"/>
              <a:t> </a:t>
            </a:r>
            <a:r>
              <a:rPr lang="en-US" dirty="0" err="1" smtClean="0"/>
              <a:t>tumours</a:t>
            </a:r>
            <a:r>
              <a:rPr lang="en-US" dirty="0" smtClean="0"/>
              <a:t>. Patients with a cancer in this site may complain of a </a:t>
            </a:r>
            <a:r>
              <a:rPr lang="en-US" b="1" dirty="0" smtClean="0"/>
              <a:t>unilateral sore throat</a:t>
            </a:r>
            <a:r>
              <a:rPr lang="en-US" dirty="0" smtClean="0"/>
              <a:t>. There maybe </a:t>
            </a:r>
            <a:r>
              <a:rPr lang="en-US" b="1" dirty="0" smtClean="0"/>
              <a:t>referred </a:t>
            </a:r>
            <a:r>
              <a:rPr lang="en-US" b="1" dirty="0" err="1" smtClean="0"/>
              <a:t>otalgia</a:t>
            </a:r>
            <a:r>
              <a:rPr lang="en-US" dirty="0" smtClean="0"/>
              <a:t>. </a:t>
            </a:r>
            <a:r>
              <a:rPr lang="en-US" b="1" dirty="0" err="1" smtClean="0"/>
              <a:t>Dysphagia</a:t>
            </a:r>
            <a:r>
              <a:rPr lang="en-US" dirty="0" smtClean="0"/>
              <a:t> indicates invasion of the pharynx.</a:t>
            </a:r>
          </a:p>
          <a:p>
            <a:pPr algn="l" rtl="0"/>
            <a:r>
              <a:rPr lang="en-US" b="1" dirty="0" smtClean="0"/>
              <a:t>Swelling of the neck</a:t>
            </a:r>
            <a:r>
              <a:rPr lang="en-US" dirty="0" smtClean="0"/>
              <a:t> may be due to direct penetration of the </a:t>
            </a:r>
            <a:r>
              <a:rPr lang="en-US" dirty="0" err="1" smtClean="0"/>
              <a:t>tumour</a:t>
            </a:r>
            <a:r>
              <a:rPr lang="en-US" dirty="0" smtClean="0"/>
              <a:t> outside the larynx or to lymph node metastases.</a:t>
            </a:r>
          </a:p>
          <a:p>
            <a:pPr algn="l" rtl="0"/>
            <a:r>
              <a:rPr lang="en-US" dirty="0" smtClean="0"/>
              <a:t> </a:t>
            </a:r>
            <a:r>
              <a:rPr lang="en-US" b="1" dirty="0" smtClean="0"/>
              <a:t>Cough and irritation </a:t>
            </a:r>
            <a:r>
              <a:rPr lang="en-US" dirty="0" smtClean="0"/>
              <a:t>of the throat are occasional symptoms. The general symptoms of </a:t>
            </a:r>
            <a:r>
              <a:rPr lang="en-US" b="1" dirty="0" err="1" smtClean="0"/>
              <a:t>norexia</a:t>
            </a:r>
            <a:r>
              <a:rPr lang="en-US" b="1" dirty="0" smtClean="0"/>
              <a:t>, </a:t>
            </a:r>
            <a:r>
              <a:rPr lang="en-US" b="1" dirty="0" err="1" smtClean="0"/>
              <a:t>cachexia</a:t>
            </a:r>
            <a:r>
              <a:rPr lang="en-US" b="1" dirty="0" smtClean="0"/>
              <a:t> and fetor</a:t>
            </a:r>
            <a:r>
              <a:rPr lang="en-US" dirty="0" smtClean="0"/>
              <a:t> are usually </a:t>
            </a:r>
            <a:r>
              <a:rPr lang="en-US" dirty="0" err="1" smtClean="0"/>
              <a:t>associat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/>
          <a:lstStyle/>
          <a:p>
            <a:pPr algn="l" rtl="0"/>
            <a:r>
              <a:rPr lang="en-US" dirty="0" smtClean="0"/>
              <a:t>INVESTIGATION:</a:t>
            </a:r>
          </a:p>
          <a:p>
            <a:pPr algn="l" rtl="0">
              <a:buNone/>
            </a:pPr>
            <a:r>
              <a:rPr lang="en-US" dirty="0" smtClean="0"/>
              <a:t>Chest X Ray</a:t>
            </a:r>
          </a:p>
          <a:p>
            <a:pPr algn="l" rtl="0">
              <a:buNone/>
            </a:pPr>
            <a:r>
              <a:rPr lang="en-US" dirty="0" smtClean="0"/>
              <a:t>Protein level </a:t>
            </a:r>
          </a:p>
          <a:p>
            <a:pPr algn="l" rtl="0">
              <a:buNone/>
            </a:pPr>
            <a:r>
              <a:rPr lang="en-US" dirty="0" smtClean="0"/>
              <a:t>MRI &amp; CT Scan</a:t>
            </a:r>
          </a:p>
          <a:p>
            <a:pPr algn="l" rtl="0">
              <a:buNone/>
            </a:pPr>
            <a:r>
              <a:rPr lang="en-US" dirty="0" smtClean="0"/>
              <a:t>DL and Biopsy </a:t>
            </a:r>
          </a:p>
          <a:p>
            <a:pPr algn="l" rtl="0">
              <a:buNone/>
            </a:pPr>
            <a:r>
              <a:rPr lang="en-US" dirty="0" err="1" smtClean="0"/>
              <a:t>panendoscopy</a:t>
            </a:r>
            <a:r>
              <a:rPr lang="en-US" dirty="0" smtClean="0"/>
              <a:t> including </a:t>
            </a:r>
            <a:r>
              <a:rPr lang="en-US" dirty="0" err="1" smtClean="0"/>
              <a:t>bronchoscopy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u="sng" dirty="0" smtClean="0"/>
              <a:t>Staging: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b="1" dirty="0" smtClean="0"/>
              <a:t>T (tumor mass)</a:t>
            </a:r>
            <a:endParaRPr lang="en-US" dirty="0" smtClean="0"/>
          </a:p>
          <a:p>
            <a:pPr algn="l" rtl="0"/>
            <a:r>
              <a:rPr lang="en-US" b="1" dirty="0" err="1" smtClean="0"/>
              <a:t>Supraglottis</a:t>
            </a:r>
            <a:r>
              <a:rPr lang="en-US" b="1" dirty="0" smtClean="0"/>
              <a:t>.</a:t>
            </a:r>
            <a:endParaRPr lang="en-US" dirty="0" smtClean="0"/>
          </a:p>
          <a:p>
            <a:pPr algn="l" rtl="0"/>
            <a:r>
              <a:rPr lang="en-US" dirty="0" smtClean="0"/>
              <a:t>T1 </a:t>
            </a:r>
            <a:r>
              <a:rPr lang="en-US" dirty="0" err="1" smtClean="0"/>
              <a:t>Tumour</a:t>
            </a:r>
            <a:r>
              <a:rPr lang="en-US" dirty="0" smtClean="0"/>
              <a:t> limited to one </a:t>
            </a:r>
            <a:r>
              <a:rPr lang="en-US" dirty="0" err="1" smtClean="0"/>
              <a:t>subsite</a:t>
            </a:r>
            <a:r>
              <a:rPr lang="en-US" dirty="0" smtClean="0"/>
              <a:t> of the </a:t>
            </a:r>
            <a:r>
              <a:rPr lang="en-US" dirty="0" err="1" smtClean="0"/>
              <a:t>supraglottis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T2 Invasion of more than one </a:t>
            </a:r>
            <a:r>
              <a:rPr lang="en-US" dirty="0" err="1" smtClean="0"/>
              <a:t>subsite</a:t>
            </a:r>
            <a:r>
              <a:rPr lang="en-US" dirty="0" smtClean="0"/>
              <a:t> of the </a:t>
            </a:r>
            <a:r>
              <a:rPr lang="en-US" dirty="0" err="1" smtClean="0"/>
              <a:t>supraglottis</a:t>
            </a:r>
            <a:r>
              <a:rPr lang="en-US" dirty="0" smtClean="0"/>
              <a:t> or glottis </a:t>
            </a:r>
          </a:p>
          <a:p>
            <a:pPr algn="l" rtl="0"/>
            <a:r>
              <a:rPr lang="en-US" dirty="0" smtClean="0"/>
              <a:t>T3 Confined to larynx with a fixed vocal cord or invades the </a:t>
            </a:r>
            <a:r>
              <a:rPr lang="en-US" dirty="0" err="1" smtClean="0"/>
              <a:t>postcricoid</a:t>
            </a:r>
            <a:r>
              <a:rPr lang="en-US" dirty="0" smtClean="0"/>
              <a:t> area, </a:t>
            </a:r>
            <a:r>
              <a:rPr lang="en-US" dirty="0" err="1" smtClean="0"/>
              <a:t>preepiglottic</a:t>
            </a:r>
            <a:r>
              <a:rPr lang="en-US" dirty="0" smtClean="0"/>
              <a:t> tissues, base of tongue.</a:t>
            </a:r>
          </a:p>
          <a:p>
            <a:pPr algn="l" rtl="0"/>
            <a:r>
              <a:rPr lang="en-US" dirty="0" smtClean="0"/>
              <a:t>T4 Extends beyond the larynx.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l" rtl="0"/>
            <a:r>
              <a:rPr lang="en-US" b="1" dirty="0" smtClean="0"/>
              <a:t>Glottis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T1(a) </a:t>
            </a:r>
            <a:r>
              <a:rPr lang="en-US" dirty="0" err="1" smtClean="0"/>
              <a:t>Tumour</a:t>
            </a:r>
            <a:r>
              <a:rPr lang="en-US" dirty="0" smtClean="0"/>
              <a:t> limited to one vocal cord.</a:t>
            </a:r>
          </a:p>
          <a:p>
            <a:pPr algn="l" rtl="0"/>
            <a:r>
              <a:rPr lang="en-US" dirty="0" smtClean="0"/>
              <a:t>T1(b) Involves both vocal cords.</a:t>
            </a:r>
          </a:p>
          <a:p>
            <a:pPr algn="l" rtl="0"/>
            <a:r>
              <a:rPr lang="en-US" dirty="0" smtClean="0"/>
              <a:t>T2 </a:t>
            </a:r>
            <a:r>
              <a:rPr lang="en-US" dirty="0" err="1" smtClean="0"/>
              <a:t>Tumour</a:t>
            </a:r>
            <a:r>
              <a:rPr lang="en-US" dirty="0" smtClean="0"/>
              <a:t> extends to </a:t>
            </a:r>
            <a:r>
              <a:rPr lang="en-US" dirty="0" err="1" smtClean="0"/>
              <a:t>supraglottis</a:t>
            </a:r>
            <a:r>
              <a:rPr lang="en-US" dirty="0" smtClean="0"/>
              <a:t> and/or </a:t>
            </a:r>
            <a:r>
              <a:rPr lang="en-US" dirty="0" err="1" smtClean="0"/>
              <a:t>subglottis</a:t>
            </a:r>
            <a:r>
              <a:rPr lang="en-US" dirty="0" smtClean="0"/>
              <a:t>, or impaired cord mobility.</a:t>
            </a:r>
          </a:p>
          <a:p>
            <a:pPr algn="l" rtl="0"/>
            <a:r>
              <a:rPr lang="en-US" dirty="0" smtClean="0"/>
              <a:t>T3 Confined to the larynx with a fixed vocal cord.</a:t>
            </a:r>
          </a:p>
          <a:p>
            <a:pPr algn="l" rtl="0"/>
            <a:r>
              <a:rPr lang="en-US" dirty="0" smtClean="0"/>
              <a:t>T4 Extends beyond the larynx.</a:t>
            </a:r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b="1" dirty="0" err="1" smtClean="0"/>
              <a:t>Subglottis</a:t>
            </a:r>
            <a:r>
              <a:rPr lang="en-US" b="1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T1 </a:t>
            </a:r>
            <a:r>
              <a:rPr lang="en-US" dirty="0" err="1" smtClean="0"/>
              <a:t>Tumour</a:t>
            </a:r>
            <a:r>
              <a:rPr lang="en-US" dirty="0" smtClean="0"/>
              <a:t> limited to </a:t>
            </a:r>
            <a:r>
              <a:rPr lang="en-US" dirty="0" err="1" smtClean="0"/>
              <a:t>subglottis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T2 Extends to vocal cords with normal or impaired mobility.</a:t>
            </a:r>
          </a:p>
          <a:p>
            <a:pPr algn="l" rtl="0"/>
            <a:r>
              <a:rPr lang="en-US" dirty="0" smtClean="0"/>
              <a:t>T3 Vocal cord fixed.</a:t>
            </a:r>
          </a:p>
          <a:p>
            <a:pPr algn="l" rtl="0"/>
            <a:r>
              <a:rPr lang="en-US" dirty="0" smtClean="0"/>
              <a:t>T4 Extends beyond the larynx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حرك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حركة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حركة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570</Words>
  <Application>Microsoft Office PowerPoint</Application>
  <PresentationFormat>عرض على الشاشة (3:4)‏</PresentationFormat>
  <Paragraphs>85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9</vt:i4>
      </vt:variant>
      <vt:variant>
        <vt:lpstr>عناوين الشرائح</vt:lpstr>
      </vt:variant>
      <vt:variant>
        <vt:i4>13</vt:i4>
      </vt:variant>
    </vt:vector>
  </HeadingPairs>
  <TitlesOfParts>
    <vt:vector size="22" baseType="lpstr">
      <vt:lpstr>حضري</vt:lpstr>
      <vt:lpstr>رحلة</vt:lpstr>
      <vt:lpstr>1_رحلة</vt:lpstr>
      <vt:lpstr>واجهة</vt:lpstr>
      <vt:lpstr>تقنية</vt:lpstr>
      <vt:lpstr>تدفق</vt:lpstr>
      <vt:lpstr>حركة</vt:lpstr>
      <vt:lpstr>1_تقنية</vt:lpstr>
      <vt:lpstr>ورق</vt:lpstr>
      <vt:lpstr>otolaryngology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otolaryngology</dc:title>
  <dc:creator>lenovo</dc:creator>
  <cp:lastModifiedBy>King Soft 2</cp:lastModifiedBy>
  <cp:revision>8</cp:revision>
  <dcterms:created xsi:type="dcterms:W3CDTF">2015-12-14T20:05:12Z</dcterms:created>
  <dcterms:modified xsi:type="dcterms:W3CDTF">2017-12-28T03:52:10Z</dcterms:modified>
</cp:coreProperties>
</file>