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589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12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977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17AA-2D1D-463D-893F-7A54595357B2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46698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C959F-7A2E-41FC-9118-B281CCEE1CE9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34094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E3C0-0F06-47BF-8AEC-F13EB8DF1751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74381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1BC0C-CD64-430F-8F48-73DC598CD1B0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75630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9181-0692-46BD-84DC-8F6A5ACCDDCE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82471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E5B5-F7EE-4F80-9178-F5F20C534A7E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89527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0876-DE46-4FC8-A1C1-3AC8D3CBC992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73444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5B61-70E0-4F2B-A7EE-B8817B13077D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3108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626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49D9-4828-480D-BBCA-48C23834B226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00020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F4CC-8236-4262-9570-5D66622C2051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404743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5AE0-3F42-4842-BD7E-603CBD2D5C1C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6513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07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43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674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53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15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105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082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fld id="{52446D0B-E137-468A-BABD-A3C6A8EC67DF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E296D3A6-A861-4D45-9F98-CD79EF3D15E3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FD6C1A-CEEB-4590-8639-59A97AA1BBCA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827585" y="1844824"/>
            <a:ext cx="7704856" cy="1295400"/>
          </a:xfrm>
        </p:spPr>
        <p:txBody>
          <a:bodyPr/>
          <a:lstStyle/>
          <a:p>
            <a:pPr eaLnBrk="1" hangingPunct="1"/>
            <a:r>
              <a:rPr lang="es-ES" altLang="ar-IQ" sz="2800" b="1" dirty="0" smtClean="0">
                <a:solidFill>
                  <a:srgbClr val="5F5F5F"/>
                </a:solidFill>
                <a:latin typeface="Algerian" pitchFamily="82" charset="0"/>
              </a:rPr>
              <a:t>Temporal &amp; </a:t>
            </a:r>
            <a:r>
              <a:rPr lang="es-ES" altLang="ar-IQ" sz="2800" b="1" dirty="0" err="1" smtClean="0">
                <a:solidFill>
                  <a:srgbClr val="5F5F5F"/>
                </a:solidFill>
                <a:latin typeface="Algerian" pitchFamily="82" charset="0"/>
              </a:rPr>
              <a:t>infratemporal</a:t>
            </a:r>
            <a:r>
              <a:rPr lang="es-ES" altLang="ar-IQ" sz="2800" b="1" dirty="0" smtClean="0">
                <a:solidFill>
                  <a:srgbClr val="5F5F5F"/>
                </a:solidFill>
                <a:latin typeface="Algerian" pitchFamily="82" charset="0"/>
              </a:rPr>
              <a:t> </a:t>
            </a:r>
            <a:r>
              <a:rPr lang="es-ES" altLang="ar-IQ" sz="2800" b="1" dirty="0" err="1" smtClean="0">
                <a:solidFill>
                  <a:srgbClr val="5F5F5F"/>
                </a:solidFill>
                <a:latin typeface="Algerian" pitchFamily="82" charset="0"/>
              </a:rPr>
              <a:t>fossa</a:t>
            </a:r>
            <a:endParaRPr lang="es-ES" altLang="ar-IQ" sz="2800" b="1" dirty="0" smtClean="0">
              <a:solidFill>
                <a:srgbClr val="5F5F5F"/>
              </a:solidFill>
              <a:latin typeface="Algerian" pitchFamily="82" charset="0"/>
            </a:endParaRPr>
          </a:p>
        </p:txBody>
      </p:sp>
      <p:sp>
        <p:nvSpPr>
          <p:cNvPr id="21507" name="Rectangle 125"/>
          <p:cNvSpPr>
            <a:spLocks noChangeArrowheads="1"/>
          </p:cNvSpPr>
          <p:nvPr/>
        </p:nvSpPr>
        <p:spPr bwMode="auto">
          <a:xfrm>
            <a:off x="1907704" y="3603626"/>
            <a:ext cx="5904656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ar-IQ" sz="2800" b="1" dirty="0">
                <a:solidFill>
                  <a:srgbClr val="5F5F5F"/>
                </a:solidFill>
                <a:latin typeface="Harrington" pitchFamily="82" charset="0"/>
              </a:rPr>
              <a:t>Clinical Anatomy of second </a:t>
            </a:r>
            <a:r>
              <a:rPr lang="es-ES" altLang="ar-IQ" sz="2800" b="1" dirty="0" smtClean="0">
                <a:solidFill>
                  <a:srgbClr val="5F5F5F"/>
                </a:solidFill>
                <a:latin typeface="Harrington" pitchFamily="82" charset="0"/>
              </a:rPr>
              <a:t>year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ar-IQ" sz="2800" b="1" dirty="0" smtClean="0">
                <a:solidFill>
                  <a:srgbClr val="5F5F5F"/>
                </a:solidFill>
                <a:latin typeface="Harrington" pitchFamily="82" charset="0"/>
              </a:rPr>
              <a:t>Dr. Ahmed Almusawi </a:t>
            </a:r>
            <a:endParaRPr lang="es-ES" altLang="ar-IQ" sz="2800" b="1" dirty="0">
              <a:solidFill>
                <a:srgbClr val="5F5F5F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2. Med &amp; lat. Pterygoid muscles </a:t>
            </a:r>
            <a:endParaRPr lang="ar-IQ" altLang="ar-IQ" smtClean="0"/>
          </a:p>
        </p:txBody>
      </p:sp>
      <p:pic>
        <p:nvPicPr>
          <p:cNvPr id="30723" name="Picture 2" descr="C:\Users\HP\Desktop\head and neck\Muscles-of-Mastication-Medial-and-Lateral-Pterygo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534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3. Mandibular nerve</a:t>
            </a:r>
            <a:endParaRPr lang="ar-IQ" altLang="ar-IQ" smtClean="0"/>
          </a:p>
        </p:txBody>
      </p:sp>
      <p:pic>
        <p:nvPicPr>
          <p:cNvPr id="31747" name="Picture 2" descr="C:\Users\HP\Desktop\head and neck\Branches-of-the-mandibular-nerve-Motor-branches-ABD-Anterior-belly-of-digastr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327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8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Mandibular nerve </a:t>
            </a:r>
            <a:endParaRPr lang="ar-IQ" altLang="ar-IQ" smtClean="0"/>
          </a:p>
        </p:txBody>
      </p:sp>
      <p:pic>
        <p:nvPicPr>
          <p:cNvPr id="32771" name="Picture 2" descr="C:\Users\HP\Desktop\head and neck\070417_0934_Mandibular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92225"/>
            <a:ext cx="88296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4. Maxillary artery </a:t>
            </a:r>
            <a:endParaRPr lang="ar-IQ" altLang="ar-IQ" smtClean="0"/>
          </a:p>
        </p:txBody>
      </p:sp>
      <p:pic>
        <p:nvPicPr>
          <p:cNvPr id="33795" name="Picture 2" descr="C:\Users\HP\Desktop\head and neck\vessels of te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65275"/>
            <a:ext cx="813593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8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Maxillary art. branches</a:t>
            </a:r>
            <a:endParaRPr lang="ar-IQ" altLang="ar-IQ" smtClean="0"/>
          </a:p>
        </p:txBody>
      </p:sp>
      <p:pic>
        <p:nvPicPr>
          <p:cNvPr id="34819" name="Picture 2" descr="C:\Users\HP\Desktop\head and neck\Maxillary art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5596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pic>
        <p:nvPicPr>
          <p:cNvPr id="35843" name="Picture 2" descr="C:\Users\HP\Desktop\head and neck\Maxillary-artery-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68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397" y="2060848"/>
            <a:ext cx="56012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96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Objectives </a:t>
            </a:r>
            <a:endParaRPr lang="ar-IQ" altLang="ar-IQ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rtl="0">
              <a:buFontTx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Describe the anatomy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of temporal and infratemporal fossa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  <a:p>
            <a:pPr marL="514350" indent="-514350" algn="just" rtl="0">
              <a:buFontTx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explaining the bony framework of these fossa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  <a:p>
            <a:pPr marL="514350" indent="-514350" algn="just" rtl="0">
              <a:buFontTx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describing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the contents of each fossae including the nerves, blood vessels and muscles </a:t>
            </a:r>
            <a:endParaRPr lang="ar-IQ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Temporal &amp; Infratemporal fossa</a:t>
            </a:r>
            <a:endParaRPr lang="ar-IQ" altLang="ar-IQ" smtClean="0"/>
          </a:p>
        </p:txBody>
      </p:sp>
      <p:pic>
        <p:nvPicPr>
          <p:cNvPr id="23555" name="Picture 2" descr="C:\Users\HP\Desktop\head and neck\temporal f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33513"/>
            <a:ext cx="74168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Bony framework </a:t>
            </a:r>
            <a:endParaRPr lang="ar-IQ" altLang="ar-IQ" smtClean="0"/>
          </a:p>
        </p:txBody>
      </p:sp>
      <p:pic>
        <p:nvPicPr>
          <p:cNvPr id="24579" name="Picture 2" descr="C:\Users\HP\Desktop\head and neck\skul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6327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7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Bony framework </a:t>
            </a:r>
            <a:endParaRPr lang="ar-IQ" altLang="ar-IQ" smtClean="0"/>
          </a:p>
        </p:txBody>
      </p:sp>
      <p:pic>
        <p:nvPicPr>
          <p:cNvPr id="25603" name="Picture 3" descr="C:\Users\HP\Desktop\head and neck\Bony-Features-of-the-Infratemporal-Fossa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2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Temporal fossa </a:t>
            </a:r>
            <a:endParaRPr lang="ar-IQ" altLang="ar-IQ" smtClean="0"/>
          </a:p>
        </p:txBody>
      </p:sp>
      <p:pic>
        <p:nvPicPr>
          <p:cNvPr id="26627" name="Picture 2" descr="C:\Users\HP\Desktop\head and neck\tempo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62088"/>
            <a:ext cx="7704138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esktop\head and neck\boundaries-of-infratemporal-f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0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4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Contents of temporal fossa</a:t>
            </a:r>
            <a:endParaRPr lang="ar-IQ" altLang="ar-IQ" smtClean="0"/>
          </a:p>
        </p:txBody>
      </p:sp>
      <p:pic>
        <p:nvPicPr>
          <p:cNvPr id="28675" name="Picture 3" descr="C:\Users\HP\Desktop\head and neck\cont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04913"/>
            <a:ext cx="7848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IQ" smtClean="0"/>
              <a:t>Contents of infratemporal fossa</a:t>
            </a:r>
            <a:br>
              <a:rPr lang="en-US" altLang="ar-IQ" smtClean="0"/>
            </a:br>
            <a:r>
              <a:rPr lang="en-US" altLang="ar-IQ" smtClean="0"/>
              <a:t>1. sphenomandibular ligament</a:t>
            </a:r>
            <a:endParaRPr lang="ar-IQ" altLang="ar-IQ" smtClean="0"/>
          </a:p>
        </p:txBody>
      </p:sp>
      <p:pic>
        <p:nvPicPr>
          <p:cNvPr id="29699" name="Picture 4" descr="C:\Users\HP\Desktop\head and neck\spheno mandibular l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345362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 and neck</Template>
  <TotalTime>3</TotalTime>
  <Words>86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Diseño predeterminado</vt:lpstr>
      <vt:lpstr>1_Diseño predeterminado</vt:lpstr>
      <vt:lpstr>Temporal &amp; infratemporal fossa</vt:lpstr>
      <vt:lpstr>Objectives </vt:lpstr>
      <vt:lpstr>Temporal &amp; Infratemporal fossa</vt:lpstr>
      <vt:lpstr>Bony framework </vt:lpstr>
      <vt:lpstr>Bony framework </vt:lpstr>
      <vt:lpstr>Temporal fossa </vt:lpstr>
      <vt:lpstr>PowerPoint Presentation</vt:lpstr>
      <vt:lpstr>Contents of temporal fossa</vt:lpstr>
      <vt:lpstr>Contents of infratemporal fossa 1. sphenomandibular ligament</vt:lpstr>
      <vt:lpstr>2. Med &amp; lat. Pterygoid muscles </vt:lpstr>
      <vt:lpstr>3. Mandibular nerve</vt:lpstr>
      <vt:lpstr>Mandibular nerve </vt:lpstr>
      <vt:lpstr>4. Maxillary artery </vt:lpstr>
      <vt:lpstr>Maxillary art. branches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&amp; infratemporal fossa</dc:title>
  <dc:creator>HP</dc:creator>
  <cp:lastModifiedBy>HP</cp:lastModifiedBy>
  <cp:revision>1</cp:revision>
  <dcterms:created xsi:type="dcterms:W3CDTF">2018-12-17T10:45:12Z</dcterms:created>
  <dcterms:modified xsi:type="dcterms:W3CDTF">2018-12-17T10:49:01Z</dcterms:modified>
</cp:coreProperties>
</file>