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09DFC-4EB8-4490-AE51-ED9506038916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39248-FF56-48B5-B6C5-0FF02C01BA9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677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09DFC-4EB8-4490-AE51-ED9506038916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39248-FF56-48B5-B6C5-0FF02C01BA9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293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09DFC-4EB8-4490-AE51-ED9506038916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39248-FF56-48B5-B6C5-0FF02C01BA9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5738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93974-3108-4487-BD76-C8339ABA2E1F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583082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C2EF7-5466-435E-A0FF-D7EA323073D1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141870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A7B86-D2FE-4584-AE7E-73C962FF823B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4174468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AFEF-B6D4-457D-980D-E5361495AC3D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1795097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E98CC-7F23-405A-AD3F-B88BD6BA12B2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16675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B47D2-C613-4D47-9F28-FF30EFFBD7BA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4084985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00925-6DAB-4D3A-9875-9D543609682F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3679241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AFEED-371F-45AF-8145-23B278275AEA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343381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09DFC-4EB8-4490-AE51-ED9506038916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39248-FF56-48B5-B6C5-0FF02C01BA9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20394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881AB-E213-4FD3-BDA7-016CA77518EF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2693917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E5A9-57A7-457F-AFEE-B94E6B4B857E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3403739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5227F-401F-47C4-A279-CAFAD18A57D8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4243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09DFC-4EB8-4490-AE51-ED9506038916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39248-FF56-48B5-B6C5-0FF02C01BA9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1082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09DFC-4EB8-4490-AE51-ED9506038916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39248-FF56-48B5-B6C5-0FF02C01BA9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1011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09DFC-4EB8-4490-AE51-ED9506038916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39248-FF56-48B5-B6C5-0FF02C01BA9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616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09DFC-4EB8-4490-AE51-ED9506038916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39248-FF56-48B5-B6C5-0FF02C01BA9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35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09DFC-4EB8-4490-AE51-ED9506038916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39248-FF56-48B5-B6C5-0FF02C01BA9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7094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09DFC-4EB8-4490-AE51-ED9506038916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39248-FF56-48B5-B6C5-0FF02C01BA9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4906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09DFC-4EB8-4490-AE51-ED9506038916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39248-FF56-48B5-B6C5-0FF02C01BA9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292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ar-IQ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ar-IQ" smtClean="0"/>
              <a:t>Haga clic para modificar el estilo de texto del patrón</a:t>
            </a:r>
          </a:p>
          <a:p>
            <a:pPr lvl="1"/>
            <a:r>
              <a:rPr lang="es-ES" altLang="ar-IQ" smtClean="0"/>
              <a:t>Segundo nivel</a:t>
            </a:r>
          </a:p>
          <a:p>
            <a:pPr lvl="2"/>
            <a:r>
              <a:rPr lang="es-ES" altLang="ar-IQ" smtClean="0"/>
              <a:t>Tercer nivel</a:t>
            </a:r>
          </a:p>
          <a:p>
            <a:pPr lvl="3"/>
            <a:r>
              <a:rPr lang="es-ES" altLang="ar-IQ" smtClean="0"/>
              <a:t>Cuarto nivel</a:t>
            </a:r>
          </a:p>
          <a:p>
            <a:pPr lvl="4"/>
            <a:r>
              <a:rPr lang="es-ES" altLang="ar-IQ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fld id="{68909DFC-4EB8-4490-AE51-ED9506038916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endParaRPr lang="ar-IQ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/>
            </a:lvl1pPr>
          </a:lstStyle>
          <a:p>
            <a:fld id="{1FF39248-FF56-48B5-B6C5-0FF02C01BA91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ar-IQ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ar-IQ" smtClean="0"/>
              <a:t>Haga clic para modificar el estilo de texto del patrón</a:t>
            </a:r>
          </a:p>
          <a:p>
            <a:pPr lvl="1"/>
            <a:r>
              <a:rPr lang="es-ES" altLang="ar-IQ" smtClean="0"/>
              <a:t>Segundo nivel</a:t>
            </a:r>
          </a:p>
          <a:p>
            <a:pPr lvl="2"/>
            <a:r>
              <a:rPr lang="es-ES" altLang="ar-IQ" smtClean="0"/>
              <a:t>Tercer nivel</a:t>
            </a:r>
          </a:p>
          <a:p>
            <a:pPr lvl="3"/>
            <a:r>
              <a:rPr lang="es-ES" altLang="ar-IQ" smtClean="0"/>
              <a:t>Cuarto nivel</a:t>
            </a:r>
          </a:p>
          <a:p>
            <a:pPr lvl="4"/>
            <a:r>
              <a:rPr lang="es-ES" altLang="ar-IQ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ADD53D9-3E50-410F-AB3D-26C0F05C26F5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2699792" y="2708920"/>
            <a:ext cx="428307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ar-IQ" sz="5400" b="1" dirty="0" smtClean="0">
                <a:solidFill>
                  <a:srgbClr val="5F5F5F"/>
                </a:solidFill>
                <a:latin typeface="Algerian" pitchFamily="82" charset="0"/>
              </a:rPr>
              <a:t>The SCALP</a:t>
            </a:r>
          </a:p>
        </p:txBody>
      </p:sp>
      <p:sp>
        <p:nvSpPr>
          <p:cNvPr id="3075" name="Rectangle 125"/>
          <p:cNvSpPr>
            <a:spLocks noChangeArrowheads="1"/>
          </p:cNvSpPr>
          <p:nvPr/>
        </p:nvSpPr>
        <p:spPr bwMode="auto">
          <a:xfrm>
            <a:off x="2123728" y="3647169"/>
            <a:ext cx="5040312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ar-IQ" sz="2000" b="1" dirty="0">
                <a:solidFill>
                  <a:srgbClr val="5F5F5F"/>
                </a:solidFill>
                <a:latin typeface="Harrington" pitchFamily="82" charset="0"/>
              </a:rPr>
              <a:t>Clinical Anatomy of second year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ar-IQ" sz="2000" b="1" dirty="0">
                <a:solidFill>
                  <a:srgbClr val="5F5F5F"/>
                </a:solidFill>
                <a:latin typeface="Goudy Old Style" pitchFamily="18" charset="0"/>
              </a:rPr>
              <a:t>Dr. Ahmed Almusawi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ar-IQ" sz="2000" b="1" dirty="0">
                <a:solidFill>
                  <a:srgbClr val="5F5F5F"/>
                </a:solidFill>
                <a:latin typeface="Goudy Old Style" pitchFamily="18" charset="0"/>
              </a:rPr>
              <a:t>M.B.Ch.B,  MSc,   PhD Human Anatomy</a:t>
            </a:r>
          </a:p>
        </p:txBody>
      </p:sp>
    </p:spTree>
    <p:extLst>
      <p:ext uri="{BB962C8B-B14F-4D97-AF65-F5344CB8AC3E}">
        <p14:creationId xmlns:p14="http://schemas.microsoft.com/office/powerpoint/2010/main" val="35052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INNERVATIONS</a:t>
            </a:r>
            <a:endParaRPr lang="ar-IQ" altLang="ar-IQ" smtClean="0"/>
          </a:p>
        </p:txBody>
      </p:sp>
      <p:pic>
        <p:nvPicPr>
          <p:cNvPr id="12291" name="Picture 2" descr="C:\Users\HP\Desktop\head and neck\innerv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7307262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1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Sensory innervation of scalp</a:t>
            </a:r>
            <a:endParaRPr lang="ar-IQ" altLang="ar-IQ" smtClean="0"/>
          </a:p>
        </p:txBody>
      </p:sp>
      <p:pic>
        <p:nvPicPr>
          <p:cNvPr id="13315" name="Picture 2" descr="C:\Users\HP\Desktop\head and neck\senso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196975"/>
            <a:ext cx="6259513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2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BLOOD SUPPLY</a:t>
            </a:r>
            <a:endParaRPr lang="ar-IQ" altLang="ar-IQ" smtClean="0"/>
          </a:p>
        </p:txBody>
      </p:sp>
      <p:pic>
        <p:nvPicPr>
          <p:cNvPr id="14339" name="Picture 2" descr="C:\Users\HP\Desktop\head and neck\vesse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341438"/>
            <a:ext cx="6697662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13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LYMPHATICS</a:t>
            </a:r>
            <a:endParaRPr lang="ar-IQ" altLang="ar-IQ" smtClean="0"/>
          </a:p>
        </p:txBody>
      </p:sp>
      <p:pic>
        <p:nvPicPr>
          <p:cNvPr id="15363" name="Picture 2" descr="C:\Users\HP\Desktop\head and neck\lymphati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00163"/>
            <a:ext cx="5903912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0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77838" y="26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ar-IQ" smtClean="0"/>
              <a:t>SCALP CONDITIONS</a:t>
            </a:r>
            <a:br>
              <a:rPr lang="en-US" altLang="ar-IQ" smtClean="0"/>
            </a:br>
            <a:r>
              <a:rPr lang="en-US" altLang="ar-IQ" smtClean="0"/>
              <a:t>1. LACERATION</a:t>
            </a:r>
            <a:endParaRPr lang="ar-IQ" altLang="ar-IQ" smtClean="0"/>
          </a:p>
        </p:txBody>
      </p:sp>
      <p:pic>
        <p:nvPicPr>
          <p:cNvPr id="16387" name="Picture 2" descr="C:\Users\HP\Desktop\head and neck\Scalp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73238"/>
            <a:ext cx="5948363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2. ECCYMOSIS </a:t>
            </a:r>
            <a:endParaRPr lang="ar-IQ" altLang="ar-IQ" smtClean="0"/>
          </a:p>
        </p:txBody>
      </p:sp>
      <p:pic>
        <p:nvPicPr>
          <p:cNvPr id="17411" name="Picture 2" descr="C:\Users\HP\Desktop\head and neck\echymos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09738"/>
            <a:ext cx="5256212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8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3. Sebaceous Cysts </a:t>
            </a:r>
            <a:endParaRPr lang="ar-IQ" altLang="ar-IQ" smtClean="0"/>
          </a:p>
        </p:txBody>
      </p:sp>
      <p:pic>
        <p:nvPicPr>
          <p:cNvPr id="18435" name="Picture 2" descr="C:\Users\HP\Desktop\head and neck\s.cu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6021388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9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4. CEPHALOHAEMATOMAS</a:t>
            </a:r>
            <a:endParaRPr lang="ar-IQ" altLang="ar-IQ" smtClean="0"/>
          </a:p>
        </p:txBody>
      </p:sp>
      <p:pic>
        <p:nvPicPr>
          <p:cNvPr id="19459" name="Picture 2" descr="C:\Users\HP\Desktop\head and neck\cephalhaemat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12875"/>
            <a:ext cx="53292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88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P\Desktop\ready israa project\Thank-you-5-pngtree-410x2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6613"/>
            <a:ext cx="72009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0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OBJECTIVES</a:t>
            </a:r>
            <a:endParaRPr lang="ar-IQ" altLang="ar-IQ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3413125"/>
          </a:xfrm>
        </p:spPr>
        <p:txBody>
          <a:bodyPr/>
          <a:lstStyle/>
          <a:p>
            <a:pPr algn="l" rtl="0"/>
            <a:r>
              <a:rPr lang="en-US" altLang="ar-IQ" dirty="0" smtClean="0">
                <a:latin typeface="Andalus" pitchFamily="18" charset="-78"/>
                <a:cs typeface="Andalus" pitchFamily="18" charset="-78"/>
              </a:rPr>
              <a:t>Explain the anatomy of the scalp </a:t>
            </a:r>
          </a:p>
          <a:p>
            <a:pPr algn="l" rtl="0"/>
            <a:r>
              <a:rPr lang="en-US" altLang="ar-IQ" dirty="0" smtClean="0">
                <a:latin typeface="Andalus" pitchFamily="18" charset="-78"/>
                <a:cs typeface="Andalus" pitchFamily="18" charset="-78"/>
              </a:rPr>
              <a:t>and naming the individual layers of it</a:t>
            </a:r>
          </a:p>
          <a:p>
            <a:pPr algn="l" rtl="0"/>
            <a:r>
              <a:rPr lang="en-US" altLang="ar-IQ" dirty="0" smtClean="0">
                <a:latin typeface="Andalus" pitchFamily="18" charset="-78"/>
                <a:cs typeface="Andalus" pitchFamily="18" charset="-78"/>
              </a:rPr>
              <a:t> in addition to explain the innervation, blood supply and lymphatics of the scalp </a:t>
            </a:r>
          </a:p>
          <a:p>
            <a:pPr algn="l" rtl="0"/>
            <a:r>
              <a:rPr lang="en-US" altLang="ar-IQ" dirty="0" smtClean="0">
                <a:latin typeface="Andalus" pitchFamily="18" charset="-78"/>
                <a:cs typeface="Andalus" pitchFamily="18" charset="-78"/>
              </a:rPr>
              <a:t>with some clinical notes about some scalp condition</a:t>
            </a:r>
            <a:endParaRPr lang="ar-IQ" altLang="ar-IQ" dirty="0" smtClean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100" name="Picture 2" descr="C:\Users\HP\Desktop\ready israa project\best-training-objectives-p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9525"/>
            <a:ext cx="2827337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5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ar-IQ" smtClean="0"/>
              <a:t>Anterior view</a:t>
            </a:r>
            <a:endParaRPr lang="ar-IQ" altLang="ar-IQ" smtClean="0"/>
          </a:p>
        </p:txBody>
      </p:sp>
      <p:pic>
        <p:nvPicPr>
          <p:cNvPr id="5123" name="Picture 2" descr="C:\Users\HP\Desktop\head and neck\sku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1125538"/>
            <a:ext cx="679291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6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Posterior view</a:t>
            </a:r>
            <a:endParaRPr lang="ar-IQ" altLang="ar-IQ" smtClean="0"/>
          </a:p>
        </p:txBody>
      </p:sp>
      <p:pic>
        <p:nvPicPr>
          <p:cNvPr id="6147" name="Picture 2" descr="C:\Users\HP\Desktop\head and neck\skul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6583363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59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Lateral view</a:t>
            </a:r>
            <a:endParaRPr lang="ar-IQ" altLang="ar-IQ" smtClean="0"/>
          </a:p>
        </p:txBody>
      </p:sp>
      <p:pic>
        <p:nvPicPr>
          <p:cNvPr id="7171" name="Picture 2" descr="C:\Users\HP\Desktop\head and neck\skull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96975"/>
            <a:ext cx="59436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2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Quiz</a:t>
            </a:r>
            <a:endParaRPr lang="ar-IQ" altLang="ar-IQ" smtClean="0"/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ar-IQ" smtClean="0">
                <a:latin typeface="Bradley Hand ITC" pitchFamily="66" charset="0"/>
              </a:rPr>
              <a:t>blow on the head lead to black eye</a:t>
            </a:r>
            <a:endParaRPr lang="ar-IQ" altLang="ar-IQ" smtClean="0">
              <a:latin typeface="Bradley Hand ITC" pitchFamily="66" charset="0"/>
            </a:endParaRPr>
          </a:p>
        </p:txBody>
      </p:sp>
      <p:pic>
        <p:nvPicPr>
          <p:cNvPr id="819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335088"/>
            <a:ext cx="3968750" cy="4248150"/>
          </a:xfrm>
        </p:spPr>
      </p:pic>
    </p:spTree>
    <p:extLst>
      <p:ext uri="{BB962C8B-B14F-4D97-AF65-F5344CB8AC3E}">
        <p14:creationId xmlns:p14="http://schemas.microsoft.com/office/powerpoint/2010/main" val="20725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ar-IQ" smtClean="0">
                <a:solidFill>
                  <a:schemeClr val="tx1"/>
                </a:solidFill>
              </a:rPr>
              <a:t>SCALP </a:t>
            </a:r>
            <a:endParaRPr lang="ar-IQ" altLang="ar-IQ" smtClean="0">
              <a:solidFill>
                <a:schemeClr val="tx1"/>
              </a:solidFill>
            </a:endParaRPr>
          </a:p>
        </p:txBody>
      </p:sp>
      <p:pic>
        <p:nvPicPr>
          <p:cNvPr id="9219" name="Picture 4" descr="C:\Users\HP\Desktop\head and neck\scal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76338"/>
            <a:ext cx="6624637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0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ar-IQ" smtClean="0">
                <a:solidFill>
                  <a:schemeClr val="tx1"/>
                </a:solidFill>
              </a:rPr>
              <a:t>LAYERS </a:t>
            </a:r>
            <a:endParaRPr lang="ar-IQ" altLang="ar-IQ" smtClean="0">
              <a:solidFill>
                <a:schemeClr val="tx1"/>
              </a:solidFill>
            </a:endParaRPr>
          </a:p>
        </p:txBody>
      </p:sp>
      <p:pic>
        <p:nvPicPr>
          <p:cNvPr id="10243" name="Picture 4" descr="C:\Users\HP\Desktop\head and neck\scalpconnec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96975"/>
            <a:ext cx="63373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8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OCCIPTOFRONTALIS</a:t>
            </a:r>
            <a:endParaRPr lang="ar-IQ" altLang="ar-IQ" smtClean="0"/>
          </a:p>
        </p:txBody>
      </p:sp>
      <p:pic>
        <p:nvPicPr>
          <p:cNvPr id="11267" name="Picture 2" descr="C:\Users\HP\Desktop\head and neck\occip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268413"/>
            <a:ext cx="5903913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7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ar-IQ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ar-IQ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ar-IQ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ar-IQ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 and neck</Template>
  <TotalTime>3</TotalTime>
  <Words>93</Words>
  <Application>Microsoft Office PowerPoint</Application>
  <PresentationFormat>On-screen Show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Diseño predeterminado</vt:lpstr>
      <vt:lpstr>1_Diseño predeterminado</vt:lpstr>
      <vt:lpstr>The SCALP</vt:lpstr>
      <vt:lpstr>OBJECTIVES</vt:lpstr>
      <vt:lpstr>Anterior view</vt:lpstr>
      <vt:lpstr>Posterior view</vt:lpstr>
      <vt:lpstr>Lateral view</vt:lpstr>
      <vt:lpstr>Quiz</vt:lpstr>
      <vt:lpstr>SCALP </vt:lpstr>
      <vt:lpstr>LAYERS </vt:lpstr>
      <vt:lpstr>OCCIPTOFRONTALIS</vt:lpstr>
      <vt:lpstr>INNERVATIONS</vt:lpstr>
      <vt:lpstr>Sensory innervation of scalp</vt:lpstr>
      <vt:lpstr>BLOOD SUPPLY</vt:lpstr>
      <vt:lpstr>LYMPHATICS</vt:lpstr>
      <vt:lpstr>SCALP CONDITIONS 1. LACERATION</vt:lpstr>
      <vt:lpstr>2. ECCYMOSIS </vt:lpstr>
      <vt:lpstr>3. Sebaceous Cysts </vt:lpstr>
      <vt:lpstr>4. CEPHALOHAEMATOMAS</vt:lpstr>
      <vt:lpstr>PowerPoint Presentation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SCALP</dc:title>
  <dc:creator>HP</dc:creator>
  <cp:lastModifiedBy>HP</cp:lastModifiedBy>
  <cp:revision>1</cp:revision>
  <dcterms:created xsi:type="dcterms:W3CDTF">2018-12-17T10:41:07Z</dcterms:created>
  <dcterms:modified xsi:type="dcterms:W3CDTF">2018-12-17T10:44:12Z</dcterms:modified>
</cp:coreProperties>
</file>