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4" r:id="rId6"/>
    <p:sldId id="280" r:id="rId7"/>
    <p:sldId id="283" r:id="rId8"/>
    <p:sldId id="258" r:id="rId9"/>
    <p:sldId id="261" r:id="rId10"/>
    <p:sldId id="267" r:id="rId11"/>
    <p:sldId id="262" r:id="rId12"/>
    <p:sldId id="263" r:id="rId13"/>
    <p:sldId id="269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-14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2E9E-29BD-429A-A56D-E0EB6D0A5E2E}" type="datetimeFigureOut">
              <a:rPr lang="ar-IQ" smtClean="0"/>
              <a:pPr/>
              <a:t>6/3/1438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haemopoiesis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7"/>
            <a:ext cx="9144000" cy="50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 err="1"/>
              <a:t>Mesenchymal</a:t>
            </a:r>
            <a:r>
              <a:rPr lang="en-US" sz="3200" i="1" dirty="0"/>
              <a:t> stem </a:t>
            </a:r>
            <a:r>
              <a:rPr lang="en-US" sz="3200" i="1" dirty="0" smtClean="0"/>
              <a:t>cells </a:t>
            </a:r>
            <a:r>
              <a:rPr lang="en-US" sz="3200" i="1" dirty="0"/>
              <a:t>are thought to be critical</a:t>
            </a:r>
          </a:p>
          <a:p>
            <a:pPr algn="l"/>
            <a:r>
              <a:rPr lang="en-US" sz="3200" dirty="0"/>
              <a:t>in </a:t>
            </a:r>
            <a:r>
              <a:rPr lang="en-US" sz="3200" dirty="0" err="1"/>
              <a:t>stromal</a:t>
            </a:r>
            <a:r>
              <a:rPr lang="en-US" sz="3200" dirty="0"/>
              <a:t> cell formation.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Stem cells are able to traffic around the body and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are found in peripheral blood in low numbers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/>
              <a:t>In order to exit the bone marrow, cells must cross</a:t>
            </a:r>
          </a:p>
          <a:p>
            <a:pPr algn="l"/>
            <a:r>
              <a:rPr lang="en-US" sz="3200" dirty="0"/>
              <a:t>the blood vessel endothelium and this process of</a:t>
            </a:r>
          </a:p>
          <a:p>
            <a:pPr algn="l"/>
            <a:r>
              <a:rPr lang="en-US" sz="3200" i="1" dirty="0">
                <a:solidFill>
                  <a:srgbClr val="FF0000"/>
                </a:solidFill>
              </a:rPr>
              <a:t>mobilization</a:t>
            </a:r>
            <a:r>
              <a:rPr lang="en-US" sz="3200" i="1" dirty="0"/>
              <a:t> </a:t>
            </a:r>
            <a:r>
              <a:rPr lang="en-US" sz="2800" i="1" dirty="0"/>
              <a:t>is enhanced by administration of</a:t>
            </a:r>
          </a:p>
          <a:p>
            <a:pPr algn="l"/>
            <a:r>
              <a:rPr lang="en-US" sz="2800" dirty="0"/>
              <a:t>cytokines such as granulocyte </a:t>
            </a:r>
            <a:r>
              <a:rPr lang="en-US" sz="2800" dirty="0" smtClean="0"/>
              <a:t>colony-stimulating factor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G-CSF) </a:t>
            </a:r>
            <a:r>
              <a:rPr lang="en-US" sz="2800" dirty="0"/>
              <a:t>or granulocyte-macrophage </a:t>
            </a:r>
            <a:r>
              <a:rPr lang="en-US" sz="2800" dirty="0" smtClean="0"/>
              <a:t>colony stimulating</a:t>
            </a:r>
            <a:endParaRPr lang="en-US" sz="2800" dirty="0"/>
          </a:p>
          <a:p>
            <a:pPr algn="l"/>
            <a:r>
              <a:rPr lang="en-US" sz="2800" dirty="0"/>
              <a:t>factor (</a:t>
            </a:r>
            <a:r>
              <a:rPr lang="en-US" sz="2800" dirty="0">
                <a:solidFill>
                  <a:srgbClr val="FF0000"/>
                </a:solidFill>
              </a:rPr>
              <a:t>GM-CSF</a:t>
            </a:r>
            <a:r>
              <a:rPr lang="en-US" sz="2800" dirty="0"/>
              <a:t>) </a:t>
            </a:r>
            <a:endParaRPr lang="en-US" sz="2800" dirty="0" smtClean="0"/>
          </a:p>
          <a:p>
            <a:pPr algn="l"/>
            <a:r>
              <a:rPr lang="en-US" sz="2800" dirty="0" smtClean="0"/>
              <a:t>The reverse process </a:t>
            </a:r>
            <a:r>
              <a:rPr lang="en-US" sz="2800" dirty="0"/>
              <a:t>of stem cell </a:t>
            </a:r>
            <a:r>
              <a:rPr lang="en-US" sz="2800" b="1" i="1" dirty="0">
                <a:solidFill>
                  <a:srgbClr val="00B050"/>
                </a:solidFill>
              </a:rPr>
              <a:t>homing </a:t>
            </a:r>
            <a:r>
              <a:rPr lang="en-US" sz="2800" i="1" dirty="0"/>
              <a:t>appears to depend </a:t>
            </a:r>
            <a:r>
              <a:rPr lang="en-US" sz="2800" i="1" dirty="0" smtClean="0"/>
              <a:t>on </a:t>
            </a:r>
            <a:r>
              <a:rPr lang="en-US" sz="2800" dirty="0" smtClean="0"/>
              <a:t>a </a:t>
            </a:r>
            <a:r>
              <a:rPr lang="en-US" sz="2800" dirty="0" err="1"/>
              <a:t>chemokine</a:t>
            </a:r>
            <a:r>
              <a:rPr lang="en-US" sz="2800" dirty="0"/>
              <a:t> gradient in which the </a:t>
            </a:r>
            <a:r>
              <a:rPr lang="en-US" sz="2800" dirty="0" err="1" smtClean="0"/>
              <a:t>stromal</a:t>
            </a:r>
            <a:r>
              <a:rPr lang="en-US" sz="2800" dirty="0" smtClean="0"/>
              <a:t> derived</a:t>
            </a:r>
            <a:endParaRPr lang="en-US" sz="2800" dirty="0"/>
          </a:p>
          <a:p>
            <a:pPr algn="l"/>
            <a:r>
              <a:rPr lang="en-US" sz="2800" dirty="0"/>
              <a:t>factor </a:t>
            </a:r>
            <a:r>
              <a:rPr lang="en-US" sz="2800" b="1" dirty="0">
                <a:solidFill>
                  <a:srgbClr val="00B050"/>
                </a:solidFill>
              </a:rPr>
              <a:t>(SDF-l) </a:t>
            </a:r>
            <a:r>
              <a:rPr lang="en-US" sz="2800" dirty="0"/>
              <a:t>is critical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48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sz="2800" dirty="0" smtClean="0"/>
              <a:t>Several interactions maintain stem cell viability and production in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including stem cell factor</a:t>
            </a:r>
          </a:p>
          <a:p>
            <a:pPr algn="l"/>
            <a:r>
              <a:rPr lang="en-US" sz="2800" dirty="0" smtClean="0"/>
              <a:t>(SCF) and Jagged proteins expressed on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and</a:t>
            </a:r>
          </a:p>
          <a:p>
            <a:pPr algn="l"/>
            <a:r>
              <a:rPr lang="en-US" sz="2800" dirty="0" smtClean="0"/>
              <a:t>their respective receptors c-Kit and Notch expressed</a:t>
            </a:r>
          </a:p>
          <a:p>
            <a:pPr algn="l"/>
            <a:r>
              <a:rPr lang="en-US" sz="2800" dirty="0" smtClean="0"/>
              <a:t>on stem cell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0" y="307181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Stem cell plasticity</a:t>
            </a:r>
          </a:p>
          <a:p>
            <a:pPr algn="l"/>
            <a:r>
              <a:rPr lang="en-US" sz="2800" dirty="0"/>
              <a:t>There is some evidence that adult stem cells in</a:t>
            </a:r>
          </a:p>
          <a:p>
            <a:pPr algn="l"/>
            <a:r>
              <a:rPr lang="en-US" sz="2800" dirty="0"/>
              <a:t>different organs are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pluripotent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and can generate</a:t>
            </a:r>
          </a:p>
          <a:p>
            <a:pPr algn="l"/>
            <a:r>
              <a:rPr lang="en-US" sz="2800" dirty="0"/>
              <a:t>various types of tissue </a:t>
            </a:r>
            <a:endParaRPr lang="en-US" sz="2800" dirty="0" smtClean="0"/>
          </a:p>
          <a:p>
            <a:pPr algn="l"/>
            <a:r>
              <a:rPr lang="en-US" sz="2800" dirty="0" smtClean="0"/>
              <a:t>Studies </a:t>
            </a:r>
            <a:r>
              <a:rPr lang="en-US" sz="2800" dirty="0"/>
              <a:t>in </a:t>
            </a:r>
            <a:r>
              <a:rPr lang="en-US" sz="2800" dirty="0" smtClean="0"/>
              <a:t>patients and </a:t>
            </a:r>
            <a:r>
              <a:rPr lang="en-US" sz="2800" dirty="0"/>
              <a:t>animals who have received </a:t>
            </a:r>
            <a:r>
              <a:rPr lang="en-US" sz="2800" dirty="0" err="1"/>
              <a:t>haemopoietic</a:t>
            </a:r>
            <a:r>
              <a:rPr lang="en-US" sz="2800" dirty="0"/>
              <a:t> </a:t>
            </a:r>
            <a:r>
              <a:rPr lang="en-US" sz="2800" dirty="0" smtClean="0"/>
              <a:t>stem cell </a:t>
            </a:r>
            <a:r>
              <a:rPr lang="en-US" sz="2800" dirty="0"/>
              <a:t>transplants </a:t>
            </a:r>
            <a:r>
              <a:rPr lang="en-US" sz="2800" dirty="0" smtClean="0"/>
              <a:t> </a:t>
            </a:r>
            <a:r>
              <a:rPr lang="en-US" sz="2800" dirty="0"/>
              <a:t>have suggested </a:t>
            </a:r>
            <a:r>
              <a:rPr lang="en-US" sz="2800" dirty="0" smtClean="0"/>
              <a:t>that donor </a:t>
            </a:r>
            <a:r>
              <a:rPr lang="en-US" sz="2800" dirty="0"/>
              <a:t>cells may contribute to tissues such as neurons,</a:t>
            </a:r>
          </a:p>
          <a:p>
            <a:pPr algn="l"/>
            <a:r>
              <a:rPr lang="en-US" sz="2800" dirty="0"/>
              <a:t>liver and muscle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The regulation of </a:t>
            </a:r>
            <a:r>
              <a:rPr lang="en-US" sz="2800" b="1" dirty="0" err="1" smtClean="0">
                <a:solidFill>
                  <a:srgbClr val="FF0000"/>
                </a:solidFill>
              </a:rPr>
              <a:t>haemopoiesis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800" dirty="0" err="1" smtClean="0"/>
              <a:t>Haemopoiesis</a:t>
            </a:r>
            <a:r>
              <a:rPr lang="en-US" sz="2800" dirty="0" smtClean="0"/>
              <a:t> starts with stem cell division in</a:t>
            </a:r>
          </a:p>
          <a:p>
            <a:pPr algn="l"/>
            <a:r>
              <a:rPr lang="en-US" sz="2800" dirty="0" smtClean="0"/>
              <a:t>which one cell replaces the stem cell </a:t>
            </a:r>
            <a:r>
              <a:rPr lang="en-US" sz="2800" i="1" dirty="0" smtClean="0">
                <a:solidFill>
                  <a:srgbClr val="FF0000"/>
                </a:solidFill>
              </a:rPr>
              <a:t>(self-renewa</a:t>
            </a:r>
            <a:r>
              <a:rPr lang="en-US" sz="2800" i="1" dirty="0" smtClean="0"/>
              <a:t>l)</a:t>
            </a:r>
          </a:p>
          <a:p>
            <a:pPr algn="l"/>
            <a:r>
              <a:rPr lang="en-US" sz="2800" dirty="0" smtClean="0"/>
              <a:t>and the other is </a:t>
            </a:r>
            <a:r>
              <a:rPr lang="en-US" sz="2800" dirty="0" smtClean="0">
                <a:solidFill>
                  <a:srgbClr val="FF0000"/>
                </a:solidFill>
              </a:rPr>
              <a:t>committed to differentiation</a:t>
            </a:r>
            <a:r>
              <a:rPr lang="en-US" sz="2800" dirty="0" smtClean="0"/>
              <a:t>. </a:t>
            </a:r>
          </a:p>
          <a:p>
            <a:pPr algn="l"/>
            <a:r>
              <a:rPr lang="en-US" sz="2800" dirty="0" smtClean="0"/>
              <a:t>These</a:t>
            </a:r>
            <a:r>
              <a:rPr lang="en-US" sz="2800" dirty="0"/>
              <a:t> </a:t>
            </a:r>
            <a:r>
              <a:rPr lang="en-US" sz="2800" dirty="0" smtClean="0"/>
              <a:t>early committed progenitors express low levels of</a:t>
            </a:r>
          </a:p>
          <a:p>
            <a:pPr algn="l"/>
            <a:r>
              <a:rPr lang="en-US" sz="2800" dirty="0" smtClean="0"/>
              <a:t>transcription factors that may commit them to discrete</a:t>
            </a:r>
          </a:p>
          <a:p>
            <a:pPr algn="l"/>
            <a:r>
              <a:rPr lang="en-US" sz="2800" dirty="0" smtClean="0"/>
              <a:t>cell lineages.</a:t>
            </a:r>
          </a:p>
          <a:p>
            <a:pPr algn="l"/>
            <a:r>
              <a:rPr lang="en-US" sz="2800" dirty="0" smtClean="0"/>
              <a:t>Which cell lineage is selected for differentiation may depend both on chance and on the external signals received by progenitor cells.</a:t>
            </a:r>
          </a:p>
          <a:p>
            <a:pPr algn="l"/>
            <a:r>
              <a:rPr lang="en-US" sz="2800" dirty="0" smtClean="0"/>
              <a:t>Several transcription factors that</a:t>
            </a:r>
            <a:r>
              <a:rPr lang="en-US" sz="2800" dirty="0"/>
              <a:t> </a:t>
            </a:r>
            <a:r>
              <a:rPr lang="en-US" sz="2800" dirty="0" smtClean="0"/>
              <a:t>regulate differentiation: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PU.1</a:t>
            </a:r>
            <a:r>
              <a:rPr lang="en-US" sz="2800" dirty="0" smtClean="0"/>
              <a:t> commits cells to the myeloid lineage 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 GATA-1 </a:t>
            </a:r>
            <a:r>
              <a:rPr lang="en-US" sz="2800" dirty="0" smtClean="0"/>
              <a:t>has an essential role in </a:t>
            </a:r>
            <a:r>
              <a:rPr lang="en-US" sz="3200" dirty="0" err="1" smtClean="0"/>
              <a:t>erythropoietic</a:t>
            </a:r>
            <a:r>
              <a:rPr lang="en-US" sz="3200" dirty="0" smtClean="0"/>
              <a:t> and megakaryocytic differentiation.</a:t>
            </a:r>
            <a:endParaRPr lang="ar-IQ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1"/>
            <a:ext cx="87154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Haemopoietic</a:t>
            </a:r>
            <a:r>
              <a:rPr lang="en-US" sz="2800" b="1" dirty="0" smtClean="0">
                <a:solidFill>
                  <a:srgbClr val="FF0000"/>
                </a:solidFill>
              </a:rPr>
              <a:t> growth factors</a:t>
            </a:r>
          </a:p>
          <a:p>
            <a:pPr algn="l"/>
            <a:r>
              <a:rPr lang="en-US" sz="3200" u="sng" dirty="0" smtClean="0"/>
              <a:t>The </a:t>
            </a:r>
            <a:r>
              <a:rPr lang="en-US" sz="3200" u="sng" dirty="0" err="1" smtClean="0"/>
              <a:t>haemopoietic</a:t>
            </a:r>
            <a:r>
              <a:rPr lang="en-US" sz="3200" u="sng" dirty="0" smtClean="0"/>
              <a:t> growth factors are </a:t>
            </a:r>
            <a:r>
              <a:rPr lang="en-US" sz="3200" dirty="0" smtClean="0"/>
              <a:t>glycoprotein</a:t>
            </a:r>
          </a:p>
          <a:p>
            <a:pPr algn="l"/>
            <a:r>
              <a:rPr lang="en-US" sz="3200" dirty="0" smtClean="0"/>
              <a:t>hormones that  regulate the proliferation and differentiation of </a:t>
            </a:r>
            <a:r>
              <a:rPr lang="en-US" sz="3200" dirty="0" err="1" smtClean="0"/>
              <a:t>haemopoietic</a:t>
            </a:r>
            <a:r>
              <a:rPr lang="en-US" sz="3200" dirty="0" smtClean="0"/>
              <a:t> progenitor cells and the function of mature blood cells. </a:t>
            </a:r>
          </a:p>
          <a:p>
            <a:pPr algn="l"/>
            <a:r>
              <a:rPr lang="en-US" sz="3200" dirty="0" smtClean="0"/>
              <a:t>They may </a:t>
            </a:r>
            <a:r>
              <a:rPr lang="en-US" sz="3200" u="sng" dirty="0" smtClean="0"/>
              <a:t>act locally </a:t>
            </a:r>
            <a:r>
              <a:rPr lang="en-US" sz="3200" dirty="0" smtClean="0"/>
              <a:t>at the site where they are produced by cell-cell contact or circulate in plasma. </a:t>
            </a:r>
          </a:p>
          <a:p>
            <a:pPr algn="l"/>
            <a:r>
              <a:rPr lang="en-US" sz="3200" dirty="0" smtClean="0"/>
              <a:t>They also bind to the </a:t>
            </a:r>
            <a:r>
              <a:rPr lang="en-US" sz="3200" u="sng" dirty="0" smtClean="0"/>
              <a:t>extracellular matrix </a:t>
            </a:r>
            <a:r>
              <a:rPr lang="en-US" sz="3200" dirty="0" smtClean="0"/>
              <a:t>to form niches to which stem and progenitor cells adhere. </a:t>
            </a:r>
          </a:p>
          <a:p>
            <a:pPr algn="l"/>
            <a:r>
              <a:rPr lang="en-US" sz="3200" dirty="0" smtClean="0"/>
              <a:t>The growth factors may </a:t>
            </a:r>
            <a:r>
              <a:rPr lang="en-US" sz="3600" b="1" dirty="0" smtClean="0">
                <a:solidFill>
                  <a:srgbClr val="002060"/>
                </a:solidFill>
              </a:rPr>
              <a:t>cause cell proliferation but can also stimulate differentiation, maturation, prevent apoptosis and affect the function of mature cells</a:t>
            </a:r>
            <a:endParaRPr lang="ar-IQ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012"/>
            <a:ext cx="8001056" cy="683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39582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-57021"/>
            <a:ext cx="4357717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71475"/>
            <a:ext cx="82105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88582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</a:rPr>
              <a:t>Haematopoiesis</a:t>
            </a:r>
            <a:r>
              <a:rPr lang="en-US" sz="3200" dirty="0" smtClean="0"/>
              <a:t>: </a:t>
            </a:r>
            <a:r>
              <a:rPr lang="en-US" sz="3200" b="1" dirty="0" smtClean="0"/>
              <a:t>the process of production of new blood cells </a:t>
            </a:r>
            <a:r>
              <a:rPr lang="en-US" sz="2800" b="1" dirty="0" smtClean="0"/>
              <a:t>   (RBC, WBC, </a:t>
            </a:r>
            <a:r>
              <a:rPr lang="en-US" sz="2800" b="1" dirty="0" smtClean="0"/>
              <a:t>Platelet</a:t>
            </a:r>
            <a:r>
              <a:rPr lang="en-US" sz="2800" b="1" dirty="0" smtClean="0"/>
              <a:t>) from the stem cells</a:t>
            </a:r>
          </a:p>
          <a:p>
            <a:pPr algn="l">
              <a:spcBef>
                <a:spcPct val="50000"/>
              </a:spcBef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12144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u="sng" dirty="0" err="1" smtClean="0">
                <a:solidFill>
                  <a:srgbClr val="FF0000"/>
                </a:solidFill>
              </a:rPr>
              <a:t>Erythropoiesis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the process of new RBC production.</a:t>
            </a:r>
          </a:p>
          <a:p>
            <a:pPr algn="l"/>
            <a:endParaRPr lang="en-US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630556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92867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The biological effects of growth factors are mediated</a:t>
            </a:r>
          </a:p>
          <a:p>
            <a:pPr algn="l"/>
            <a:r>
              <a:rPr lang="en-US" sz="2400" dirty="0"/>
              <a:t>through specific receptors on target cells. </a:t>
            </a:r>
            <a:endParaRPr lang="en-US" sz="2400" dirty="0" smtClean="0"/>
          </a:p>
          <a:p>
            <a:pPr algn="l"/>
            <a:r>
              <a:rPr lang="en-US" sz="2400" dirty="0" smtClean="0"/>
              <a:t>Many receptors </a:t>
            </a:r>
            <a:r>
              <a:rPr lang="en-US" sz="2400" dirty="0"/>
              <a:t>(e.g. </a:t>
            </a:r>
            <a:r>
              <a:rPr lang="en-US" sz="2400" dirty="0" smtClean="0"/>
              <a:t>erythropoietin </a:t>
            </a:r>
            <a:r>
              <a:rPr lang="en-US" sz="2400" dirty="0"/>
              <a:t>(</a:t>
            </a:r>
            <a:r>
              <a:rPr lang="en-US" sz="2400" dirty="0" err="1"/>
              <a:t>epa</a:t>
            </a:r>
            <a:r>
              <a:rPr lang="en-US" sz="2400" dirty="0"/>
              <a:t>) receptor (R), </a:t>
            </a:r>
            <a:r>
              <a:rPr lang="en-US" sz="2400" dirty="0" smtClean="0"/>
              <a:t>GMCSF-</a:t>
            </a:r>
            <a:endParaRPr lang="en-US" sz="2400" dirty="0"/>
          </a:p>
          <a:p>
            <a:pPr algn="l"/>
            <a:r>
              <a:rPr lang="en-US" sz="2400" dirty="0"/>
              <a:t>R) are from the </a:t>
            </a:r>
            <a:r>
              <a:rPr lang="en-US" sz="2400" i="1" dirty="0" err="1"/>
              <a:t>haematopoietin</a:t>
            </a:r>
            <a:r>
              <a:rPr lang="en-US" sz="2400" i="1" dirty="0"/>
              <a:t> receptor </a:t>
            </a:r>
            <a:r>
              <a:rPr lang="en-US" sz="2400" i="1" dirty="0" err="1"/>
              <a:t>superfamily</a:t>
            </a:r>
            <a:endParaRPr lang="en-US" sz="2400" i="1" dirty="0"/>
          </a:p>
          <a:p>
            <a:pPr algn="l"/>
            <a:r>
              <a:rPr lang="en-US" sz="2400" dirty="0"/>
              <a:t>which </a:t>
            </a:r>
            <a:r>
              <a:rPr lang="en-US" sz="2400" dirty="0" err="1"/>
              <a:t>dimerize</a:t>
            </a:r>
            <a:r>
              <a:rPr lang="en-US" sz="2400" dirty="0"/>
              <a:t> after binding their </a:t>
            </a:r>
            <a:r>
              <a:rPr lang="en-US" sz="2400" dirty="0" err="1"/>
              <a:t>ligand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 err="1"/>
              <a:t>Dimerization</a:t>
            </a:r>
            <a:r>
              <a:rPr lang="en-US" sz="2400" dirty="0"/>
              <a:t> of the receptor </a:t>
            </a:r>
            <a:r>
              <a:rPr lang="en-US" sz="2400" u="sng" dirty="0"/>
              <a:t>leads to </a:t>
            </a:r>
            <a:r>
              <a:rPr lang="en-US" sz="2400" dirty="0"/>
              <a:t>activation </a:t>
            </a:r>
            <a:r>
              <a:rPr lang="en-US" sz="2400" dirty="0" smtClean="0"/>
              <a:t>of a </a:t>
            </a:r>
            <a:r>
              <a:rPr lang="en-US" sz="2400" dirty="0"/>
              <a:t>complex series of intracellular signal </a:t>
            </a:r>
            <a:r>
              <a:rPr lang="en-US" sz="2400" dirty="0" smtClean="0"/>
              <a:t>transduction pathways </a:t>
            </a:r>
            <a:r>
              <a:rPr lang="en-US" sz="2400" dirty="0"/>
              <a:t>of which the </a:t>
            </a:r>
            <a:r>
              <a:rPr lang="en-US" sz="2400" dirty="0" smtClean="0"/>
              <a:t>three major ones </a:t>
            </a:r>
            <a:r>
              <a:rPr lang="en-US" sz="2400" dirty="0"/>
              <a:t>are :</a:t>
            </a:r>
          </a:p>
          <a:p>
            <a:pPr algn="l"/>
            <a:r>
              <a:rPr lang="en-US" sz="2400" dirty="0" smtClean="0"/>
              <a:t>JAK (The Janus associated </a:t>
            </a:r>
            <a:r>
              <a:rPr lang="en-US" sz="2400" dirty="0" err="1" smtClean="0"/>
              <a:t>kinase</a:t>
            </a:r>
            <a:r>
              <a:rPr lang="en-US" sz="2400" dirty="0" smtClean="0"/>
              <a:t>) /STAT(</a:t>
            </a:r>
            <a:r>
              <a:rPr lang="en-US" sz="2400" dirty="0"/>
              <a:t>signal </a:t>
            </a:r>
            <a:r>
              <a:rPr lang="en-US" sz="2400" dirty="0" smtClean="0"/>
              <a:t>transducer</a:t>
            </a:r>
            <a:endParaRPr lang="en-US" sz="2400" dirty="0"/>
          </a:p>
          <a:p>
            <a:pPr algn="l"/>
            <a:r>
              <a:rPr lang="en-US" sz="2400" dirty="0"/>
              <a:t>and activator of </a:t>
            </a:r>
            <a:r>
              <a:rPr lang="en-US" sz="2400" dirty="0" smtClean="0"/>
              <a:t>transcription)</a:t>
            </a:r>
          </a:p>
          <a:p>
            <a:pPr algn="l"/>
            <a:r>
              <a:rPr lang="en-US" sz="2400" dirty="0" err="1" smtClean="0"/>
              <a:t>mitogen</a:t>
            </a:r>
            <a:r>
              <a:rPr lang="en-US" sz="2400" dirty="0" smtClean="0"/>
              <a:t> </a:t>
            </a:r>
            <a:r>
              <a:rPr lang="en-US" sz="2400" dirty="0"/>
              <a:t>activated protein (</a:t>
            </a:r>
            <a:r>
              <a:rPr lang="en-US" sz="2400" dirty="0" smtClean="0"/>
              <a:t>MAP)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 err="1"/>
              <a:t>phosphatidylinositol</a:t>
            </a:r>
            <a:r>
              <a:rPr lang="en-US" sz="2400" dirty="0"/>
              <a:t> 3 (PI3)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pathways . </a:t>
            </a:r>
            <a:endParaRPr lang="ar-IQ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1531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Full Blood Count: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This term refers to  </a:t>
            </a:r>
            <a:r>
              <a:rPr lang="en-US" b="1" u="sng" dirty="0"/>
              <a:t>a group of tests that performed simultaneously on a blood sample to assess whether there is any hematological abnormality.</a:t>
            </a:r>
            <a:endParaRPr lang="en-US" dirty="0"/>
          </a:p>
          <a:p>
            <a:pPr>
              <a:buNone/>
            </a:pPr>
            <a:endParaRPr lang="ar-IQ" dirty="0"/>
          </a:p>
        </p:txBody>
      </p:sp>
      <p:pic>
        <p:nvPicPr>
          <p:cNvPr id="45058" name="Picture 2" descr="Image result for cbc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48" y="3071809"/>
            <a:ext cx="8485994" cy="3786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6562" name="Picture 2" descr="C:\Users\Al-Hudhud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0"/>
            <a:ext cx="3500462" cy="3111522"/>
          </a:xfrm>
          <a:prstGeom prst="rect">
            <a:avLst/>
          </a:prstGeom>
          <a:noFill/>
        </p:spPr>
      </p:pic>
      <p:pic>
        <p:nvPicPr>
          <p:cNvPr id="66563" name="Picture 3" descr="C:\Users\Al-Hudhud\Pictures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"/>
            <a:ext cx="3616521" cy="3214684"/>
          </a:xfrm>
          <a:prstGeom prst="rect">
            <a:avLst/>
          </a:prstGeom>
          <a:noFill/>
        </p:spPr>
      </p:pic>
      <p:pic>
        <p:nvPicPr>
          <p:cNvPr id="66564" name="Picture 4" descr="C:\Users\Al-Hudhud\Pictures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841" y="3071810"/>
            <a:ext cx="640311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5" descr="C:\Users\Al-Hudhud\Pictures\1781912_223917654481760_1165457511_n-570x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-142924"/>
            <a:ext cx="7000924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8610" name="Picture 2" descr="C:\Users\Al-Hudhud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034"/>
            <a:ext cx="9260344" cy="6936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-Hudhud\Pictures\hematology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91556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-Hudhud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9891" cy="685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42978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</a:rPr>
              <a:t>Haemopoietic</a:t>
            </a:r>
            <a:r>
              <a:rPr lang="en-US" sz="2800" b="1" dirty="0">
                <a:solidFill>
                  <a:srgbClr val="FF0000"/>
                </a:solidFill>
              </a:rPr>
              <a:t> stem and progenitor cells</a:t>
            </a:r>
          </a:p>
          <a:p>
            <a:pPr algn="l"/>
            <a:r>
              <a:rPr lang="en-US" sz="2800" dirty="0" err="1"/>
              <a:t>Haemopoiesis</a:t>
            </a:r>
            <a:r>
              <a:rPr lang="en-US" sz="2800" dirty="0"/>
              <a:t> starts with a </a:t>
            </a:r>
            <a:r>
              <a:rPr lang="en-US" sz="2800" dirty="0" err="1"/>
              <a:t>pluripotential</a:t>
            </a:r>
            <a:r>
              <a:rPr lang="en-US" sz="2800" dirty="0"/>
              <a:t> stem</a:t>
            </a:r>
          </a:p>
          <a:p>
            <a:pPr algn="l"/>
            <a:r>
              <a:rPr lang="en-US" sz="2800" dirty="0"/>
              <a:t>cell that can give rise to the separate cell lineages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71448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This </a:t>
            </a:r>
            <a:r>
              <a:rPr lang="en-US" sz="3200" i="1" dirty="0" err="1"/>
              <a:t>haemopoietic</a:t>
            </a:r>
            <a:r>
              <a:rPr lang="en-US" sz="3200" i="1" dirty="0"/>
              <a:t> stem cell is rare, perhaps 1 in</a:t>
            </a:r>
          </a:p>
          <a:p>
            <a:pPr algn="l"/>
            <a:r>
              <a:rPr lang="en-US" sz="3200" dirty="0"/>
              <a:t>every 20 million nucleated cells in bone marrow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has the appearance of a small or medium-sized lymphocyte</a:t>
            </a:r>
            <a:endParaRPr lang="en-US" sz="3200" dirty="0"/>
          </a:p>
          <a:p>
            <a:pPr algn="l"/>
            <a:r>
              <a:rPr lang="en-US" sz="3200" dirty="0"/>
              <a:t>Although its exact phenotype is unknown, on</a:t>
            </a:r>
          </a:p>
          <a:p>
            <a:pPr algn="l"/>
            <a:r>
              <a:rPr lang="en-US" sz="3200" dirty="0" smtClean="0"/>
              <a:t>immunological </a:t>
            </a:r>
            <a:r>
              <a:rPr lang="en-US" sz="3200" dirty="0"/>
              <a:t>testing it is CD34+ </a:t>
            </a:r>
            <a:r>
              <a:rPr lang="en-US" sz="3200" dirty="0" smtClean="0"/>
              <a:t>CD38- </a:t>
            </a:r>
            <a:endParaRPr lang="en-US" sz="3200" dirty="0" smtClean="0"/>
          </a:p>
          <a:p>
            <a:pPr algn="l"/>
            <a:r>
              <a:rPr lang="en-US" sz="3200" dirty="0" smtClean="0"/>
              <a:t> </a:t>
            </a:r>
            <a:endParaRPr lang="ar-IQ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478632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Cell differentiation occurs </a:t>
            </a:r>
            <a:r>
              <a:rPr lang="en-US" sz="2800" dirty="0" smtClean="0"/>
              <a:t>from the </a:t>
            </a:r>
            <a:r>
              <a:rPr lang="en-US" sz="2800" dirty="0"/>
              <a:t>stem cell via </a:t>
            </a:r>
            <a:r>
              <a:rPr lang="en-US" sz="2800" dirty="0" smtClean="0"/>
              <a:t>the committed </a:t>
            </a:r>
            <a:r>
              <a:rPr lang="en-US" sz="2800" i="1" dirty="0" err="1"/>
              <a:t>haemopoietic</a:t>
            </a:r>
            <a:r>
              <a:rPr lang="en-US" sz="2800" i="1" dirty="0"/>
              <a:t> </a:t>
            </a:r>
            <a:r>
              <a:rPr lang="en-US" sz="2800" i="1" dirty="0" smtClean="0"/>
              <a:t> progenitors </a:t>
            </a:r>
            <a:r>
              <a:rPr lang="en-US" sz="2800" dirty="0" smtClean="0"/>
              <a:t>which </a:t>
            </a:r>
            <a:r>
              <a:rPr lang="en-US" sz="2800" dirty="0"/>
              <a:t>are restricted in their </a:t>
            </a:r>
            <a:r>
              <a:rPr lang="en-US" sz="2800" dirty="0" smtClean="0"/>
              <a:t>developmental potential</a:t>
            </a:r>
            <a:endParaRPr lang="ar-IQ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 err="1" smtClean="0"/>
              <a:t>Hemopoiesis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starts in the yolk sac</a:t>
            </a:r>
            <a:r>
              <a:rPr lang="en-US" sz="4400" b="1" dirty="0" smtClean="0"/>
              <a:t>. </a:t>
            </a:r>
          </a:p>
          <a:p>
            <a:pPr algn="l"/>
            <a:r>
              <a:rPr lang="en-US" sz="4400" b="1" dirty="0" smtClean="0"/>
              <a:t>After the </a:t>
            </a:r>
            <a:r>
              <a:rPr lang="en-US" sz="4400" b="1" dirty="0" smtClean="0">
                <a:solidFill>
                  <a:srgbClr val="0070C0"/>
                </a:solidFill>
              </a:rPr>
              <a:t>12th week of gestation, the liver &amp; spleen </a:t>
            </a:r>
            <a:r>
              <a:rPr lang="en-US" sz="4400" b="1" dirty="0" smtClean="0"/>
              <a:t>become the main sites.</a:t>
            </a:r>
          </a:p>
          <a:p>
            <a:pPr algn="l"/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The bone marrow becomes active from week 20 </a:t>
            </a:r>
            <a:r>
              <a:rPr lang="en-US" sz="4400" b="1" dirty="0" smtClean="0"/>
              <a:t>onwards &amp; </a:t>
            </a:r>
            <a:r>
              <a:rPr lang="en-US" sz="4400" b="1" dirty="0" smtClean="0">
                <a:solidFill>
                  <a:srgbClr val="C00000"/>
                </a:solidFill>
              </a:rPr>
              <a:t>it is the only site in the postnatal life</a:t>
            </a:r>
            <a:r>
              <a:rPr lang="en-US" sz="4400" b="1" dirty="0" smtClean="0"/>
              <a:t>.</a:t>
            </a:r>
          </a:p>
          <a:p>
            <a:pPr algn="l"/>
            <a:r>
              <a:rPr lang="en-US" sz="4400" b="1" dirty="0" smtClean="0"/>
              <a:t>  </a:t>
            </a:r>
            <a:endParaRPr lang="en-US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8929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/>
              <a:t>During the first 3 years of life active bone marrow is found in all bones</a:t>
            </a:r>
            <a:r>
              <a:rPr lang="en-US" sz="3200" b="1" dirty="0" smtClean="0"/>
              <a:t>.</a:t>
            </a:r>
          </a:p>
          <a:p>
            <a:pPr algn="l"/>
            <a:r>
              <a:rPr lang="en-US" sz="3200" b="1" dirty="0" smtClean="0"/>
              <a:t> </a:t>
            </a:r>
            <a:r>
              <a:rPr lang="en-US" sz="3200" b="1" dirty="0" smtClean="0"/>
              <a:t>Later; the active (red) marrow will be replaced gradually by yellow (fatty) marrow. 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sz="3200" b="1" dirty="0" smtClean="0"/>
              <a:t> </a:t>
            </a:r>
            <a:r>
              <a:rPr lang="en-US" sz="3200" b="1" dirty="0" smtClean="0"/>
              <a:t>in adults, the red marrow is confined to the axial skeleton: sternum, ribs, cranium, vertebrae &amp; pelvis</a:t>
            </a:r>
            <a:r>
              <a:rPr lang="en-US" sz="3200" b="1" dirty="0" smtClean="0"/>
              <a:t>.</a:t>
            </a:r>
          </a:p>
          <a:p>
            <a:pPr algn="l"/>
            <a:r>
              <a:rPr lang="en-US" sz="3200" b="1" dirty="0" smtClean="0"/>
              <a:t> </a:t>
            </a:r>
          </a:p>
          <a:p>
            <a:pPr algn="l"/>
            <a:r>
              <a:rPr lang="en-US" sz="3200" b="1" dirty="0" smtClean="0"/>
              <a:t>However</a:t>
            </a:r>
            <a:r>
              <a:rPr lang="en-US" sz="3200" b="1" dirty="0" smtClean="0"/>
              <a:t>, increased demand will result in expansion of the red marrow into the yellow marrow &amp; to </a:t>
            </a:r>
            <a:r>
              <a:rPr lang="en-US" sz="3200" b="1" dirty="0" err="1" smtClean="0"/>
              <a:t>extramedullary</a:t>
            </a:r>
            <a:r>
              <a:rPr lang="en-US" sz="3200" b="1" dirty="0" smtClean="0"/>
              <a:t> sites (liver &amp; spleen).</a:t>
            </a:r>
            <a:endParaRPr lang="en-US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Bone marrow </a:t>
            </a:r>
            <a:r>
              <a:rPr lang="en-US" sz="3600" b="1" dirty="0" err="1">
                <a:solidFill>
                  <a:srgbClr val="FF0000"/>
                </a:solidFill>
              </a:rPr>
              <a:t>stroma</a:t>
            </a:r>
            <a:endParaRPr lang="en-US" sz="3600" b="1" dirty="0">
              <a:solidFill>
                <a:srgbClr val="FF0000"/>
              </a:solidFill>
            </a:endParaRPr>
          </a:p>
          <a:p>
            <a:pPr algn="l"/>
            <a:r>
              <a:rPr lang="en-US" sz="2800" dirty="0"/>
              <a:t>The bone marrow forms a suitable </a:t>
            </a:r>
            <a:r>
              <a:rPr lang="en-US" sz="2800" dirty="0" smtClean="0"/>
              <a:t>environment for </a:t>
            </a:r>
            <a:r>
              <a:rPr lang="en-US" sz="2800" dirty="0"/>
              <a:t>stem cell survival, growth and development. </a:t>
            </a:r>
            <a:endParaRPr lang="en-US" sz="2800" dirty="0" smtClean="0"/>
          </a:p>
          <a:p>
            <a:pPr algn="l"/>
            <a:r>
              <a:rPr lang="en-US" sz="2800" dirty="0" smtClean="0"/>
              <a:t>It is composed </a:t>
            </a:r>
            <a:r>
              <a:rPr lang="en-US" sz="2800" dirty="0"/>
              <a:t>of </a:t>
            </a:r>
            <a:r>
              <a:rPr lang="en-US" sz="2800" dirty="0" err="1"/>
              <a:t>stromal</a:t>
            </a:r>
            <a:r>
              <a:rPr lang="en-US" sz="2800" dirty="0"/>
              <a:t> cells and a </a:t>
            </a:r>
            <a:r>
              <a:rPr lang="en-US" sz="2800" dirty="0" err="1"/>
              <a:t>microvascular</a:t>
            </a:r>
            <a:r>
              <a:rPr lang="en-US" sz="2800" dirty="0"/>
              <a:t> network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221455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The </a:t>
            </a:r>
            <a:r>
              <a:rPr lang="en-US" sz="2800" b="1" dirty="0" err="1">
                <a:solidFill>
                  <a:srgbClr val="C00000"/>
                </a:solidFill>
              </a:rPr>
              <a:t>stromal</a:t>
            </a:r>
            <a:r>
              <a:rPr lang="en-US" sz="2800" b="1" dirty="0">
                <a:solidFill>
                  <a:srgbClr val="C00000"/>
                </a:solidFill>
              </a:rPr>
              <a:t> cells include 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pPr algn="l"/>
            <a:r>
              <a:rPr lang="en-US" sz="2800" dirty="0" err="1" smtClean="0"/>
              <a:t>adipocytes</a:t>
            </a:r>
            <a:r>
              <a:rPr lang="en-US" sz="2800" dirty="0"/>
              <a:t>,</a:t>
            </a:r>
          </a:p>
          <a:p>
            <a:pPr algn="l"/>
            <a:r>
              <a:rPr lang="en-US" sz="2800" dirty="0" smtClean="0"/>
              <a:t>Fibroblasts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endothelial </a:t>
            </a:r>
            <a:r>
              <a:rPr lang="en-US" sz="2800" dirty="0" smtClean="0"/>
              <a:t>cells </a:t>
            </a:r>
          </a:p>
          <a:p>
            <a:pPr algn="l"/>
            <a:r>
              <a:rPr lang="en-US" sz="2800" dirty="0" smtClean="0"/>
              <a:t> macrophages</a:t>
            </a:r>
            <a:endParaRPr lang="ar-IQ" sz="2800" dirty="0"/>
          </a:p>
        </p:txBody>
      </p:sp>
      <p:sp>
        <p:nvSpPr>
          <p:cNvPr id="4" name="Rectangle 3"/>
          <p:cNvSpPr/>
          <p:nvPr/>
        </p:nvSpPr>
        <p:spPr>
          <a:xfrm>
            <a:off x="2571736" y="3071810"/>
            <a:ext cx="635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they secrete </a:t>
            </a:r>
            <a:r>
              <a:rPr lang="en-US" sz="2400" b="1" dirty="0" smtClean="0"/>
              <a:t>extracellular </a:t>
            </a:r>
            <a:r>
              <a:rPr lang="en-US" sz="2400" b="1" dirty="0"/>
              <a:t>molecules such as </a:t>
            </a:r>
            <a:r>
              <a:rPr lang="en-US" sz="2400" b="1" dirty="0" smtClean="0"/>
              <a:t>:</a:t>
            </a:r>
          </a:p>
          <a:p>
            <a:pPr algn="l"/>
            <a:r>
              <a:rPr lang="en-US" sz="2400" b="1" dirty="0" smtClean="0"/>
              <a:t>collagen</a:t>
            </a:r>
            <a:r>
              <a:rPr lang="en-US" sz="2400" b="1" dirty="0"/>
              <a:t>,</a:t>
            </a:r>
          </a:p>
          <a:p>
            <a:pPr algn="l"/>
            <a:r>
              <a:rPr lang="en-US" sz="2400" b="1" dirty="0" err="1"/>
              <a:t>glycoproteins</a:t>
            </a:r>
            <a:r>
              <a:rPr lang="en-US" sz="2400" b="1" dirty="0"/>
              <a:t> (</a:t>
            </a:r>
            <a:r>
              <a:rPr lang="en-US" sz="2400" b="1" dirty="0" err="1"/>
              <a:t>fibronectin</a:t>
            </a:r>
            <a:r>
              <a:rPr lang="en-US" sz="2400" b="1" dirty="0"/>
              <a:t> and </a:t>
            </a:r>
            <a:r>
              <a:rPr lang="en-US" sz="2400" b="1" dirty="0" err="1"/>
              <a:t>thrombospondin</a:t>
            </a:r>
            <a:r>
              <a:rPr lang="en-US" sz="2400" b="1" dirty="0"/>
              <a:t>)</a:t>
            </a:r>
          </a:p>
          <a:p>
            <a:pPr algn="l"/>
            <a:r>
              <a:rPr lang="en-US" sz="2400" b="1" dirty="0"/>
              <a:t>and </a:t>
            </a:r>
            <a:r>
              <a:rPr lang="en-US" sz="2400" b="1" dirty="0" err="1"/>
              <a:t>glycosaminoglycans</a:t>
            </a:r>
            <a:r>
              <a:rPr lang="en-US" sz="2400" b="1" dirty="0"/>
              <a:t> (</a:t>
            </a:r>
            <a:r>
              <a:rPr lang="en-US" sz="2400" b="1" dirty="0" err="1"/>
              <a:t>hyaluronic</a:t>
            </a:r>
            <a:r>
              <a:rPr lang="en-US" sz="2400" b="1" dirty="0"/>
              <a:t> acid and</a:t>
            </a:r>
          </a:p>
          <a:p>
            <a:pPr algn="l"/>
            <a:r>
              <a:rPr lang="en-US" sz="2400" b="1" dirty="0" err="1"/>
              <a:t>chondroitin</a:t>
            </a:r>
            <a:r>
              <a:rPr lang="en-US" sz="2400" b="1" dirty="0"/>
              <a:t> derivatives</a:t>
            </a:r>
            <a:r>
              <a:rPr lang="en-US" sz="2400" b="1" dirty="0" smtClean="0"/>
              <a:t>)</a:t>
            </a:r>
          </a:p>
          <a:p>
            <a:pPr algn="l"/>
            <a:r>
              <a:rPr lang="en-US" sz="2400" b="1" dirty="0" smtClean="0"/>
              <a:t> </a:t>
            </a:r>
            <a:r>
              <a:rPr lang="en-US" sz="2400" b="1" dirty="0"/>
              <a:t>to form an </a:t>
            </a:r>
            <a:r>
              <a:rPr lang="en-US" sz="2400" b="1" dirty="0" smtClean="0"/>
              <a:t>extracellular matrix.</a:t>
            </a:r>
          </a:p>
          <a:p>
            <a:pPr algn="l"/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 addition, </a:t>
            </a:r>
            <a:r>
              <a:rPr lang="en-US" sz="2400" b="1" dirty="0" err="1">
                <a:solidFill>
                  <a:srgbClr val="FF0000"/>
                </a:solidFill>
              </a:rPr>
              <a:t>stromal</a:t>
            </a:r>
            <a:r>
              <a:rPr lang="en-US" sz="2400" b="1" dirty="0">
                <a:solidFill>
                  <a:srgbClr val="FF0000"/>
                </a:solidFill>
              </a:rPr>
              <a:t> cells secrete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dirty="0" smtClean="0"/>
              <a:t>Several growth </a:t>
            </a:r>
            <a:r>
              <a:rPr lang="en-US" sz="2400" b="1" dirty="0"/>
              <a:t>factors necessary for stem cell survival</a:t>
            </a:r>
            <a:r>
              <a:rPr lang="en-US" sz="2400" dirty="0"/>
              <a:t>.</a:t>
            </a:r>
            <a:endParaRPr lang="ar-IQ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836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haemopoiesis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Full Blood Count: </vt:lpstr>
      <vt:lpstr>Slide 23</vt:lpstr>
      <vt:lpstr>Slide 24</vt:lpstr>
      <vt:lpstr>Slide 25</vt:lpstr>
      <vt:lpstr>Slide 26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haemopoiesis</dc:title>
  <dc:creator>Al-Hudhud</dc:creator>
  <cp:lastModifiedBy>Al-Hudhud</cp:lastModifiedBy>
  <cp:revision>29</cp:revision>
  <dcterms:created xsi:type="dcterms:W3CDTF">2016-10-03T16:27:11Z</dcterms:created>
  <dcterms:modified xsi:type="dcterms:W3CDTF">2017-03-01T14:57:22Z</dcterms:modified>
</cp:coreProperties>
</file>