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0648-859E-4CA6-A270-25B6D6E3F83A}" type="datetimeFigureOut">
              <a:rPr lang="ar-IQ" smtClean="0"/>
              <a:t>26/02/1440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102C4-40AB-4B7A-A2C4-474E58E9347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Aplastic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 and</a:t>
            </a:r>
            <a:br>
              <a:rPr lang="en-US" dirty="0"/>
            </a:br>
            <a:r>
              <a:rPr lang="en-US" dirty="0"/>
              <a:t>bone marrow failure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285728"/>
            <a:ext cx="9184511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Dyskeratosis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congenita</a:t>
            </a:r>
            <a:r>
              <a:rPr lang="en-US" b="1" dirty="0" smtClean="0">
                <a:solidFill>
                  <a:srgbClr val="FF0000"/>
                </a:solidFill>
              </a:rPr>
              <a:t> (DC)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 smtClean="0"/>
              <a:t>is </a:t>
            </a:r>
            <a:r>
              <a:rPr lang="en-US" b="1" dirty="0"/>
              <a:t>a rare sex‐linked disorder</a:t>
            </a:r>
          </a:p>
          <a:p>
            <a:pPr algn="l">
              <a:buNone/>
            </a:pPr>
            <a:r>
              <a:rPr lang="en-US" dirty="0"/>
              <a:t>with nail and skin atrophy and a high risk of </a:t>
            </a:r>
            <a:r>
              <a:rPr lang="en-US" dirty="0" smtClean="0"/>
              <a:t>pulmonary fibrosis</a:t>
            </a:r>
            <a:r>
              <a:rPr lang="en-US" dirty="0"/>
              <a:t>, cirrhosis, osteoporosis and cancer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It is associated</a:t>
            </a:r>
          </a:p>
          <a:p>
            <a:pPr algn="l">
              <a:buNone/>
            </a:pPr>
            <a:r>
              <a:rPr lang="en-US" dirty="0"/>
              <a:t>with mutations in the </a:t>
            </a:r>
            <a:r>
              <a:rPr lang="en-US" i="1" dirty="0"/>
              <a:t>DKC1 (</a:t>
            </a:r>
            <a:r>
              <a:rPr lang="en-US" i="1" dirty="0" err="1"/>
              <a:t>dyskerin</a:t>
            </a:r>
            <a:r>
              <a:rPr lang="en-US" i="1" dirty="0"/>
              <a:t>) or TERC (</a:t>
            </a:r>
            <a:r>
              <a:rPr lang="en-US" i="1" dirty="0" smtClean="0"/>
              <a:t>telomerase </a:t>
            </a:r>
            <a:r>
              <a:rPr lang="en-US" dirty="0" smtClean="0"/>
              <a:t>reverse </a:t>
            </a:r>
            <a:r>
              <a:rPr lang="en-US" dirty="0"/>
              <a:t>transcriptase RNA template) involved in the maintenance</a:t>
            </a:r>
          </a:p>
          <a:p>
            <a:pPr algn="l">
              <a:buNone/>
            </a:pPr>
            <a:r>
              <a:rPr lang="en-US" dirty="0"/>
              <a:t>of telomere length.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571480"/>
            <a:ext cx="8643998" cy="6072230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dirty="0"/>
              <a:t>The usual age of presentation of FA is 3–14 years. Approximately</a:t>
            </a:r>
          </a:p>
          <a:p>
            <a:pPr algn="l">
              <a:buNone/>
            </a:pPr>
            <a:r>
              <a:rPr lang="en-US" dirty="0"/>
              <a:t>10% of patients develop acute myeloid </a:t>
            </a:r>
            <a:r>
              <a:rPr lang="en-US" dirty="0" err="1"/>
              <a:t>leukaemia</a:t>
            </a:r>
            <a:r>
              <a:rPr lang="en-US" dirty="0"/>
              <a:t>. Treatment</a:t>
            </a:r>
          </a:p>
          <a:p>
            <a:pPr algn="l">
              <a:buNone/>
            </a:pPr>
            <a:r>
              <a:rPr lang="en-US" dirty="0"/>
              <a:t>is usually with androgens and/or SCT.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blood count</a:t>
            </a:r>
          </a:p>
          <a:p>
            <a:pPr algn="l">
              <a:buNone/>
            </a:pPr>
            <a:r>
              <a:rPr lang="en-US" dirty="0"/>
              <a:t>usually improves with androgens but side‐effects, especially </a:t>
            </a:r>
            <a:r>
              <a:rPr lang="en-US" dirty="0" smtClean="0"/>
              <a:t>in children</a:t>
            </a:r>
            <a:r>
              <a:rPr lang="en-US" dirty="0"/>
              <a:t>, are distressing (</a:t>
            </a:r>
            <a:r>
              <a:rPr lang="en-US" dirty="0" err="1"/>
              <a:t>virilization</a:t>
            </a:r>
            <a:r>
              <a:rPr lang="en-US" dirty="0"/>
              <a:t> and liver abnormalities);</a:t>
            </a:r>
          </a:p>
          <a:p>
            <a:pPr algn="l">
              <a:buNone/>
            </a:pPr>
            <a:r>
              <a:rPr lang="en-US" dirty="0"/>
              <a:t>remission rarely lasts more than 2 years.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SCT </a:t>
            </a:r>
            <a:r>
              <a:rPr lang="en-US" dirty="0"/>
              <a:t>may cure </a:t>
            </a:r>
            <a:r>
              <a:rPr lang="en-US" dirty="0" smtClean="0"/>
              <a:t>the patient</a:t>
            </a:r>
            <a:r>
              <a:rPr lang="en-US" dirty="0"/>
              <a:t>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Because </a:t>
            </a:r>
            <a:r>
              <a:rPr lang="en-US" dirty="0"/>
              <a:t>of the sensitivity of the patient’s cells to DNA</a:t>
            </a:r>
          </a:p>
          <a:p>
            <a:pPr algn="l">
              <a:buNone/>
            </a:pPr>
            <a:r>
              <a:rPr lang="en-US" dirty="0"/>
              <a:t>damage, conditioning regimes are mild and irradiation avoided.</a:t>
            </a:r>
            <a:endParaRPr lang="ar-IQ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Other inherited bone marrow failure syndromes include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/>
              <a:t>Diamond–</a:t>
            </a:r>
            <a:r>
              <a:rPr lang="en-US" dirty="0" err="1" smtClean="0"/>
              <a:t>Blackfan</a:t>
            </a:r>
            <a:r>
              <a:rPr lang="en-US" dirty="0" smtClean="0"/>
              <a:t> </a:t>
            </a:r>
            <a:r>
              <a:rPr lang="en-US" dirty="0" err="1"/>
              <a:t>anaemia</a:t>
            </a:r>
            <a:r>
              <a:rPr lang="en-US" dirty="0"/>
              <a:t> (DBA</a:t>
            </a:r>
            <a:r>
              <a:rPr lang="en-US" dirty="0" smtClean="0"/>
              <a:t>),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err="1" smtClean="0"/>
              <a:t>Schwachman</a:t>
            </a:r>
            <a:r>
              <a:rPr lang="en-US" dirty="0" smtClean="0"/>
              <a:t>–</a:t>
            </a:r>
            <a:r>
              <a:rPr lang="it-IT" dirty="0" smtClean="0"/>
              <a:t>Diamond </a:t>
            </a:r>
            <a:r>
              <a:rPr lang="it-IT" dirty="0"/>
              <a:t>syndrome (SDS</a:t>
            </a:r>
            <a:r>
              <a:rPr lang="it-IT" dirty="0" smtClean="0"/>
              <a:t>)</a:t>
            </a:r>
          </a:p>
          <a:p>
            <a:pPr algn="l">
              <a:buNone/>
            </a:pPr>
            <a:r>
              <a:rPr lang="it-IT" dirty="0" smtClean="0"/>
              <a:t> </a:t>
            </a:r>
            <a:r>
              <a:rPr lang="it-IT" dirty="0"/>
              <a:t>severe congenital </a:t>
            </a:r>
            <a:r>
              <a:rPr lang="it-IT" dirty="0" smtClean="0"/>
              <a:t>neutropenia</a:t>
            </a:r>
            <a:endParaRPr lang="en-US" dirty="0"/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err="1"/>
              <a:t>amegakaryocytic</a:t>
            </a:r>
            <a:r>
              <a:rPr lang="en-US" dirty="0"/>
              <a:t> thrombocytopenia </a:t>
            </a:r>
            <a:r>
              <a:rPr lang="en-US" dirty="0" smtClean="0"/>
              <a:t> </a:t>
            </a:r>
            <a:r>
              <a:rPr lang="en-US" dirty="0"/>
              <a:t>and</a:t>
            </a:r>
          </a:p>
          <a:p>
            <a:pPr algn="l">
              <a:buNone/>
            </a:pPr>
            <a:r>
              <a:rPr lang="en-US" dirty="0"/>
              <a:t>thrombocytopenia with absent radii </a:t>
            </a:r>
            <a:r>
              <a:rPr lang="en-US" dirty="0" smtClean="0"/>
              <a:t>. </a:t>
            </a:r>
          </a:p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/>
              <a:t>DC, </a:t>
            </a:r>
            <a:r>
              <a:rPr lang="en-US" dirty="0" smtClean="0"/>
              <a:t>DBA and </a:t>
            </a:r>
            <a:r>
              <a:rPr lang="en-US" dirty="0"/>
              <a:t>SDS there are genetic defects in ribosomal biosynthesis</a:t>
            </a:r>
          </a:p>
          <a:p>
            <a:pPr algn="l">
              <a:buNone/>
            </a:pPr>
            <a:r>
              <a:rPr lang="en-US" dirty="0"/>
              <a:t>and function</a:t>
            </a:r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Idiopathic acquired </a:t>
            </a:r>
            <a:r>
              <a:rPr lang="en-US" b="1" dirty="0" err="1" smtClean="0">
                <a:solidFill>
                  <a:srgbClr val="FF0000"/>
                </a:solidFill>
              </a:rPr>
              <a:t>aplastic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anaemia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071546"/>
            <a:ext cx="9001156" cy="5572164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en-US" dirty="0" smtClean="0"/>
              <a:t>This </a:t>
            </a:r>
            <a:r>
              <a:rPr lang="en-US" dirty="0"/>
              <a:t>is the most common type of </a:t>
            </a:r>
            <a:r>
              <a:rPr lang="en-US" dirty="0" err="1"/>
              <a:t>aplastic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, accounting for at</a:t>
            </a:r>
          </a:p>
          <a:p>
            <a:pPr algn="l">
              <a:buNone/>
            </a:pPr>
            <a:r>
              <a:rPr lang="en-US" dirty="0"/>
              <a:t>least two‐thirds of acquired case.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/>
              <a:t>most cases </a:t>
            </a:r>
            <a:r>
              <a:rPr lang="en-US" dirty="0" err="1"/>
              <a:t>haemopoietic</a:t>
            </a:r>
            <a:r>
              <a:rPr lang="en-US" dirty="0"/>
              <a:t> </a:t>
            </a:r>
            <a:r>
              <a:rPr lang="en-US" dirty="0" smtClean="0"/>
              <a:t>tissue is </a:t>
            </a:r>
            <a:r>
              <a:rPr lang="en-US" dirty="0"/>
              <a:t>the target of an autoimmune process dominated by </a:t>
            </a:r>
            <a:r>
              <a:rPr lang="en-US" dirty="0" err="1" smtClean="0"/>
              <a:t>oligoclonal</a:t>
            </a:r>
            <a:r>
              <a:rPr lang="en-US" dirty="0" smtClean="0"/>
              <a:t> expression </a:t>
            </a:r>
            <a:r>
              <a:rPr lang="en-US" dirty="0"/>
              <a:t>of </a:t>
            </a:r>
            <a:r>
              <a:rPr lang="en-US" dirty="0" err="1"/>
              <a:t>cytotoxic</a:t>
            </a:r>
            <a:r>
              <a:rPr lang="en-US" dirty="0"/>
              <a:t> CD8+ T cells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 err="1"/>
              <a:t>Clonal</a:t>
            </a:r>
            <a:r>
              <a:rPr lang="en-US" dirty="0"/>
              <a:t> </a:t>
            </a:r>
            <a:r>
              <a:rPr lang="en-US" dirty="0" err="1"/>
              <a:t>haemopoiesis</a:t>
            </a:r>
            <a:r>
              <a:rPr lang="en-US" dirty="0"/>
              <a:t> </a:t>
            </a:r>
            <a:r>
              <a:rPr lang="en-US" dirty="0" smtClean="0"/>
              <a:t>with somatic </a:t>
            </a:r>
            <a:r>
              <a:rPr lang="en-US" dirty="0"/>
              <a:t>mutations of genes such as </a:t>
            </a:r>
            <a:r>
              <a:rPr lang="en-US" i="1" dirty="0"/>
              <a:t>PIGA, ASXLI and DNMT3A,</a:t>
            </a:r>
          </a:p>
          <a:p>
            <a:pPr algn="l">
              <a:buNone/>
            </a:pPr>
            <a:r>
              <a:rPr lang="en-US" dirty="0"/>
              <a:t>presumably arising by selection in a failed marrow, occur in about</a:t>
            </a:r>
          </a:p>
          <a:p>
            <a:pPr algn="l">
              <a:buNone/>
            </a:pPr>
            <a:r>
              <a:rPr lang="en-US" dirty="0"/>
              <a:t>50% of cases.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disease must be distinguished from a late onset</a:t>
            </a:r>
          </a:p>
          <a:p>
            <a:pPr algn="l">
              <a:buNone/>
            </a:pPr>
            <a:r>
              <a:rPr lang="en-US" dirty="0"/>
              <a:t>of a congenital form of </a:t>
            </a:r>
            <a:r>
              <a:rPr lang="en-US" dirty="0" err="1"/>
              <a:t>aplastic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 and from </a:t>
            </a:r>
            <a:r>
              <a:rPr lang="en-US" dirty="0" err="1"/>
              <a:t>hypoplastic</a:t>
            </a:r>
            <a:endParaRPr lang="en-US" dirty="0"/>
          </a:p>
          <a:p>
            <a:pPr algn="l">
              <a:buNone/>
            </a:pPr>
            <a:r>
              <a:rPr lang="en-US" dirty="0" err="1"/>
              <a:t>myelodysplasia</a:t>
            </a:r>
            <a:r>
              <a:rPr lang="en-US" dirty="0"/>
              <a:t>.. Mutations of the telomere repair complex and</a:t>
            </a:r>
          </a:p>
          <a:p>
            <a:pPr algn="l">
              <a:buNone/>
            </a:pPr>
            <a:r>
              <a:rPr lang="en-US" dirty="0"/>
              <a:t>short telomeres may be present, </a:t>
            </a:r>
            <a:r>
              <a:rPr lang="en-US" dirty="0" smtClean="0"/>
              <a:t>apparently </a:t>
            </a:r>
            <a:r>
              <a:rPr lang="en-US" dirty="0"/>
              <a:t>as acquired abnormalities</a:t>
            </a:r>
            <a:r>
              <a:rPr lang="en-US" dirty="0" smtClean="0"/>
              <a:t>.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/>
              <a:t>The </a:t>
            </a:r>
            <a:r>
              <a:rPr lang="en-US" dirty="0" err="1"/>
              <a:t>favourable</a:t>
            </a:r>
            <a:r>
              <a:rPr lang="en-US" dirty="0"/>
              <a:t> responses to </a:t>
            </a:r>
            <a:r>
              <a:rPr lang="en-US" dirty="0" err="1"/>
              <a:t>antilymphocyte</a:t>
            </a:r>
            <a:r>
              <a:rPr lang="en-US" dirty="0"/>
              <a:t> globulin (ALG)</a:t>
            </a:r>
          </a:p>
          <a:p>
            <a:pPr algn="l">
              <a:buNone/>
            </a:pPr>
            <a:r>
              <a:rPr lang="en-US" dirty="0"/>
              <a:t>and </a:t>
            </a:r>
            <a:r>
              <a:rPr lang="en-US" dirty="0" err="1"/>
              <a:t>ciclosporin</a:t>
            </a:r>
            <a:r>
              <a:rPr lang="en-US" dirty="0"/>
              <a:t> support the concept of an autoimmune disorder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Secondary causes</a:t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643602"/>
          </a:xfrm>
        </p:spPr>
        <p:txBody>
          <a:bodyPr>
            <a:normAutofit fontScale="62500" lnSpcReduction="20000"/>
          </a:bodyPr>
          <a:lstStyle/>
          <a:p>
            <a:pPr algn="l">
              <a:buNone/>
            </a:pPr>
            <a:r>
              <a:rPr lang="en-US" dirty="0" err="1" smtClean="0"/>
              <a:t>Aplastic</a:t>
            </a:r>
            <a:r>
              <a:rPr lang="en-US" dirty="0" smtClean="0"/>
              <a:t> </a:t>
            </a:r>
            <a:r>
              <a:rPr lang="en-US" dirty="0" err="1"/>
              <a:t>anaemia</a:t>
            </a:r>
            <a:r>
              <a:rPr lang="en-US" dirty="0"/>
              <a:t> may be caused by direct damage to the </a:t>
            </a:r>
            <a:r>
              <a:rPr lang="en-US" dirty="0" err="1"/>
              <a:t>haemopoietic</a:t>
            </a:r>
            <a:endParaRPr lang="en-US" dirty="0"/>
          </a:p>
          <a:p>
            <a:pPr algn="l">
              <a:buNone/>
            </a:pPr>
            <a:r>
              <a:rPr lang="en-US" dirty="0"/>
              <a:t>marrow by radiation or </a:t>
            </a:r>
            <a:r>
              <a:rPr lang="en-US" dirty="0" err="1"/>
              <a:t>cytotoxic</a:t>
            </a:r>
            <a:r>
              <a:rPr lang="en-US" dirty="0"/>
              <a:t> drugs. The </a:t>
            </a:r>
            <a:r>
              <a:rPr lang="en-US" dirty="0" err="1"/>
              <a:t>antimetabolite</a:t>
            </a:r>
            <a:endParaRPr lang="en-US" dirty="0"/>
          </a:p>
          <a:p>
            <a:pPr algn="l">
              <a:buNone/>
            </a:pPr>
            <a:r>
              <a:rPr lang="en-US" dirty="0"/>
              <a:t>drugs (e.g. </a:t>
            </a:r>
            <a:r>
              <a:rPr lang="en-US" dirty="0" err="1"/>
              <a:t>methotrexate</a:t>
            </a:r>
            <a:r>
              <a:rPr lang="en-US" dirty="0"/>
              <a:t>) and mitotic inhibitors (e.g. </a:t>
            </a:r>
            <a:r>
              <a:rPr lang="en-US" dirty="0" err="1"/>
              <a:t>daunorubicin</a:t>
            </a:r>
            <a:r>
              <a:rPr lang="en-US" dirty="0"/>
              <a:t>)</a:t>
            </a:r>
          </a:p>
          <a:p>
            <a:pPr algn="l">
              <a:buNone/>
            </a:pPr>
            <a:r>
              <a:rPr lang="en-US" dirty="0"/>
              <a:t>cause only temporary </a:t>
            </a:r>
            <a:r>
              <a:rPr lang="en-US" dirty="0" err="1"/>
              <a:t>aplasia</a:t>
            </a:r>
            <a:r>
              <a:rPr lang="en-US" dirty="0"/>
              <a:t> but the </a:t>
            </a:r>
            <a:r>
              <a:rPr lang="en-US" dirty="0" err="1"/>
              <a:t>alkylating</a:t>
            </a:r>
            <a:r>
              <a:rPr lang="en-US" dirty="0"/>
              <a:t> agents,</a:t>
            </a:r>
          </a:p>
          <a:p>
            <a:pPr algn="l">
              <a:buNone/>
            </a:pPr>
            <a:r>
              <a:rPr lang="en-US" dirty="0"/>
              <a:t>particularly </a:t>
            </a:r>
            <a:r>
              <a:rPr lang="en-US" dirty="0" err="1"/>
              <a:t>busulfan</a:t>
            </a:r>
            <a:r>
              <a:rPr lang="en-US" dirty="0"/>
              <a:t>, may cause chronic </a:t>
            </a:r>
            <a:r>
              <a:rPr lang="en-US" dirty="0" err="1"/>
              <a:t>aplasia</a:t>
            </a:r>
            <a:r>
              <a:rPr lang="en-US" dirty="0"/>
              <a:t> closely resembling</a:t>
            </a:r>
          </a:p>
          <a:p>
            <a:pPr algn="l">
              <a:buNone/>
            </a:pPr>
            <a:r>
              <a:rPr lang="en-US" dirty="0"/>
              <a:t>the chronic idiopathic disease. Some individuals develop </a:t>
            </a:r>
            <a:r>
              <a:rPr lang="en-US" dirty="0" err="1"/>
              <a:t>aplastic</a:t>
            </a:r>
            <a:endParaRPr lang="en-US" dirty="0"/>
          </a:p>
          <a:p>
            <a:pPr algn="l">
              <a:buNone/>
            </a:pPr>
            <a:r>
              <a:rPr lang="en-US" dirty="0" err="1"/>
              <a:t>anaemia</a:t>
            </a:r>
            <a:r>
              <a:rPr lang="en-US" dirty="0"/>
              <a:t> as a rare idiosyncratic side‐effect of drugs such as </a:t>
            </a:r>
            <a:r>
              <a:rPr lang="en-US" dirty="0" err="1"/>
              <a:t>chloramphenicol</a:t>
            </a:r>
            <a:endParaRPr lang="en-US" dirty="0"/>
          </a:p>
          <a:p>
            <a:pPr algn="l">
              <a:buNone/>
            </a:pPr>
            <a:r>
              <a:rPr lang="en-US" dirty="0"/>
              <a:t>or gold (Table 22.2). They may also develop the disease</a:t>
            </a:r>
          </a:p>
          <a:p>
            <a:pPr algn="l">
              <a:buNone/>
            </a:pPr>
            <a:r>
              <a:rPr lang="en-US" dirty="0"/>
              <a:t>during or within a few months of viral hepatitis (most frequently</a:t>
            </a:r>
          </a:p>
          <a:p>
            <a:pPr algn="l">
              <a:buNone/>
            </a:pPr>
            <a:r>
              <a:rPr lang="en-US" dirty="0"/>
              <a:t>negative for all known hepatitis viruses). Because the incidence of</a:t>
            </a:r>
          </a:p>
          <a:p>
            <a:pPr algn="l">
              <a:buNone/>
            </a:pPr>
            <a:r>
              <a:rPr lang="en-US" dirty="0"/>
              <a:t>marrow toxicity is particularly high for </a:t>
            </a:r>
            <a:r>
              <a:rPr lang="en-US" dirty="0" err="1"/>
              <a:t>chloramphenicol</a:t>
            </a:r>
            <a:r>
              <a:rPr lang="en-US" dirty="0"/>
              <a:t>, this drug</a:t>
            </a:r>
          </a:p>
          <a:p>
            <a:pPr algn="l">
              <a:buNone/>
            </a:pPr>
            <a:r>
              <a:rPr lang="en-US" dirty="0"/>
              <a:t>should be reserved for treatment of infections that are life‐threatening</a:t>
            </a:r>
          </a:p>
          <a:p>
            <a:pPr algn="l">
              <a:buNone/>
            </a:pPr>
            <a:r>
              <a:rPr lang="en-US" dirty="0"/>
              <a:t>and for which it is the optimum antibiotic (e.g. typhoid).</a:t>
            </a:r>
          </a:p>
          <a:p>
            <a:pPr algn="l">
              <a:buNone/>
            </a:pPr>
            <a:r>
              <a:rPr lang="en-US" dirty="0"/>
              <a:t>Chemicals such as benzene may be implicated and, rarely, </a:t>
            </a:r>
            <a:r>
              <a:rPr lang="en-US" dirty="0" err="1"/>
              <a:t>aplastic</a:t>
            </a:r>
            <a:endParaRPr lang="en-US" dirty="0"/>
          </a:p>
          <a:p>
            <a:pPr algn="l">
              <a:buNone/>
            </a:pPr>
            <a:r>
              <a:rPr lang="en-US" dirty="0" err="1"/>
              <a:t>anaemia</a:t>
            </a:r>
            <a:r>
              <a:rPr lang="en-US" dirty="0"/>
              <a:t> may be the presenting feature of acute lymphoblastic or</a:t>
            </a:r>
          </a:p>
          <a:p>
            <a:pPr algn="l">
              <a:buNone/>
            </a:pPr>
            <a:r>
              <a:rPr lang="en-US" dirty="0"/>
              <a:t>myeloid </a:t>
            </a:r>
            <a:r>
              <a:rPr lang="en-US" dirty="0" err="1"/>
              <a:t>leukaemia</a:t>
            </a:r>
            <a:r>
              <a:rPr lang="en-US" dirty="0"/>
              <a:t>, especially in childhood. </a:t>
            </a:r>
            <a:r>
              <a:rPr lang="en-US" dirty="0" err="1"/>
              <a:t>Myelodysplasia</a:t>
            </a:r>
            <a:r>
              <a:rPr lang="en-US" dirty="0"/>
              <a:t> (see</a:t>
            </a:r>
          </a:p>
          <a:p>
            <a:pPr algn="l">
              <a:buNone/>
            </a:pPr>
            <a:r>
              <a:rPr lang="en-US" dirty="0"/>
              <a:t>Chapter 16) may also present with a </a:t>
            </a:r>
            <a:r>
              <a:rPr lang="en-US" dirty="0" err="1"/>
              <a:t>hypoplastic</a:t>
            </a:r>
            <a:r>
              <a:rPr lang="en-US" dirty="0"/>
              <a:t> marrow</a:t>
            </a:r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Clinical features</a:t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071546"/>
            <a:ext cx="8543956" cy="5572164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onset is at any age with peak incidences around 10–25</a:t>
            </a:r>
          </a:p>
          <a:p>
            <a:pPr algn="l">
              <a:buNone/>
            </a:pPr>
            <a:r>
              <a:rPr lang="en-US" dirty="0"/>
              <a:t>and over 60 years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It is more frequent in Asia, e.g. </a:t>
            </a:r>
            <a:r>
              <a:rPr lang="en-US" dirty="0" smtClean="0"/>
              <a:t>China, than </a:t>
            </a:r>
            <a:r>
              <a:rPr lang="en-US" dirty="0"/>
              <a:t>Europe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It can be insidious or acute with symptoms and</a:t>
            </a:r>
          </a:p>
          <a:p>
            <a:pPr algn="l">
              <a:buNone/>
            </a:pPr>
            <a:r>
              <a:rPr lang="en-US" dirty="0"/>
              <a:t>signs resulting from </a:t>
            </a:r>
            <a:r>
              <a:rPr lang="en-US" dirty="0" err="1"/>
              <a:t>anaemia</a:t>
            </a:r>
            <a:r>
              <a:rPr lang="en-US" dirty="0"/>
              <a:t>, </a:t>
            </a:r>
            <a:r>
              <a:rPr lang="en-US" dirty="0" err="1"/>
              <a:t>neutropenia</a:t>
            </a:r>
            <a:r>
              <a:rPr lang="en-US" dirty="0"/>
              <a:t> or thrombocytopenia.</a:t>
            </a:r>
          </a:p>
          <a:p>
            <a:pPr algn="l">
              <a:buNone/>
            </a:pPr>
            <a:r>
              <a:rPr lang="en-US" dirty="0"/>
              <a:t>Bruising, bleeding gums, </a:t>
            </a:r>
            <a:r>
              <a:rPr lang="en-US" dirty="0" err="1"/>
              <a:t>epistaxes</a:t>
            </a:r>
            <a:r>
              <a:rPr lang="en-US" dirty="0"/>
              <a:t> and </a:t>
            </a:r>
            <a:r>
              <a:rPr lang="en-US" dirty="0" err="1"/>
              <a:t>menorrhagia</a:t>
            </a:r>
            <a:endParaRPr lang="en-US" dirty="0"/>
          </a:p>
          <a:p>
            <a:pPr algn="l">
              <a:buNone/>
            </a:pPr>
            <a:r>
              <a:rPr lang="en-US" dirty="0"/>
              <a:t>are the most frequent </a:t>
            </a:r>
            <a:r>
              <a:rPr lang="en-US" dirty="0" err="1"/>
              <a:t>haemorrhagic</a:t>
            </a:r>
            <a:r>
              <a:rPr lang="en-US" dirty="0"/>
              <a:t> manifestations and the</a:t>
            </a:r>
          </a:p>
          <a:p>
            <a:pPr algn="l">
              <a:buNone/>
            </a:pPr>
            <a:r>
              <a:rPr lang="en-US" dirty="0"/>
              <a:t>usual presenting features </a:t>
            </a:r>
            <a:r>
              <a:rPr lang="en-US" dirty="0" smtClean="0"/>
              <a:t>,often </a:t>
            </a:r>
            <a:r>
              <a:rPr lang="en-US" dirty="0"/>
              <a:t>with symptoms of</a:t>
            </a:r>
          </a:p>
          <a:p>
            <a:pPr algn="l">
              <a:buNone/>
            </a:pPr>
            <a:r>
              <a:rPr lang="en-US" dirty="0" err="1"/>
              <a:t>anaemia</a:t>
            </a:r>
            <a:r>
              <a:rPr lang="en-US" dirty="0"/>
              <a:t>. Retinal </a:t>
            </a:r>
            <a:r>
              <a:rPr lang="en-US" dirty="0" err="1"/>
              <a:t>haemorrhage</a:t>
            </a:r>
            <a:r>
              <a:rPr lang="en-US" dirty="0"/>
              <a:t> may impair vision. Infections,</a:t>
            </a:r>
          </a:p>
          <a:p>
            <a:pPr algn="l">
              <a:buNone/>
            </a:pPr>
            <a:r>
              <a:rPr lang="en-US" dirty="0"/>
              <a:t>particularly of the mouth and throat, are common and generalized</a:t>
            </a:r>
          </a:p>
          <a:p>
            <a:pPr algn="l">
              <a:buNone/>
            </a:pPr>
            <a:r>
              <a:rPr lang="en-US" dirty="0"/>
              <a:t>infections are frequently life threatening.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lymph nodes</a:t>
            </a:r>
            <a:r>
              <a:rPr lang="en-US" dirty="0"/>
              <a:t>, liver and spleen are not enlarged. </a:t>
            </a:r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Laboratory findings</a:t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857916"/>
          </a:xfrm>
        </p:spPr>
        <p:txBody>
          <a:bodyPr>
            <a:normAutofit fontScale="62500" lnSpcReduction="20000"/>
          </a:bodyPr>
          <a:lstStyle/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 err="1"/>
              <a:t>aplastic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r>
              <a:rPr lang="en-US" dirty="0"/>
              <a:t>, there must be at least two of the following:</a:t>
            </a:r>
          </a:p>
          <a:p>
            <a:pPr algn="l">
              <a:buNone/>
            </a:pPr>
            <a:r>
              <a:rPr lang="en-US" b="1" dirty="0"/>
              <a:t>1 </a:t>
            </a:r>
            <a:r>
              <a:rPr lang="en-US" b="1" dirty="0" err="1"/>
              <a:t>Anaemia</a:t>
            </a:r>
            <a:r>
              <a:rPr lang="en-US" b="1" dirty="0"/>
              <a:t> (</a:t>
            </a:r>
            <a:r>
              <a:rPr lang="en-US" b="1" dirty="0" err="1"/>
              <a:t>haemoglobin</a:t>
            </a:r>
            <a:r>
              <a:rPr lang="en-US" b="1" dirty="0"/>
              <a:t> &lt;100 g/L). This is </a:t>
            </a:r>
            <a:r>
              <a:rPr lang="en-US" b="1" dirty="0" err="1" smtClean="0"/>
              <a:t>normochromic</a:t>
            </a:r>
            <a:r>
              <a:rPr lang="en-US" b="1" dirty="0" smtClean="0"/>
              <a:t>, </a:t>
            </a:r>
            <a:r>
              <a:rPr lang="en-US" dirty="0" err="1" smtClean="0"/>
              <a:t>normocytic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macrocytic</a:t>
            </a:r>
            <a:r>
              <a:rPr lang="en-US" dirty="0"/>
              <a:t> (mean cell volume (MCV) </a:t>
            </a:r>
            <a:r>
              <a:rPr lang="en-US" dirty="0" smtClean="0"/>
              <a:t>often 95–110 </a:t>
            </a:r>
            <a:r>
              <a:rPr lang="en-US" dirty="0" err="1"/>
              <a:t>fL</a:t>
            </a:r>
            <a:r>
              <a:rPr lang="en-US" dirty="0"/>
              <a:t>).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 err="1"/>
              <a:t>reticulocyte</a:t>
            </a:r>
            <a:r>
              <a:rPr lang="en-US" dirty="0"/>
              <a:t> count is usually extremely </a:t>
            </a:r>
            <a:r>
              <a:rPr lang="en-US" dirty="0" smtClean="0"/>
              <a:t>low in </a:t>
            </a:r>
            <a:r>
              <a:rPr lang="en-US" dirty="0"/>
              <a:t>relation to the degree of </a:t>
            </a:r>
            <a:r>
              <a:rPr lang="en-US" dirty="0" err="1"/>
              <a:t>anaemia</a:t>
            </a:r>
            <a:r>
              <a:rPr lang="en-US" dirty="0"/>
              <a:t>.</a:t>
            </a:r>
          </a:p>
          <a:p>
            <a:pPr algn="l">
              <a:buNone/>
            </a:pPr>
            <a:r>
              <a:rPr lang="en-US" b="1" dirty="0"/>
              <a:t>2 </a:t>
            </a:r>
            <a:r>
              <a:rPr lang="en-US" b="1" dirty="0" err="1"/>
              <a:t>Neutrophil</a:t>
            </a:r>
            <a:r>
              <a:rPr lang="en-US" b="1" dirty="0"/>
              <a:t> count &lt;1.5 × 109/L.</a:t>
            </a:r>
          </a:p>
          <a:p>
            <a:pPr algn="l">
              <a:buNone/>
            </a:pPr>
            <a:r>
              <a:rPr lang="en-US" b="1" dirty="0"/>
              <a:t>3 Platelet count &lt;50 × 109/L.</a:t>
            </a:r>
          </a:p>
          <a:p>
            <a:pPr algn="l">
              <a:buNone/>
            </a:pPr>
            <a:r>
              <a:rPr lang="en-US" b="1" dirty="0"/>
              <a:t>4 Severe cases show </a:t>
            </a:r>
            <a:r>
              <a:rPr lang="en-US" b="1" dirty="0" err="1"/>
              <a:t>neutrophils</a:t>
            </a:r>
            <a:r>
              <a:rPr lang="en-US" b="1" dirty="0"/>
              <a:t> &lt;0.5 × 109/L and platelets</a:t>
            </a:r>
          </a:p>
          <a:p>
            <a:pPr algn="l">
              <a:buNone/>
            </a:pPr>
            <a:r>
              <a:rPr lang="en-US" dirty="0"/>
              <a:t>&lt;20 × 109/L, </a:t>
            </a:r>
            <a:r>
              <a:rPr lang="en-US" dirty="0" err="1"/>
              <a:t>reticulocytes</a:t>
            </a:r>
            <a:r>
              <a:rPr lang="en-US" dirty="0"/>
              <a:t> &lt;20 × 109/L and marrow </a:t>
            </a:r>
            <a:r>
              <a:rPr lang="en-US" dirty="0" err="1"/>
              <a:t>cellularity</a:t>
            </a:r>
            <a:endParaRPr lang="en-US" dirty="0"/>
          </a:p>
          <a:p>
            <a:pPr algn="l">
              <a:buNone/>
            </a:pPr>
            <a:r>
              <a:rPr lang="en-US" dirty="0"/>
              <a:t>&lt;25%.Very severe cases show </a:t>
            </a:r>
            <a:r>
              <a:rPr lang="en-US" dirty="0" err="1"/>
              <a:t>neutrophils</a:t>
            </a:r>
            <a:r>
              <a:rPr lang="en-US" dirty="0"/>
              <a:t> &lt;0.2 × 109/L.</a:t>
            </a:r>
          </a:p>
          <a:p>
            <a:pPr algn="l">
              <a:buNone/>
            </a:pPr>
            <a:r>
              <a:rPr lang="en-US" b="1" dirty="0"/>
              <a:t>5 There are no abnormal cells in the peripheral blood.</a:t>
            </a:r>
          </a:p>
          <a:p>
            <a:pPr algn="l">
              <a:buNone/>
            </a:pPr>
            <a:r>
              <a:rPr lang="en-US" b="1" dirty="0"/>
              <a:t>6 The bone marrow shows </a:t>
            </a:r>
            <a:r>
              <a:rPr lang="en-US" b="1" dirty="0" err="1"/>
              <a:t>hypoplasia</a:t>
            </a:r>
            <a:r>
              <a:rPr lang="en-US" b="1" dirty="0"/>
              <a:t>, with loss of </a:t>
            </a:r>
            <a:r>
              <a:rPr lang="en-US" b="1" dirty="0" err="1"/>
              <a:t>haemopoietic</a:t>
            </a:r>
            <a:endParaRPr lang="en-US" b="1" dirty="0"/>
          </a:p>
          <a:p>
            <a:pPr algn="l">
              <a:buNone/>
            </a:pPr>
            <a:r>
              <a:rPr lang="en-US" dirty="0"/>
              <a:t>tissue and replacement by fat which comprises over</a:t>
            </a:r>
          </a:p>
          <a:p>
            <a:pPr algn="l">
              <a:buNone/>
            </a:pPr>
            <a:r>
              <a:rPr lang="en-US" dirty="0"/>
              <a:t>75% of the marrow.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Trephine </a:t>
            </a:r>
            <a:r>
              <a:rPr lang="en-US" dirty="0"/>
              <a:t>biopsy may show patchy cellular</a:t>
            </a:r>
          </a:p>
          <a:p>
            <a:pPr algn="l">
              <a:buNone/>
            </a:pPr>
            <a:r>
              <a:rPr lang="en-US" dirty="0"/>
              <a:t>areas in a </a:t>
            </a:r>
            <a:r>
              <a:rPr lang="en-US" dirty="0" err="1"/>
              <a:t>hypocellular</a:t>
            </a:r>
            <a:r>
              <a:rPr lang="en-US" dirty="0"/>
              <a:t> background. The main cells</a:t>
            </a:r>
          </a:p>
          <a:p>
            <a:pPr algn="l">
              <a:buNone/>
            </a:pPr>
            <a:r>
              <a:rPr lang="en-US" dirty="0"/>
              <a:t>present are lymphocytes and plasma cells; </a:t>
            </a:r>
            <a:r>
              <a:rPr lang="en-US" dirty="0" err="1"/>
              <a:t>megakaryocytes</a:t>
            </a:r>
            <a:endParaRPr lang="en-US" dirty="0"/>
          </a:p>
          <a:p>
            <a:pPr algn="l">
              <a:buNone/>
            </a:pPr>
            <a:r>
              <a:rPr lang="en-US" dirty="0"/>
              <a:t>in particular are severely reduced or absent.</a:t>
            </a:r>
          </a:p>
          <a:p>
            <a:pPr algn="l">
              <a:buNone/>
            </a:pPr>
            <a:r>
              <a:rPr lang="en-US" b="1" dirty="0"/>
              <a:t>7 Cytogenetic and, more recently, molecular analysis is performed</a:t>
            </a:r>
          </a:p>
          <a:p>
            <a:pPr algn="l">
              <a:buNone/>
            </a:pPr>
            <a:r>
              <a:rPr lang="en-US" dirty="0"/>
              <a:t>to exclude inherited forms and </a:t>
            </a:r>
            <a:r>
              <a:rPr lang="en-US" dirty="0" err="1"/>
              <a:t>myelodysplasia</a:t>
            </a: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Diagnosis</a:t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572164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disease must be distinguished from other causes of </a:t>
            </a:r>
            <a:r>
              <a:rPr lang="en-US" dirty="0" err="1"/>
              <a:t>pancytopenia</a:t>
            </a:r>
            <a:endParaRPr lang="en-US" dirty="0"/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dirty="0"/>
              <a:t>Paroxysmal nocturnal </a:t>
            </a:r>
            <a:r>
              <a:rPr lang="en-US" dirty="0" err="1"/>
              <a:t>haemoglobinuria</a:t>
            </a:r>
            <a:r>
              <a:rPr lang="en-US" dirty="0"/>
              <a:t> (PNH) must be</a:t>
            </a:r>
          </a:p>
          <a:p>
            <a:pPr algn="l">
              <a:buNone/>
            </a:pPr>
            <a:r>
              <a:rPr lang="en-US" dirty="0"/>
              <a:t>excluded by flow </a:t>
            </a:r>
            <a:r>
              <a:rPr lang="en-US" dirty="0" err="1"/>
              <a:t>cytometry</a:t>
            </a:r>
            <a:r>
              <a:rPr lang="en-US" dirty="0"/>
              <a:t> testing of red cells for CD55 and</a:t>
            </a:r>
          </a:p>
          <a:p>
            <a:pPr algn="l">
              <a:buNone/>
            </a:pPr>
            <a:r>
              <a:rPr lang="en-US" dirty="0"/>
              <a:t>CD59.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In </a:t>
            </a:r>
            <a:r>
              <a:rPr lang="en-US" dirty="0"/>
              <a:t>older patients, </a:t>
            </a:r>
            <a:r>
              <a:rPr lang="en-US" dirty="0" err="1"/>
              <a:t>hypoplastic</a:t>
            </a:r>
            <a:r>
              <a:rPr lang="en-US" dirty="0"/>
              <a:t> </a:t>
            </a:r>
            <a:r>
              <a:rPr lang="en-US" dirty="0" err="1"/>
              <a:t>myelodysplasia</a:t>
            </a:r>
            <a:r>
              <a:rPr lang="en-US" dirty="0"/>
              <a:t> may</a:t>
            </a:r>
          </a:p>
          <a:p>
            <a:pPr algn="l">
              <a:buNone/>
            </a:pPr>
            <a:r>
              <a:rPr lang="en-US" dirty="0"/>
              <a:t>show similar appearances. Abnormalities of the blood cells</a:t>
            </a:r>
          </a:p>
          <a:p>
            <a:pPr algn="l">
              <a:buNone/>
            </a:pPr>
            <a:r>
              <a:rPr lang="en-US" dirty="0" smtClean="0"/>
              <a:t>and </a:t>
            </a:r>
            <a:r>
              <a:rPr lang="en-US" dirty="0" err="1"/>
              <a:t>clonal</a:t>
            </a:r>
            <a:r>
              <a:rPr lang="en-US" dirty="0"/>
              <a:t> cytogenetic or molecular changes suggest </a:t>
            </a:r>
            <a:r>
              <a:rPr lang="en-US" dirty="0" err="1"/>
              <a:t>myelodysplasia</a:t>
            </a:r>
            <a:r>
              <a:rPr lang="en-US" dirty="0"/>
              <a:t>.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Some </a:t>
            </a:r>
            <a:r>
              <a:rPr lang="en-US" dirty="0"/>
              <a:t>patients diagnosed as having </a:t>
            </a:r>
            <a:r>
              <a:rPr lang="en-US" dirty="0" err="1"/>
              <a:t>aplastic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endParaRPr lang="en-US" dirty="0"/>
          </a:p>
          <a:p>
            <a:pPr algn="l">
              <a:buNone/>
            </a:pPr>
            <a:r>
              <a:rPr lang="en-US" dirty="0"/>
              <a:t>develop PNH, </a:t>
            </a:r>
            <a:r>
              <a:rPr lang="en-US" dirty="0" err="1"/>
              <a:t>myelodysplasia</a:t>
            </a:r>
            <a:r>
              <a:rPr lang="en-US" dirty="0"/>
              <a:t> or acute myeloid </a:t>
            </a:r>
            <a:r>
              <a:rPr lang="en-US" dirty="0" err="1"/>
              <a:t>leukaemia</a:t>
            </a:r>
            <a:r>
              <a:rPr lang="en-US" dirty="0"/>
              <a:t> in</a:t>
            </a:r>
          </a:p>
          <a:p>
            <a:pPr algn="l">
              <a:buNone/>
            </a:pPr>
            <a:r>
              <a:rPr lang="en-US" dirty="0"/>
              <a:t>subsequent years. This may occur even in patients who have</a:t>
            </a:r>
          </a:p>
          <a:p>
            <a:pPr algn="l">
              <a:buNone/>
            </a:pPr>
            <a:r>
              <a:rPr lang="en-US" dirty="0"/>
              <a:t>responded well to immunosuppressive therapy.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Large granular lymphocytic </a:t>
            </a:r>
            <a:r>
              <a:rPr lang="en-US" dirty="0" err="1"/>
              <a:t>leukaemia</a:t>
            </a:r>
            <a:r>
              <a:rPr lang="en-US" dirty="0"/>
              <a:t> </a:t>
            </a:r>
            <a:r>
              <a:rPr lang="en-US" dirty="0" smtClean="0"/>
              <a:t>may </a:t>
            </a:r>
            <a:r>
              <a:rPr lang="en-US" dirty="0"/>
              <a:t>also be associated</a:t>
            </a:r>
          </a:p>
          <a:p>
            <a:pPr algn="l">
              <a:buNone/>
            </a:pPr>
            <a:r>
              <a:rPr lang="en-US" dirty="0"/>
              <a:t>with </a:t>
            </a:r>
            <a:r>
              <a:rPr lang="en-US" dirty="0" err="1"/>
              <a:t>pancytopenia</a:t>
            </a:r>
            <a:r>
              <a:rPr lang="en-US" dirty="0"/>
              <a:t> and a </a:t>
            </a:r>
            <a:r>
              <a:rPr lang="en-US" dirty="0" err="1"/>
              <a:t>hypoplastic</a:t>
            </a:r>
            <a:r>
              <a:rPr lang="en-US" dirty="0"/>
              <a:t> marrow.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Treatment</a:t>
            </a:r>
            <a:br>
              <a:rPr lang="en-US" b="1" i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/>
              <a:t>This </a:t>
            </a:r>
            <a:r>
              <a:rPr lang="en-US" dirty="0"/>
              <a:t>is best carried out in a specialized centre.</a:t>
            </a:r>
          </a:p>
          <a:p>
            <a:pPr algn="l">
              <a:buNone/>
            </a:pPr>
            <a:r>
              <a:rPr lang="ar-IQ" dirty="0" smtClean="0"/>
              <a:t>:</a:t>
            </a:r>
            <a:r>
              <a:rPr lang="en-US" dirty="0" smtClean="0"/>
              <a:t>General</a:t>
            </a:r>
            <a:endParaRPr lang="ar-IQ" dirty="0" smtClean="0"/>
          </a:p>
          <a:p>
            <a:pPr algn="l">
              <a:buNone/>
            </a:pPr>
            <a:r>
              <a:rPr lang="en-US" dirty="0" smtClean="0"/>
              <a:t>supportive care </a:t>
            </a:r>
            <a:r>
              <a:rPr lang="en-US" dirty="0"/>
              <a:t>with </a:t>
            </a:r>
            <a:r>
              <a:rPr lang="en-US" dirty="0" smtClean="0"/>
              <a:t>blood </a:t>
            </a:r>
            <a:r>
              <a:rPr lang="en-US" dirty="0"/>
              <a:t>transfusions, platelet concentrates, and </a:t>
            </a:r>
            <a:r>
              <a:rPr lang="en-US" dirty="0" smtClean="0"/>
              <a:t>treatment and prevention of infection.</a:t>
            </a:r>
          </a:p>
          <a:p>
            <a:pPr algn="l">
              <a:buNone/>
            </a:pPr>
            <a:r>
              <a:rPr lang="en-US" dirty="0"/>
              <a:t>All blood products should</a:t>
            </a:r>
          </a:p>
          <a:p>
            <a:pPr algn="l">
              <a:buNone/>
            </a:pPr>
            <a:r>
              <a:rPr lang="en-US" dirty="0"/>
              <a:t>be </a:t>
            </a:r>
            <a:r>
              <a:rPr lang="en-US" dirty="0" err="1"/>
              <a:t>leucodepleted</a:t>
            </a:r>
            <a:r>
              <a:rPr lang="en-US" dirty="0"/>
              <a:t>, to reduce the risk of </a:t>
            </a:r>
            <a:r>
              <a:rPr lang="en-US" dirty="0" err="1"/>
              <a:t>alloimmunization</a:t>
            </a:r>
            <a:r>
              <a:rPr lang="en-US" dirty="0"/>
              <a:t>, and</a:t>
            </a:r>
          </a:p>
          <a:p>
            <a:pPr algn="l">
              <a:buNone/>
            </a:pPr>
            <a:r>
              <a:rPr lang="en-US" dirty="0"/>
              <a:t>irradiated, to prevent grafting of live donor lymphocytes. An</a:t>
            </a:r>
          </a:p>
          <a:p>
            <a:pPr algn="l">
              <a:buNone/>
            </a:pPr>
            <a:r>
              <a:rPr lang="en-US" dirty="0" err="1"/>
              <a:t>antifibrinolytic</a:t>
            </a:r>
            <a:r>
              <a:rPr lang="en-US" dirty="0"/>
              <a:t> agent (e.g. </a:t>
            </a:r>
            <a:r>
              <a:rPr lang="en-US" dirty="0" err="1"/>
              <a:t>tranexamic</a:t>
            </a:r>
            <a:r>
              <a:rPr lang="en-US" dirty="0"/>
              <a:t> acid) may be used to</a:t>
            </a:r>
          </a:p>
          <a:p>
            <a:pPr algn="l">
              <a:buNone/>
            </a:pPr>
            <a:r>
              <a:rPr lang="en-US" dirty="0"/>
              <a:t>reduce </a:t>
            </a:r>
            <a:r>
              <a:rPr lang="en-US" dirty="0" err="1"/>
              <a:t>haemorrhage</a:t>
            </a:r>
            <a:r>
              <a:rPr lang="en-US" dirty="0"/>
              <a:t> in patients with severe prolonged thrombocytopenia.</a:t>
            </a:r>
          </a:p>
          <a:p>
            <a:pPr algn="l">
              <a:buNone/>
            </a:pPr>
            <a:r>
              <a:rPr lang="en-US" dirty="0"/>
              <a:t>Granulocyte transfusions are rarely used, but may</a:t>
            </a:r>
          </a:p>
          <a:p>
            <a:pPr algn="l">
              <a:buNone/>
            </a:pPr>
            <a:r>
              <a:rPr lang="en-US" dirty="0"/>
              <a:t>be given to patients with severe bacterial or fungal infections</a:t>
            </a:r>
          </a:p>
          <a:p>
            <a:pPr algn="l">
              <a:buNone/>
            </a:pPr>
            <a:r>
              <a:rPr lang="en-US" dirty="0"/>
              <a:t>not responding to antibiotics. Oral antibacterial and antifungal</a:t>
            </a:r>
          </a:p>
          <a:p>
            <a:pPr algn="l">
              <a:buNone/>
            </a:pPr>
            <a:r>
              <a:rPr lang="en-US" dirty="0"/>
              <a:t>drugs may be used to reduce infections.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Pancytopenia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err="1" smtClean="0"/>
              <a:t>Pancytopenia</a:t>
            </a:r>
            <a:r>
              <a:rPr lang="en-US" dirty="0" smtClean="0"/>
              <a:t> </a:t>
            </a:r>
            <a:r>
              <a:rPr lang="en-US" dirty="0"/>
              <a:t>is a reduction in the blood count of all the major</a:t>
            </a:r>
          </a:p>
          <a:p>
            <a:pPr algn="l">
              <a:buNone/>
            </a:pPr>
            <a:r>
              <a:rPr lang="en-US" dirty="0"/>
              <a:t>cell lines – red cells, white cells and platelets. It has several causes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which </a:t>
            </a:r>
            <a:r>
              <a:rPr lang="en-US" dirty="0">
                <a:solidFill>
                  <a:srgbClr val="FF0000"/>
                </a:solidFill>
              </a:rPr>
              <a:t>can be broadly divided into 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/>
              <a:t>decreased bone marrow </a:t>
            </a:r>
            <a:r>
              <a:rPr lang="en-US" dirty="0"/>
              <a:t>production or increased peripheral destruction</a:t>
            </a:r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928670"/>
            <a:ext cx="8372476" cy="5643602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dirty="0"/>
              <a:t>Specific</a:t>
            </a:r>
          </a:p>
          <a:p>
            <a:pPr algn="l">
              <a:buNone/>
            </a:pPr>
            <a:r>
              <a:rPr lang="en-US" dirty="0"/>
              <a:t>This must be tailored to the severity of the illness as well as the</a:t>
            </a:r>
          </a:p>
          <a:p>
            <a:pPr algn="l">
              <a:buNone/>
            </a:pPr>
            <a:r>
              <a:rPr lang="en-US" dirty="0"/>
              <a:t>age of the patient and availability of stem cell donors. Severe</a:t>
            </a:r>
          </a:p>
          <a:p>
            <a:pPr algn="l">
              <a:buNone/>
            </a:pPr>
            <a:r>
              <a:rPr lang="en-US" dirty="0"/>
              <a:t>cases have a high mortality in the first 6–12 months unless</a:t>
            </a:r>
          </a:p>
          <a:p>
            <a:pPr algn="l">
              <a:buNone/>
            </a:pPr>
            <a:r>
              <a:rPr lang="en-US" dirty="0"/>
              <a:t>they respond to specific therapy. Less severe cases may have an</a:t>
            </a:r>
          </a:p>
          <a:p>
            <a:pPr algn="l">
              <a:buNone/>
            </a:pPr>
            <a:r>
              <a:rPr lang="en-US" dirty="0"/>
              <a:t>acute transient course or a chronic course with ultimate recovery,</a:t>
            </a:r>
          </a:p>
          <a:p>
            <a:pPr algn="l">
              <a:buNone/>
            </a:pPr>
            <a:r>
              <a:rPr lang="en-US" dirty="0"/>
              <a:t>although the platelet count often remains subnormal for</a:t>
            </a:r>
          </a:p>
          <a:p>
            <a:pPr algn="l">
              <a:buNone/>
            </a:pPr>
            <a:r>
              <a:rPr lang="en-US" dirty="0"/>
              <a:t>many years. Relapses, sometimes severe and occasionally fatal,</a:t>
            </a:r>
          </a:p>
          <a:p>
            <a:pPr algn="l">
              <a:buNone/>
            </a:pPr>
            <a:r>
              <a:rPr lang="en-US" dirty="0"/>
              <a:t>may also occur and rarely the disease transforms into </a:t>
            </a:r>
            <a:r>
              <a:rPr lang="en-US" dirty="0" err="1"/>
              <a:t>myelodysplasia</a:t>
            </a:r>
            <a:r>
              <a:rPr lang="en-US" dirty="0"/>
              <a:t>,</a:t>
            </a:r>
          </a:p>
          <a:p>
            <a:pPr algn="l">
              <a:buNone/>
            </a:pPr>
            <a:r>
              <a:rPr lang="en-US" dirty="0"/>
              <a:t>acute </a:t>
            </a:r>
            <a:r>
              <a:rPr lang="en-US" dirty="0" err="1"/>
              <a:t>leukaemia</a:t>
            </a:r>
            <a:r>
              <a:rPr lang="en-US" dirty="0"/>
              <a:t> or PNH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</a:t>
            </a:r>
            <a:r>
              <a:rPr lang="en-US" dirty="0"/>
              <a:t>treatments are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285860"/>
            <a:ext cx="8186766" cy="5054617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/>
              <a:t>1 </a:t>
            </a:r>
            <a:r>
              <a:rPr lang="en-US" b="1" i="1" dirty="0" err="1"/>
              <a:t>Antithymocyte</a:t>
            </a:r>
            <a:r>
              <a:rPr lang="en-US" b="1" i="1" dirty="0"/>
              <a:t> </a:t>
            </a:r>
            <a:r>
              <a:rPr lang="en-US" b="1" i="1" dirty="0" smtClean="0"/>
              <a:t>globulin</a:t>
            </a:r>
            <a:r>
              <a:rPr lang="en-US" dirty="0" smtClean="0"/>
              <a:t>.</a:t>
            </a:r>
            <a:endParaRPr lang="en-US" dirty="0"/>
          </a:p>
          <a:p>
            <a:pPr algn="l">
              <a:buNone/>
            </a:pPr>
            <a:r>
              <a:rPr lang="en-US" b="1" dirty="0"/>
              <a:t>2 </a:t>
            </a:r>
            <a:r>
              <a:rPr lang="en-US" b="1" i="1" dirty="0" err="1"/>
              <a:t>Ciclosporin</a:t>
            </a:r>
            <a:r>
              <a:rPr lang="en-US" b="1" i="1" dirty="0"/>
              <a:t> </a:t>
            </a:r>
            <a:r>
              <a:rPr lang="en-US" dirty="0" smtClean="0"/>
              <a:t>.</a:t>
            </a:r>
            <a:endParaRPr lang="en-US" dirty="0"/>
          </a:p>
          <a:p>
            <a:pPr algn="l">
              <a:buNone/>
            </a:pPr>
            <a:r>
              <a:rPr lang="en-US" b="1" dirty="0"/>
              <a:t>3 </a:t>
            </a:r>
            <a:r>
              <a:rPr lang="en-US" b="1" i="1" dirty="0" err="1"/>
              <a:t>Alemtuzumab</a:t>
            </a:r>
            <a:r>
              <a:rPr lang="en-US" b="1" i="1" dirty="0"/>
              <a:t> (anti‐CD 52 antibody</a:t>
            </a:r>
            <a:r>
              <a:rPr lang="en-US" b="1" i="1" dirty="0" smtClean="0"/>
              <a:t>).</a:t>
            </a:r>
            <a:r>
              <a:rPr lang="en-US" dirty="0" smtClean="0"/>
              <a:t>.</a:t>
            </a:r>
            <a:endParaRPr lang="en-US" dirty="0"/>
          </a:p>
          <a:p>
            <a:pPr algn="l">
              <a:buNone/>
            </a:pPr>
            <a:r>
              <a:rPr lang="en-US" b="1" dirty="0"/>
              <a:t>4 </a:t>
            </a:r>
            <a:r>
              <a:rPr lang="en-US" b="1" i="1" dirty="0" err="1"/>
              <a:t>Eltrombopag</a:t>
            </a:r>
            <a:r>
              <a:rPr lang="en-US" b="1" i="1" dirty="0"/>
              <a:t> </a:t>
            </a:r>
            <a:r>
              <a:rPr lang="en-US" dirty="0" smtClean="0"/>
              <a:t>.</a:t>
            </a:r>
            <a:endParaRPr lang="en-US" dirty="0"/>
          </a:p>
          <a:p>
            <a:pPr algn="l">
              <a:buNone/>
            </a:pPr>
            <a:r>
              <a:rPr lang="en-US" b="1" dirty="0"/>
              <a:t>5 </a:t>
            </a:r>
            <a:r>
              <a:rPr lang="en-US" b="1" i="1" dirty="0"/>
              <a:t>Androgens </a:t>
            </a:r>
            <a:endParaRPr lang="en-US" dirty="0"/>
          </a:p>
          <a:p>
            <a:pPr algn="l">
              <a:buNone/>
            </a:pPr>
            <a:r>
              <a:rPr lang="en-US" b="1" dirty="0" smtClean="0"/>
              <a:t>6 </a:t>
            </a:r>
            <a:r>
              <a:rPr lang="en-US" b="1" i="1" dirty="0"/>
              <a:t>Stem cell </a:t>
            </a:r>
            <a:r>
              <a:rPr lang="en-US" b="1" i="1" dirty="0" smtClean="0"/>
              <a:t>transplantation</a:t>
            </a:r>
          </a:p>
          <a:p>
            <a:pPr algn="l">
              <a:buNone/>
            </a:pPr>
            <a:r>
              <a:rPr lang="en-US" b="1" dirty="0"/>
              <a:t>7 </a:t>
            </a:r>
            <a:r>
              <a:rPr lang="en-US" b="1" i="1" dirty="0" err="1"/>
              <a:t>Haemopoietic</a:t>
            </a:r>
            <a:r>
              <a:rPr lang="en-US" b="1" i="1" dirty="0"/>
              <a:t> growth factors Granulocyte colony‐stimulating</a:t>
            </a:r>
          </a:p>
          <a:p>
            <a:pPr algn="l">
              <a:buNone/>
            </a:pPr>
            <a:r>
              <a:rPr lang="en-US" b="1" dirty="0" smtClean="0"/>
              <a:t>8 </a:t>
            </a:r>
            <a:r>
              <a:rPr lang="en-US" b="1" i="1" dirty="0"/>
              <a:t>Iron </a:t>
            </a:r>
            <a:r>
              <a:rPr lang="en-US" b="1" i="1" dirty="0" err="1"/>
              <a:t>chelation</a:t>
            </a:r>
            <a:r>
              <a:rPr lang="en-US" b="1" i="1" dirty="0"/>
              <a:t> therapy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Causes of </a:t>
            </a:r>
            <a:r>
              <a:rPr lang="en-US" dirty="0" err="1" smtClean="0">
                <a:solidFill>
                  <a:srgbClr val="FF0000"/>
                </a:solidFill>
              </a:rPr>
              <a:t>pancytopenia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/>
              <a:t>Decreased </a:t>
            </a:r>
            <a:r>
              <a:rPr lang="en-US" dirty="0"/>
              <a:t>bone marrow function</a:t>
            </a:r>
          </a:p>
          <a:p>
            <a:pPr algn="l">
              <a:buNone/>
            </a:pPr>
            <a:r>
              <a:rPr lang="en-US" dirty="0" err="1"/>
              <a:t>Aplasia</a:t>
            </a:r>
            <a:r>
              <a:rPr lang="en-US" dirty="0"/>
              <a:t> (reduction of </a:t>
            </a:r>
            <a:r>
              <a:rPr lang="en-US" dirty="0" err="1"/>
              <a:t>haemopoietic</a:t>
            </a:r>
            <a:r>
              <a:rPr lang="en-US" dirty="0"/>
              <a:t> stem cells)</a:t>
            </a:r>
          </a:p>
          <a:p>
            <a:pPr algn="l">
              <a:buNone/>
            </a:pPr>
            <a:r>
              <a:rPr lang="en-US" dirty="0"/>
              <a:t>Acute </a:t>
            </a:r>
            <a:r>
              <a:rPr lang="en-US" dirty="0" err="1"/>
              <a:t>leukaemia</a:t>
            </a:r>
            <a:r>
              <a:rPr lang="en-US" dirty="0"/>
              <a:t>, </a:t>
            </a:r>
            <a:r>
              <a:rPr lang="en-US" dirty="0" err="1"/>
              <a:t>myelodysplasia</a:t>
            </a:r>
            <a:r>
              <a:rPr lang="en-US" dirty="0"/>
              <a:t>, myeloma</a:t>
            </a:r>
          </a:p>
          <a:p>
            <a:pPr algn="l">
              <a:buNone/>
            </a:pPr>
            <a:r>
              <a:rPr lang="en-US" dirty="0"/>
              <a:t>Infiltration with lymphoma, solid </a:t>
            </a:r>
            <a:r>
              <a:rPr lang="en-US" dirty="0" err="1"/>
              <a:t>tumours</a:t>
            </a:r>
            <a:r>
              <a:rPr lang="en-US" dirty="0"/>
              <a:t>, tuberculosis</a:t>
            </a:r>
          </a:p>
          <a:p>
            <a:pPr algn="l">
              <a:buNone/>
            </a:pPr>
            <a:r>
              <a:rPr lang="en-US" dirty="0" err="1"/>
              <a:t>Megaloblastic</a:t>
            </a:r>
            <a:r>
              <a:rPr lang="en-US" dirty="0"/>
              <a:t> </a:t>
            </a:r>
            <a:r>
              <a:rPr lang="en-US" dirty="0" err="1"/>
              <a:t>anaemia</a:t>
            </a:r>
            <a:endParaRPr lang="en-US" dirty="0"/>
          </a:p>
          <a:p>
            <a:pPr algn="l">
              <a:buNone/>
            </a:pPr>
            <a:r>
              <a:rPr lang="en-US" dirty="0"/>
              <a:t>Paroxysmal nocturnal </a:t>
            </a:r>
            <a:r>
              <a:rPr lang="en-US" dirty="0" err="1"/>
              <a:t>haemoglobinuria</a:t>
            </a:r>
            <a:endParaRPr lang="en-US" dirty="0"/>
          </a:p>
          <a:p>
            <a:pPr algn="l">
              <a:buNone/>
            </a:pPr>
            <a:r>
              <a:rPr lang="en-US" dirty="0" err="1"/>
              <a:t>Myelofibrosis</a:t>
            </a:r>
            <a:endParaRPr lang="en-US" dirty="0"/>
          </a:p>
          <a:p>
            <a:pPr algn="l">
              <a:buNone/>
            </a:pPr>
            <a:r>
              <a:rPr lang="en-US" dirty="0" err="1"/>
              <a:t>Haemophagocytic</a:t>
            </a:r>
            <a:r>
              <a:rPr lang="en-US" dirty="0"/>
              <a:t> syndrome</a:t>
            </a:r>
          </a:p>
          <a:p>
            <a:pPr algn="l">
              <a:buNone/>
            </a:pPr>
            <a:r>
              <a:rPr lang="en-US" dirty="0"/>
              <a:t>Increased peripheral destruction</a:t>
            </a:r>
          </a:p>
          <a:p>
            <a:pPr algn="l">
              <a:buNone/>
            </a:pPr>
            <a:r>
              <a:rPr lang="en-US" dirty="0" err="1"/>
              <a:t>Splenomegaly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Aplastic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anaemia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629229"/>
            <a:ext cx="8488166" cy="4657291"/>
          </a:xfrm>
        </p:spPr>
        <p:txBody>
          <a:bodyPr/>
          <a:lstStyle/>
          <a:p>
            <a:pPr algn="l">
              <a:buNone/>
            </a:pPr>
            <a:r>
              <a:rPr lang="en-US" dirty="0" err="1" smtClean="0"/>
              <a:t>Aplastic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hypoplastic</a:t>
            </a:r>
            <a:r>
              <a:rPr lang="en-US" dirty="0"/>
              <a:t>) </a:t>
            </a:r>
            <a:r>
              <a:rPr lang="en-US" dirty="0" err="1"/>
              <a:t>anaemia</a:t>
            </a:r>
            <a:r>
              <a:rPr lang="en-US" dirty="0"/>
              <a:t> is defined as </a:t>
            </a:r>
            <a:r>
              <a:rPr lang="en-US" dirty="0" err="1"/>
              <a:t>pancytopenia</a:t>
            </a:r>
            <a:endParaRPr lang="en-US" dirty="0"/>
          </a:p>
          <a:p>
            <a:pPr algn="l">
              <a:buNone/>
            </a:pPr>
            <a:r>
              <a:rPr lang="en-US" dirty="0"/>
              <a:t>resulting from </a:t>
            </a:r>
            <a:r>
              <a:rPr lang="en-US" dirty="0" err="1"/>
              <a:t>hypoplasia</a:t>
            </a:r>
            <a:r>
              <a:rPr lang="en-US" dirty="0"/>
              <a:t> of the bone marrow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It is classified </a:t>
            </a:r>
            <a:r>
              <a:rPr lang="en-US" dirty="0"/>
              <a:t>into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primary </a:t>
            </a:r>
            <a:r>
              <a:rPr lang="en-US" dirty="0"/>
              <a:t>(congenital or acquired) or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secondary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96201"/>
            <a:ext cx="6429420" cy="680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6532667" cy="3667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0010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Congenital: </a:t>
            </a:r>
            <a:r>
              <a:rPr lang="en-US" b="1" dirty="0" err="1"/>
              <a:t>Fanconi</a:t>
            </a:r>
            <a:r>
              <a:rPr lang="en-US" b="1" dirty="0"/>
              <a:t> </a:t>
            </a:r>
            <a:r>
              <a:rPr lang="en-US" b="1" dirty="0" err="1"/>
              <a:t>anaemia</a:t>
            </a:r>
            <a:r>
              <a:rPr lang="en-US" b="1" dirty="0"/>
              <a:t> (FA)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/>
              <a:t>The </a:t>
            </a:r>
            <a:r>
              <a:rPr lang="en-US" dirty="0" err="1"/>
              <a:t>Fanconi</a:t>
            </a:r>
            <a:r>
              <a:rPr lang="en-US" dirty="0"/>
              <a:t> type has an </a:t>
            </a:r>
            <a:r>
              <a:rPr lang="en-US" dirty="0" err="1"/>
              <a:t>autosomal</a:t>
            </a:r>
            <a:r>
              <a:rPr lang="en-US" dirty="0"/>
              <a:t> recessive pattern of inheritance</a:t>
            </a:r>
          </a:p>
          <a:p>
            <a:pPr algn="l">
              <a:buNone/>
            </a:pPr>
            <a:r>
              <a:rPr lang="en-US" dirty="0" smtClean="0"/>
              <a:t>and is often associated with </a:t>
            </a:r>
            <a:r>
              <a:rPr lang="en-US" b="1" dirty="0" smtClean="0"/>
              <a:t>growth retardation and congenital defects of the skeleton (e.g. </a:t>
            </a:r>
            <a:r>
              <a:rPr lang="en-US" b="1" dirty="0" err="1" smtClean="0"/>
              <a:t>microcephaly</a:t>
            </a:r>
            <a:r>
              <a:rPr lang="en-US" b="1" dirty="0" smtClean="0"/>
              <a:t>, absent radii </a:t>
            </a:r>
            <a:r>
              <a:rPr lang="en-US" dirty="0" smtClean="0"/>
              <a:t>or thumbs), </a:t>
            </a:r>
            <a:r>
              <a:rPr lang="en-US" b="1" dirty="0" smtClean="0"/>
              <a:t>of the renal tract (e.g. pelvic or horseshoe kidney)</a:t>
            </a:r>
            <a:endParaRPr lang="ar-IQ" b="1" dirty="0" smtClean="0"/>
          </a:p>
          <a:p>
            <a:pPr algn="l">
              <a:buNone/>
            </a:pPr>
            <a:r>
              <a:rPr lang="en-US" b="1" dirty="0"/>
              <a:t>or skin (areas of hyper‐ and </a:t>
            </a:r>
            <a:r>
              <a:rPr lang="en-US" b="1" dirty="0" err="1"/>
              <a:t>hypopigmentation</a:t>
            </a:r>
            <a:r>
              <a:rPr lang="en-US" b="1" dirty="0"/>
              <a:t>);</a:t>
            </a:r>
          </a:p>
          <a:p>
            <a:pPr algn="l">
              <a:buNone/>
            </a:pPr>
            <a:r>
              <a:rPr lang="en-US" dirty="0"/>
              <a:t>sometimes there is learning disability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6000768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/>
              <a:t>The syndrome is genetically</a:t>
            </a:r>
          </a:p>
          <a:p>
            <a:pPr algn="l">
              <a:buNone/>
            </a:pPr>
            <a:r>
              <a:rPr lang="en-US" dirty="0"/>
              <a:t>heterogeneous with 16 different genes involved: </a:t>
            </a:r>
            <a:r>
              <a:rPr lang="en-US" i="1" dirty="0"/>
              <a:t>FANC</a:t>
            </a:r>
          </a:p>
          <a:p>
            <a:pPr algn="l">
              <a:buNone/>
            </a:pPr>
            <a:r>
              <a:rPr lang="en-US" i="1" dirty="0"/>
              <a:t>A–Q. FANCD1 is identical to BRCA2, the breast cancer </a:t>
            </a:r>
            <a:r>
              <a:rPr lang="en-US" i="1" dirty="0" smtClean="0"/>
              <a:t>susceptibility </a:t>
            </a:r>
            <a:r>
              <a:rPr lang="en-US" dirty="0" smtClean="0"/>
              <a:t>gene</a:t>
            </a:r>
            <a:r>
              <a:rPr lang="en-US" dirty="0"/>
              <a:t>.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proteins coded for by these genes cooperate</a:t>
            </a:r>
          </a:p>
          <a:p>
            <a:pPr algn="l">
              <a:buNone/>
            </a:pPr>
            <a:r>
              <a:rPr lang="en-US" dirty="0"/>
              <a:t>in a common cellular pathway which results in </a:t>
            </a:r>
            <a:r>
              <a:rPr lang="en-US" dirty="0" err="1"/>
              <a:t>ubiquitination</a:t>
            </a:r>
            <a:endParaRPr lang="en-US" dirty="0"/>
          </a:p>
          <a:p>
            <a:pPr algn="l">
              <a:buNone/>
            </a:pPr>
            <a:r>
              <a:rPr lang="en-US" dirty="0"/>
              <a:t>of FANCD2, which protects cells against genetic damage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</a:t>
            </a:r>
            <a:r>
              <a:rPr lang="en-US" dirty="0"/>
              <a:t>Cells</a:t>
            </a:r>
          </a:p>
          <a:p>
            <a:pPr algn="l">
              <a:buNone/>
            </a:pPr>
            <a:r>
              <a:rPr lang="en-US" dirty="0"/>
              <a:t>from FA patients show an abnormally high frequency of </a:t>
            </a:r>
            <a:r>
              <a:rPr lang="en-US" dirty="0" smtClean="0"/>
              <a:t>spontaneous chromosomal </a:t>
            </a:r>
            <a:r>
              <a:rPr lang="en-US" dirty="0"/>
              <a:t>breakage and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the </a:t>
            </a:r>
            <a:r>
              <a:rPr lang="en-US" dirty="0"/>
              <a:t>diagnostic test </a:t>
            </a:r>
            <a:r>
              <a:rPr lang="en-US" dirty="0" smtClean="0"/>
              <a:t>is</a:t>
            </a:r>
          </a:p>
          <a:p>
            <a:pPr algn="l">
              <a:buNone/>
            </a:pPr>
            <a:r>
              <a:rPr lang="en-US" dirty="0" smtClean="0"/>
              <a:t> elevated breakage </a:t>
            </a:r>
            <a:r>
              <a:rPr lang="en-US" dirty="0"/>
              <a:t>after incubation of peripheral blood lymphocytes </a:t>
            </a:r>
            <a:r>
              <a:rPr lang="en-US" dirty="0" smtClean="0"/>
              <a:t>with</a:t>
            </a:r>
            <a:endParaRPr lang="en-US" dirty="0"/>
          </a:p>
          <a:p>
            <a:pPr algn="l">
              <a:buNone/>
            </a:pPr>
            <a:r>
              <a:rPr lang="en-US" dirty="0"/>
              <a:t>the DNA cross‐linking agent </a:t>
            </a:r>
            <a:r>
              <a:rPr lang="en-US" dirty="0" err="1"/>
              <a:t>diepoxybutane</a:t>
            </a:r>
            <a:r>
              <a:rPr lang="en-US" dirty="0"/>
              <a:t> (DEB test).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1440</Words>
  <Application>Microsoft Office PowerPoint</Application>
  <PresentationFormat>عرض على الشاشة (3:4)‏</PresentationFormat>
  <Paragraphs>174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سمة Office</vt:lpstr>
      <vt:lpstr>Aplastic anaemia and bone marrow failure</vt:lpstr>
      <vt:lpstr>Pancytopenia </vt:lpstr>
      <vt:lpstr>Causes of pancytopenia. </vt:lpstr>
      <vt:lpstr>Aplastic anaemia </vt:lpstr>
      <vt:lpstr>الشريحة 5</vt:lpstr>
      <vt:lpstr>الشريحة 6</vt:lpstr>
      <vt:lpstr>الشريحة 7</vt:lpstr>
      <vt:lpstr>Congenital: Fanconi anaemia (FA)</vt:lpstr>
      <vt:lpstr>الشريحة 9</vt:lpstr>
      <vt:lpstr>الشريحة 10</vt:lpstr>
      <vt:lpstr>Dyskeratosis congenita (DC)</vt:lpstr>
      <vt:lpstr>الشريحة 12</vt:lpstr>
      <vt:lpstr>Other inherited bone marrow failure syndromes include </vt:lpstr>
      <vt:lpstr>Idiopathic acquired aplastic anaemia </vt:lpstr>
      <vt:lpstr>Secondary causes </vt:lpstr>
      <vt:lpstr>Clinical features </vt:lpstr>
      <vt:lpstr>Laboratory findings </vt:lpstr>
      <vt:lpstr>Diagnosis </vt:lpstr>
      <vt:lpstr>Treatment </vt:lpstr>
      <vt:lpstr>الشريحة 20</vt:lpstr>
      <vt:lpstr>specific treatments are 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Aplastic anaemia and bone marrow failure</dc:title>
  <dc:creator>DR.Ahmed Saker 2O14</dc:creator>
  <cp:lastModifiedBy>DR.Ahmed Saker 2O14</cp:lastModifiedBy>
  <cp:revision>16</cp:revision>
  <dcterms:created xsi:type="dcterms:W3CDTF">2018-11-05T14:30:37Z</dcterms:created>
  <dcterms:modified xsi:type="dcterms:W3CDTF">2018-11-05T15:48:28Z</dcterms:modified>
</cp:coreProperties>
</file>