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6858000" cy="9144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1464" y="-7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12/10/2018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12/10/2018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12/10/2018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12/10/2018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www.brainyresort.com/en/group-1-cations-flow-chart/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2400" y="318492"/>
            <a:ext cx="6705600" cy="646330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endParaRPr lang="en-US" b="1" dirty="0" smtClean="0"/>
          </a:p>
          <a:p>
            <a:endParaRPr lang="en-US" b="1" dirty="0" smtClean="0"/>
          </a:p>
          <a:p>
            <a:endParaRPr lang="en-US" b="1" dirty="0" smtClean="0"/>
          </a:p>
          <a:p>
            <a:endParaRPr lang="en-US" b="1" dirty="0" smtClean="0"/>
          </a:p>
          <a:p>
            <a:endParaRPr lang="en-US" b="1" dirty="0" smtClean="0"/>
          </a:p>
          <a:p>
            <a:endParaRPr lang="en-US" b="1" dirty="0" smtClean="0"/>
          </a:p>
          <a:p>
            <a:endParaRPr lang="en-US" b="1" dirty="0" smtClean="0"/>
          </a:p>
          <a:p>
            <a:endParaRPr lang="en-US" b="1" dirty="0" smtClean="0"/>
          </a:p>
          <a:p>
            <a:endParaRPr lang="en-US" b="1" dirty="0" smtClean="0"/>
          </a:p>
          <a:p>
            <a:r>
              <a:rPr lang="en-US" b="1" dirty="0" smtClean="0"/>
              <a:t>The aim : is to learn a systematic procedure to separate ions and identify them.</a:t>
            </a:r>
          </a:p>
          <a:p>
            <a:r>
              <a:rPr lang="en-US" b="1" dirty="0" smtClean="0"/>
              <a:t>Analysis : means separation and  identification of a substance in a mixture. Analysis  should be either Qualitative  Quantitative.</a:t>
            </a:r>
          </a:p>
          <a:p>
            <a:r>
              <a:rPr lang="en-US" b="1" dirty="0" smtClean="0"/>
              <a:t>Quantitative Analysis means determination of actual amount of a substance in a mixture in unknown sample, its units are mg/L, mmole/L, or IU/L (this unit to measure enzyme activity).</a:t>
            </a:r>
          </a:p>
          <a:p>
            <a:r>
              <a:rPr lang="en-US" b="1" dirty="0" smtClean="0"/>
              <a:t>Qualitative Analysis is used to detect wither a particular substance is present in unknown sample or not. Its i.e. yes or no test. </a:t>
            </a:r>
          </a:p>
          <a:p>
            <a:r>
              <a:rPr lang="en-US" b="1" dirty="0" smtClean="0"/>
              <a:t>There are many theoretical methods used to separate a substance in from a mixture, the simplest one is based on solubility behaviors of a substance in different solutions(which depend on ionic equilibrium), so that by adding a precipitating agent  </a:t>
            </a:r>
            <a:r>
              <a:rPr lang="en-US" b="1" smtClean="0"/>
              <a:t>then filtration </a:t>
            </a:r>
            <a:r>
              <a:rPr lang="en-US" b="1" dirty="0" smtClean="0"/>
              <a:t>, you can separate a particular substance</a:t>
            </a:r>
          </a:p>
        </p:txBody>
      </p:sp>
      <p:sp>
        <p:nvSpPr>
          <p:cNvPr id="3" name="Down Ribbon 2"/>
          <p:cNvSpPr/>
          <p:nvPr/>
        </p:nvSpPr>
        <p:spPr>
          <a:xfrm>
            <a:off x="1066800" y="533400"/>
            <a:ext cx="4800600" cy="1295400"/>
          </a:xfrm>
          <a:prstGeom prst="ribb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Qualitative  Analysis  Of A Mixture of A Group 1 Ions.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609600" y="438090"/>
            <a:ext cx="58674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000" b="1" u="sng" dirty="0" smtClean="0">
                <a:solidFill>
                  <a:srgbClr val="3333FF"/>
                </a:solidFill>
              </a:rPr>
              <a:t>Table 1: The Practical</a:t>
            </a:r>
            <a:r>
              <a:rPr lang="en-US" sz="2000" b="1" u="sng" dirty="0" smtClean="0">
                <a:solidFill>
                  <a:srgbClr val="3366FF"/>
                </a:solidFill>
                <a:hlinkClick r:id="rId2"/>
              </a:rPr>
              <a:t> </a:t>
            </a:r>
            <a:r>
              <a:rPr lang="en-US" sz="2000" b="1" u="sng" dirty="0" smtClean="0">
                <a:hlinkClick r:id="rId2"/>
              </a:rPr>
              <a:t>Flow Chart Of Group 1 Cations</a:t>
            </a:r>
            <a:r>
              <a:rPr lang="en-US" sz="2000" u="sng" dirty="0" smtClean="0"/>
              <a:t>.</a:t>
            </a:r>
            <a:endParaRPr lang="en-US" sz="2000" u="sng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/>
          <a:srcRect b="66019"/>
          <a:stretch>
            <a:fillRect/>
          </a:stretch>
        </p:blipFill>
        <p:spPr bwMode="auto">
          <a:xfrm>
            <a:off x="0" y="1447800"/>
            <a:ext cx="5410200" cy="266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pSp>
        <p:nvGrpSpPr>
          <p:cNvPr id="15" name="Group 14"/>
          <p:cNvGrpSpPr/>
          <p:nvPr/>
        </p:nvGrpSpPr>
        <p:grpSpPr>
          <a:xfrm>
            <a:off x="381000" y="2362200"/>
            <a:ext cx="6172200" cy="6172200"/>
            <a:chOff x="381000" y="2362200"/>
            <a:chExt cx="6172200" cy="6172200"/>
          </a:xfrm>
        </p:grpSpPr>
        <p:pic>
          <p:nvPicPr>
            <p:cNvPr id="23554" name="Picture 2"/>
            <p:cNvPicPr>
              <a:picLocks noChangeAspect="1" noChangeArrowheads="1"/>
            </p:cNvPicPr>
            <p:nvPr/>
          </p:nvPicPr>
          <p:blipFill>
            <a:blip r:embed="rId3" cstate="print"/>
            <a:srcRect t="43689"/>
            <a:stretch>
              <a:fillRect/>
            </a:stretch>
          </p:blipFill>
          <p:spPr bwMode="auto">
            <a:xfrm>
              <a:off x="381000" y="4114800"/>
              <a:ext cx="6096000" cy="4419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cxnSp>
          <p:nvCxnSpPr>
            <p:cNvPr id="9" name="Straight Connector 8"/>
            <p:cNvCxnSpPr/>
            <p:nvPr/>
          </p:nvCxnSpPr>
          <p:spPr>
            <a:xfrm>
              <a:off x="4495800" y="3810000"/>
              <a:ext cx="1143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Rectangle 9"/>
            <p:cNvSpPr/>
            <p:nvPr/>
          </p:nvSpPr>
          <p:spPr>
            <a:xfrm>
              <a:off x="5715000" y="5410200"/>
              <a:ext cx="838200" cy="3048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/>
                <a:t>K</a:t>
              </a:r>
              <a:r>
                <a:rPr lang="en-US" sz="1100" b="1" dirty="0" smtClean="0"/>
                <a:t>2</a:t>
              </a:r>
              <a:r>
                <a:rPr lang="en-US" b="1" dirty="0" smtClean="0"/>
                <a:t>CrO</a:t>
              </a:r>
              <a:r>
                <a:rPr lang="en-US" sz="1200" b="1" dirty="0" smtClean="0"/>
                <a:t>4</a:t>
              </a:r>
              <a:endParaRPr lang="en-US" dirty="0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1828800" y="5638800"/>
              <a:ext cx="2362200" cy="3810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b="1" dirty="0" smtClean="0"/>
                <a:t>NH4OH ammonia solution</a:t>
              </a:r>
              <a:endParaRPr lang="en-US" sz="1400" dirty="0"/>
            </a:p>
          </p:txBody>
        </p:sp>
        <p:sp>
          <p:nvSpPr>
            <p:cNvPr id="12" name="Oval 11"/>
            <p:cNvSpPr/>
            <p:nvPr/>
          </p:nvSpPr>
          <p:spPr>
            <a:xfrm>
              <a:off x="2895600" y="2362200"/>
              <a:ext cx="2057400" cy="3810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Diluted HCl</a:t>
              </a:r>
              <a:endParaRPr lang="en-US" dirty="0"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533400" y="7772400"/>
              <a:ext cx="1600200" cy="3810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 smtClean="0"/>
                <a:t>Hg(black ppt)&amp;Hg</a:t>
              </a:r>
              <a:r>
                <a:rPr lang="en-US" sz="1000" dirty="0" smtClean="0"/>
                <a:t>2</a:t>
              </a:r>
              <a:r>
                <a:rPr lang="en-US" sz="1400" dirty="0" smtClean="0">
                  <a:latin typeface="Playbill"/>
                </a:rPr>
                <a:t>²</a:t>
              </a:r>
              <a:r>
                <a:rPr lang="en-US" sz="1600" dirty="0" smtClean="0">
                  <a:latin typeface="Playbill"/>
                </a:rPr>
                <a:t>+</a:t>
              </a:r>
            </a:p>
            <a:p>
              <a:pPr algn="ctr"/>
              <a:r>
                <a:rPr lang="en-US" sz="1000" dirty="0" smtClean="0"/>
                <a:t>(white ppt)</a:t>
              </a:r>
              <a:endParaRPr lang="en-US" sz="1000" dirty="0"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3733800" y="7467600"/>
              <a:ext cx="1143000" cy="2286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HNO</a:t>
              </a:r>
              <a:r>
                <a:rPr lang="en-US" sz="1100" dirty="0" smtClean="0"/>
                <a:t>3</a:t>
              </a:r>
              <a:endParaRPr lang="en-US" dirty="0"/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178</Words>
  <Application>Microsoft Office PowerPoint</Application>
  <PresentationFormat>On-screen Show (4:3)</PresentationFormat>
  <Paragraphs>22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Slide 1</vt:lpstr>
      <vt:lpstr>Slide 2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delta</dc:creator>
  <cp:lastModifiedBy>DR.Ahmed Saker 2O14</cp:lastModifiedBy>
  <cp:revision>8</cp:revision>
  <dcterms:created xsi:type="dcterms:W3CDTF">2006-08-16T00:00:00Z</dcterms:created>
  <dcterms:modified xsi:type="dcterms:W3CDTF">2018-12-11T00:02:37Z</dcterms:modified>
</cp:coreProperties>
</file>