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6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74" r:id="rId10"/>
    <p:sldId id="263" r:id="rId11"/>
    <p:sldId id="264" r:id="rId12"/>
    <p:sldId id="275" r:id="rId13"/>
    <p:sldId id="265" r:id="rId14"/>
    <p:sldId id="266" r:id="rId15"/>
    <p:sldId id="276" r:id="rId16"/>
    <p:sldId id="267" r:id="rId17"/>
    <p:sldId id="277" r:id="rId18"/>
    <p:sldId id="268" r:id="rId19"/>
    <p:sldId id="269" r:id="rId20"/>
    <p:sldId id="270" r:id="rId21"/>
    <p:sldId id="271" r:id="rId22"/>
    <p:sldId id="278" r:id="rId23"/>
    <p:sldId id="279" r:id="rId24"/>
    <p:sldId id="280" r:id="rId25"/>
    <p:sldId id="272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790"/>
  </p:normalViewPr>
  <p:slideViewPr>
    <p:cSldViewPr snapToGrid="0" snapToObjects="1">
      <p:cViewPr varScale="1">
        <p:scale>
          <a:sx n="88" d="100"/>
          <a:sy n="88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  <p:sldLayoutId id="2147484209" r:id="rId13"/>
    <p:sldLayoutId id="2147484210" r:id="rId14"/>
    <p:sldLayoutId id="2147484211" r:id="rId15"/>
    <p:sldLayoutId id="2147484212" r:id="rId16"/>
    <p:sldLayoutId id="21474842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atients.uroweb.org/media-library/kidney-and-ureteral-stones/percutaneous-nephrolithotomy-pcnl/" TargetMode="External"/><Relationship Id="rId3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ckbrookurology.com/nephrostomy" TargetMode="External"/><Relationship Id="rId3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anchalurologycentre.com/kidney_stones_treatments.htm" TargetMode="External"/><Relationship Id="rId3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by.baettig.info/stop-smoking/klebsiella-urinary-tract-infection-treatment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/>
              <a:t>Urinary Tract Infection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b="1" dirty="0" err="1" smtClean="0">
                <a:solidFill>
                  <a:srgbClr val="FF0000"/>
                </a:solidFill>
              </a:rPr>
              <a:t>Dr.Zeena</a:t>
            </a:r>
            <a:r>
              <a:rPr lang="en-US" sz="6000" b="1" smtClean="0">
                <a:solidFill>
                  <a:srgbClr val="FF0000"/>
                </a:solidFill>
              </a:rPr>
              <a:t> </a:t>
            </a:r>
            <a:r>
              <a:rPr lang="en-US" sz="6000" b="1" err="1" smtClean="0">
                <a:solidFill>
                  <a:srgbClr val="FF0000"/>
                </a:solidFill>
              </a:rPr>
              <a:t>Helmi</a:t>
            </a:r>
            <a:endParaRPr 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5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Acute Pyelonephritis 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Renal infection is the </a:t>
            </a:r>
            <a:r>
              <a:rPr lang="en-US" b="1">
                <a:solidFill>
                  <a:srgbClr val="FF0000"/>
                </a:solidFill>
              </a:rPr>
              <a:t>most common serious medical </a:t>
            </a:r>
            <a:r>
              <a:rPr lang="en-US" smtClean="0"/>
              <a:t>complication </a:t>
            </a:r>
            <a:r>
              <a:rPr lang="en-US"/>
              <a:t>of pregnancy </a:t>
            </a:r>
          </a:p>
          <a:p>
            <a:r>
              <a:rPr lang="en-US" smtClean="0"/>
              <a:t>Clinical findings:</a:t>
            </a:r>
          </a:p>
          <a:p>
            <a:r>
              <a:rPr lang="en-US" smtClean="0"/>
              <a:t>1-Renal </a:t>
            </a:r>
            <a:r>
              <a:rPr lang="en-US"/>
              <a:t>infection develops more frequently in the </a:t>
            </a:r>
            <a:r>
              <a:rPr lang="en-US" b="1">
                <a:solidFill>
                  <a:srgbClr val="FF0000"/>
                </a:solidFill>
              </a:rPr>
              <a:t>second </a:t>
            </a:r>
            <a:r>
              <a:rPr lang="en-US" b="1" smtClean="0">
                <a:solidFill>
                  <a:srgbClr val="FF0000"/>
                </a:solidFill>
              </a:rPr>
              <a:t>trime</a:t>
            </a:r>
            <a:r>
              <a:rPr lang="en-US" smtClean="0"/>
              <a:t>ster</a:t>
            </a:r>
            <a:r>
              <a:rPr lang="en-US"/>
              <a:t>, and </a:t>
            </a:r>
            <a:r>
              <a:rPr lang="en-US" b="1" err="1">
                <a:solidFill>
                  <a:srgbClr val="FF0000"/>
                </a:solidFill>
              </a:rPr>
              <a:t>nulliparity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and </a:t>
            </a:r>
            <a:r>
              <a:rPr lang="en-US" b="1">
                <a:solidFill>
                  <a:srgbClr val="FF0000"/>
                </a:solidFill>
              </a:rPr>
              <a:t>young</a:t>
            </a:r>
            <a:r>
              <a:rPr lang="en-US"/>
              <a:t> age are associated risk </a:t>
            </a:r>
            <a:r>
              <a:rPr lang="en-US" smtClean="0"/>
              <a:t>factors </a:t>
            </a:r>
            <a:endParaRPr lang="en-US"/>
          </a:p>
          <a:p>
            <a:r>
              <a:rPr lang="en-US"/>
              <a:t>Pyelonephritis is </a:t>
            </a:r>
            <a:r>
              <a:rPr lang="en-US" b="1">
                <a:solidFill>
                  <a:srgbClr val="FF0000"/>
                </a:solidFill>
              </a:rPr>
              <a:t>unilateral</a:t>
            </a:r>
            <a:r>
              <a:rPr lang="en-US"/>
              <a:t> and </a:t>
            </a:r>
            <a:r>
              <a:rPr lang="en-US" b="1">
                <a:solidFill>
                  <a:srgbClr val="FF0000"/>
                </a:solidFill>
              </a:rPr>
              <a:t>right-sided</a:t>
            </a:r>
            <a:r>
              <a:rPr lang="en-US"/>
              <a:t> in more than half of cases, </a:t>
            </a:r>
          </a:p>
          <a:p>
            <a:r>
              <a:rPr lang="en-US" smtClean="0"/>
              <a:t>there </a:t>
            </a:r>
            <a:r>
              <a:rPr lang="en-US"/>
              <a:t>is usually a rather </a:t>
            </a:r>
            <a:r>
              <a:rPr lang="en-US" b="1">
                <a:solidFill>
                  <a:srgbClr val="FF0000"/>
                </a:solidFill>
              </a:rPr>
              <a:t>abrupt</a:t>
            </a:r>
            <a:r>
              <a:rPr lang="en-US"/>
              <a:t> onset with </a:t>
            </a:r>
            <a:r>
              <a:rPr lang="en-US" b="1">
                <a:solidFill>
                  <a:srgbClr val="FF0000"/>
                </a:solidFill>
              </a:rPr>
              <a:t>fever</a:t>
            </a:r>
            <a:r>
              <a:rPr lang="en-US"/>
              <a:t>, shaking chills,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2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aching pain in one or both lumbar regions</a:t>
            </a:r>
            <a:r>
              <a:rPr lang="en-US" smtClean="0"/>
              <a:t>.</a:t>
            </a:r>
          </a:p>
          <a:p>
            <a:r>
              <a:rPr lang="en-US" smtClean="0"/>
              <a:t> </a:t>
            </a:r>
            <a:r>
              <a:rPr lang="en-US"/>
              <a:t>Anorexia, nausea, and vomiting may worsen dehydration. </a:t>
            </a:r>
            <a:endParaRPr lang="en-US" smtClean="0"/>
          </a:p>
          <a:p>
            <a:r>
              <a:rPr lang="en-US" b="1" smtClean="0">
                <a:solidFill>
                  <a:srgbClr val="FF0000"/>
                </a:solidFill>
              </a:rPr>
              <a:t>Tenderness</a:t>
            </a:r>
            <a:r>
              <a:rPr lang="en-US" smtClean="0"/>
              <a:t> </a:t>
            </a:r>
            <a:r>
              <a:rPr lang="en-US"/>
              <a:t>usually can be elicited by percussion in one or both costovertebral angles. </a:t>
            </a:r>
            <a:endParaRPr lang="en-US" smtClean="0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/>
              <a:t> urinary sediment contains many leukocytes, frequently in clumps, and numerous bacteria.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/>
              <a:t>Bacteremia is demonstrated in 15 to 20 percent of these women. </a:t>
            </a:r>
            <a:r>
              <a:rPr lang="en-US" i="1"/>
              <a:t>E coli </a:t>
            </a:r>
            <a:r>
              <a:rPr lang="en-US"/>
              <a:t>is isolated from urine or blood in 70 to 80 percent of infections, </a:t>
            </a:r>
            <a:r>
              <a:rPr lang="en-US" i="1" err="1"/>
              <a:t>Klebsiella</a:t>
            </a:r>
            <a:r>
              <a:rPr lang="en-US" i="1"/>
              <a:t> pneumoniae </a:t>
            </a:r>
            <a:r>
              <a:rPr lang="en-US"/>
              <a:t>in 3 to 5 percent, </a:t>
            </a:r>
            <a:r>
              <a:rPr lang="en-US" i="1"/>
              <a:t>Enterobacter </a:t>
            </a:r>
            <a:r>
              <a:rPr lang="en-US"/>
              <a:t>or </a:t>
            </a:r>
            <a:r>
              <a:rPr lang="en-US" i="1"/>
              <a:t>Proteus </a:t>
            </a:r>
            <a:r>
              <a:rPr lang="en-US"/>
              <a:t>species in 3 to 5 percent, and gram-positive organisms, including group B </a:t>
            </a:r>
            <a:r>
              <a:rPr lang="en-US" i="1"/>
              <a:t>Streptococcus </a:t>
            </a:r>
            <a:r>
              <a:rPr lang="en-US"/>
              <a:t>and </a:t>
            </a:r>
            <a:r>
              <a:rPr lang="en-US" i="1"/>
              <a:t>S aureus</a:t>
            </a:r>
            <a:r>
              <a:rPr lang="en-US"/>
              <a:t>, in up to 10 percent of cases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/>
              <a:t>Plasma creatinine is monitored because early studies reported that 20 percent of pregnant women developed renal dysfunction. </a:t>
            </a:r>
          </a:p>
          <a:p>
            <a:pPr marL="457200" indent="-457200">
              <a:buFont typeface="+mj-lt"/>
              <a:buAutoNum type="arabicPeriod"/>
            </a:pPr>
            <a:endParaRPr lang="en-US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444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err="1" smtClean="0"/>
              <a:t>DDx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err="1" smtClean="0"/>
              <a:t>labour</a:t>
            </a:r>
            <a:endParaRPr lang="en-US" smtClean="0"/>
          </a:p>
          <a:p>
            <a:pPr marL="457200" indent="-457200">
              <a:buFont typeface="+mj-lt"/>
              <a:buAutoNum type="arabicPeriod"/>
            </a:pPr>
            <a:r>
              <a:rPr lang="en-US" err="1" smtClean="0"/>
              <a:t>chorioamnionitis</a:t>
            </a:r>
            <a:r>
              <a:rPr lang="en-US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appendicitis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placental abruption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infarcted </a:t>
            </a:r>
            <a:r>
              <a:rPr lang="en-US"/>
              <a:t>leiomyoma. </a:t>
            </a:r>
            <a:endParaRPr lang="en-US" smtClean="0"/>
          </a:p>
          <a:p>
            <a:pPr marL="457200" indent="-457200">
              <a:buFont typeface="+mj-lt"/>
              <a:buAutoNum type="arabicPeriod"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93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/>
              <a:t>1-Uterine </a:t>
            </a:r>
            <a:r>
              <a:rPr lang="en-US" sz="3600" dirty="0"/>
              <a:t>activity from endotoxin is common and is related to fever severity </a:t>
            </a:r>
          </a:p>
          <a:p>
            <a:pPr algn="just"/>
            <a:r>
              <a:rPr lang="en-US" sz="3600" dirty="0" smtClean="0"/>
              <a:t>2-Varying </a:t>
            </a:r>
            <a:r>
              <a:rPr lang="en-US" sz="3600" dirty="0"/>
              <a:t>degrees of respiratory </a:t>
            </a:r>
            <a:r>
              <a:rPr lang="en-US" sz="3600" dirty="0" smtClean="0"/>
              <a:t>insufficiency </a:t>
            </a:r>
            <a:r>
              <a:rPr lang="en-US" sz="3600" dirty="0"/>
              <a:t>from endotoxin-induced alveolar injury are manifest in up to 10 percent of women and may result in frank pulmonary edema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9794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3-Endotoxin-induced </a:t>
            </a:r>
            <a:r>
              <a:rPr lang="en-US" i="1" dirty="0"/>
              <a:t>hemolysis </a:t>
            </a:r>
            <a:r>
              <a:rPr lang="en-US" dirty="0"/>
              <a:t>is common, and approximately a third of patients with pyelonephritis develop anemia . With recovery, hemoglobin regeneration is normal because acute infection does not affect erythropoietin production </a:t>
            </a:r>
          </a:p>
          <a:p>
            <a:pPr algn="just"/>
            <a:r>
              <a:rPr lang="en-US" dirty="0"/>
              <a:t>4-Plasma creatinine is monitored because 20 percent of pregnant women developed renal dysfunction.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83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Management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Apple Color Emoji" charset="0"/>
                <a:ea typeface="Apple Color Emoji" charset="0"/>
                <a:cs typeface="Apple Color Emoji" charset="0"/>
              </a:rPr>
              <a:t>1-Admission </a:t>
            </a: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to </a:t>
            </a:r>
            <a:r>
              <a:rPr lang="en-US" sz="2800" dirty="0" smtClean="0">
                <a:latin typeface="Apple Color Emoji" charset="0"/>
                <a:ea typeface="Apple Color Emoji" charset="0"/>
                <a:cs typeface="Apple Color Emoji" charset="0"/>
              </a:rPr>
              <a:t>hospital</a:t>
            </a:r>
            <a:endParaRPr lang="en-US" sz="2800" dirty="0">
              <a:latin typeface="Apple Color Emoji" charset="0"/>
              <a:ea typeface="Apple Color Emoji" charset="0"/>
              <a:cs typeface="Apple Color Emoji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2-</a:t>
            </a:r>
            <a:r>
              <a:rPr lang="en-US" sz="2800" i="1" dirty="0">
                <a:latin typeface="Apple Color Emoji" charset="0"/>
                <a:ea typeface="Apple Color Emoji" charset="0"/>
                <a:cs typeface="Apple Color Emoji" charset="0"/>
              </a:rPr>
              <a:t> Intravenous hydration to ensure adequate urinary output is the cornerstone of treatment </a:t>
            </a:r>
            <a:endParaRPr lang="en-US" sz="2800" dirty="0">
              <a:latin typeface="Apple Color Emoji" charset="0"/>
              <a:ea typeface="Apple Color Emoji" charset="0"/>
              <a:cs typeface="Apple Color Emoji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3- Antimicrobial therapy usually is empirical, and </a:t>
            </a:r>
            <a:r>
              <a:rPr lang="en-US" sz="2800" dirty="0" smtClean="0">
                <a:latin typeface="Apple Color Emoji" charset="0"/>
                <a:ea typeface="Apple Color Emoji" charset="0"/>
                <a:cs typeface="Apple Color Emoji" charset="0"/>
              </a:rPr>
              <a:t>ampicillin </a:t>
            </a: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plus gentamicin; cefazolin or ceftriaxone </a:t>
            </a:r>
          </a:p>
          <a:p>
            <a:pPr marL="0" indent="0" algn="just">
              <a:buNone/>
            </a:pP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4- High fever should be lowered with a cooling blanket or acetaminophen. is </a:t>
            </a:r>
            <a:r>
              <a:rPr lang="en-US" sz="2800" dirty="0" smtClean="0">
                <a:latin typeface="Apple Color Emoji" charset="0"/>
                <a:ea typeface="Apple Color Emoji" charset="0"/>
                <a:cs typeface="Apple Color Emoji" charset="0"/>
              </a:rPr>
              <a:t>especially important </a:t>
            </a: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in early pregnancy because of possible teratogenic </a:t>
            </a:r>
            <a:r>
              <a:rPr lang="en-US" sz="2800" dirty="0" smtClean="0">
                <a:latin typeface="Apple Color Emoji" charset="0"/>
                <a:ea typeface="Apple Color Emoji" charset="0"/>
                <a:cs typeface="Apple Color Emoji" charset="0"/>
              </a:rPr>
              <a:t>effects </a:t>
            </a:r>
            <a:r>
              <a:rPr lang="en-US" sz="2800" dirty="0">
                <a:latin typeface="Apple Color Emoji" charset="0"/>
                <a:ea typeface="Apple Color Emoji" charset="0"/>
                <a:cs typeface="Apple Color Emoji" charset="0"/>
              </a:rPr>
              <a:t>of hyperthermia </a:t>
            </a:r>
          </a:p>
        </p:txBody>
      </p:sp>
    </p:spTree>
    <p:extLst>
      <p:ext uri="{BB962C8B-B14F-4D97-AF65-F5344CB8AC3E}">
        <p14:creationId xmlns:p14="http://schemas.microsoft.com/office/powerpoint/2010/main" val="1628173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600" dirty="0">
                <a:latin typeface="Apple Color Emoji" charset="0"/>
                <a:ea typeface="Apple Color Emoji" charset="0"/>
                <a:cs typeface="Apple Color Emoji" charset="0"/>
              </a:rPr>
              <a:t>5-Obtain urine and blood </a:t>
            </a:r>
            <a:r>
              <a:rPr lang="en-US" sz="3600" dirty="0" smtClean="0">
                <a:latin typeface="Apple Color Emoji" charset="0"/>
                <a:ea typeface="Apple Color Emoji" charset="0"/>
                <a:cs typeface="Apple Color Emoji" charset="0"/>
              </a:rPr>
              <a:t>cultures</a:t>
            </a:r>
          </a:p>
          <a:p>
            <a:pPr marL="0" indent="0" algn="just">
              <a:buNone/>
            </a:pPr>
            <a:r>
              <a:rPr lang="en-US" sz="3600" dirty="0"/>
              <a:t>6-Evaluate </a:t>
            </a:r>
            <a:r>
              <a:rPr lang="en-US" sz="3600" dirty="0" err="1"/>
              <a:t>hemogram</a:t>
            </a:r>
            <a:r>
              <a:rPr lang="en-US" sz="3600" dirty="0"/>
              <a:t>, serum creatinine, and electrolytes </a:t>
            </a:r>
          </a:p>
          <a:p>
            <a:pPr marL="0" indent="0" algn="just">
              <a:buNone/>
            </a:pPr>
            <a:r>
              <a:rPr lang="en-US" sz="3600" dirty="0"/>
              <a:t>7-Monitor vital signs frequently </a:t>
            </a:r>
          </a:p>
          <a:p>
            <a:pPr marL="0" indent="0" algn="just">
              <a:buNone/>
            </a:pPr>
            <a:r>
              <a:rPr lang="en-US" sz="3600" dirty="0"/>
              <a:t>8-Obtain chest radiograph if there is dyspnea or tachypnea </a:t>
            </a:r>
            <a:r>
              <a:rPr lang="en-US" sz="3600" dirty="0" smtClean="0">
                <a:latin typeface="Apple Color Emoji" charset="0"/>
                <a:ea typeface="Apple Color Emoji" charset="0"/>
                <a:cs typeface="Apple Color Emoji" charset="0"/>
              </a:rPr>
              <a:t> </a:t>
            </a:r>
            <a:endParaRPr lang="en-US" sz="3600" dirty="0">
              <a:latin typeface="Apple Color Emoji" charset="0"/>
              <a:ea typeface="Apple Color Emoji" charset="0"/>
              <a:cs typeface="Apple Color Emoj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3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/>
              <a:t>9-Repeat </a:t>
            </a:r>
            <a:r>
              <a:rPr lang="en-US" sz="3600" dirty="0"/>
              <a:t>hematology and chemistry studies in 48 hours </a:t>
            </a:r>
          </a:p>
          <a:p>
            <a:pPr marL="0" indent="0" algn="just">
              <a:buNone/>
            </a:pPr>
            <a:r>
              <a:rPr lang="en-US" sz="3600" dirty="0"/>
              <a:t>10-Change to oral antimicrobials when afebrile </a:t>
            </a:r>
          </a:p>
          <a:p>
            <a:pPr marL="0" indent="0" algn="just">
              <a:buNone/>
            </a:pPr>
            <a:r>
              <a:rPr lang="en-US" sz="3600" dirty="0"/>
              <a:t>11-Discharge when afebrile 24 hours, consider antimicrobial therapy for 7 to 10 days </a:t>
            </a:r>
          </a:p>
          <a:p>
            <a:pPr marL="0" indent="0" algn="just">
              <a:buNone/>
            </a:pPr>
            <a:r>
              <a:rPr lang="en-US" sz="3600" dirty="0"/>
              <a:t>12-Repeat urine culture 1 to 2 weeks after antimicrobial therapy completed 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9300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b="1" u="sng" dirty="0"/>
              <a:t>With persistent spiking fever or lack of clinical improvement</a:t>
            </a:r>
            <a:r>
              <a:rPr lang="en-US" sz="4000" dirty="0"/>
              <a:t> by 48 to 72 hours, urinary tract obstruction or another complication or both are considered. Renal sonography is recommended to search for obstruction manifest by abnormal ureteral or </a:t>
            </a:r>
            <a:r>
              <a:rPr lang="en-US" sz="4000" dirty="0" err="1"/>
              <a:t>pyelocaliceal</a:t>
            </a:r>
            <a:r>
              <a:rPr lang="en-US" sz="4000" dirty="0"/>
              <a:t> dilatation </a:t>
            </a:r>
          </a:p>
        </p:txBody>
      </p:sp>
    </p:spTree>
    <p:extLst>
      <p:ext uri="{BB962C8B-B14F-4D97-AF65-F5344CB8AC3E}">
        <p14:creationId xmlns:p14="http://schemas.microsoft.com/office/powerpoint/2010/main" val="52804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Urinary tract infection are </a:t>
            </a:r>
            <a:r>
              <a:rPr lang="en-US"/>
              <a:t>the most common bacterial infections during </a:t>
            </a:r>
            <a:r>
              <a:rPr lang="en-US" smtClean="0"/>
              <a:t>pregnancy</a:t>
            </a:r>
            <a:r>
              <a:rPr lang="en-US"/>
              <a:t>. </a:t>
            </a:r>
          </a:p>
          <a:p>
            <a:r>
              <a:rPr lang="en-US" i="1" smtClean="0"/>
              <a:t>asymptomatic </a:t>
            </a:r>
            <a:r>
              <a:rPr lang="en-US" i="1"/>
              <a:t>bacteriuria </a:t>
            </a:r>
            <a:r>
              <a:rPr lang="en-US"/>
              <a:t>is the most common, </a:t>
            </a:r>
            <a:r>
              <a:rPr lang="en-US" smtClean="0"/>
              <a:t>symptomatic </a:t>
            </a:r>
            <a:r>
              <a:rPr lang="en-US"/>
              <a:t>infection includes </a:t>
            </a:r>
            <a:r>
              <a:rPr lang="en-US" i="1"/>
              <a:t>cystitis</a:t>
            </a:r>
            <a:r>
              <a:rPr lang="en-US"/>
              <a:t>, or it may involve the renal calyces, pelvis, and parenchyma—</a:t>
            </a:r>
            <a:r>
              <a:rPr lang="en-US" i="1"/>
              <a:t>pyelonephritis</a:t>
            </a:r>
            <a:r>
              <a:rPr lang="en-US"/>
              <a:t>. </a:t>
            </a:r>
          </a:p>
          <a:p>
            <a:r>
              <a:rPr lang="en-US"/>
              <a:t>Organisms that cause urinary infections are those from the normal perineal </a:t>
            </a:r>
            <a:r>
              <a:rPr lang="en-US" smtClean="0"/>
              <a:t>flora</a:t>
            </a:r>
            <a:r>
              <a:rPr lang="en-US"/>
              <a:t>. Approximately 90 percent of </a:t>
            </a:r>
            <a:r>
              <a:rPr lang="en-US" i="1"/>
              <a:t>Escherichia coli 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If stones are strongly suspected  patient should be send for </a:t>
            </a:r>
          </a:p>
          <a:p>
            <a:pPr marL="0" indent="0" algn="just">
              <a:buNone/>
            </a:pPr>
            <a:r>
              <a:rPr lang="en-US" sz="3600" dirty="0"/>
              <a:t>1-a renal sonographic examination , </a:t>
            </a:r>
          </a:p>
          <a:p>
            <a:pPr marL="0" indent="0" algn="just">
              <a:buNone/>
            </a:pPr>
            <a:r>
              <a:rPr lang="en-US" sz="3600" dirty="0"/>
              <a:t>2-a plain abdominal radiograph (will identify nearly 90 percent.) </a:t>
            </a:r>
          </a:p>
          <a:p>
            <a:pPr marL="0" indent="0" algn="just">
              <a:buNone/>
            </a:pPr>
            <a:r>
              <a:rPr lang="en-US" sz="3600" dirty="0"/>
              <a:t>3-MR imaging may disclose the cause of persistent infection </a:t>
            </a:r>
          </a:p>
          <a:p>
            <a:pPr marL="0" indent="0"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0272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/>
              <a:t>Obstruction relief is important, and one method is </a:t>
            </a:r>
            <a:r>
              <a:rPr lang="en-US" sz="4000" baseline="30000" dirty="0"/>
              <a:t>1 </a:t>
            </a:r>
            <a:r>
              <a:rPr lang="en-US" sz="4000" u="sng" dirty="0" err="1"/>
              <a:t>cystoscopic</a:t>
            </a:r>
            <a:r>
              <a:rPr lang="en-US" sz="4000" u="sng" dirty="0"/>
              <a:t> placement of a double-J </a:t>
            </a:r>
            <a:r>
              <a:rPr lang="en-US" sz="4000" u="sng" dirty="0" smtClean="0"/>
              <a:t>ureteral </a:t>
            </a:r>
            <a:r>
              <a:rPr lang="en-US" sz="4000" u="sng" dirty="0"/>
              <a:t>stent </a:t>
            </a:r>
            <a:endParaRPr lang="en-US" sz="4000" dirty="0"/>
          </a:p>
          <a:p>
            <a:pPr algn="just"/>
            <a:r>
              <a:rPr lang="en-US" sz="4000" baseline="30000" dirty="0"/>
              <a:t>2 </a:t>
            </a:r>
            <a:r>
              <a:rPr lang="en-US" sz="4000" dirty="0"/>
              <a:t>percutaneous nephrostomy </a:t>
            </a:r>
          </a:p>
          <a:p>
            <a:pPr algn="just"/>
            <a:r>
              <a:rPr lang="en-US" sz="4000" baseline="30000" dirty="0"/>
              <a:t>3 </a:t>
            </a:r>
            <a:r>
              <a:rPr lang="en-US" sz="4000" dirty="0"/>
              <a:t>surgical removal of stones may be required in some women </a:t>
            </a:r>
          </a:p>
        </p:txBody>
      </p:sp>
    </p:spTree>
    <p:extLst>
      <p:ext uri="{BB962C8B-B14F-4D97-AF65-F5344CB8AC3E}">
        <p14:creationId xmlns:p14="http://schemas.microsoft.com/office/powerpoint/2010/main" val="344411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تيجة بحث الصور عن ‪double j nephrostomy‬‏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" y="71729"/>
            <a:ext cx="11914496" cy="666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191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تيجة بحث الصور عن ‪nephrostomy‬‏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76" y="445277"/>
            <a:ext cx="11120205" cy="613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54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تيجة بحث الصور عن ‪removal of stones‬‏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40" y="327546"/>
            <a:ext cx="11232635" cy="636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495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4400" dirty="0"/>
              <a:t>for recurrence infection : nitrofurantoin, 100 mg orally at bedtime given for the remainder of the pregnancy, reduces bacteriuria recurrence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1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457200" rtl="0" eaLnBrk="1" latinLnBrk="0" hangingPunct="1">
              <a:spcBef>
                <a:spcPct val="0"/>
              </a:spcBef>
              <a:buNone/>
            </a:pPr>
            <a:r>
              <a:rPr lang="en-US" sz="6600" dirty="0"/>
              <a:t>Q</a:t>
            </a:r>
            <a:r>
              <a:rPr lang="en-US" sz="6600" dirty="0" smtClean="0"/>
              <a:t>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Patint</a:t>
            </a:r>
            <a:r>
              <a:rPr lang="en-US" dirty="0" smtClean="0"/>
              <a:t> G1P0 gestational age is 20 week presented with loin pain fever </a:t>
            </a:r>
            <a:r>
              <a:rPr lang="en-US" smtClean="0"/>
              <a:t>and chills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7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تيجة بحث الصور عن ‪urinary tract infection‬‏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" y="122829"/>
            <a:ext cx="12082818" cy="671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01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Asymptomatic Bacteriuria </a:t>
            </a:r>
            <a:endParaRPr lang="en-US"/>
          </a:p>
          <a:p>
            <a:r>
              <a:rPr lang="en-US"/>
              <a:t>is refers to persistent, actively multiplying bacteria within the urinary tract in asymptomatic women. </a:t>
            </a:r>
          </a:p>
          <a:p>
            <a:r>
              <a:rPr lang="en-US"/>
              <a:t>Bacteriuria is typically present at the </a:t>
            </a:r>
            <a:r>
              <a:rPr lang="en-US" smtClean="0"/>
              <a:t>first </a:t>
            </a:r>
            <a:r>
              <a:rPr lang="en-US"/>
              <a:t>prenatal visit. An initial positive urine culture result prompts treatment, after which, fewer than 1 percent of women develop a urinary tract </a:t>
            </a:r>
            <a:r>
              <a:rPr lang="en-US" smtClean="0"/>
              <a:t>infection. </a:t>
            </a:r>
            <a:r>
              <a:rPr lang="en-US"/>
              <a:t>A clean-voided specimen containing more than 100,000 organisms/mL is diagnostic.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02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Significance </a:t>
            </a:r>
          </a:p>
          <a:p>
            <a:r>
              <a:rPr lang="en-US"/>
              <a:t>If asymptomatic bacteriuria is not treated, approximately 25 percent of infected women will develop symptomatic infection during pregnancy. Eradication of bacteriuria with </a:t>
            </a:r>
            <a:r>
              <a:rPr lang="en-US" smtClean="0"/>
              <a:t>antimicrobial </a:t>
            </a:r>
            <a:r>
              <a:rPr lang="en-US"/>
              <a:t>agents prevents most of these. </a:t>
            </a:r>
          </a:p>
          <a:p>
            <a:r>
              <a:rPr lang="en-US"/>
              <a:t>Treatment </a:t>
            </a:r>
          </a:p>
          <a:p>
            <a:r>
              <a:rPr lang="en-US"/>
              <a:t>Bacteriuria responds to empirical treatment with any of several antimicrobial regimens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treatment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Single-dose treatment </a:t>
            </a:r>
          </a:p>
          <a:p>
            <a:r>
              <a:rPr lang="en-US"/>
              <a:t>Amoxicillin, 3 g </a:t>
            </a:r>
          </a:p>
          <a:p>
            <a:r>
              <a:rPr lang="en-US"/>
              <a:t>Ampicillin, 2 g </a:t>
            </a:r>
          </a:p>
          <a:p>
            <a:r>
              <a:rPr lang="en-US"/>
              <a:t>Cephalosporin, 2 g </a:t>
            </a:r>
          </a:p>
          <a:p>
            <a:r>
              <a:rPr lang="en-US"/>
              <a:t>Nitrofurantoin, 200 mg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94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3-day course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Amoxicillin, 500 mg three times daily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Ampicillin, 250 mg four times daily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Cephalosporin, 250 mg four times daily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smtClean="0">
                <a:latin typeface="Arial" charset="0"/>
              </a:rPr>
              <a:t>  </a:t>
            </a:r>
            <a:r>
              <a:rPr lang="en-US" altLang="en-US" sz="800" smtClean="0">
                <a:latin typeface="Arial" charset="0"/>
              </a:rPr>
              <a:t> </a:t>
            </a:r>
            <a:endParaRPr lang="en-US" altLang="en-US" sz="240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Nitrofurantoin, 50 to 100 mg four times daily or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latin typeface="Arial" charset="0"/>
              </a:rPr>
              <a:t>100 mg twice daily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pic>
        <p:nvPicPr>
          <p:cNvPr id="1034" name="Picture 10" descr="age1072image79473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29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Cystitis and Urethritis 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Cystitis </a:t>
            </a:r>
            <a:r>
              <a:rPr lang="en-US"/>
              <a:t>is characterized by dysuria, urgency, and frequency, but with few associated systemic findings. </a:t>
            </a:r>
            <a:r>
              <a:rPr lang="en-US" b="1">
                <a:solidFill>
                  <a:srgbClr val="FF0000"/>
                </a:solidFill>
              </a:rPr>
              <a:t>Pyuria and bacteriuria </a:t>
            </a:r>
            <a:r>
              <a:rPr lang="en-US"/>
              <a:t>are usually found. </a:t>
            </a:r>
            <a:r>
              <a:rPr lang="en-US" b="1">
                <a:solidFill>
                  <a:srgbClr val="FF0000"/>
                </a:solidFill>
              </a:rPr>
              <a:t>Microscopic hematuria </a:t>
            </a:r>
            <a:r>
              <a:rPr lang="en-US"/>
              <a:t>is common, and occasionally there is gross hematuria from hemorrhagic cystitis . Although cystitis is usually uncomplicated, the upper urinary tract may become involved by ascending infection. Almost </a:t>
            </a:r>
            <a:r>
              <a:rPr lang="en-US" b="1">
                <a:solidFill>
                  <a:srgbClr val="FF0000"/>
                </a:solidFill>
              </a:rPr>
              <a:t>40 percent </a:t>
            </a:r>
            <a:r>
              <a:rPr lang="en-US"/>
              <a:t>of pregnant women with acute pyelonephritis have preceding symptoms of lower tract infection. </a:t>
            </a:r>
          </a:p>
        </p:txBody>
      </p:sp>
    </p:spTree>
    <p:extLst>
      <p:ext uri="{BB962C8B-B14F-4D97-AF65-F5344CB8AC3E}">
        <p14:creationId xmlns:p14="http://schemas.microsoft.com/office/powerpoint/2010/main" val="214392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/>
              <a:t>Women with cystitis respond readily to any of several regimens. </a:t>
            </a:r>
            <a:r>
              <a:rPr lang="en-US" b="1">
                <a:solidFill>
                  <a:srgbClr val="FF0000"/>
                </a:solidFill>
              </a:rPr>
              <a:t>Most of the three-day regimens  are usually 90-percent </a:t>
            </a:r>
            <a:r>
              <a:rPr lang="en-US" b="1" err="1">
                <a:solidFill>
                  <a:srgbClr val="FF0000"/>
                </a:solidFill>
              </a:rPr>
              <a:t>efective</a:t>
            </a:r>
            <a:r>
              <a:rPr lang="en-US" b="1">
                <a:solidFill>
                  <a:srgbClr val="FF0000"/>
                </a:solidFill>
              </a:rPr>
              <a:t> .. </a:t>
            </a:r>
          </a:p>
          <a:p>
            <a:pPr algn="just"/>
            <a:r>
              <a:rPr lang="en-US"/>
              <a:t>Lower urinary tract symptoms with </a:t>
            </a:r>
            <a:r>
              <a:rPr lang="en-US" b="1">
                <a:solidFill>
                  <a:srgbClr val="FF0000"/>
                </a:solidFill>
              </a:rPr>
              <a:t>pyuria accompanied by a sterile urine </a:t>
            </a:r>
            <a:r>
              <a:rPr lang="en-US"/>
              <a:t>culture may be from urethritis caused by </a:t>
            </a:r>
            <a:r>
              <a:rPr lang="en-US" i="1"/>
              <a:t>Chlamydia trachomatis</a:t>
            </a:r>
            <a:r>
              <a:rPr lang="en-US"/>
              <a:t>. Mucopurulent cervicitis usually </a:t>
            </a:r>
            <a:r>
              <a:rPr lang="en-US" smtClean="0"/>
              <a:t>coexists</a:t>
            </a:r>
            <a:r>
              <a:rPr lang="en-US"/>
              <a:t>, and azithromycin therapy is </a:t>
            </a:r>
            <a:r>
              <a:rPr lang="en-US" err="1"/>
              <a:t>efective</a:t>
            </a:r>
            <a:r>
              <a:rPr lang="en-US"/>
              <a:t>.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1286</TotalTime>
  <Words>908</Words>
  <Application>Microsoft Macintosh PowerPoint</Application>
  <PresentationFormat>Widescreen</PresentationFormat>
  <Paragraphs>77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Apple Color Emoji</vt:lpstr>
      <vt:lpstr>Corbel</vt:lpstr>
      <vt:lpstr>Arial</vt:lpstr>
      <vt:lpstr>Parallax</vt:lpstr>
      <vt:lpstr>Urinary Tract Infection</vt:lpstr>
      <vt:lpstr>PowerPoint Presentation</vt:lpstr>
      <vt:lpstr>PowerPoint Presentation</vt:lpstr>
      <vt:lpstr>PowerPoint Presentation</vt:lpstr>
      <vt:lpstr>PowerPoint Presentation</vt:lpstr>
      <vt:lpstr>treatment</vt:lpstr>
      <vt:lpstr>PowerPoint Presentation</vt:lpstr>
      <vt:lpstr>Cystitis and Urethritis  </vt:lpstr>
      <vt:lpstr>PowerPoint Presentation</vt:lpstr>
      <vt:lpstr>Acute Pyelonephritis  </vt:lpstr>
      <vt:lpstr>PowerPoint Presentation</vt:lpstr>
      <vt:lpstr>Investigation</vt:lpstr>
      <vt:lpstr>DDx:</vt:lpstr>
      <vt:lpstr>complications</vt:lpstr>
      <vt:lpstr>PowerPoint Presentation</vt:lpstr>
      <vt:lpstr>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dcterms:created xsi:type="dcterms:W3CDTF">2018-04-01T10:34:22Z</dcterms:created>
  <dcterms:modified xsi:type="dcterms:W3CDTF">2018-04-15T05:51:25Z</dcterms:modified>
</cp:coreProperties>
</file>