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Default Extension="sldx" ContentType="application/vnd.openxmlformats-officedocument.presentationml.slide"/>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662" y="36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12/8/2018</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PowerPoint_Slide1.sldx"/><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4"/>
          <p:cNvSpPr>
            <a:spLocks noChangeArrowheads="1"/>
          </p:cNvSpPr>
          <p:nvPr/>
        </p:nvSpPr>
        <p:spPr bwMode="auto">
          <a:xfrm>
            <a:off x="228600" y="1474887"/>
            <a:ext cx="6477000" cy="4801314"/>
          </a:xfrm>
          <a:prstGeom prst="rect">
            <a:avLst/>
          </a:prstGeom>
          <a:solidFill>
            <a:schemeClr val="accent4">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b="1" i="0" u="sng" strike="noStrike" cap="none" normalizeH="0" baseline="0" dirty="0" smtClean="0">
                <a:ln>
                  <a:noFill/>
                </a:ln>
                <a:solidFill>
                  <a:schemeClr val="tx1"/>
                </a:solidFill>
                <a:effectLst/>
                <a:latin typeface="Arial" pitchFamily="34" charset="0"/>
                <a:ea typeface="Calibri" pitchFamily="34" charset="0"/>
                <a:cs typeface="Arial" pitchFamily="34" charset="0"/>
              </a:rPr>
              <a:t>Aim of the Medical Chemistry Laboratory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1-To give you the chance to observe some of the substances, its reactions discussed in the lectures and textbooks.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2- To gain some skills, and techniques used, such as quantitative, and categorical analytical work.</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3- To offer you training by careful and complete observation of certain phenomena, then recording your data about them. Data followed by analysis, to determine the significant value of your work, and then write your decision of what can you conclude from your data. This is shown in the report written at the end of each experiment.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nip Diagonal Corner Rectangle 2"/>
          <p:cNvSpPr/>
          <p:nvPr/>
        </p:nvSpPr>
        <p:spPr>
          <a:xfrm>
            <a:off x="1676400" y="838200"/>
            <a:ext cx="3657600" cy="762000"/>
          </a:xfrm>
          <a:prstGeom prst="snip2DiagRect">
            <a:avLst/>
          </a:prstGeom>
          <a:ln/>
        </p:spPr>
        <p:style>
          <a:lnRef idx="0">
            <a:schemeClr val="accent1"/>
          </a:lnRef>
          <a:fillRef idx="3">
            <a:schemeClr val="accent1"/>
          </a:fillRef>
          <a:effectRef idx="3">
            <a:schemeClr val="accent1"/>
          </a:effectRef>
          <a:fontRef idx="minor">
            <a:schemeClr val="lt1"/>
          </a:fontRef>
        </p:style>
        <p:txBody>
          <a:bodyPr rtlCol="0" anchor="ctr"/>
          <a:lstStyle/>
          <a:p>
            <a:pPr lvl="0" algn="ctr" rtl="1" fontAlgn="base">
              <a:spcBef>
                <a:spcPct val="0"/>
              </a:spcBef>
              <a:spcAft>
                <a:spcPct val="0"/>
              </a:spcAft>
            </a:pPr>
            <a:r>
              <a:rPr lang="ar-IQ" b="1" dirty="0" smtClean="0">
                <a:solidFill>
                  <a:schemeClr val="bg1"/>
                </a:solidFill>
                <a:ea typeface="Calibri" pitchFamily="34" charset="0"/>
                <a:cs typeface="Arial" pitchFamily="34" charset="0"/>
              </a:rPr>
              <a:t>المحاضرة الأولى عملي / السنة الاولى</a:t>
            </a:r>
            <a:endParaRPr lang="en-US" dirty="0" smtClean="0">
              <a:solidFill>
                <a:schemeClr val="bg1"/>
              </a:solidFill>
              <a:cs typeface="Arial" pitchFamily="34" charset="0"/>
            </a:endParaRPr>
          </a:p>
          <a:p>
            <a:pPr lvl="0" algn="ctr" rtl="1" eaLnBrk="0" fontAlgn="base" hangingPunct="0">
              <a:spcBef>
                <a:spcPct val="0"/>
              </a:spcBef>
              <a:spcAft>
                <a:spcPct val="0"/>
              </a:spcAft>
            </a:pPr>
            <a:r>
              <a:rPr lang="en-US" b="1" dirty="0" smtClean="0">
                <a:solidFill>
                  <a:schemeClr val="bg1"/>
                </a:solidFill>
                <a:ea typeface="Calibri" pitchFamily="34" charset="0"/>
                <a:cs typeface="Arial" pitchFamily="34" charset="0"/>
              </a:rPr>
              <a:t>Medical Chemistry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04800" y="914400"/>
            <a:ext cx="6477000" cy="6894195"/>
          </a:xfrm>
          <a:prstGeom prst="rect">
            <a:avLst/>
          </a:prstGeom>
          <a:solidFill>
            <a:schemeClr val="accent4">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SAETY RULES</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1- No drinking, eating, chewing, &amp; smoking are allowed in the lab.</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2- Avoid inhaling any chemical fumes. If necessary, a substance may be smelt by wafting (fanning) its vapor gently towered your face.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3- Never point a test-tube nozzle when boiling a liquid at your neighbor, It may pump.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4- Also never transfer any reagent bottle, keep it (some containers emitting noxious fumes should be placed in the fume cupboard or Hood.).</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5- Chemical contact should be washed immediately with copious amount of water, and to notify the instructor.</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6- Discarding the reagent in the sink should be flushed down the drain with copious amount of the tap water, always noxious fumes evolve from residual reagents in the bottom of the drain.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04800" y="242501"/>
            <a:ext cx="6477000" cy="6063198"/>
          </a:xfrm>
          <a:prstGeom prst="rect">
            <a:avLst/>
          </a:prstGeom>
          <a:solidFill>
            <a:schemeClr val="accent4">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SAETY RULES</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6- Discarding the reagent in the sink should be flushed down the drain with copious amount of the tap water, always noxious fumes evolve from residual reagents in the bottom of the drain.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7- Avoid self-contamination, by keeping your hands away from your mouth, nose, and eyes. Always use gloves,&amp; mask.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8- Electrical equipments, and connections shouldn't be handed with wet hands, nor should electrical equipments be used after a liquid has been spilled on it.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9- If you see any dangerous procedures taking place in the lab, please inform the instructor immediately.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10- Hands washing is mandatory on leaving laboratory.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304800" y="297656"/>
            <a:ext cx="6400800" cy="8402300"/>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bg1"/>
              </a:solidFill>
              <a:effectLst/>
              <a:latin typeface="Arial"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1- It’s the responsibility of each student, to study the experiment before his lab time, and to answer the questions of pre-lab Quiz.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2- Attendance at laboratory is compulsory for there is simply no other way to accomplish of the study program.</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3- Read the label of the chemical reagent </a:t>
            </a:r>
            <a:r>
              <a:rPr kumimoji="0" lang="en-US" b="1" i="0" u="sng" strike="noStrike" cap="none" normalizeH="0" baseline="0" dirty="0" smtClean="0">
                <a:ln>
                  <a:noFill/>
                </a:ln>
                <a:solidFill>
                  <a:schemeClr val="tx1"/>
                </a:solidFill>
                <a:effectLst/>
                <a:latin typeface="Arial" pitchFamily="34" charset="0"/>
                <a:ea typeface="Calibri" pitchFamily="34" charset="0"/>
                <a:cs typeface="Arial" pitchFamily="34" charset="0"/>
              </a:rPr>
              <a:t>TWICE</a:t>
            </a: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 before using anything from the bottle.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4- Leave the reagent bottles at the side bench. Bring test tube by using test- tube holder, or beaker to the bench, then transfer the chemicals, and carry them to your bench.</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5- Instructor provides you with pipette or dropper, besides reagent bottles are provided with their own pipettes or droppers. Don’t insert your own pipette or dropper into the chemical reagent bottles.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6- Glass wears used are cleaned with brush, detergent, and water, and then rinsed thoroughly with tap water, after that with small amount of distilled water. Allow the Glass wears to dry. If you must use a piece of Glass wears while it is still wet, rinse it with the solution to be used.</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7- Keep your bench, Glass wears clean, and leave the laboratory after washing your hands.</a:t>
            </a:r>
            <a:r>
              <a:rPr kumimoji="0" lang="en-US"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1143000" y="0"/>
            <a:ext cx="4495800" cy="60960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fontAlgn="base">
              <a:spcBef>
                <a:spcPct val="0"/>
              </a:spcBef>
              <a:spcAft>
                <a:spcPct val="0"/>
              </a:spcAft>
            </a:pPr>
            <a:r>
              <a:rPr lang="en-US" b="1" u="sng" dirty="0" smtClean="0">
                <a:solidFill>
                  <a:schemeClr val="bg1"/>
                </a:solidFill>
                <a:latin typeface="Calibri" pitchFamily="34" charset="0"/>
                <a:ea typeface="Calibri" pitchFamily="34" charset="0"/>
                <a:cs typeface="Arial" pitchFamily="34" charset="0"/>
              </a:rPr>
              <a:t>GENERAL INSTRUCTION</a:t>
            </a:r>
            <a:endParaRPr lang="en-US" sz="800" dirty="0" smtClean="0">
              <a:solidFill>
                <a:schemeClr val="bg1"/>
              </a:solidFill>
              <a:latin typeface="Arial" pitchFamily="34" charset="0"/>
              <a:cs typeface="Arial" pitchFamily="34" charset="0"/>
            </a:endParaRPr>
          </a:p>
          <a:p>
            <a:pPr lvl="0" algn="ctr" rtl="1" fontAlgn="base">
              <a:spcBef>
                <a:spcPct val="0"/>
              </a:spcBef>
              <a:spcAft>
                <a:spcPct val="0"/>
              </a:spcAft>
            </a:pPr>
            <a:endParaRPr lang="en-US" sz="800" dirty="0" smtClean="0">
              <a:solidFill>
                <a:schemeClr val="bg1"/>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8433" name="Object 1"/>
          <p:cNvGraphicFramePr>
            <a:graphicFrameLocks noChangeAspect="1"/>
          </p:cNvGraphicFramePr>
          <p:nvPr/>
        </p:nvGraphicFramePr>
        <p:xfrm>
          <a:off x="457200" y="504825"/>
          <a:ext cx="5953125" cy="7724775"/>
        </p:xfrm>
        <a:graphic>
          <a:graphicData uri="http://schemas.openxmlformats.org/presentationml/2006/ole">
            <p:oleObj spid="_x0000_s18433" name="Slide" r:id="rId3" imgW="3337448" imgH="4450206" progId="PowerPoint.Slide.12">
              <p:embed/>
            </p:oleObj>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592</Words>
  <Application>Microsoft Office PowerPoint</Application>
  <PresentationFormat>On-screen Show (4:3)</PresentationFormat>
  <Paragraphs>50</Paragraphs>
  <Slides>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Slide</vt:lpstr>
      <vt:lpstr>Slide 1</vt:lpstr>
      <vt:lpstr>Slide 2</vt:lpstr>
      <vt:lpstr>Slide 3</vt:lpstr>
      <vt:lpstr>Slide 4</vt:lpstr>
      <vt:lpstr>Slide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delta</dc:creator>
  <cp:lastModifiedBy>DR.Ahmed Saker 2O14</cp:lastModifiedBy>
  <cp:revision>11</cp:revision>
  <dcterms:created xsi:type="dcterms:W3CDTF">2006-08-16T00:00:00Z</dcterms:created>
  <dcterms:modified xsi:type="dcterms:W3CDTF">2018-12-08T10:53:34Z</dcterms:modified>
</cp:coreProperties>
</file>