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FD768-32ED-42AB-B952-31CFBB64BEE4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A2C3-A355-4DD9-814E-DFD4D7E407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6A2C3-A355-4DD9-814E-DFD4D7E407E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200F9A-2B64-4A73-80FB-9D358C6F204B}" type="datetimeFigureOut">
              <a:rPr lang="en-US" smtClean="0"/>
              <a:pPr/>
              <a:t>12/6/2018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D9098C-34FB-4AC4-B154-CACA602DE15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159698"/>
            <a:ext cx="914400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SimSun" pitchFamily="2" charset="-122"/>
                <a:cs typeface="Times New Roman" pitchFamily="18" charset="0"/>
              </a:rPr>
              <a:t>Otolaryngology </a:t>
            </a:r>
            <a:endParaRPr kumimoji="0" lang="en-US" altLang="zh-CN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6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SimSun" pitchFamily="2" charset="-122"/>
                <a:cs typeface="Times New Roman" pitchFamily="18" charset="0"/>
              </a:rPr>
              <a:t>Rhinology</a:t>
            </a:r>
            <a:endParaRPr kumimoji="0" lang="en-US" altLang="zh-CN" sz="6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6600" b="1" dirty="0">
              <a:latin typeface="Constantia" pitchFamily="18" charset="0"/>
              <a:ea typeface="SimSun" pitchFamily="2" charset="-122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200" b="1" dirty="0" err="1"/>
              <a:t>Sinonasal</a:t>
            </a:r>
            <a:r>
              <a:rPr lang="en-US" sz="7200" b="1" dirty="0"/>
              <a:t> </a:t>
            </a:r>
            <a:r>
              <a:rPr lang="en-US" sz="7200" b="1" dirty="0" err="1" smtClean="0"/>
              <a:t>Tumours</a:t>
            </a:r>
            <a:endParaRPr lang="en-US" sz="7200" dirty="0"/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1447800" y="587758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 </a:t>
            </a:r>
            <a:r>
              <a:rPr lang="en-US" sz="2800" b="1" dirty="0" err="1" smtClean="0"/>
              <a:t>Proffesor</a:t>
            </a:r>
            <a:r>
              <a:rPr lang="en-US" sz="2800" b="1" dirty="0" smtClean="0"/>
              <a:t> Dr </a:t>
            </a:r>
            <a:r>
              <a:rPr lang="en-US" sz="2800" b="1" dirty="0" err="1" smtClean="0"/>
              <a:t>Haider</a:t>
            </a:r>
            <a:r>
              <a:rPr lang="en-US" sz="2800" b="1" dirty="0" smtClean="0"/>
              <a:t> W. </a:t>
            </a:r>
            <a:r>
              <a:rPr lang="en-US" sz="2800" b="1" dirty="0" err="1" smtClean="0"/>
              <a:t>Alsarhan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ربع نص 8"/>
          <p:cNvSpPr txBox="1"/>
          <p:nvPr/>
        </p:nvSpPr>
        <p:spPr>
          <a:xfrm>
            <a:off x="0" y="14478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Investigations: </a:t>
            </a:r>
            <a:endParaRPr lang="en-US" sz="2800" dirty="0"/>
          </a:p>
          <a:p>
            <a:r>
              <a:rPr lang="en-US" sz="2800" dirty="0"/>
              <a:t>A high definition CT scan on both bone and soft tissue windows is the ideal to show soft tissue and bone involvement. A T2 weighted or STIR sequence MRI scan may distinguish </a:t>
            </a:r>
            <a:r>
              <a:rPr lang="en-US" sz="2800" dirty="0" err="1"/>
              <a:t>tumour</a:t>
            </a:r>
            <a:r>
              <a:rPr lang="en-US" sz="2800" dirty="0"/>
              <a:t> from inflammation, retained secretions and fat.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0" y="1295400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Treatment </a:t>
            </a:r>
          </a:p>
          <a:p>
            <a:endParaRPr lang="en-US" dirty="0"/>
          </a:p>
          <a:p>
            <a:r>
              <a:rPr lang="en-US" dirty="0" smtClean="0"/>
              <a:t>Inverted </a:t>
            </a:r>
            <a:r>
              <a:rPr lang="en-US" dirty="0" err="1" smtClean="0"/>
              <a:t>Papiloma</a:t>
            </a:r>
            <a:r>
              <a:rPr lang="en-US" dirty="0" smtClean="0"/>
              <a:t> : </a:t>
            </a:r>
          </a:p>
          <a:p>
            <a:r>
              <a:rPr lang="en-US" smtClean="0"/>
              <a:t>Inspite</a:t>
            </a:r>
            <a:r>
              <a:rPr lang="en-US" dirty="0" smtClean="0"/>
              <a:t> of high recurrence rate , endoscopic resection is better  than  open resection  , close fellow up and observation  is needed after surgery</a:t>
            </a:r>
          </a:p>
          <a:p>
            <a:endParaRPr lang="en-US" dirty="0"/>
          </a:p>
          <a:p>
            <a:r>
              <a:rPr lang="en-US" dirty="0" smtClean="0"/>
              <a:t>Malignant tumors : </a:t>
            </a:r>
          </a:p>
          <a:p>
            <a:pPr marL="342900" indent="-342900">
              <a:buAutoNum type="alphaLcParenBoth"/>
            </a:pPr>
            <a:r>
              <a:rPr lang="en-US" dirty="0" smtClean="0"/>
              <a:t>Lateral </a:t>
            </a:r>
            <a:r>
              <a:rPr lang="en-US" dirty="0" err="1"/>
              <a:t>rhinotomy</a:t>
            </a:r>
            <a:r>
              <a:rPr lang="en-US" dirty="0"/>
              <a:t> for </a:t>
            </a:r>
            <a:r>
              <a:rPr lang="en-US" dirty="0" err="1"/>
              <a:t>tumour</a:t>
            </a:r>
            <a:r>
              <a:rPr lang="en-US" dirty="0"/>
              <a:t> limited to the lateral nasal wall, nasal cavity and   </a:t>
            </a:r>
            <a:r>
              <a:rPr lang="en-US" dirty="0" err="1"/>
              <a:t>ethmoid</a:t>
            </a:r>
            <a:r>
              <a:rPr lang="en-US" dirty="0"/>
              <a:t>. </a:t>
            </a:r>
          </a:p>
          <a:p>
            <a:r>
              <a:rPr lang="en-US" dirty="0"/>
              <a:t>(b) Total </a:t>
            </a:r>
            <a:r>
              <a:rPr lang="en-US" dirty="0" err="1"/>
              <a:t>maxillectomy</a:t>
            </a:r>
            <a:r>
              <a:rPr lang="en-US" dirty="0"/>
              <a:t>. For </a:t>
            </a:r>
            <a:r>
              <a:rPr lang="en-US" dirty="0" err="1"/>
              <a:t>antral</a:t>
            </a:r>
            <a:r>
              <a:rPr lang="en-US" dirty="0"/>
              <a:t> carcinoma.  </a:t>
            </a:r>
          </a:p>
          <a:p>
            <a:r>
              <a:rPr lang="en-US" dirty="0"/>
              <a:t>(c) Craniofacial resection is indicated when the </a:t>
            </a:r>
            <a:r>
              <a:rPr lang="en-US" dirty="0" err="1"/>
              <a:t>cribriform</a:t>
            </a:r>
            <a:r>
              <a:rPr lang="en-US" dirty="0"/>
              <a:t> plate is involved or breached. </a:t>
            </a:r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/>
              <a:t>Adjuvant radiotherapy may be indicated depending on tissue </a:t>
            </a:r>
            <a:r>
              <a:rPr lang="en-US" dirty="0" smtClean="0"/>
              <a:t>margins </a:t>
            </a:r>
          </a:p>
          <a:p>
            <a:pPr marL="342900" indent="-342900"/>
            <a:r>
              <a:rPr lang="en-US" dirty="0" smtClean="0"/>
              <a:t>Close fellow up each 3 month after treatment by </a:t>
            </a:r>
            <a:r>
              <a:rPr lang="en-US" dirty="0" err="1" smtClean="0"/>
              <a:t>enddoscopic</a:t>
            </a:r>
            <a:r>
              <a:rPr lang="en-US" dirty="0" smtClean="0"/>
              <a:t> examination , CT scan and MRI  is highly  needed  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/>
              <a:t>Overall a five-year survival of 40-50%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762000" y="838200"/>
            <a:ext cx="7239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Classification:</a:t>
            </a:r>
            <a:endParaRPr lang="en-US" dirty="0"/>
          </a:p>
          <a:p>
            <a:r>
              <a:rPr lang="en-US" dirty="0"/>
              <a:t> Both benign and malignant groups can be classified into epithelial, non epithelial, </a:t>
            </a:r>
            <a:r>
              <a:rPr lang="en-US" dirty="0" err="1"/>
              <a:t>odontogenic</a:t>
            </a:r>
            <a:r>
              <a:rPr lang="en-US" dirty="0"/>
              <a:t>, and fibro-osseous </a:t>
            </a:r>
            <a:r>
              <a:rPr lang="en-US" dirty="0" err="1"/>
              <a:t>tumours</a:t>
            </a:r>
            <a:r>
              <a:rPr lang="en-US" dirty="0"/>
              <a:t>. </a:t>
            </a:r>
          </a:p>
          <a:p>
            <a:r>
              <a:rPr lang="en-US" dirty="0"/>
              <a:t> </a:t>
            </a:r>
          </a:p>
          <a:p>
            <a:pPr lvl="0"/>
            <a:r>
              <a:rPr lang="en-US" dirty="0"/>
              <a:t>Benign. </a:t>
            </a:r>
          </a:p>
          <a:p>
            <a:r>
              <a:rPr lang="en-US" dirty="0"/>
              <a:t>Epithelial (</a:t>
            </a:r>
            <a:r>
              <a:rPr lang="en-US" dirty="0" err="1"/>
              <a:t>papilloma</a:t>
            </a:r>
            <a:r>
              <a:rPr lang="en-US" dirty="0"/>
              <a:t>, adenoma and inverted </a:t>
            </a:r>
            <a:r>
              <a:rPr lang="en-US" dirty="0" err="1"/>
              <a:t>papilloma</a:t>
            </a:r>
            <a:r>
              <a:rPr lang="en-US" dirty="0"/>
              <a:t>).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Non-epithelial (</a:t>
            </a:r>
            <a:r>
              <a:rPr lang="en-US" dirty="0" err="1"/>
              <a:t>fibroma</a:t>
            </a:r>
            <a:r>
              <a:rPr lang="en-US" dirty="0"/>
              <a:t>, </a:t>
            </a:r>
            <a:r>
              <a:rPr lang="en-US" dirty="0" err="1"/>
              <a:t>haemangioma</a:t>
            </a:r>
            <a:r>
              <a:rPr lang="en-US" dirty="0"/>
              <a:t>, nasal </a:t>
            </a:r>
            <a:r>
              <a:rPr lang="en-US" dirty="0" err="1"/>
              <a:t>glioma</a:t>
            </a:r>
            <a:r>
              <a:rPr lang="en-US" dirty="0"/>
              <a:t>, </a:t>
            </a:r>
            <a:r>
              <a:rPr lang="en-US" dirty="0" err="1"/>
              <a:t>Schwannoma</a:t>
            </a:r>
            <a:r>
              <a:rPr lang="en-US" dirty="0"/>
              <a:t>, </a:t>
            </a:r>
            <a:r>
              <a:rPr lang="en-US" dirty="0" err="1" smtClean="0"/>
              <a:t>chondroma</a:t>
            </a:r>
            <a:r>
              <a:rPr lang="en-US" dirty="0"/>
              <a:t>, </a:t>
            </a:r>
            <a:r>
              <a:rPr lang="en-US" dirty="0" err="1"/>
              <a:t>haemangiopericytoma</a:t>
            </a:r>
            <a:r>
              <a:rPr lang="en-US" dirty="0"/>
              <a:t>, </a:t>
            </a:r>
            <a:r>
              <a:rPr lang="en-US" dirty="0" err="1"/>
              <a:t>chordoma</a:t>
            </a:r>
            <a:r>
              <a:rPr lang="en-US" dirty="0"/>
              <a:t>, </a:t>
            </a:r>
            <a:r>
              <a:rPr lang="en-US" dirty="0" err="1"/>
              <a:t>meningioma</a:t>
            </a:r>
            <a:r>
              <a:rPr lang="en-US" dirty="0"/>
              <a:t> and </a:t>
            </a:r>
            <a:r>
              <a:rPr lang="en-US" dirty="0" err="1"/>
              <a:t>osteoma</a:t>
            </a:r>
            <a:r>
              <a:rPr lang="en-US" dirty="0"/>
              <a:t>). </a:t>
            </a:r>
          </a:p>
          <a:p>
            <a:r>
              <a:rPr lang="en-US" dirty="0"/>
              <a:t> </a:t>
            </a:r>
          </a:p>
          <a:p>
            <a:pPr lvl="0"/>
            <a:r>
              <a:rPr lang="en-US" dirty="0"/>
              <a:t>Malignant. </a:t>
            </a:r>
          </a:p>
          <a:p>
            <a:r>
              <a:rPr lang="en-US" dirty="0"/>
              <a:t>Epithelial (</a:t>
            </a:r>
            <a:r>
              <a:rPr lang="en-US" dirty="0" err="1"/>
              <a:t>squamous</a:t>
            </a:r>
            <a:r>
              <a:rPr lang="en-US" dirty="0"/>
              <a:t> cell carcinoma, </a:t>
            </a:r>
            <a:r>
              <a:rPr lang="en-US" dirty="0" err="1"/>
              <a:t>adenocarcinoma</a:t>
            </a:r>
            <a:r>
              <a:rPr lang="en-US" dirty="0"/>
              <a:t>, </a:t>
            </a:r>
            <a:r>
              <a:rPr lang="en-US" dirty="0" err="1"/>
              <a:t>anaplastic</a:t>
            </a:r>
            <a:r>
              <a:rPr lang="en-US" dirty="0"/>
              <a:t> carcinoma, transitional cell carcinoma, malignant melanoma, salivary gland malignancy in particular </a:t>
            </a:r>
            <a:r>
              <a:rPr lang="en-US" dirty="0" smtClean="0"/>
              <a:t> adenoid </a:t>
            </a:r>
            <a:r>
              <a:rPr lang="en-US" dirty="0"/>
              <a:t>cystic carcinoma and olfactory </a:t>
            </a:r>
            <a:r>
              <a:rPr lang="en-US" dirty="0" err="1"/>
              <a:t>neuroblastoma</a:t>
            </a:r>
            <a:r>
              <a:rPr lang="en-US" dirty="0"/>
              <a:t>. </a:t>
            </a:r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Non-epithelial (fibrosarcoma, angiosarcoma, chondrosarcoma, rhabdomyo-sarcoma, and osteogenic sarcomas).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52400" y="1321475"/>
            <a:ext cx="87630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Staging </a:t>
            </a:r>
            <a:endParaRPr lang="en-US" b="1" dirty="0" smtClean="0"/>
          </a:p>
          <a:p>
            <a:endParaRPr lang="en-US" dirty="0"/>
          </a:p>
          <a:p>
            <a:r>
              <a:rPr lang="en-US" sz="2400" dirty="0"/>
              <a:t>The UICC staging is as follows: </a:t>
            </a:r>
          </a:p>
          <a:p>
            <a:r>
              <a:rPr lang="en-US" sz="2400" dirty="0" err="1"/>
              <a:t>Tx</a:t>
            </a:r>
            <a:r>
              <a:rPr lang="en-US" sz="2400" dirty="0"/>
              <a:t> Primary </a:t>
            </a:r>
            <a:r>
              <a:rPr lang="en-US" sz="2400" dirty="0" err="1"/>
              <a:t>tumour</a:t>
            </a:r>
            <a:r>
              <a:rPr lang="en-US" sz="2400" dirty="0"/>
              <a:t> cannot be assessed. </a:t>
            </a:r>
          </a:p>
          <a:p>
            <a:r>
              <a:rPr lang="en-US" sz="2400" dirty="0"/>
              <a:t>T0 No evidence of primary disease. </a:t>
            </a:r>
          </a:p>
          <a:p>
            <a:r>
              <a:rPr lang="en-US" sz="2400" dirty="0" err="1"/>
              <a:t>Tis</a:t>
            </a:r>
            <a:r>
              <a:rPr lang="en-US" sz="2400" dirty="0"/>
              <a:t> Carcinoma in situ.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0" y="887135"/>
            <a:ext cx="91440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Maxillary sinus:</a:t>
            </a:r>
            <a:endParaRPr lang="en-US" sz="2800" dirty="0"/>
          </a:p>
          <a:p>
            <a:r>
              <a:rPr lang="en-US" sz="2800" dirty="0"/>
              <a:t>T1 </a:t>
            </a:r>
            <a:r>
              <a:rPr lang="en-US" sz="2800" dirty="0" err="1"/>
              <a:t>Tumour</a:t>
            </a:r>
            <a:r>
              <a:rPr lang="en-US" sz="2800" dirty="0"/>
              <a:t> limited to the </a:t>
            </a:r>
            <a:r>
              <a:rPr lang="en-US" sz="2800" dirty="0" err="1"/>
              <a:t>antral</a:t>
            </a:r>
            <a:r>
              <a:rPr lang="en-US" sz="2800" dirty="0"/>
              <a:t> mucosa with no erosion or destruction of bone. </a:t>
            </a:r>
          </a:p>
          <a:p>
            <a:r>
              <a:rPr lang="en-US" sz="2800" dirty="0"/>
              <a:t>T2 </a:t>
            </a:r>
            <a:r>
              <a:rPr lang="en-US" sz="2800" dirty="0" err="1"/>
              <a:t>Tumour</a:t>
            </a:r>
            <a:r>
              <a:rPr lang="en-US" sz="2800" dirty="0"/>
              <a:t> causing bone erosion or destruction, except for the posterior wall, including extension into the hard palate and/or </a:t>
            </a:r>
            <a:r>
              <a:rPr lang="en-US" sz="2800"/>
              <a:t>middle </a:t>
            </a:r>
            <a:r>
              <a:rPr lang="en-US" sz="2800" smtClean="0"/>
              <a:t>meatus</a:t>
            </a:r>
            <a:r>
              <a:rPr lang="en-US" sz="2800" dirty="0"/>
              <a:t>. </a:t>
            </a:r>
            <a:endParaRPr lang="en-US" sz="2800" dirty="0" smtClean="0"/>
          </a:p>
          <a:p>
            <a:r>
              <a:rPr lang="en-US" sz="2800" dirty="0" smtClean="0"/>
              <a:t>T3 </a:t>
            </a:r>
            <a:r>
              <a:rPr lang="en-US" sz="2800" dirty="0" err="1"/>
              <a:t>Tumour</a:t>
            </a:r>
            <a:r>
              <a:rPr lang="en-US" sz="2800" dirty="0"/>
              <a:t> invades any of the following: bone of posterior wall of maxillary sinus, subcutaneous tissues, skin of cheek, floor of medial wall of orbit. </a:t>
            </a:r>
          </a:p>
          <a:p>
            <a:r>
              <a:rPr lang="en-US" sz="2800" dirty="0"/>
              <a:t>T4 </a:t>
            </a:r>
            <a:r>
              <a:rPr lang="en-US" sz="2800" dirty="0" err="1"/>
              <a:t>Tumour</a:t>
            </a:r>
            <a:r>
              <a:rPr lang="en-US" sz="2800" dirty="0"/>
              <a:t> invades orbital contents beyond the floor or medial wall including apex and/or any of the following: </a:t>
            </a:r>
            <a:r>
              <a:rPr lang="en-US" sz="2800" dirty="0" err="1"/>
              <a:t>cribriform</a:t>
            </a:r>
            <a:r>
              <a:rPr lang="en-US" sz="2800" dirty="0"/>
              <a:t> plate, base of skull, </a:t>
            </a:r>
            <a:r>
              <a:rPr lang="en-US" sz="2800" dirty="0" err="1"/>
              <a:t>nasopharynx</a:t>
            </a:r>
            <a:r>
              <a:rPr lang="en-US" sz="2800" dirty="0"/>
              <a:t>, sphenoid sinus, frontal sinus.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0" y="1143000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Ethmoid</a:t>
            </a:r>
            <a:r>
              <a:rPr lang="en-US" sz="2800" b="1" dirty="0"/>
              <a:t> sinus</a:t>
            </a:r>
            <a:r>
              <a:rPr lang="en-US" sz="2800" b="1" dirty="0" smtClean="0"/>
              <a:t>:</a:t>
            </a:r>
          </a:p>
          <a:p>
            <a:endParaRPr lang="en-US" sz="2800" dirty="0"/>
          </a:p>
          <a:p>
            <a:r>
              <a:rPr lang="en-US" sz="2800" dirty="0"/>
              <a:t>T1 </a:t>
            </a:r>
            <a:r>
              <a:rPr lang="en-US" sz="2800" dirty="0" err="1"/>
              <a:t>Tumour</a:t>
            </a:r>
            <a:r>
              <a:rPr lang="en-US" sz="2800" dirty="0"/>
              <a:t> confined to </a:t>
            </a:r>
            <a:r>
              <a:rPr lang="en-US" sz="2800" dirty="0" err="1"/>
              <a:t>ethmoid</a:t>
            </a:r>
            <a:r>
              <a:rPr lang="en-US" sz="2800" dirty="0"/>
              <a:t> with or without bone erosion. </a:t>
            </a:r>
          </a:p>
          <a:p>
            <a:r>
              <a:rPr lang="en-US" sz="2800" dirty="0"/>
              <a:t>T2 </a:t>
            </a:r>
            <a:r>
              <a:rPr lang="en-US" sz="2800" dirty="0" err="1"/>
              <a:t>Tumour</a:t>
            </a:r>
            <a:r>
              <a:rPr lang="en-US" sz="2800" dirty="0"/>
              <a:t> extends into nasal cavity. </a:t>
            </a:r>
          </a:p>
          <a:p>
            <a:r>
              <a:rPr lang="en-US" sz="2800" dirty="0"/>
              <a:t>T3 </a:t>
            </a:r>
            <a:r>
              <a:rPr lang="en-US" sz="2800" dirty="0" err="1"/>
              <a:t>Tumour</a:t>
            </a:r>
            <a:r>
              <a:rPr lang="en-US" sz="2800" dirty="0"/>
              <a:t> extends to anterior orbit and/or maxillary sinus. </a:t>
            </a:r>
          </a:p>
          <a:p>
            <a:r>
              <a:rPr lang="en-US" sz="2800" dirty="0"/>
              <a:t>T4 </a:t>
            </a:r>
            <a:r>
              <a:rPr lang="en-US" sz="2800" dirty="0" err="1"/>
              <a:t>Tumour</a:t>
            </a:r>
            <a:r>
              <a:rPr lang="en-US" sz="2800" dirty="0"/>
              <a:t> with intracranial extension, orbital extension including apex, involving sphenoid and/or frontal sinus and/or skin of nose.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0" y="68580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Clinical features</a:t>
            </a:r>
            <a:r>
              <a:rPr lang="en-US" sz="2400" b="1" u="sng" dirty="0" smtClean="0"/>
              <a:t>:</a:t>
            </a:r>
          </a:p>
          <a:p>
            <a:r>
              <a:rPr lang="en-US" sz="2400" dirty="0" smtClean="0"/>
              <a:t>In its earliest stages these </a:t>
            </a:r>
            <a:r>
              <a:rPr lang="en-US" sz="2400" dirty="0" err="1" smtClean="0"/>
              <a:t>tumours</a:t>
            </a:r>
            <a:r>
              <a:rPr lang="en-US" sz="2400" dirty="0" smtClean="0"/>
              <a:t> cause no symptoms. Blood-stained nasal discharge and increasing unilateral nasal obstruction should raise suspicion.</a:t>
            </a:r>
          </a:p>
          <a:p>
            <a:r>
              <a:rPr lang="en-US" sz="2400" dirty="0" smtClean="0"/>
              <a:t> </a:t>
            </a:r>
          </a:p>
          <a:p>
            <a:r>
              <a:rPr lang="en-US" sz="2400" dirty="0" smtClean="0"/>
              <a:t>Late features are sadly often the presenting features and include:</a:t>
            </a:r>
          </a:p>
          <a:p>
            <a:r>
              <a:rPr lang="en-US" sz="2400" dirty="0" smtClean="0"/>
              <a:t>• Unilateral facial swelling.</a:t>
            </a:r>
          </a:p>
          <a:p>
            <a:r>
              <a:rPr lang="en-US" sz="2400" dirty="0" smtClean="0"/>
              <a:t>• Swelling or ulceration of the gums or palate.</a:t>
            </a:r>
          </a:p>
          <a:p>
            <a:r>
              <a:rPr lang="en-US" sz="2400" dirty="0" smtClean="0"/>
              <a:t>• </a:t>
            </a:r>
            <a:r>
              <a:rPr lang="en-US" sz="2400" dirty="0" err="1" smtClean="0"/>
              <a:t>Epiphora</a:t>
            </a:r>
            <a:r>
              <a:rPr lang="en-US" sz="2400" dirty="0" smtClean="0"/>
              <a:t>, owing to involvement of the </a:t>
            </a:r>
            <a:r>
              <a:rPr lang="en-US" sz="2400" dirty="0" err="1" smtClean="0"/>
              <a:t>nasolacrimal</a:t>
            </a:r>
            <a:r>
              <a:rPr lang="en-US" sz="2400" dirty="0" smtClean="0"/>
              <a:t> duct.</a:t>
            </a:r>
          </a:p>
          <a:p>
            <a:r>
              <a:rPr lang="en-US" sz="2400" dirty="0" smtClean="0"/>
              <a:t>• </a:t>
            </a:r>
            <a:r>
              <a:rPr lang="en-US" sz="2400" dirty="0" err="1" smtClean="0"/>
              <a:t>Proptosis</a:t>
            </a:r>
            <a:r>
              <a:rPr lang="en-US" sz="2400" dirty="0" smtClean="0"/>
              <a:t> and </a:t>
            </a:r>
            <a:r>
              <a:rPr lang="en-US" sz="2400" dirty="0" err="1" smtClean="0"/>
              <a:t>diplopia</a:t>
            </a:r>
            <a:r>
              <a:rPr lang="en-US" sz="2400" dirty="0" smtClean="0"/>
              <a:t>, due to involvement of the fl </a:t>
            </a:r>
            <a:r>
              <a:rPr lang="en-US" sz="2400" dirty="0" err="1" smtClean="0"/>
              <a:t>oor</a:t>
            </a:r>
            <a:r>
              <a:rPr lang="en-US" sz="2400" dirty="0" smtClean="0"/>
              <a:t> of the orbit.</a:t>
            </a:r>
          </a:p>
          <a:p>
            <a:r>
              <a:rPr lang="en-US" sz="2400" dirty="0" smtClean="0"/>
              <a:t>• Pain – commonly in the cheek, but may be referred to the ear, head or jaw</a:t>
            </a:r>
          </a:p>
          <a:p>
            <a:r>
              <a:rPr lang="en-US" sz="2400" dirty="0" smtClean="0"/>
              <a:t>• Metastatic neck nodes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14-1-hlight_defaul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800100"/>
            <a:ext cx="7239000" cy="5429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DPt2-PreOp1-8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304800"/>
            <a:ext cx="6096000" cy="6096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1809-9777-iao-18-02-00221-gf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685800"/>
            <a:ext cx="7377112" cy="5630531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</TotalTime>
  <Words>397</Words>
  <Application>Microsoft Office PowerPoint</Application>
  <PresentationFormat>عرض على الشاشة (3:4)‏</PresentationFormat>
  <Paragraphs>63</Paragraphs>
  <Slides>11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تدفق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Company>Salah Aldeen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King Soft 2</dc:creator>
  <cp:lastModifiedBy>King Soft 2</cp:lastModifiedBy>
  <cp:revision>16</cp:revision>
  <dcterms:created xsi:type="dcterms:W3CDTF">2015-11-24T05:14:10Z</dcterms:created>
  <dcterms:modified xsi:type="dcterms:W3CDTF">2018-12-06T08:44:21Z</dcterms:modified>
</cp:coreProperties>
</file>