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Default Extension="xml" ContentType="application/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7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  <p:sldMasterId id="2147483756" r:id="rId9"/>
  </p:sldMasterIdLst>
  <p:sldIdLst>
    <p:sldId id="256" r:id="rId10"/>
    <p:sldId id="257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8" r:id="rId21"/>
    <p:sldId id="267" r:id="rId2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presProps" Target="presProp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مستطيل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مستطيل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مستطيل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مستطيل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مستطيل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مستطيل مستدير الزوايا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مستطيل مستدير الزوايا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مستطيل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SA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  <p:transition spd="med">
    <p:dissolv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SA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  <p:transition spd="med">
    <p:dissolv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مستدير الزوايا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وان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0" name="عنوان فرعي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1" name="عنصر نائب لرقم الشريحة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مستطيل مستدير الزوايا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مستدير الزوايا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مستدير الزوايا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مستطيل ذو زاوية واحدة مستديرة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الرمز لإضافة صورة</a:t>
            </a:r>
            <a:endParaRPr kumimoji="0"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6" name="عنصر نائب للتاريخ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صر نائب للتذييل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dissolve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2" name="مستطيل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مستطيل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مستطيل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مستطيل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مستطيل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56" name="مستطيل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مستطيل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مستطيل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مستطيل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med">
    <p:dissolve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شكل حر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شكل حر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شكل حر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شكل حر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شكل حر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شكل حر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شكل حر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شكل حر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شكل حر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شكل حر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شكل حر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شكل حر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شكل حر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شكل حر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مستطيل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مستطيل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مستطيل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مستطيل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6" name="مستطيل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مستطيل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مستطيل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مستطيل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مستطيل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مستطيل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مستطيل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مستطيل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med">
    <p:dissolve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رابط مستقيم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مجموعة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رابط مستقيم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رابط مستقيم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رابط مستقيم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عنوان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الرمز لإضافة صورة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grpSp>
        <p:nvGrpSpPr>
          <p:cNvPr id="14" name="مجموعة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رابط مستقيم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رابط مستقيم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رابط مستقيم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مجموعة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رابط مستقيم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رابط مستقيم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رابط مستقيم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صر نائب للتذييل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وان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cxnSp>
        <p:nvCxnSpPr>
          <p:cNvPr id="8" name="رابط مستقيم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رابط مستقيم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شكل بيضاوي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عنصر نائب للتاريخ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لمحتوى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6" name="عنصر نائب للتذييل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cxnSp>
        <p:nvCxnSpPr>
          <p:cNvPr id="7" name="رابط مستقيم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dissolve/>
  </p:transition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2" name="عنصر نائب للمحتوى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34" name="عنصر نائب للمحتوى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نص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cxnSp>
        <p:nvCxnSpPr>
          <p:cNvPr id="10" name="رابط مستقيم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رابط مستقيم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dissolve/>
  </p:transition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صر نائب للمحتوى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1" name="عنوان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مستطيل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مستطيل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مستطيل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مستطيل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مستطيل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مستطيل مستدير الزوايا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مستطيل مستدير الزوايا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مستطيل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مستطيل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مستطيل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مستطيل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مستطيل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مستطيل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dissolve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dissolve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>
    <p:dissolve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مستدير الزوايا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عنصر نائب للعنوان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18" name="عنصر نائب للتذييل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>
    <p:dissolve/>
  </p:transition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med">
    <p:dissolve/>
  </p:transition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>
    <p:dissolv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مستطيل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مستطيل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مستطيل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مستطيل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med">
    <p:dissolve/>
  </p:transition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med">
    <p:dissolve/>
  </p:transition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28/03/1440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 spd="med">
    <p:dissolve/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14348" y="571480"/>
            <a:ext cx="7772400" cy="1470025"/>
          </a:xfrm>
        </p:spPr>
        <p:txBody>
          <a:bodyPr/>
          <a:lstStyle/>
          <a:p>
            <a:r>
              <a:rPr lang="en-US" dirty="0" smtClean="0"/>
              <a:t>otolaryngology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57158" y="4286256"/>
            <a:ext cx="4953000" cy="1752600"/>
          </a:xfrm>
        </p:spPr>
        <p:txBody>
          <a:bodyPr/>
          <a:lstStyle/>
          <a:p>
            <a:r>
              <a:rPr lang="en-US" dirty="0" smtClean="0"/>
              <a:t>Tumors of the Larynx</a:t>
            </a:r>
          </a:p>
          <a:p>
            <a:r>
              <a:rPr lang="en-US" dirty="0" smtClean="0"/>
              <a:t>د </a:t>
            </a:r>
            <a:r>
              <a:rPr lang="en-US" dirty="0" err="1" smtClean="0"/>
              <a:t>حيدر</a:t>
            </a:r>
            <a:r>
              <a:rPr lang="en-US" dirty="0" smtClean="0"/>
              <a:t> </a:t>
            </a:r>
            <a:r>
              <a:rPr lang="en-US" dirty="0" err="1" smtClean="0"/>
              <a:t>السرحان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A. Professor Dr </a:t>
            </a:r>
            <a:r>
              <a:rPr lang="en-US" dirty="0" err="1" smtClean="0"/>
              <a:t>Haider</a:t>
            </a:r>
            <a:r>
              <a:rPr lang="en-US" dirty="0" smtClean="0"/>
              <a:t> </a:t>
            </a:r>
            <a:r>
              <a:rPr lang="en-US" dirty="0" err="1" smtClean="0"/>
              <a:t>Alsarhan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92500" lnSpcReduction="20000"/>
          </a:bodyPr>
          <a:lstStyle/>
          <a:p>
            <a:pPr algn="l" rtl="0"/>
            <a:r>
              <a:rPr lang="en-US" b="1" dirty="0" smtClean="0"/>
              <a:t>N (lymph node metastasis)</a:t>
            </a:r>
            <a:endParaRPr lang="en-US" dirty="0" smtClean="0"/>
          </a:p>
          <a:p>
            <a:pPr algn="l" rtl="0"/>
            <a:r>
              <a:rPr lang="en-US" dirty="0" smtClean="0"/>
              <a:t>N0 no lymph node metastasis</a:t>
            </a:r>
          </a:p>
          <a:p>
            <a:pPr algn="l" rtl="0"/>
            <a:r>
              <a:rPr lang="en-US" dirty="0" smtClean="0"/>
              <a:t>N1 </a:t>
            </a:r>
            <a:r>
              <a:rPr lang="en-US" dirty="0" err="1" smtClean="0"/>
              <a:t>Iipsilateral</a:t>
            </a:r>
            <a:r>
              <a:rPr lang="en-US" dirty="0" smtClean="0"/>
              <a:t> single LN less than 3 cm in size</a:t>
            </a:r>
          </a:p>
          <a:p>
            <a:pPr algn="l" rtl="0"/>
            <a:r>
              <a:rPr lang="en-US" dirty="0" smtClean="0"/>
              <a:t>N2 </a:t>
            </a:r>
          </a:p>
          <a:p>
            <a:pPr algn="l" rtl="0"/>
            <a:r>
              <a:rPr lang="en-US" dirty="0" smtClean="0"/>
              <a:t>       A </a:t>
            </a:r>
            <a:r>
              <a:rPr lang="en-US" dirty="0" err="1" smtClean="0"/>
              <a:t>Ipsilateral</a:t>
            </a:r>
            <a:r>
              <a:rPr lang="en-US" smtClean="0"/>
              <a:t> single </a:t>
            </a:r>
            <a:r>
              <a:rPr lang="en-US" dirty="0" smtClean="0"/>
              <a:t>LN 3-6 cm in size</a:t>
            </a:r>
          </a:p>
          <a:p>
            <a:pPr algn="l" rtl="0"/>
            <a:r>
              <a:rPr lang="en-US" dirty="0" smtClean="0"/>
              <a:t>       B </a:t>
            </a:r>
            <a:r>
              <a:rPr lang="en-US" dirty="0" err="1" smtClean="0"/>
              <a:t>Ipsilateral</a:t>
            </a:r>
            <a:r>
              <a:rPr lang="en-US" dirty="0" smtClean="0"/>
              <a:t> multiple less than 6 cm in size</a:t>
            </a:r>
          </a:p>
          <a:p>
            <a:pPr algn="l" rtl="0"/>
            <a:r>
              <a:rPr lang="en-US" dirty="0" smtClean="0"/>
              <a:t>       C </a:t>
            </a:r>
            <a:r>
              <a:rPr lang="en-US" dirty="0" err="1" smtClean="0"/>
              <a:t>Cotralateral</a:t>
            </a:r>
            <a:r>
              <a:rPr lang="en-US" dirty="0" smtClean="0"/>
              <a:t> OR bilateral LN less than 6 cm size</a:t>
            </a:r>
          </a:p>
          <a:p>
            <a:pPr algn="l" rtl="0"/>
            <a:r>
              <a:rPr lang="en-US" dirty="0" smtClean="0"/>
              <a:t>N3  LN more than 6 cm size</a:t>
            </a:r>
          </a:p>
          <a:p>
            <a:pPr algn="l" rtl="0">
              <a:buNone/>
            </a:pPr>
            <a:endParaRPr lang="en-US" dirty="0" smtClean="0"/>
          </a:p>
          <a:p>
            <a:pPr algn="l" rtl="0"/>
            <a:r>
              <a:rPr lang="en-US" b="1" dirty="0" smtClean="0"/>
              <a:t>M (distant metastasis)</a:t>
            </a:r>
            <a:endParaRPr lang="en-US" dirty="0" smtClean="0"/>
          </a:p>
          <a:p>
            <a:pPr algn="l" rtl="0"/>
            <a:r>
              <a:rPr lang="en-US" dirty="0" smtClean="0"/>
              <a:t>M 0 no distant metastasis</a:t>
            </a:r>
          </a:p>
          <a:p>
            <a:pPr algn="l" rtl="0"/>
            <a:r>
              <a:rPr lang="en-US" dirty="0" smtClean="0"/>
              <a:t>M1 distant metastasis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285728"/>
            <a:ext cx="8229600" cy="6429396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b="1" dirty="0" smtClean="0"/>
              <a:t>Treatment</a:t>
            </a:r>
          </a:p>
          <a:p>
            <a:pPr algn="l" rtl="0"/>
            <a:r>
              <a:rPr lang="en-US" dirty="0" smtClean="0"/>
              <a:t>1. Curative treatment may involve radiotherapy, surgery or a combination of these two modalities.</a:t>
            </a:r>
          </a:p>
          <a:p>
            <a:pPr algn="l" rtl="0"/>
            <a:r>
              <a:rPr lang="en-US" dirty="0" smtClean="0"/>
              <a:t>A/ small tumors are treated by radical Radiotherapy in the first instance, with surgery reserved for recurrence. Preservation laryngeal surgery (partial </a:t>
            </a:r>
            <a:r>
              <a:rPr lang="en-US" dirty="0" err="1" smtClean="0"/>
              <a:t>Laryngectomy</a:t>
            </a:r>
            <a:r>
              <a:rPr lang="en-US" dirty="0" smtClean="0"/>
              <a:t>) is also an option with small tumors. </a:t>
            </a:r>
          </a:p>
          <a:p>
            <a:pPr algn="l" rtl="0">
              <a:buNone/>
            </a:pPr>
            <a:r>
              <a:rPr lang="en-US" dirty="0" smtClean="0"/>
              <a:t> </a:t>
            </a:r>
          </a:p>
          <a:p>
            <a:pPr algn="l" rtl="0"/>
            <a:r>
              <a:rPr lang="en-US" dirty="0" smtClean="0"/>
              <a:t>B/Larger tumors tend to be treated with primary surgery, usually with postoperative radiotherapy. </a:t>
            </a:r>
          </a:p>
          <a:p>
            <a:pPr algn="l" rtl="0">
              <a:buNone/>
            </a:pPr>
            <a:endParaRPr lang="en-US" dirty="0" smtClean="0"/>
          </a:p>
          <a:p>
            <a:pPr algn="l" rtl="0"/>
            <a:r>
              <a:rPr lang="en-US" dirty="0" smtClean="0"/>
              <a:t>2. Palliative treatment includes pain relief, </a:t>
            </a:r>
            <a:r>
              <a:rPr lang="en-US" dirty="0" err="1" smtClean="0"/>
              <a:t>tracheostomy</a:t>
            </a:r>
            <a:r>
              <a:rPr lang="en-US" dirty="0" smtClean="0"/>
              <a:t>, insertion of a </a:t>
            </a:r>
            <a:r>
              <a:rPr lang="en-US" dirty="0" err="1" smtClean="0"/>
              <a:t>percutaneous</a:t>
            </a:r>
            <a:r>
              <a:rPr lang="en-US" dirty="0" smtClean="0"/>
              <a:t> </a:t>
            </a:r>
            <a:r>
              <a:rPr lang="en-US" dirty="0" err="1" smtClean="0"/>
              <a:t>gastrostomy</a:t>
            </a:r>
            <a:r>
              <a:rPr lang="en-US" dirty="0" smtClean="0"/>
              <a:t>, palliative radiotherapy, chemotherapy and occasionally surgery. </a:t>
            </a:r>
          </a:p>
          <a:p>
            <a:pPr algn="l" rtl="0"/>
            <a:endParaRPr lang="en-US" dirty="0" smtClean="0"/>
          </a:p>
          <a:p>
            <a:pPr algn="l" rtl="0"/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595958"/>
          </a:xfrm>
        </p:spPr>
        <p:txBody>
          <a:bodyPr/>
          <a:lstStyle/>
          <a:p>
            <a:r>
              <a:rPr lang="en-US" dirty="0" smtClean="0"/>
              <a:t>General roles of treatment :</a:t>
            </a:r>
          </a:p>
          <a:p>
            <a:r>
              <a:rPr lang="en-US" dirty="0" smtClean="0"/>
              <a:t>T1 N0 M0 Radiotherapy</a:t>
            </a:r>
          </a:p>
          <a:p>
            <a:r>
              <a:rPr lang="fr-FR" dirty="0" smtClean="0"/>
              <a:t>T2 N0 M0 partial </a:t>
            </a:r>
            <a:r>
              <a:rPr lang="fr-FR" dirty="0" err="1" smtClean="0"/>
              <a:t>laryngectomy</a:t>
            </a:r>
            <a:endParaRPr lang="fr-FR" dirty="0" smtClean="0"/>
          </a:p>
          <a:p>
            <a:r>
              <a:rPr lang="fr-FR" dirty="0" smtClean="0"/>
              <a:t>T3 N0 M0 Total </a:t>
            </a:r>
            <a:r>
              <a:rPr lang="fr-FR" dirty="0" err="1" smtClean="0"/>
              <a:t>laryngectomy</a:t>
            </a:r>
            <a:endParaRPr lang="fr-FR" dirty="0" smtClean="0"/>
          </a:p>
          <a:p>
            <a:r>
              <a:rPr lang="en-US" dirty="0" smtClean="0"/>
              <a:t>T3 </a:t>
            </a:r>
            <a:r>
              <a:rPr lang="en-US" dirty="0" err="1" smtClean="0"/>
              <a:t>Nx</a:t>
            </a:r>
            <a:r>
              <a:rPr lang="en-US" dirty="0" smtClean="0"/>
              <a:t> M0 Total </a:t>
            </a:r>
            <a:r>
              <a:rPr lang="en-US" dirty="0" err="1" smtClean="0"/>
              <a:t>laryngectomy</a:t>
            </a:r>
            <a:r>
              <a:rPr lang="en-US" dirty="0" smtClean="0"/>
              <a:t> with radical neck dissection</a:t>
            </a:r>
          </a:p>
          <a:p>
            <a:r>
              <a:rPr lang="en-US" dirty="0" smtClean="0"/>
              <a:t>T4 palliative</a:t>
            </a:r>
          </a:p>
          <a:p>
            <a:r>
              <a:rPr lang="en-US" dirty="0" smtClean="0"/>
              <a:t>M1 Palliative</a:t>
            </a:r>
            <a:endParaRPr lang="en-US" dirty="0"/>
          </a:p>
        </p:txBody>
      </p:sp>
    </p:spTree>
  </p:cSld>
  <p:clrMapOvr>
    <a:masterClrMapping/>
  </p:clrMapOvr>
  <p:transition spd="med"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THANKS</a:t>
            </a: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b="1" dirty="0" smtClean="0"/>
              <a:t>Benign tumors:</a:t>
            </a:r>
          </a:p>
          <a:p>
            <a:pPr lvl="0" algn="l" rtl="0"/>
            <a:r>
              <a:rPr lang="en-US" dirty="0" err="1" smtClean="0"/>
              <a:t>hemangioma</a:t>
            </a:r>
            <a:endParaRPr lang="en-US" dirty="0" smtClean="0"/>
          </a:p>
          <a:p>
            <a:pPr lvl="0" algn="l" rtl="0"/>
            <a:r>
              <a:rPr lang="en-US" dirty="0" err="1" smtClean="0"/>
              <a:t>chondroma</a:t>
            </a:r>
            <a:endParaRPr lang="en-US" dirty="0" smtClean="0"/>
          </a:p>
          <a:p>
            <a:pPr lvl="0" algn="l" rtl="0"/>
            <a:r>
              <a:rPr lang="en-US" dirty="0" err="1" smtClean="0"/>
              <a:t>Leomyoma</a:t>
            </a:r>
            <a:endParaRPr lang="en-US" dirty="0" smtClean="0"/>
          </a:p>
          <a:p>
            <a:pPr lvl="0" algn="l" rtl="0"/>
            <a:r>
              <a:rPr lang="en-US" dirty="0" err="1" smtClean="0"/>
              <a:t>Rhabdomyoma</a:t>
            </a:r>
            <a:endParaRPr lang="en-US" dirty="0" smtClean="0"/>
          </a:p>
          <a:p>
            <a:pPr lvl="0" algn="l" rtl="0"/>
            <a:r>
              <a:rPr lang="en-US" dirty="0" err="1" smtClean="0"/>
              <a:t>Paraganglioma</a:t>
            </a:r>
            <a:endParaRPr lang="en-US" dirty="0" smtClean="0"/>
          </a:p>
          <a:p>
            <a:pPr lvl="0" algn="l" rtl="0"/>
            <a:r>
              <a:rPr lang="en-US" dirty="0" err="1" smtClean="0"/>
              <a:t>Papilloma</a:t>
            </a: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89053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l" rtl="0"/>
            <a:r>
              <a:rPr lang="en-US" b="1" dirty="0" smtClean="0"/>
              <a:t>Malignant tumors:</a:t>
            </a:r>
          </a:p>
          <a:p>
            <a:pPr lvl="0" algn="l" rtl="0"/>
            <a:r>
              <a:rPr lang="en-US" dirty="0" err="1" smtClean="0"/>
              <a:t>squamous</a:t>
            </a:r>
            <a:r>
              <a:rPr lang="en-US" dirty="0" smtClean="0"/>
              <a:t> cell carcinoma 85%</a:t>
            </a:r>
          </a:p>
          <a:p>
            <a:pPr lvl="0" algn="l" rtl="0"/>
            <a:r>
              <a:rPr lang="en-US" dirty="0" smtClean="0"/>
              <a:t>undifferentiated carcinoma 5%</a:t>
            </a:r>
          </a:p>
          <a:p>
            <a:pPr lvl="0" algn="l" rtl="0"/>
            <a:r>
              <a:rPr lang="en-US" dirty="0" err="1" smtClean="0"/>
              <a:t>verrucous</a:t>
            </a:r>
            <a:r>
              <a:rPr lang="en-US" dirty="0" smtClean="0"/>
              <a:t> Carcinoma 3%</a:t>
            </a:r>
          </a:p>
          <a:p>
            <a:pPr lvl="0" algn="l" rtl="0"/>
            <a:r>
              <a:rPr lang="en-US" dirty="0" smtClean="0"/>
              <a:t>carcinoma </a:t>
            </a:r>
            <a:r>
              <a:rPr lang="en-US" dirty="0" err="1" smtClean="0"/>
              <a:t>insitu</a:t>
            </a:r>
            <a:r>
              <a:rPr lang="en-US" dirty="0" smtClean="0"/>
              <a:t> 3%</a:t>
            </a:r>
          </a:p>
          <a:p>
            <a:pPr lvl="0" algn="l" rtl="0"/>
            <a:r>
              <a:rPr lang="en-US" dirty="0" smtClean="0"/>
              <a:t>sarcoma 2%</a:t>
            </a:r>
          </a:p>
          <a:p>
            <a:pPr lvl="0" algn="l" rtl="0"/>
            <a:r>
              <a:rPr lang="en-US" dirty="0" err="1" smtClean="0"/>
              <a:t>Adenocarcinoma</a:t>
            </a:r>
            <a:r>
              <a:rPr lang="en-US" dirty="0" smtClean="0"/>
              <a:t> 0.5%</a:t>
            </a:r>
          </a:p>
          <a:p>
            <a:pPr lvl="0" algn="l" rtl="0"/>
            <a:r>
              <a:rPr lang="en-US" dirty="0" smtClean="0"/>
              <a:t>others( </a:t>
            </a:r>
            <a:r>
              <a:rPr lang="en-US" dirty="0" err="1" smtClean="0"/>
              <a:t>miscellaneous:adenoid</a:t>
            </a:r>
            <a:r>
              <a:rPr lang="en-US" dirty="0" smtClean="0"/>
              <a:t> cystic carcinoma , Lymphoma ,..) 1.5%</a:t>
            </a:r>
          </a:p>
          <a:p>
            <a:pPr algn="l" rtl="0"/>
            <a:endParaRPr lang="en-US" dirty="0" smtClean="0"/>
          </a:p>
          <a:p>
            <a:pPr algn="l" rtl="0">
              <a:buNone/>
            </a:pP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92500" lnSpcReduction="10000"/>
          </a:bodyPr>
          <a:lstStyle/>
          <a:p>
            <a:pPr algn="l" rtl="0">
              <a:buNone/>
            </a:pPr>
            <a:r>
              <a:rPr lang="en-US" b="1" dirty="0" smtClean="0"/>
              <a:t>Surgical Anatomy:</a:t>
            </a:r>
          </a:p>
          <a:p>
            <a:pPr algn="l" rtl="0"/>
            <a:r>
              <a:rPr lang="en-US" dirty="0" smtClean="0"/>
              <a:t>The larynx is divided into three regions which each include a number of sites:</a:t>
            </a:r>
          </a:p>
          <a:p>
            <a:pPr algn="l" rtl="0"/>
            <a:r>
              <a:rPr lang="en-US" dirty="0" smtClean="0"/>
              <a:t>1.</a:t>
            </a:r>
            <a:r>
              <a:rPr lang="en-US" b="1" dirty="0" smtClean="0"/>
              <a:t>Supraglottis</a:t>
            </a:r>
            <a:r>
              <a:rPr lang="en-US" dirty="0" smtClean="0"/>
              <a:t>. This comprises the larynx superior to the apex of the ventricle. It includes the ventricle, vestibular folds, arytenoids, </a:t>
            </a:r>
            <a:r>
              <a:rPr lang="en-US" dirty="0" err="1" smtClean="0"/>
              <a:t>aryepiglottic</a:t>
            </a:r>
            <a:r>
              <a:rPr lang="en-US" dirty="0" smtClean="0"/>
              <a:t> folds and the epiglottis.</a:t>
            </a:r>
          </a:p>
          <a:p>
            <a:pPr algn="l" rtl="0"/>
            <a:r>
              <a:rPr lang="en-US" dirty="0" smtClean="0"/>
              <a:t>2.  </a:t>
            </a:r>
            <a:r>
              <a:rPr lang="en-US" b="1" dirty="0" smtClean="0"/>
              <a:t>Glottis</a:t>
            </a:r>
            <a:r>
              <a:rPr lang="en-US" dirty="0" smtClean="0"/>
              <a:t>. This comprises the vocal cords and the anterior and posterior </a:t>
            </a:r>
            <a:r>
              <a:rPr lang="en-US" dirty="0" err="1" smtClean="0"/>
              <a:t>commissures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3. </a:t>
            </a:r>
            <a:r>
              <a:rPr lang="en-US" b="1" dirty="0" err="1" smtClean="0"/>
              <a:t>Subglottis</a:t>
            </a:r>
            <a:r>
              <a:rPr lang="en-US" dirty="0" smtClean="0"/>
              <a:t>. This extends from the inferior border of the glottis to the lower border of the </a:t>
            </a:r>
            <a:r>
              <a:rPr lang="en-US" dirty="0" err="1" smtClean="0"/>
              <a:t>cricoid</a:t>
            </a:r>
            <a:r>
              <a:rPr lang="en-US" dirty="0" smtClean="0"/>
              <a:t> cartilage.  </a:t>
            </a:r>
          </a:p>
          <a:p>
            <a:pPr algn="l" rtl="0"/>
            <a:endParaRPr lang="en-US" dirty="0" smtClean="0"/>
          </a:p>
          <a:p>
            <a:pPr algn="l" rtl="0"/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5911873"/>
          </a:xfrm>
        </p:spPr>
        <p:txBody>
          <a:bodyPr>
            <a:normAutofit fontScale="85000" lnSpcReduction="20000"/>
          </a:bodyPr>
          <a:lstStyle/>
          <a:p>
            <a:pPr algn="l" rtl="0">
              <a:buNone/>
            </a:pPr>
            <a:r>
              <a:rPr lang="en-US" b="1" dirty="0" smtClean="0"/>
              <a:t>Clinical Feature :</a:t>
            </a:r>
          </a:p>
          <a:p>
            <a:pPr algn="l" rtl="0">
              <a:buNone/>
            </a:pPr>
            <a:r>
              <a:rPr lang="en-US" b="1" dirty="0" smtClean="0"/>
              <a:t>Hoarseness</a:t>
            </a:r>
            <a:r>
              <a:rPr lang="en-US" dirty="0" smtClean="0"/>
              <a:t> is the commonest and often the only presenting symptom</a:t>
            </a:r>
          </a:p>
          <a:p>
            <a:pPr algn="l" rtl="0">
              <a:buNone/>
            </a:pPr>
            <a:r>
              <a:rPr lang="en-US" dirty="0" smtClean="0"/>
              <a:t> </a:t>
            </a:r>
            <a:r>
              <a:rPr lang="en-US" b="1" dirty="0" err="1" smtClean="0"/>
              <a:t>Dyspnoea</a:t>
            </a:r>
            <a:r>
              <a:rPr lang="en-US" dirty="0" smtClean="0"/>
              <a:t> and </a:t>
            </a:r>
            <a:r>
              <a:rPr lang="en-US" b="1" dirty="0" err="1" smtClean="0"/>
              <a:t>stridor</a:t>
            </a:r>
            <a:r>
              <a:rPr lang="en-US" dirty="0" smtClean="0"/>
              <a:t> are late symptoms and almost invariably indicate an advanced </a:t>
            </a:r>
            <a:r>
              <a:rPr lang="en-US" dirty="0" err="1" smtClean="0"/>
              <a:t>tumour</a:t>
            </a:r>
            <a:r>
              <a:rPr lang="en-US" dirty="0" smtClean="0"/>
              <a:t>.</a:t>
            </a:r>
          </a:p>
          <a:p>
            <a:pPr algn="l" rtl="0">
              <a:buNone/>
            </a:pPr>
            <a:r>
              <a:rPr lang="en-US" dirty="0" smtClean="0"/>
              <a:t> </a:t>
            </a:r>
            <a:r>
              <a:rPr lang="en-US" b="1" dirty="0" smtClean="0"/>
              <a:t>Pain</a:t>
            </a:r>
            <a:r>
              <a:rPr lang="en-US" dirty="0" smtClean="0"/>
              <a:t> is an uncommon symptom but is most typical in </a:t>
            </a:r>
            <a:r>
              <a:rPr lang="en-US" dirty="0" err="1" smtClean="0"/>
              <a:t>supraglotic</a:t>
            </a:r>
            <a:r>
              <a:rPr lang="en-US" dirty="0" smtClean="0"/>
              <a:t> </a:t>
            </a:r>
            <a:r>
              <a:rPr lang="en-US" dirty="0" err="1" smtClean="0"/>
              <a:t>tumours</a:t>
            </a:r>
            <a:r>
              <a:rPr lang="en-US" dirty="0" smtClean="0"/>
              <a:t>. Patients with a cancer in this site may complain of a </a:t>
            </a:r>
            <a:r>
              <a:rPr lang="en-US" b="1" dirty="0" smtClean="0"/>
              <a:t>unilateral sore throat</a:t>
            </a:r>
            <a:r>
              <a:rPr lang="en-US" dirty="0" smtClean="0"/>
              <a:t>. There maybe </a:t>
            </a:r>
            <a:r>
              <a:rPr lang="en-US" b="1" dirty="0" smtClean="0"/>
              <a:t>referred </a:t>
            </a:r>
            <a:r>
              <a:rPr lang="en-US" b="1" dirty="0" err="1" smtClean="0"/>
              <a:t>otalgia</a:t>
            </a:r>
            <a:r>
              <a:rPr lang="en-US" dirty="0" smtClean="0"/>
              <a:t>. </a:t>
            </a:r>
            <a:r>
              <a:rPr lang="en-US" b="1" dirty="0" err="1" smtClean="0"/>
              <a:t>Dysphagia</a:t>
            </a:r>
            <a:r>
              <a:rPr lang="en-US" dirty="0" smtClean="0"/>
              <a:t> indicates invasion of the pharynx.</a:t>
            </a:r>
          </a:p>
          <a:p>
            <a:pPr algn="l" rtl="0"/>
            <a:r>
              <a:rPr lang="en-US" b="1" dirty="0" smtClean="0"/>
              <a:t>Swelling of the neck</a:t>
            </a:r>
            <a:r>
              <a:rPr lang="en-US" dirty="0" smtClean="0"/>
              <a:t> may be due to direct penetration of the </a:t>
            </a:r>
            <a:r>
              <a:rPr lang="en-US" dirty="0" err="1" smtClean="0"/>
              <a:t>tumour</a:t>
            </a:r>
            <a:r>
              <a:rPr lang="en-US" dirty="0" smtClean="0"/>
              <a:t> outside the larynx or to lymph node metastases.</a:t>
            </a:r>
          </a:p>
          <a:p>
            <a:pPr algn="l" rtl="0"/>
            <a:r>
              <a:rPr lang="en-US" dirty="0" smtClean="0"/>
              <a:t> </a:t>
            </a:r>
            <a:r>
              <a:rPr lang="en-US" b="1" dirty="0" smtClean="0"/>
              <a:t>Cough and irritation </a:t>
            </a:r>
            <a:r>
              <a:rPr lang="en-US" dirty="0" smtClean="0"/>
              <a:t>of the throat are occasional symptoms. The general symptoms of </a:t>
            </a:r>
            <a:r>
              <a:rPr lang="en-US" b="1" dirty="0" err="1" smtClean="0"/>
              <a:t>norexia</a:t>
            </a:r>
            <a:r>
              <a:rPr lang="en-US" b="1" dirty="0" smtClean="0"/>
              <a:t>, </a:t>
            </a:r>
            <a:r>
              <a:rPr lang="en-US" b="1" dirty="0" err="1" smtClean="0"/>
              <a:t>cachexia</a:t>
            </a:r>
            <a:r>
              <a:rPr lang="en-US" b="1" dirty="0" smtClean="0"/>
              <a:t> and fetor</a:t>
            </a:r>
            <a:r>
              <a:rPr lang="en-US" dirty="0" smtClean="0"/>
              <a:t> are usually </a:t>
            </a:r>
            <a:r>
              <a:rPr lang="en-US" dirty="0" err="1" smtClean="0"/>
              <a:t>associat</a:t>
            </a: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429288"/>
          </a:xfrm>
        </p:spPr>
        <p:txBody>
          <a:bodyPr/>
          <a:lstStyle/>
          <a:p>
            <a:pPr algn="l" rtl="0"/>
            <a:r>
              <a:rPr lang="en-US" dirty="0" smtClean="0"/>
              <a:t>INVESTIGATION:</a:t>
            </a:r>
          </a:p>
          <a:p>
            <a:pPr algn="l" rtl="0">
              <a:buNone/>
            </a:pPr>
            <a:r>
              <a:rPr lang="en-US" dirty="0" smtClean="0"/>
              <a:t>Chest X Ray</a:t>
            </a:r>
          </a:p>
          <a:p>
            <a:pPr algn="l" rtl="0">
              <a:buNone/>
            </a:pPr>
            <a:r>
              <a:rPr lang="en-US" dirty="0" smtClean="0"/>
              <a:t>Protein level </a:t>
            </a:r>
          </a:p>
          <a:p>
            <a:pPr algn="l" rtl="0">
              <a:buNone/>
            </a:pPr>
            <a:r>
              <a:rPr lang="en-US" dirty="0" smtClean="0"/>
              <a:t>MRI &amp; CT Scan</a:t>
            </a:r>
          </a:p>
          <a:p>
            <a:pPr algn="l" rtl="0">
              <a:buNone/>
            </a:pPr>
            <a:r>
              <a:rPr lang="en-US" dirty="0" smtClean="0"/>
              <a:t>DL and Biopsy </a:t>
            </a:r>
          </a:p>
          <a:p>
            <a:pPr algn="l" rtl="0">
              <a:buNone/>
            </a:pPr>
            <a:r>
              <a:rPr lang="en-US" dirty="0" err="1" smtClean="0"/>
              <a:t>panendoscopy</a:t>
            </a:r>
            <a:r>
              <a:rPr lang="en-US" dirty="0" smtClean="0"/>
              <a:t> including </a:t>
            </a:r>
            <a:r>
              <a:rPr lang="en-US" dirty="0" err="1" smtClean="0"/>
              <a:t>bronchoscopy</a:t>
            </a: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b="1" u="sng" dirty="0" smtClean="0"/>
              <a:t>Staging:</a:t>
            </a: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/>
            <a:r>
              <a:rPr lang="en-US" b="1" dirty="0" smtClean="0"/>
              <a:t>T (tumor mass)</a:t>
            </a:r>
            <a:endParaRPr lang="en-US" dirty="0" smtClean="0"/>
          </a:p>
          <a:p>
            <a:pPr algn="l" rtl="0"/>
            <a:r>
              <a:rPr lang="en-US" b="1" dirty="0" err="1" smtClean="0"/>
              <a:t>Supraglottis</a:t>
            </a:r>
            <a:r>
              <a:rPr lang="en-US" b="1" dirty="0" smtClean="0"/>
              <a:t>.</a:t>
            </a:r>
            <a:endParaRPr lang="en-US" dirty="0" smtClean="0"/>
          </a:p>
          <a:p>
            <a:pPr algn="l" rtl="0"/>
            <a:r>
              <a:rPr lang="en-US" dirty="0" smtClean="0"/>
              <a:t>T1 </a:t>
            </a:r>
            <a:r>
              <a:rPr lang="en-US" dirty="0" err="1" smtClean="0"/>
              <a:t>Tumour</a:t>
            </a:r>
            <a:r>
              <a:rPr lang="en-US" dirty="0" smtClean="0"/>
              <a:t> limited to one </a:t>
            </a:r>
            <a:r>
              <a:rPr lang="en-US" dirty="0" err="1" smtClean="0"/>
              <a:t>subsite</a:t>
            </a:r>
            <a:r>
              <a:rPr lang="en-US" dirty="0" smtClean="0"/>
              <a:t> of the </a:t>
            </a:r>
            <a:r>
              <a:rPr lang="en-US" dirty="0" err="1" smtClean="0"/>
              <a:t>supraglottis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T2 Invasion of more than one </a:t>
            </a:r>
            <a:r>
              <a:rPr lang="en-US" dirty="0" err="1" smtClean="0"/>
              <a:t>subsite</a:t>
            </a:r>
            <a:r>
              <a:rPr lang="en-US" dirty="0" smtClean="0"/>
              <a:t> of the </a:t>
            </a:r>
            <a:r>
              <a:rPr lang="en-US" dirty="0" err="1" smtClean="0"/>
              <a:t>supraglottis</a:t>
            </a:r>
            <a:r>
              <a:rPr lang="en-US" dirty="0" smtClean="0"/>
              <a:t> or glottis </a:t>
            </a:r>
          </a:p>
          <a:p>
            <a:pPr algn="l" rtl="0"/>
            <a:r>
              <a:rPr lang="en-US" dirty="0" smtClean="0"/>
              <a:t>T3 Confined to larynx with a fixed vocal cord or invades the </a:t>
            </a:r>
            <a:r>
              <a:rPr lang="en-US" dirty="0" err="1" smtClean="0"/>
              <a:t>postcricoid</a:t>
            </a:r>
            <a:r>
              <a:rPr lang="en-US" dirty="0" smtClean="0"/>
              <a:t> area, </a:t>
            </a:r>
            <a:r>
              <a:rPr lang="en-US" dirty="0" err="1" smtClean="0"/>
              <a:t>preepiglottic</a:t>
            </a:r>
            <a:r>
              <a:rPr lang="en-US" dirty="0" smtClean="0"/>
              <a:t> tissues, base of tongue.</a:t>
            </a:r>
          </a:p>
          <a:p>
            <a:pPr algn="l" rtl="0"/>
            <a:r>
              <a:rPr lang="en-US" dirty="0" smtClean="0"/>
              <a:t>T4 Extends beyond the larynx.</a:t>
            </a:r>
          </a:p>
          <a:p>
            <a:pPr algn="l" rtl="0"/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 algn="l" rtl="0"/>
            <a:r>
              <a:rPr lang="en-US" b="1" dirty="0" smtClean="0"/>
              <a:t>Glottis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T1(a) </a:t>
            </a:r>
            <a:r>
              <a:rPr lang="en-US" dirty="0" err="1" smtClean="0"/>
              <a:t>Tumour</a:t>
            </a:r>
            <a:r>
              <a:rPr lang="en-US" dirty="0" smtClean="0"/>
              <a:t> limited to one vocal cord.</a:t>
            </a:r>
          </a:p>
          <a:p>
            <a:pPr algn="l" rtl="0"/>
            <a:r>
              <a:rPr lang="en-US" dirty="0" smtClean="0"/>
              <a:t>T1(b) Involves both vocal cords.</a:t>
            </a:r>
          </a:p>
          <a:p>
            <a:pPr algn="l" rtl="0"/>
            <a:r>
              <a:rPr lang="en-US" dirty="0" smtClean="0"/>
              <a:t>T2 </a:t>
            </a:r>
            <a:r>
              <a:rPr lang="en-US" dirty="0" err="1" smtClean="0"/>
              <a:t>Tumour</a:t>
            </a:r>
            <a:r>
              <a:rPr lang="en-US" dirty="0" smtClean="0"/>
              <a:t> extends to </a:t>
            </a:r>
            <a:r>
              <a:rPr lang="en-US" dirty="0" err="1" smtClean="0"/>
              <a:t>supraglottis</a:t>
            </a:r>
            <a:r>
              <a:rPr lang="en-US" dirty="0" smtClean="0"/>
              <a:t> and/or </a:t>
            </a:r>
            <a:r>
              <a:rPr lang="en-US" dirty="0" err="1" smtClean="0"/>
              <a:t>subglottis</a:t>
            </a:r>
            <a:r>
              <a:rPr lang="en-US" dirty="0" smtClean="0"/>
              <a:t>, or impaired cord mobility.</a:t>
            </a:r>
          </a:p>
          <a:p>
            <a:pPr algn="l" rtl="0"/>
            <a:r>
              <a:rPr lang="en-US" dirty="0" smtClean="0"/>
              <a:t>T3 Confined to the larynx with a fixed vocal cord.</a:t>
            </a:r>
          </a:p>
          <a:p>
            <a:pPr algn="l" rtl="0"/>
            <a:r>
              <a:rPr lang="en-US" dirty="0" smtClean="0"/>
              <a:t>T4 Extends beyond the larynx.</a:t>
            </a:r>
          </a:p>
          <a:p>
            <a:pPr algn="l" rtl="0">
              <a:buNone/>
            </a:pP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l" rtl="0">
              <a:buNone/>
            </a:pPr>
            <a:endParaRPr lang="en-US" dirty="0" smtClean="0"/>
          </a:p>
          <a:p>
            <a:pPr algn="l" rtl="0"/>
            <a:r>
              <a:rPr lang="en-US" b="1" dirty="0" err="1" smtClean="0"/>
              <a:t>Subglottis</a:t>
            </a:r>
            <a:r>
              <a:rPr lang="en-US" b="1" dirty="0" smtClean="0"/>
              <a:t>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T1 </a:t>
            </a:r>
            <a:r>
              <a:rPr lang="en-US" dirty="0" err="1" smtClean="0"/>
              <a:t>Tumour</a:t>
            </a:r>
            <a:r>
              <a:rPr lang="en-US" dirty="0" smtClean="0"/>
              <a:t> limited to </a:t>
            </a:r>
            <a:r>
              <a:rPr lang="en-US" dirty="0" err="1" smtClean="0"/>
              <a:t>subglottis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T2 Extends to vocal cords with normal or impaired mobility.</a:t>
            </a:r>
          </a:p>
          <a:p>
            <a:pPr algn="l" rtl="0"/>
            <a:r>
              <a:rPr lang="en-US" dirty="0" smtClean="0"/>
              <a:t>T3 Vocal cord fixed.</a:t>
            </a:r>
          </a:p>
          <a:p>
            <a:pPr algn="l" rtl="0"/>
            <a:r>
              <a:rPr lang="en-US" dirty="0" smtClean="0"/>
              <a:t>T4 Extends beyond the larynx</a:t>
            </a:r>
          </a:p>
          <a:p>
            <a:pPr algn="l" rtl="0">
              <a:buNone/>
            </a:pPr>
            <a:endParaRPr lang="en-US" dirty="0" smtClean="0"/>
          </a:p>
          <a:p>
            <a:pPr algn="l" rtl="0"/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_rels/them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theme/theme1.xml><?xml version="1.0" encoding="utf-8"?>
<a:theme xmlns:a="http://schemas.openxmlformats.org/drawingml/2006/main" name="حضري">
  <a:themeElements>
    <a:clrScheme name="حضري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حضري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حضري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رحلة">
  <a:themeElements>
    <a:clrScheme name="رحلة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رحلة">
  <a:themeElements>
    <a:clrScheme name="رحلة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واجهة">
  <a:themeElements>
    <a:clrScheme name="واجهة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واجهة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واجهة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تقنية">
  <a:themeElements>
    <a:clrScheme name="تقنية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تقنية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تقنية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حركة">
  <a:themeElements>
    <a:clrScheme name="حركة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حركة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حركة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_تقنية">
  <a:themeElements>
    <a:clrScheme name="تقنية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تقنية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تقنية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ورق">
  <a:themeElements>
    <a:clrScheme name="ورق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ورق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ورق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570</Words>
  <Application>Microsoft Office PowerPoint</Application>
  <PresentationFormat>عرض على الشاشة (3:4)‏</PresentationFormat>
  <Paragraphs>85</Paragraphs>
  <Slides>13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9</vt:i4>
      </vt:variant>
      <vt:variant>
        <vt:lpstr>عناوين الشرائح</vt:lpstr>
      </vt:variant>
      <vt:variant>
        <vt:i4>13</vt:i4>
      </vt:variant>
    </vt:vector>
  </HeadingPairs>
  <TitlesOfParts>
    <vt:vector size="22" baseType="lpstr">
      <vt:lpstr>حضري</vt:lpstr>
      <vt:lpstr>رحلة</vt:lpstr>
      <vt:lpstr>1_رحلة</vt:lpstr>
      <vt:lpstr>واجهة</vt:lpstr>
      <vt:lpstr>تقنية</vt:lpstr>
      <vt:lpstr>تدفق</vt:lpstr>
      <vt:lpstr>حركة</vt:lpstr>
      <vt:lpstr>1_تقنية</vt:lpstr>
      <vt:lpstr>ورق</vt:lpstr>
      <vt:lpstr>otolaryngology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otolaryngology</dc:title>
  <dc:creator>lenovo</dc:creator>
  <cp:lastModifiedBy>King Soft 2</cp:lastModifiedBy>
  <cp:revision>8</cp:revision>
  <dcterms:created xsi:type="dcterms:W3CDTF">2015-12-14T20:05:12Z</dcterms:created>
  <dcterms:modified xsi:type="dcterms:W3CDTF">2018-12-06T08:41:14Z</dcterms:modified>
</cp:coreProperties>
</file>