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ar-IQ"/>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6"/>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smtClean="0"/>
            </a:lvl1pPr>
          </a:lstStyle>
          <a:p>
            <a:pPr>
              <a:defRPr/>
            </a:pPr>
            <a:fld id="{E824358D-212E-4C6C-9E20-703EDDE62672}" type="datetimeFigureOut">
              <a:rPr lang="ar-IQ"/>
              <a:pPr>
                <a:defRPr/>
              </a:pPr>
              <a:t>28/03/1440</a:t>
            </a:fld>
            <a:endParaRPr lang="ar-IQ"/>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ar-IQ"/>
          </a:p>
        </p:txBody>
      </p:sp>
      <p:sp>
        <p:nvSpPr>
          <p:cNvPr id="7" name="Slide Number Placeholder 28"/>
          <p:cNvSpPr>
            <a:spLocks noGrp="1"/>
          </p:cNvSpPr>
          <p:nvPr>
            <p:ph type="sldNum" sz="quarter" idx="12"/>
          </p:nvPr>
        </p:nvSpPr>
        <p:spPr>
          <a:xfrm>
            <a:off x="8391525" y="5753100"/>
            <a:ext cx="503238" cy="365125"/>
          </a:xfrm>
        </p:spPr>
        <p:txBody>
          <a:bodyPr anchor="ctr"/>
          <a:lstStyle>
            <a:lvl1pPr algn="ctr">
              <a:defRPr sz="1300" smtClean="0">
                <a:solidFill>
                  <a:srgbClr val="FFFFFF"/>
                </a:solidFill>
              </a:defRPr>
            </a:lvl1pPr>
          </a:lstStyle>
          <a:p>
            <a:pPr>
              <a:defRPr/>
            </a:pPr>
            <a:fld id="{B67C4BF1-1017-4455-AFCC-C7851E9A9B53}" type="slidenum">
              <a:rPr lang="ar-IQ"/>
              <a:pPr>
                <a:defRPr/>
              </a:pPr>
              <a:t>‹#›</a:t>
            </a:fld>
            <a:endParaRPr lang="ar-IQ"/>
          </a:p>
        </p:txBody>
      </p:sp>
    </p:spTree>
  </p:cSld>
  <p:clrMapOvr>
    <a:masterClrMapping/>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4EBE253-A1DD-49D3-A754-F496E4250856}" type="datetimeFigureOut">
              <a:rPr lang="ar-IQ"/>
              <a:pPr>
                <a:defRPr/>
              </a:pPr>
              <a:t>28/03/1440</a:t>
            </a:fld>
            <a:endParaRPr lang="ar-IQ"/>
          </a:p>
        </p:txBody>
      </p:sp>
      <p:sp>
        <p:nvSpPr>
          <p:cNvPr id="5" name="Footer Placeholder 2"/>
          <p:cNvSpPr>
            <a:spLocks noGrp="1"/>
          </p:cNvSpPr>
          <p:nvPr>
            <p:ph type="ftr" sz="quarter" idx="11"/>
          </p:nvPr>
        </p:nvSpPr>
        <p:spPr/>
        <p:txBody>
          <a:bodyPr/>
          <a:lstStyle>
            <a:lvl1pPr>
              <a:defRPr/>
            </a:lvl1pPr>
          </a:lstStyle>
          <a:p>
            <a:pPr>
              <a:defRPr/>
            </a:pPr>
            <a:endParaRPr lang="ar-IQ"/>
          </a:p>
        </p:txBody>
      </p:sp>
      <p:sp>
        <p:nvSpPr>
          <p:cNvPr id="6" name="Slide Number Placeholder 22"/>
          <p:cNvSpPr>
            <a:spLocks noGrp="1"/>
          </p:cNvSpPr>
          <p:nvPr>
            <p:ph type="sldNum" sz="quarter" idx="12"/>
          </p:nvPr>
        </p:nvSpPr>
        <p:spPr/>
        <p:txBody>
          <a:bodyPr/>
          <a:lstStyle>
            <a:lvl1pPr>
              <a:defRPr/>
            </a:lvl1pPr>
          </a:lstStyle>
          <a:p>
            <a:pPr>
              <a:defRPr/>
            </a:pPr>
            <a:fld id="{70AA2B21-7B7F-43BD-9A95-4812BD38DD1B}" type="slidenum">
              <a:rPr lang="ar-IQ"/>
              <a:pPr>
                <a:defRPr/>
              </a:pPr>
              <a:t>‹#›</a:t>
            </a:fld>
            <a:endParaRPr lang="ar-IQ"/>
          </a:p>
        </p:txBody>
      </p:sp>
    </p:spTree>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F90C528-62A3-45C3-A447-CA4CEC212AEC}" type="datetimeFigureOut">
              <a:rPr lang="ar-IQ"/>
              <a:pPr>
                <a:defRPr/>
              </a:pPr>
              <a:t>28/03/1440</a:t>
            </a:fld>
            <a:endParaRPr lang="ar-IQ"/>
          </a:p>
        </p:txBody>
      </p:sp>
      <p:sp>
        <p:nvSpPr>
          <p:cNvPr id="5" name="Footer Placeholder 2"/>
          <p:cNvSpPr>
            <a:spLocks noGrp="1"/>
          </p:cNvSpPr>
          <p:nvPr>
            <p:ph type="ftr" sz="quarter" idx="11"/>
          </p:nvPr>
        </p:nvSpPr>
        <p:spPr/>
        <p:txBody>
          <a:bodyPr/>
          <a:lstStyle>
            <a:lvl1pPr>
              <a:defRPr/>
            </a:lvl1pPr>
          </a:lstStyle>
          <a:p>
            <a:pPr>
              <a:defRPr/>
            </a:pPr>
            <a:endParaRPr lang="ar-IQ"/>
          </a:p>
        </p:txBody>
      </p:sp>
      <p:sp>
        <p:nvSpPr>
          <p:cNvPr id="6" name="Slide Number Placeholder 22"/>
          <p:cNvSpPr>
            <a:spLocks noGrp="1"/>
          </p:cNvSpPr>
          <p:nvPr>
            <p:ph type="sldNum" sz="quarter" idx="12"/>
          </p:nvPr>
        </p:nvSpPr>
        <p:spPr/>
        <p:txBody>
          <a:bodyPr/>
          <a:lstStyle>
            <a:lvl1pPr>
              <a:defRPr/>
            </a:lvl1pPr>
          </a:lstStyle>
          <a:p>
            <a:pPr>
              <a:defRPr/>
            </a:pPr>
            <a:fld id="{E6B5C777-F2A2-4C08-B5CB-33FD9D42EB21}" type="slidenum">
              <a:rPr lang="ar-IQ"/>
              <a:pPr>
                <a:defRPr/>
              </a:pPr>
              <a:t>‹#›</a:t>
            </a:fld>
            <a:endParaRPr lang="ar-IQ"/>
          </a:p>
        </p:txBody>
      </p:sp>
    </p:spTree>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fld id="{37313274-F6F0-42EE-8FC6-E94AEA35CA2C}" type="datetimeFigureOut">
              <a:rPr lang="ar-IQ"/>
              <a:pPr>
                <a:defRPr/>
              </a:pPr>
              <a:t>28/03/1440</a:t>
            </a:fld>
            <a:endParaRPr lang="ar-IQ"/>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endParaRPr lang="ar-IQ"/>
          </a:p>
        </p:txBody>
      </p:sp>
      <p:sp>
        <p:nvSpPr>
          <p:cNvPr id="6" name="Slide Number Placeholder 5"/>
          <p:cNvSpPr>
            <a:spLocks noGrp="1"/>
          </p:cNvSpPr>
          <p:nvPr>
            <p:ph type="sldNum" sz="quarter" idx="12"/>
          </p:nvPr>
        </p:nvSpPr>
        <p:spPr/>
        <p:txBody>
          <a:bodyPr/>
          <a:lstStyle>
            <a:lvl1pPr>
              <a:defRPr/>
            </a:lvl1pPr>
          </a:lstStyle>
          <a:p>
            <a:pPr>
              <a:defRPr/>
            </a:pPr>
            <a:fld id="{DFBF166D-5A5C-4507-B38B-308D09B76913}" type="slidenum">
              <a:rPr lang="ar-IQ"/>
              <a:pPr>
                <a:defRPr/>
              </a:pPr>
              <a:t>‹#›</a:t>
            </a:fld>
            <a:endParaRPr lang="ar-IQ"/>
          </a:p>
        </p:txBody>
      </p:sp>
    </p:spTree>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8"/>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 name="Isosceles Triangle 7"/>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10"/>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9"/>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fld id="{845A5E1D-CEE8-4BC7-A21A-04F50BA8C131}" type="datetimeFigureOut">
              <a:rPr lang="ar-IQ"/>
              <a:pPr>
                <a:defRPr/>
              </a:pPr>
              <a:t>28/03/1440</a:t>
            </a:fld>
            <a:endParaRPr lang="ar-IQ"/>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ar-IQ"/>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11B5C70D-7CEB-4071-A43A-3890E7C5FA9F}" type="slidenum">
              <a:rPr lang="ar-IQ"/>
              <a:pPr>
                <a:defRPr/>
              </a:pPr>
              <a:t>‹#›</a:t>
            </a:fld>
            <a:endParaRPr lang="ar-IQ"/>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E431B6A0-B071-431C-911F-3079141687D9}" type="datetimeFigureOut">
              <a:rPr lang="ar-IQ"/>
              <a:pPr>
                <a:defRPr/>
              </a:pPr>
              <a:t>28/03/1440</a:t>
            </a:fld>
            <a:endParaRPr lang="ar-IQ"/>
          </a:p>
        </p:txBody>
      </p:sp>
      <p:sp>
        <p:nvSpPr>
          <p:cNvPr id="6" name="Footer Placeholder 5"/>
          <p:cNvSpPr>
            <a:spLocks noGrp="1"/>
          </p:cNvSpPr>
          <p:nvPr>
            <p:ph type="ftr" sz="quarter" idx="11"/>
          </p:nvPr>
        </p:nvSpPr>
        <p:spPr/>
        <p:txBody>
          <a:bodyPr/>
          <a:lstStyle>
            <a:lvl1pPr>
              <a:defRPr/>
            </a:lvl1pPr>
          </a:lstStyle>
          <a:p>
            <a:pPr>
              <a:defRPr/>
            </a:pPr>
            <a:endParaRPr lang="ar-IQ"/>
          </a:p>
        </p:txBody>
      </p:sp>
      <p:sp>
        <p:nvSpPr>
          <p:cNvPr id="7" name="Slide Number Placeholder 6"/>
          <p:cNvSpPr>
            <a:spLocks noGrp="1"/>
          </p:cNvSpPr>
          <p:nvPr>
            <p:ph type="sldNum" sz="quarter" idx="12"/>
          </p:nvPr>
        </p:nvSpPr>
        <p:spPr/>
        <p:txBody>
          <a:bodyPr/>
          <a:lstStyle>
            <a:lvl1pPr>
              <a:defRPr/>
            </a:lvl1pPr>
          </a:lstStyle>
          <a:p>
            <a:pPr>
              <a:defRPr/>
            </a:pPr>
            <a:fld id="{093501BA-EFD6-4624-BF32-E1AEBDE58836}" type="slidenum">
              <a:rPr lang="ar-IQ"/>
              <a:pPr>
                <a:defRPr/>
              </a:pPr>
              <a:t>‹#›</a:t>
            </a:fld>
            <a:endParaRPr lang="ar-IQ"/>
          </a:p>
        </p:txBody>
      </p:sp>
    </p:spTree>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fld id="{72EB075E-2511-4680-BEE4-D6E20546D01C}" type="datetimeFigureOut">
              <a:rPr lang="ar-IQ"/>
              <a:pPr>
                <a:defRPr/>
              </a:pPr>
              <a:t>28/03/1440</a:t>
            </a:fld>
            <a:endParaRPr lang="ar-IQ"/>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ar-IQ"/>
          </a:p>
        </p:txBody>
      </p:sp>
      <p:sp>
        <p:nvSpPr>
          <p:cNvPr id="9" name="Slide Number Placeholder 8"/>
          <p:cNvSpPr>
            <a:spLocks noGrp="1"/>
          </p:cNvSpPr>
          <p:nvPr>
            <p:ph type="sldNum" sz="quarter" idx="12"/>
          </p:nvPr>
        </p:nvSpPr>
        <p:spPr>
          <a:xfrm>
            <a:off x="7589838" y="6483350"/>
            <a:ext cx="503237" cy="301625"/>
          </a:xfrm>
        </p:spPr>
        <p:txBody>
          <a:bodyPr/>
          <a:lstStyle>
            <a:lvl1pPr algn="ctr">
              <a:defRPr smtClean="0"/>
            </a:lvl1pPr>
          </a:lstStyle>
          <a:p>
            <a:pPr>
              <a:defRPr/>
            </a:pPr>
            <a:fld id="{AC3C1BC3-C3D9-484A-BDBD-42DE1599A176}" type="slidenum">
              <a:rPr lang="ar-IQ"/>
              <a:pPr>
                <a:defRPr/>
              </a:pPr>
              <a:t>‹#›</a:t>
            </a:fld>
            <a:endParaRPr lang="ar-IQ"/>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6972804E-1BCF-41DB-A941-01F54F13A8B9}" type="datetimeFigureOut">
              <a:rPr lang="ar-IQ"/>
              <a:pPr>
                <a:defRPr/>
              </a:pPr>
              <a:t>28/03/1440</a:t>
            </a:fld>
            <a:endParaRPr lang="ar-IQ"/>
          </a:p>
        </p:txBody>
      </p:sp>
      <p:sp>
        <p:nvSpPr>
          <p:cNvPr id="4" name="Footer Placeholder 2"/>
          <p:cNvSpPr>
            <a:spLocks noGrp="1"/>
          </p:cNvSpPr>
          <p:nvPr>
            <p:ph type="ftr" sz="quarter" idx="11"/>
          </p:nvPr>
        </p:nvSpPr>
        <p:spPr/>
        <p:txBody>
          <a:bodyPr/>
          <a:lstStyle>
            <a:lvl1pPr>
              <a:defRPr/>
            </a:lvl1pPr>
          </a:lstStyle>
          <a:p>
            <a:pPr>
              <a:defRPr/>
            </a:pPr>
            <a:endParaRPr lang="ar-IQ"/>
          </a:p>
        </p:txBody>
      </p:sp>
      <p:sp>
        <p:nvSpPr>
          <p:cNvPr id="5" name="Slide Number Placeholder 22"/>
          <p:cNvSpPr>
            <a:spLocks noGrp="1"/>
          </p:cNvSpPr>
          <p:nvPr>
            <p:ph type="sldNum" sz="quarter" idx="12"/>
          </p:nvPr>
        </p:nvSpPr>
        <p:spPr/>
        <p:txBody>
          <a:bodyPr/>
          <a:lstStyle>
            <a:lvl1pPr>
              <a:defRPr/>
            </a:lvl1pPr>
          </a:lstStyle>
          <a:p>
            <a:pPr>
              <a:defRPr/>
            </a:pPr>
            <a:fld id="{8E82AB40-0D85-4A07-A933-6889F503F12D}" type="slidenum">
              <a:rPr lang="ar-IQ"/>
              <a:pPr>
                <a:defRPr/>
              </a:pPr>
              <a:t>‹#›</a:t>
            </a:fld>
            <a:endParaRPr lang="ar-IQ"/>
          </a:p>
        </p:txBody>
      </p:sp>
    </p:spTree>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C8B3C324-2115-4C98-B109-E2147AEA3AD2}" type="datetimeFigureOut">
              <a:rPr lang="ar-IQ"/>
              <a:pPr>
                <a:defRPr/>
              </a:pPr>
              <a:t>28/03/1440</a:t>
            </a:fld>
            <a:endParaRPr lang="ar-IQ"/>
          </a:p>
        </p:txBody>
      </p:sp>
      <p:sp>
        <p:nvSpPr>
          <p:cNvPr id="3" name="Footer Placeholder 2"/>
          <p:cNvSpPr>
            <a:spLocks noGrp="1"/>
          </p:cNvSpPr>
          <p:nvPr>
            <p:ph type="ftr" sz="quarter" idx="11"/>
          </p:nvPr>
        </p:nvSpPr>
        <p:spPr/>
        <p:txBody>
          <a:bodyPr/>
          <a:lstStyle>
            <a:lvl1pPr>
              <a:defRPr/>
            </a:lvl1pPr>
          </a:lstStyle>
          <a:p>
            <a:pPr>
              <a:defRPr/>
            </a:pPr>
            <a:endParaRPr lang="ar-IQ"/>
          </a:p>
        </p:txBody>
      </p:sp>
      <p:sp>
        <p:nvSpPr>
          <p:cNvPr id="4" name="Slide Number Placeholder 22"/>
          <p:cNvSpPr>
            <a:spLocks noGrp="1"/>
          </p:cNvSpPr>
          <p:nvPr>
            <p:ph type="sldNum" sz="quarter" idx="12"/>
          </p:nvPr>
        </p:nvSpPr>
        <p:spPr/>
        <p:txBody>
          <a:bodyPr/>
          <a:lstStyle>
            <a:lvl1pPr>
              <a:defRPr/>
            </a:lvl1pPr>
          </a:lstStyle>
          <a:p>
            <a:pPr>
              <a:defRPr/>
            </a:pPr>
            <a:fld id="{416F9106-089F-4B0F-8DD0-C66EF4169A3D}" type="slidenum">
              <a:rPr lang="ar-IQ"/>
              <a:pPr>
                <a:defRPr/>
              </a:pPr>
              <a:t>‹#›</a:t>
            </a:fld>
            <a:endParaRPr lang="ar-IQ"/>
          </a:p>
        </p:txBody>
      </p:sp>
    </p:spTree>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smtClean="0"/>
            </a:lvl1pPr>
          </a:lstStyle>
          <a:p>
            <a:pPr>
              <a:defRPr/>
            </a:pPr>
            <a:fld id="{88CE7A2E-F7D2-448F-9331-FAD80A26DF2F}" type="datetimeFigureOut">
              <a:rPr lang="ar-IQ"/>
              <a:pPr>
                <a:defRPr/>
              </a:pPr>
              <a:t>28/03/1440</a:t>
            </a:fld>
            <a:endParaRPr lang="ar-IQ"/>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ar-IQ"/>
          </a:p>
        </p:txBody>
      </p:sp>
      <p:sp>
        <p:nvSpPr>
          <p:cNvPr id="7" name="Slide Number Placeholder 6"/>
          <p:cNvSpPr>
            <a:spLocks noGrp="1"/>
          </p:cNvSpPr>
          <p:nvPr>
            <p:ph type="sldNum" sz="quarter" idx="12"/>
          </p:nvPr>
        </p:nvSpPr>
        <p:spPr>
          <a:xfrm>
            <a:off x="8410575" y="6556375"/>
            <a:ext cx="503238" cy="301625"/>
          </a:xfrm>
        </p:spPr>
        <p:txBody>
          <a:bodyPr/>
          <a:lstStyle>
            <a:lvl1pPr>
              <a:defRPr sz="900" smtClean="0"/>
            </a:lvl1pPr>
          </a:lstStyle>
          <a:p>
            <a:pPr>
              <a:defRPr/>
            </a:pPr>
            <a:fld id="{68172BD1-F25F-4EC8-9A48-E6F0AF07DECB}" type="slidenum">
              <a:rPr lang="ar-IQ"/>
              <a:pPr>
                <a:defRPr/>
              </a:pPr>
              <a:t>‹#›</a:t>
            </a:fld>
            <a:endParaRPr lang="ar-IQ"/>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smtClean="0"/>
            </a:lvl1pPr>
          </a:lstStyle>
          <a:p>
            <a:pPr>
              <a:defRPr/>
            </a:pPr>
            <a:fld id="{BD6E8BB7-224D-4582-830E-30D765423633}" type="datetimeFigureOut">
              <a:rPr lang="ar-IQ"/>
              <a:pPr>
                <a:defRPr/>
              </a:pPr>
              <a:t>28/03/1440</a:t>
            </a:fld>
            <a:endParaRPr lang="ar-IQ"/>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ar-IQ"/>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smtClean="0"/>
            </a:lvl1pPr>
          </a:lstStyle>
          <a:p>
            <a:pPr>
              <a:defRPr/>
            </a:pPr>
            <a:fld id="{1BE69A61-6DE2-4BD8-BF07-AB06A2B1125D}" type="slidenum">
              <a:rPr lang="ar-IQ"/>
              <a:pPr>
                <a:defRPr/>
              </a:pPr>
              <a:t>‹#›</a:t>
            </a:fld>
            <a:endParaRPr lang="ar-IQ"/>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030"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smtClean="0">
                <a:solidFill>
                  <a:schemeClr val="tx1"/>
                </a:solidFill>
                <a:latin typeface="+mn-lt"/>
                <a:cs typeface="+mn-cs"/>
              </a:defRPr>
            </a:lvl1pPr>
          </a:lstStyle>
          <a:p>
            <a:pPr>
              <a:defRPr/>
            </a:pPr>
            <a:fld id="{7B18BD3C-21ED-4C87-BA31-6FBC2956F74D}" type="datetimeFigureOut">
              <a:rPr lang="ar-IQ"/>
              <a:pPr>
                <a:defRPr/>
              </a:pPr>
              <a:t>28/03/1440</a:t>
            </a:fld>
            <a:endParaRPr lang="ar-IQ"/>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lstStyle>
          <a:p>
            <a:pPr>
              <a:defRPr/>
            </a:pPr>
            <a:endParaRPr lang="ar-IQ"/>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smtClean="0">
                <a:solidFill>
                  <a:schemeClr val="tx1"/>
                </a:solidFill>
                <a:latin typeface="+mn-lt"/>
                <a:cs typeface="+mn-cs"/>
              </a:defRPr>
            </a:lvl1pPr>
          </a:lstStyle>
          <a:p>
            <a:pPr>
              <a:defRPr/>
            </a:pPr>
            <a:fld id="{150E7A51-6B44-40C5-BB4D-48C4E6A6E2D0}" type="slidenum">
              <a:rPr lang="ar-IQ"/>
              <a:pPr>
                <a:defRPr/>
              </a:pPr>
              <a:t>‹#›</a:t>
            </a:fld>
            <a:endParaRPr lang="ar-IQ"/>
          </a:p>
        </p:txBody>
      </p:sp>
    </p:spTree>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1" r:id="rId6"/>
    <p:sldLayoutId id="2147483670" r:id="rId7"/>
    <p:sldLayoutId id="2147483677" r:id="rId8"/>
    <p:sldLayoutId id="2147483678" r:id="rId9"/>
    <p:sldLayoutId id="2147483669" r:id="rId10"/>
    <p:sldLayoutId id="2147483668" r:id="rId11"/>
  </p:sldLayoutIdLst>
  <p:transition spd="slow">
    <p:dissolve/>
  </p:transition>
  <p:txStyles>
    <p:titleStyle>
      <a:lvl1pPr marL="484188" indent="-484188" algn="l" rtl="1" fontAlgn="base">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1" fontAlgn="base">
        <a:spcBef>
          <a:spcPct val="0"/>
        </a:spcBef>
        <a:spcAft>
          <a:spcPct val="0"/>
        </a:spcAft>
        <a:defRPr sz="4200">
          <a:solidFill>
            <a:srgbClr val="FF5C9C"/>
          </a:solidFill>
          <a:latin typeface="Century Gothic" pitchFamily="34" charset="0"/>
          <a:cs typeface="Tahoma" pitchFamily="34" charset="0"/>
        </a:defRPr>
      </a:lvl2pPr>
      <a:lvl3pPr marL="484188" indent="-484188" algn="l" rtl="1" fontAlgn="base">
        <a:spcBef>
          <a:spcPct val="0"/>
        </a:spcBef>
        <a:spcAft>
          <a:spcPct val="0"/>
        </a:spcAft>
        <a:defRPr sz="4200">
          <a:solidFill>
            <a:srgbClr val="FF5C9C"/>
          </a:solidFill>
          <a:latin typeface="Century Gothic" pitchFamily="34" charset="0"/>
          <a:cs typeface="Tahoma" pitchFamily="34" charset="0"/>
        </a:defRPr>
      </a:lvl3pPr>
      <a:lvl4pPr marL="484188" indent="-484188" algn="l" rtl="1" fontAlgn="base">
        <a:spcBef>
          <a:spcPct val="0"/>
        </a:spcBef>
        <a:spcAft>
          <a:spcPct val="0"/>
        </a:spcAft>
        <a:defRPr sz="4200">
          <a:solidFill>
            <a:srgbClr val="FF5C9C"/>
          </a:solidFill>
          <a:latin typeface="Century Gothic" pitchFamily="34" charset="0"/>
          <a:cs typeface="Tahoma" pitchFamily="34" charset="0"/>
        </a:defRPr>
      </a:lvl4pPr>
      <a:lvl5pPr marL="484188" indent="-484188" algn="l" rtl="1" fontAlgn="base">
        <a:spcBef>
          <a:spcPct val="0"/>
        </a:spcBef>
        <a:spcAft>
          <a:spcPct val="0"/>
        </a:spcAft>
        <a:defRPr sz="4200">
          <a:solidFill>
            <a:srgbClr val="FF5C9C"/>
          </a:solidFill>
          <a:latin typeface="Century Gothic" pitchFamily="34" charset="0"/>
          <a:cs typeface="Tahoma" pitchFamily="34" charset="0"/>
        </a:defRPr>
      </a:lvl5pPr>
      <a:lvl6pPr marL="941388" indent="-484188" algn="l" rtl="1" fontAlgn="base">
        <a:spcBef>
          <a:spcPct val="0"/>
        </a:spcBef>
        <a:spcAft>
          <a:spcPct val="0"/>
        </a:spcAft>
        <a:defRPr sz="4200">
          <a:solidFill>
            <a:srgbClr val="FF5C9C"/>
          </a:solidFill>
          <a:latin typeface="Century Gothic" pitchFamily="34" charset="0"/>
          <a:cs typeface="Tahoma" pitchFamily="34" charset="0"/>
        </a:defRPr>
      </a:lvl6pPr>
      <a:lvl7pPr marL="1398588" indent="-484188" algn="l" rtl="1" fontAlgn="base">
        <a:spcBef>
          <a:spcPct val="0"/>
        </a:spcBef>
        <a:spcAft>
          <a:spcPct val="0"/>
        </a:spcAft>
        <a:defRPr sz="4200">
          <a:solidFill>
            <a:srgbClr val="FF5C9C"/>
          </a:solidFill>
          <a:latin typeface="Century Gothic" pitchFamily="34" charset="0"/>
          <a:cs typeface="Tahoma" pitchFamily="34" charset="0"/>
        </a:defRPr>
      </a:lvl7pPr>
      <a:lvl8pPr marL="1855788" indent="-484188" algn="l" rtl="1" fontAlgn="base">
        <a:spcBef>
          <a:spcPct val="0"/>
        </a:spcBef>
        <a:spcAft>
          <a:spcPct val="0"/>
        </a:spcAft>
        <a:defRPr sz="4200">
          <a:solidFill>
            <a:srgbClr val="FF5C9C"/>
          </a:solidFill>
          <a:latin typeface="Century Gothic" pitchFamily="34" charset="0"/>
          <a:cs typeface="Tahoma" pitchFamily="34" charset="0"/>
        </a:defRPr>
      </a:lvl8pPr>
      <a:lvl9pPr marL="2312988" indent="-484188" algn="l" rtl="1" fontAlgn="base">
        <a:spcBef>
          <a:spcPct val="0"/>
        </a:spcBef>
        <a:spcAft>
          <a:spcPct val="0"/>
        </a:spcAft>
        <a:defRPr sz="4200">
          <a:solidFill>
            <a:srgbClr val="FF5C9C"/>
          </a:solidFill>
          <a:latin typeface="Century Gothic" pitchFamily="34" charset="0"/>
          <a:cs typeface="Tahoma" pitchFamily="34" charset="0"/>
        </a:defRPr>
      </a:lvl9pPr>
    </p:titleStyle>
    <p:bodyStyle>
      <a:lvl1pPr marL="447675" indent="-382588" algn="r" rtl="1"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r" rtl="1" fontAlgn="base">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r" rtl="1" fontAlgn="base">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r" rtl="1" fontAlgn="base">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r" rtl="1" fontAlgn="base">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marL="484632" indent="0" fontAlgn="auto">
              <a:spcAft>
                <a:spcPts val="0"/>
              </a:spcAft>
              <a:defRPr/>
            </a:pPr>
            <a:r>
              <a:rPr lang="en-US" dirty="0" smtClean="0">
                <a:solidFill>
                  <a:schemeClr val="accent1">
                    <a:tint val="83000"/>
                    <a:satMod val="150000"/>
                  </a:schemeClr>
                </a:solidFill>
              </a:rPr>
              <a:t>Otolaryngology</a:t>
            </a:r>
            <a:br>
              <a:rPr lang="en-US" dirty="0" smtClean="0">
                <a:solidFill>
                  <a:schemeClr val="accent1">
                    <a:tint val="83000"/>
                    <a:satMod val="150000"/>
                  </a:schemeClr>
                </a:solidFill>
              </a:rPr>
            </a:br>
            <a:endParaRPr lang="ar-IQ" dirty="0">
              <a:solidFill>
                <a:schemeClr val="accent1">
                  <a:tint val="83000"/>
                  <a:satMod val="150000"/>
                </a:schemeClr>
              </a:solidFill>
            </a:endParaRPr>
          </a:p>
        </p:txBody>
      </p:sp>
      <p:sp>
        <p:nvSpPr>
          <p:cNvPr id="4" name="عنوان فرعي 3"/>
          <p:cNvSpPr>
            <a:spLocks noGrp="1"/>
          </p:cNvSpPr>
          <p:nvPr>
            <p:ph type="subTitle" idx="1"/>
          </p:nvPr>
        </p:nvSpPr>
        <p:spPr/>
        <p:txBody>
          <a:bodyPr/>
          <a:lstStyle/>
          <a:p>
            <a:pPr algn="l"/>
            <a:r>
              <a:rPr lang="en-US" dirty="0" smtClean="0"/>
              <a:t>The Tonsils and the Adenoid</a:t>
            </a:r>
          </a:p>
          <a:p>
            <a:pPr algn="l"/>
            <a:endParaRPr lang="en-US" dirty="0" smtClean="0"/>
          </a:p>
          <a:p>
            <a:pPr algn="l"/>
            <a:r>
              <a:rPr lang="en-US" dirty="0" smtClean="0"/>
              <a:t>Dr </a:t>
            </a:r>
            <a:r>
              <a:rPr lang="en-US" dirty="0" err="1" smtClean="0"/>
              <a:t>Haider</a:t>
            </a:r>
            <a:r>
              <a:rPr lang="en-US" dirty="0" smtClean="0"/>
              <a:t> </a:t>
            </a:r>
            <a:r>
              <a:rPr lang="en-US" dirty="0" err="1" smtClean="0"/>
              <a:t>Alsarhan</a:t>
            </a:r>
            <a:endParaRPr lang="en-US" dirty="0"/>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88"/>
            <a:ext cx="8229600" cy="6097587"/>
          </a:xfrm>
        </p:spPr>
        <p:txBody>
          <a:bodyPr>
            <a:normAutofit fontScale="77500" lnSpcReduction="20000"/>
          </a:bodyPr>
          <a:lstStyle/>
          <a:p>
            <a:pPr marL="448056" indent="-384048" algn="l" rtl="0" fontAlgn="auto">
              <a:spcAft>
                <a:spcPts val="0"/>
              </a:spcAft>
              <a:buFont typeface="Wingdings 2"/>
              <a:buChar char=""/>
              <a:defRPr/>
            </a:pPr>
            <a:endParaRPr lang="en-US" dirty="0" smtClean="0"/>
          </a:p>
          <a:p>
            <a:pPr marL="448056" indent="-384048" algn="l" rtl="0" fontAlgn="auto">
              <a:spcAft>
                <a:spcPts val="0"/>
              </a:spcAft>
              <a:buFont typeface="Wingdings 2"/>
              <a:buChar char=""/>
              <a:defRPr/>
            </a:pPr>
            <a:r>
              <a:rPr lang="en-US" b="1" dirty="0" smtClean="0"/>
              <a:t>3.  </a:t>
            </a:r>
            <a:r>
              <a:rPr lang="en-US" b="1" i="1" dirty="0" smtClean="0"/>
              <a:t>Early.</a:t>
            </a:r>
            <a:endParaRPr lang="en-US" dirty="0" smtClean="0"/>
          </a:p>
          <a:p>
            <a:pPr marL="448056" indent="-384048" algn="l" rtl="0" fontAlgn="auto">
              <a:spcAft>
                <a:spcPts val="0"/>
              </a:spcAft>
              <a:buFont typeface="Wingdings 2"/>
              <a:buChar char=""/>
              <a:defRPr/>
            </a:pPr>
            <a:r>
              <a:rPr lang="en-US" i="1" dirty="0" smtClean="0"/>
              <a:t>•</a:t>
            </a:r>
            <a:r>
              <a:rPr lang="en-US" dirty="0" smtClean="0"/>
              <a:t> Secondary </a:t>
            </a:r>
            <a:r>
              <a:rPr lang="en-US" dirty="0" err="1" smtClean="0"/>
              <a:t>haemorrhage</a:t>
            </a:r>
            <a:r>
              <a:rPr lang="en-US" dirty="0" smtClean="0"/>
              <a:t>.</a:t>
            </a:r>
          </a:p>
          <a:p>
            <a:pPr marL="448056" indent="-384048" algn="l" rtl="0" fontAlgn="auto">
              <a:spcAft>
                <a:spcPts val="0"/>
              </a:spcAft>
              <a:buFont typeface="Wingdings 2"/>
              <a:buChar char=""/>
              <a:defRPr/>
            </a:pPr>
            <a:r>
              <a:rPr lang="en-US" dirty="0" smtClean="0"/>
              <a:t>• </a:t>
            </a:r>
            <a:r>
              <a:rPr lang="en-US" dirty="0" err="1" smtClean="0"/>
              <a:t>Haematoma</a:t>
            </a:r>
            <a:r>
              <a:rPr lang="en-US" dirty="0" smtClean="0"/>
              <a:t> and </a:t>
            </a:r>
            <a:r>
              <a:rPr lang="en-US" dirty="0" err="1" smtClean="0"/>
              <a:t>oedema</a:t>
            </a:r>
            <a:r>
              <a:rPr lang="en-US" dirty="0" smtClean="0"/>
              <a:t> of the uvula.</a:t>
            </a:r>
          </a:p>
          <a:p>
            <a:pPr marL="448056" indent="-384048" algn="l" rtl="0" fontAlgn="auto">
              <a:spcAft>
                <a:spcPts val="0"/>
              </a:spcAft>
              <a:buFont typeface="Wingdings 2"/>
              <a:buChar char=""/>
              <a:defRPr/>
            </a:pPr>
            <a:r>
              <a:rPr lang="en-US" dirty="0" smtClean="0"/>
              <a:t>• Infection (may lead to secondary </a:t>
            </a:r>
            <a:r>
              <a:rPr lang="en-US" dirty="0" err="1" smtClean="0"/>
              <a:t>haemorrhage</a:t>
            </a:r>
            <a:r>
              <a:rPr lang="en-US" dirty="0" smtClean="0"/>
              <a:t>).</a:t>
            </a:r>
          </a:p>
          <a:p>
            <a:pPr marL="448056" indent="-384048" algn="l" rtl="0" fontAlgn="auto">
              <a:spcAft>
                <a:spcPts val="0"/>
              </a:spcAft>
              <a:buFont typeface="Wingdings 2"/>
              <a:buChar char=""/>
              <a:defRPr/>
            </a:pPr>
            <a:r>
              <a:rPr lang="en-US" dirty="0" smtClean="0"/>
              <a:t>•  Earache (referred pain or acute otitis media).</a:t>
            </a:r>
          </a:p>
          <a:p>
            <a:pPr marL="448056" indent="-384048" algn="l" rtl="0" fontAlgn="auto">
              <a:spcAft>
                <a:spcPts val="0"/>
              </a:spcAft>
              <a:buFont typeface="Wingdings 2"/>
              <a:buChar char=""/>
              <a:defRPr/>
            </a:pPr>
            <a:r>
              <a:rPr lang="en-US" dirty="0" smtClean="0"/>
              <a:t>• Pulmonary complications (pneumonia and lung abscess are rare).</a:t>
            </a:r>
          </a:p>
          <a:p>
            <a:pPr marL="448056" indent="-384048" algn="l" rtl="0" fontAlgn="auto">
              <a:spcAft>
                <a:spcPts val="0"/>
              </a:spcAft>
              <a:buFont typeface="Wingdings 2"/>
              <a:buChar char=""/>
              <a:defRPr/>
            </a:pPr>
            <a:r>
              <a:rPr lang="en-US" dirty="0" smtClean="0"/>
              <a:t>•  </a:t>
            </a:r>
            <a:r>
              <a:rPr lang="en-US" dirty="0" err="1" smtClean="0"/>
              <a:t>Subacute</a:t>
            </a:r>
            <a:r>
              <a:rPr lang="en-US" dirty="0" smtClean="0"/>
              <a:t> bacterial </a:t>
            </a:r>
            <a:r>
              <a:rPr lang="en-US" dirty="0" err="1" smtClean="0"/>
              <a:t>endocarditis</a:t>
            </a:r>
            <a:r>
              <a:rPr lang="en-US" dirty="0" smtClean="0"/>
              <a:t> (if the patient has a cardiac defect).</a:t>
            </a:r>
          </a:p>
          <a:p>
            <a:pPr marL="448056" indent="-384048" algn="l" rtl="0" fontAlgn="auto">
              <a:spcAft>
                <a:spcPts val="0"/>
              </a:spcAft>
              <a:buFont typeface="Wingdings 2"/>
              <a:buChar char=""/>
              <a:defRPr/>
            </a:pPr>
            <a:r>
              <a:rPr lang="en-US" dirty="0" smtClean="0"/>
              <a:t>•</a:t>
            </a:r>
          </a:p>
          <a:p>
            <a:pPr marL="448056" indent="-384048" algn="l" rtl="0" fontAlgn="auto">
              <a:spcAft>
                <a:spcPts val="0"/>
              </a:spcAft>
              <a:buFont typeface="Wingdings 2"/>
              <a:buChar char=""/>
              <a:defRPr/>
            </a:pPr>
            <a:r>
              <a:rPr lang="en-US" b="1" dirty="0" smtClean="0"/>
              <a:t>4. Late.</a:t>
            </a:r>
            <a:endParaRPr lang="en-US" dirty="0" smtClean="0"/>
          </a:p>
          <a:p>
            <a:pPr marL="448056" indent="-384048" algn="l" rtl="0" fontAlgn="auto">
              <a:spcAft>
                <a:spcPts val="0"/>
              </a:spcAft>
              <a:buFont typeface="Wingdings 2"/>
              <a:buChar char=""/>
              <a:defRPr/>
            </a:pPr>
            <a:r>
              <a:rPr lang="en-US" dirty="0" smtClean="0"/>
              <a:t>• ' Scarring of the soft palate (limiting mobility and possibly affecting voice).</a:t>
            </a:r>
          </a:p>
          <a:p>
            <a:pPr marL="448056" indent="-384048" algn="l" rtl="0" fontAlgn="auto">
              <a:spcAft>
                <a:spcPts val="0"/>
              </a:spcAft>
              <a:buFont typeface="Wingdings 2"/>
              <a:buChar char=""/>
              <a:defRPr/>
            </a:pPr>
            <a:r>
              <a:rPr lang="en-US" dirty="0" smtClean="0"/>
              <a:t>•  </a:t>
            </a:r>
            <a:r>
              <a:rPr lang="en-US" dirty="0" err="1" smtClean="0"/>
              <a:t>Tonsillar</a:t>
            </a:r>
            <a:r>
              <a:rPr lang="en-US" dirty="0" smtClean="0"/>
              <a:t> remnants (which may be the site of recurrent acute infection).</a:t>
            </a:r>
          </a:p>
          <a:p>
            <a:pPr marL="448056" indent="-384048" algn="l" rtl="0" fontAlgn="auto">
              <a:spcAft>
                <a:spcPts val="0"/>
              </a:spcAft>
              <a:buFont typeface="Wingdings 2"/>
              <a:buNone/>
              <a:defRPr/>
            </a:pPr>
            <a:endParaRPr lang="ar-IQ" dirty="0"/>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84632" indent="0" fontAlgn="auto">
              <a:spcAft>
                <a:spcPts val="0"/>
              </a:spcAft>
              <a:defRPr/>
            </a:pPr>
            <a:r>
              <a:rPr lang="en-US" b="1" dirty="0" smtClean="0">
                <a:solidFill>
                  <a:schemeClr val="accent1">
                    <a:tint val="83000"/>
                    <a:satMod val="150000"/>
                  </a:schemeClr>
                </a:solidFill>
              </a:rPr>
              <a:t>THE ADENOID</a:t>
            </a:r>
            <a:r>
              <a:rPr lang="en-US" dirty="0" smtClean="0">
                <a:solidFill>
                  <a:schemeClr val="accent1">
                    <a:tint val="83000"/>
                    <a:satMod val="150000"/>
                  </a:schemeClr>
                </a:solidFill>
              </a:rPr>
              <a:t/>
            </a:r>
            <a:br>
              <a:rPr lang="en-US" dirty="0" smtClean="0">
                <a:solidFill>
                  <a:schemeClr val="accent1">
                    <a:tint val="83000"/>
                    <a:satMod val="150000"/>
                  </a:schemeClr>
                </a:solidFill>
              </a:rPr>
            </a:br>
            <a:endParaRPr lang="ar-IQ" dirty="0">
              <a:solidFill>
                <a:schemeClr val="accent1">
                  <a:tint val="83000"/>
                  <a:satMod val="150000"/>
                </a:schemeClr>
              </a:solidFill>
            </a:endParaRPr>
          </a:p>
        </p:txBody>
      </p:sp>
      <p:sp>
        <p:nvSpPr>
          <p:cNvPr id="23554" name="Content Placeholder 2"/>
          <p:cNvSpPr>
            <a:spLocks noGrp="1"/>
          </p:cNvSpPr>
          <p:nvPr>
            <p:ph idx="1"/>
          </p:nvPr>
        </p:nvSpPr>
        <p:spPr>
          <a:xfrm>
            <a:off x="457200" y="1882775"/>
            <a:ext cx="8229600" cy="4572000"/>
          </a:xfrm>
        </p:spPr>
        <p:txBody>
          <a:bodyPr/>
          <a:lstStyle/>
          <a:p>
            <a:pPr algn="l" rtl="0">
              <a:buFont typeface="Wingdings 2" pitchFamily="18" charset="2"/>
              <a:buNone/>
            </a:pPr>
            <a:r>
              <a:rPr lang="en-US" smtClean="0">
                <a:cs typeface="Tahoma" pitchFamily="34" charset="0"/>
              </a:rPr>
              <a:t>Pathology</a:t>
            </a:r>
          </a:p>
          <a:p>
            <a:pPr algn="l" rtl="0">
              <a:buFont typeface="Wingdings 2" pitchFamily="18" charset="2"/>
              <a:buNone/>
            </a:pPr>
            <a:endParaRPr lang="en-US" smtClean="0">
              <a:cs typeface="Tahoma" pitchFamily="34" charset="0"/>
            </a:endParaRPr>
          </a:p>
          <a:p>
            <a:pPr algn="l" rtl="0">
              <a:buFont typeface="Wingdings 2" pitchFamily="18" charset="2"/>
              <a:buNone/>
            </a:pPr>
            <a:r>
              <a:rPr lang="en-US" smtClean="0">
                <a:cs typeface="Tahoma" pitchFamily="34" charset="0"/>
              </a:rPr>
              <a:t>The relation between the size of the adenoid to the size of the nasopharynx</a:t>
            </a:r>
          </a:p>
          <a:p>
            <a:pPr algn="l" rtl="0">
              <a:buFont typeface="Wingdings 2" pitchFamily="18" charset="2"/>
              <a:buNone/>
            </a:pPr>
            <a:r>
              <a:rPr lang="en-US" smtClean="0">
                <a:cs typeface="Tahoma" pitchFamily="34" charset="0"/>
              </a:rPr>
              <a:t>obstruction of the Eusiachian tubes will cause OME</a:t>
            </a:r>
          </a:p>
          <a:p>
            <a:pPr algn="l" rtl="0">
              <a:buFont typeface="Wingdings 2" pitchFamily="18" charset="2"/>
              <a:buNone/>
            </a:pPr>
            <a:endParaRPr lang="ar-IQ" smtClean="0"/>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84632" indent="0" fontAlgn="auto">
              <a:spcAft>
                <a:spcPts val="0"/>
              </a:spcAft>
              <a:defRPr/>
            </a:pPr>
            <a:r>
              <a:rPr lang="en-US" b="1" dirty="0" smtClean="0">
                <a:solidFill>
                  <a:schemeClr val="accent1">
                    <a:tint val="83000"/>
                    <a:satMod val="150000"/>
                  </a:schemeClr>
                </a:solidFill>
              </a:rPr>
              <a:t>Clinical Feature</a:t>
            </a:r>
            <a:r>
              <a:rPr lang="en-US" b="1" i="1" dirty="0" smtClean="0">
                <a:solidFill>
                  <a:schemeClr val="accent1">
                    <a:tint val="83000"/>
                    <a:satMod val="150000"/>
                  </a:schemeClr>
                </a:solidFill>
              </a:rPr>
              <a:t> </a:t>
            </a:r>
            <a:r>
              <a:rPr lang="en-US" dirty="0" smtClean="0">
                <a:solidFill>
                  <a:schemeClr val="accent1">
                    <a:tint val="83000"/>
                    <a:satMod val="150000"/>
                  </a:schemeClr>
                </a:solidFill>
              </a:rPr>
              <a:t/>
            </a:r>
            <a:br>
              <a:rPr lang="en-US" dirty="0" smtClean="0">
                <a:solidFill>
                  <a:schemeClr val="accent1">
                    <a:tint val="83000"/>
                    <a:satMod val="150000"/>
                  </a:schemeClr>
                </a:solidFill>
              </a:rPr>
            </a:br>
            <a:endParaRPr lang="ar-IQ" dirty="0">
              <a:solidFill>
                <a:schemeClr val="accent1">
                  <a:tint val="83000"/>
                  <a:satMod val="150000"/>
                </a:schemeClr>
              </a:solidFill>
            </a:endParaRPr>
          </a:p>
        </p:txBody>
      </p:sp>
      <p:sp>
        <p:nvSpPr>
          <p:cNvPr id="24578" name="Content Placeholder 2"/>
          <p:cNvSpPr>
            <a:spLocks noGrp="1"/>
          </p:cNvSpPr>
          <p:nvPr>
            <p:ph idx="1"/>
          </p:nvPr>
        </p:nvSpPr>
        <p:spPr>
          <a:xfrm>
            <a:off x="457200" y="1882775"/>
            <a:ext cx="8229600" cy="4572000"/>
          </a:xfrm>
        </p:spPr>
        <p:txBody>
          <a:bodyPr/>
          <a:lstStyle/>
          <a:p>
            <a:pPr algn="l" rtl="0"/>
            <a:r>
              <a:rPr lang="en-US" i="1" smtClean="0">
                <a:cs typeface="Tahoma" pitchFamily="34" charset="0"/>
              </a:rPr>
              <a:t>Nasal obstruction</a:t>
            </a:r>
          </a:p>
          <a:p>
            <a:pPr algn="l" rtl="0"/>
            <a:r>
              <a:rPr lang="en-US" smtClean="0">
                <a:cs typeface="Tahoma" pitchFamily="34" charset="0"/>
              </a:rPr>
              <a:t>hyponasal speech</a:t>
            </a:r>
          </a:p>
          <a:p>
            <a:pPr algn="l" rtl="0"/>
            <a:r>
              <a:rPr lang="en-US" smtClean="0">
                <a:cs typeface="Tahoma" pitchFamily="34" charset="0"/>
              </a:rPr>
              <a:t>adenoid facies </a:t>
            </a:r>
          </a:p>
          <a:p>
            <a:pPr algn="l" rtl="0">
              <a:buFont typeface="Wingdings 2" pitchFamily="18" charset="2"/>
              <a:buNone/>
            </a:pPr>
            <a:r>
              <a:rPr lang="en-US" smtClean="0">
                <a:cs typeface="Tahoma" pitchFamily="34" charset="0"/>
              </a:rPr>
              <a:t>      (an open lip posture, prominent upper incisors, a short upper lip. a thin nose and ahypoplastic maxilla with a high arched palate)</a:t>
            </a:r>
            <a:endParaRPr lang="ar-IQ" smtClean="0"/>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84632" indent="0" fontAlgn="auto">
              <a:spcAft>
                <a:spcPts val="0"/>
              </a:spcAft>
              <a:defRPr/>
            </a:pPr>
            <a:r>
              <a:rPr lang="en-US" b="1" dirty="0" smtClean="0">
                <a:solidFill>
                  <a:schemeClr val="accent1">
                    <a:tint val="83000"/>
                    <a:satMod val="150000"/>
                  </a:schemeClr>
                </a:solidFill>
              </a:rPr>
              <a:t>Treatment</a:t>
            </a:r>
            <a:endParaRPr lang="ar-IQ" dirty="0">
              <a:solidFill>
                <a:schemeClr val="accent1">
                  <a:tint val="83000"/>
                  <a:satMod val="150000"/>
                </a:schemeClr>
              </a:solidFill>
            </a:endParaRPr>
          </a:p>
        </p:txBody>
      </p:sp>
      <p:sp>
        <p:nvSpPr>
          <p:cNvPr id="3" name="Content Placeholder 2"/>
          <p:cNvSpPr>
            <a:spLocks noGrp="1"/>
          </p:cNvSpPr>
          <p:nvPr>
            <p:ph idx="1"/>
          </p:nvPr>
        </p:nvSpPr>
        <p:spPr>
          <a:xfrm>
            <a:off x="457200" y="1214438"/>
            <a:ext cx="8229600" cy="5643562"/>
          </a:xfrm>
        </p:spPr>
        <p:txBody>
          <a:bodyPr>
            <a:normAutofit fontScale="85000" lnSpcReduction="20000"/>
          </a:bodyPr>
          <a:lstStyle/>
          <a:p>
            <a:pPr marL="448056" indent="-384048" algn="l" rtl="0" fontAlgn="auto">
              <a:spcAft>
                <a:spcPts val="0"/>
              </a:spcAft>
              <a:buFont typeface="Wingdings 2"/>
              <a:buChar char=""/>
              <a:defRPr/>
            </a:pPr>
            <a:r>
              <a:rPr lang="en-US" dirty="0" smtClean="0"/>
              <a:t>Medical Treatment: Antibiotics and antihistamines for 3 weeks</a:t>
            </a:r>
          </a:p>
          <a:p>
            <a:pPr marL="448056" indent="-384048" algn="l" rtl="0" fontAlgn="auto">
              <a:spcAft>
                <a:spcPts val="0"/>
              </a:spcAft>
              <a:buFont typeface="Wingdings 2"/>
              <a:buChar char=""/>
              <a:defRPr/>
            </a:pPr>
            <a:endParaRPr lang="en-US" dirty="0" smtClean="0"/>
          </a:p>
          <a:p>
            <a:pPr marL="448056" indent="-384048" algn="l" rtl="0" fontAlgn="auto">
              <a:spcAft>
                <a:spcPts val="0"/>
              </a:spcAft>
              <a:buFont typeface="Wingdings 2"/>
              <a:buNone/>
              <a:defRPr/>
            </a:pPr>
            <a:r>
              <a:rPr lang="en-US" b="1" dirty="0" smtClean="0"/>
              <a:t>Indications for Adenoidectomy</a:t>
            </a:r>
          </a:p>
          <a:p>
            <a:pPr marL="448056" indent="-384048" algn="l" rtl="0" fontAlgn="auto">
              <a:spcAft>
                <a:spcPts val="0"/>
              </a:spcAft>
              <a:buFont typeface="Wingdings 2"/>
              <a:buChar char=""/>
              <a:defRPr/>
            </a:pPr>
            <a:r>
              <a:rPr lang="en-US" dirty="0" smtClean="0"/>
              <a:t>1.  Nasal obstruction.</a:t>
            </a:r>
          </a:p>
          <a:p>
            <a:pPr marL="448056" indent="-384048" algn="l" rtl="0" fontAlgn="auto">
              <a:spcAft>
                <a:spcPts val="0"/>
              </a:spcAft>
              <a:buFont typeface="Wingdings 2"/>
              <a:buChar char=""/>
              <a:defRPr/>
            </a:pPr>
            <a:r>
              <a:rPr lang="en-US" dirty="0" smtClean="0"/>
              <a:t>2. Otitis media with effusion (glue</a:t>
            </a:r>
            <a:r>
              <a:rPr lang="en-US" b="1" dirty="0" smtClean="0"/>
              <a:t> ear).</a:t>
            </a:r>
            <a:endParaRPr lang="en-US" dirty="0" smtClean="0"/>
          </a:p>
          <a:p>
            <a:pPr marL="448056" indent="-384048" algn="l" rtl="0" fontAlgn="auto">
              <a:spcAft>
                <a:spcPts val="0"/>
              </a:spcAft>
              <a:buFont typeface="Wingdings 2"/>
              <a:buChar char=""/>
              <a:defRPr/>
            </a:pPr>
            <a:r>
              <a:rPr lang="en-US" dirty="0" smtClean="0"/>
              <a:t>3. Recurrent acute otitis media.</a:t>
            </a:r>
          </a:p>
          <a:p>
            <a:pPr marL="448056" indent="-384048" algn="l" rtl="0" fontAlgn="auto">
              <a:spcAft>
                <a:spcPts val="0"/>
              </a:spcAft>
              <a:buFont typeface="Wingdings 2"/>
              <a:buChar char=""/>
              <a:defRPr/>
            </a:pPr>
            <a:r>
              <a:rPr lang="en-US" dirty="0" smtClean="0"/>
              <a:t>4. Chronic rhinosinusitis.</a:t>
            </a:r>
          </a:p>
          <a:p>
            <a:pPr marL="448056" indent="-384048" algn="l" rtl="0" fontAlgn="auto">
              <a:spcAft>
                <a:spcPts val="0"/>
              </a:spcAft>
              <a:buFont typeface="Wingdings 2"/>
              <a:buChar char=""/>
              <a:defRPr/>
            </a:pPr>
            <a:r>
              <a:rPr lang="en-US" dirty="0" smtClean="0"/>
              <a:t>5. Sleep apnea</a:t>
            </a:r>
          </a:p>
          <a:p>
            <a:pPr marL="448056" indent="-384048" algn="l" rtl="0" fontAlgn="auto">
              <a:spcAft>
                <a:spcPts val="0"/>
              </a:spcAft>
              <a:buFont typeface="Wingdings 2"/>
              <a:buChar char=""/>
              <a:defRPr/>
            </a:pPr>
            <a:endParaRPr lang="en-US" dirty="0" smtClean="0"/>
          </a:p>
          <a:p>
            <a:pPr marL="448056" indent="-384048" algn="l" rtl="0" fontAlgn="auto">
              <a:spcAft>
                <a:spcPts val="0"/>
              </a:spcAft>
              <a:buFont typeface="Wingdings 2"/>
              <a:buNone/>
              <a:defRPr/>
            </a:pPr>
            <a:r>
              <a:rPr lang="en-US" b="1" dirty="0" smtClean="0"/>
              <a:t>Contra-indications</a:t>
            </a:r>
          </a:p>
          <a:p>
            <a:pPr marL="448056" indent="-384048" algn="l" rtl="0" fontAlgn="auto">
              <a:spcAft>
                <a:spcPts val="0"/>
              </a:spcAft>
              <a:buFont typeface="Wingdings 2"/>
              <a:buChar char=""/>
              <a:defRPr/>
            </a:pPr>
            <a:r>
              <a:rPr lang="en-US" dirty="0" smtClean="0"/>
              <a:t>Recurrent upper respiratory tract infection</a:t>
            </a:r>
          </a:p>
          <a:p>
            <a:pPr marL="448056" indent="-384048" algn="l" rtl="0" fontAlgn="auto">
              <a:spcAft>
                <a:spcPts val="0"/>
              </a:spcAft>
              <a:buFont typeface="Wingdings 2"/>
              <a:buChar char=""/>
              <a:defRPr/>
            </a:pPr>
            <a:r>
              <a:rPr lang="en-US" dirty="0" smtClean="0"/>
              <a:t>Uncontrollable bleeding</a:t>
            </a:r>
          </a:p>
          <a:p>
            <a:pPr marL="448056" indent="-384048" algn="l" rtl="0" fontAlgn="auto">
              <a:spcAft>
                <a:spcPts val="0"/>
              </a:spcAft>
              <a:buFont typeface="Wingdings 2"/>
              <a:buChar char=""/>
              <a:defRPr/>
            </a:pPr>
            <a:r>
              <a:rPr lang="en-US" dirty="0" smtClean="0"/>
              <a:t>Cleft palate</a:t>
            </a:r>
          </a:p>
          <a:p>
            <a:pPr marL="448056" indent="-384048" algn="l" rtl="0" fontAlgn="auto">
              <a:spcAft>
                <a:spcPts val="0"/>
              </a:spcAft>
              <a:buFont typeface="Wingdings 2"/>
              <a:buChar char=""/>
              <a:defRPr/>
            </a:pPr>
            <a:endParaRPr lang="ar-IQ" dirty="0"/>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84632" indent="0" fontAlgn="auto">
              <a:spcAft>
                <a:spcPts val="0"/>
              </a:spcAft>
              <a:defRPr/>
            </a:pPr>
            <a:r>
              <a:rPr lang="en-US" sz="3600" dirty="0" smtClean="0">
                <a:solidFill>
                  <a:schemeClr val="accent1">
                    <a:tint val="83000"/>
                    <a:satMod val="150000"/>
                  </a:schemeClr>
                </a:solidFill>
              </a:rPr>
              <a:t>Complications of Adenoidectomy</a:t>
            </a:r>
            <a:endParaRPr lang="ar-IQ" sz="3600" dirty="0">
              <a:solidFill>
                <a:schemeClr val="accent1">
                  <a:tint val="83000"/>
                  <a:satMod val="150000"/>
                </a:schemeClr>
              </a:solidFill>
            </a:endParaRPr>
          </a:p>
        </p:txBody>
      </p:sp>
      <p:sp>
        <p:nvSpPr>
          <p:cNvPr id="3" name="Content Placeholder 2"/>
          <p:cNvSpPr>
            <a:spLocks noGrp="1"/>
          </p:cNvSpPr>
          <p:nvPr>
            <p:ph idx="1"/>
          </p:nvPr>
        </p:nvSpPr>
        <p:spPr>
          <a:xfrm>
            <a:off x="457200" y="1882775"/>
            <a:ext cx="8229600" cy="4572000"/>
          </a:xfrm>
        </p:spPr>
        <p:txBody>
          <a:bodyPr>
            <a:normAutofit/>
          </a:bodyPr>
          <a:lstStyle/>
          <a:p>
            <a:pPr algn="l" rtl="0">
              <a:lnSpc>
                <a:spcPct val="80000"/>
              </a:lnSpc>
            </a:pPr>
            <a:r>
              <a:rPr lang="en-US" sz="2100" i="1" smtClean="0">
                <a:cs typeface="Tahoma" pitchFamily="34" charset="0"/>
              </a:rPr>
              <a:t> Immediate:</a:t>
            </a:r>
            <a:endParaRPr lang="en-US" sz="2100" smtClean="0">
              <a:cs typeface="Tahoma" pitchFamily="34" charset="0"/>
            </a:endParaRPr>
          </a:p>
          <a:p>
            <a:pPr algn="l" rtl="0">
              <a:lnSpc>
                <a:spcPct val="80000"/>
              </a:lnSpc>
            </a:pPr>
            <a:r>
              <a:rPr lang="en-US" sz="2100" smtClean="0">
                <a:cs typeface="Tahoma" pitchFamily="34" charset="0"/>
              </a:rPr>
              <a:t>• Anaesthetic complications.                 </a:t>
            </a:r>
          </a:p>
          <a:p>
            <a:pPr algn="l" rtl="0">
              <a:lnSpc>
                <a:spcPct val="80000"/>
              </a:lnSpc>
            </a:pPr>
            <a:r>
              <a:rPr lang="en-US" sz="2100" smtClean="0">
                <a:cs typeface="Tahoma" pitchFamily="34" charset="0"/>
              </a:rPr>
              <a:t>• Soft palate damage.</a:t>
            </a:r>
          </a:p>
          <a:p>
            <a:pPr algn="l" rtl="0">
              <a:lnSpc>
                <a:spcPct val="80000"/>
              </a:lnSpc>
            </a:pPr>
            <a:r>
              <a:rPr lang="en-US" sz="2100" smtClean="0">
                <a:cs typeface="Tahoma" pitchFamily="34" charset="0"/>
              </a:rPr>
              <a:t>• Dislocation of the cervical spine.</a:t>
            </a:r>
          </a:p>
          <a:p>
            <a:pPr algn="l" rtl="0">
              <a:lnSpc>
                <a:spcPct val="80000"/>
              </a:lnSpc>
            </a:pPr>
            <a:r>
              <a:rPr lang="en-US" sz="2100" smtClean="0">
                <a:cs typeface="Tahoma" pitchFamily="34" charset="0"/>
              </a:rPr>
              <a:t>• Reactionary haemorrhage.</a:t>
            </a:r>
          </a:p>
          <a:p>
            <a:pPr algn="l" rtl="0">
              <a:lnSpc>
                <a:spcPct val="80000"/>
              </a:lnSpc>
              <a:buFont typeface="Wingdings 2" pitchFamily="18" charset="2"/>
              <a:buNone/>
            </a:pPr>
            <a:r>
              <a:rPr lang="en-US" sz="2100" smtClean="0">
                <a:cs typeface="Tahoma" pitchFamily="34" charset="0"/>
              </a:rPr>
              <a:t> </a:t>
            </a:r>
          </a:p>
          <a:p>
            <a:pPr algn="l" rtl="0">
              <a:lnSpc>
                <a:spcPct val="80000"/>
              </a:lnSpc>
            </a:pPr>
            <a:r>
              <a:rPr lang="en-US" sz="2100" smtClean="0">
                <a:cs typeface="Tahoma" pitchFamily="34" charset="0"/>
              </a:rPr>
              <a:t>Early:</a:t>
            </a:r>
          </a:p>
          <a:p>
            <a:pPr algn="l" rtl="0">
              <a:lnSpc>
                <a:spcPct val="80000"/>
              </a:lnSpc>
            </a:pPr>
            <a:r>
              <a:rPr lang="en-US" sz="2100" smtClean="0">
                <a:cs typeface="Tahoma" pitchFamily="34" charset="0"/>
              </a:rPr>
              <a:t>• Secondary hemorrhage.</a:t>
            </a:r>
          </a:p>
          <a:p>
            <a:pPr algn="l" rtl="0">
              <a:lnSpc>
                <a:spcPct val="80000"/>
              </a:lnSpc>
            </a:pPr>
            <a:r>
              <a:rPr lang="en-US" sz="2100" smtClean="0">
                <a:cs typeface="Tahoma" pitchFamily="34" charset="0"/>
              </a:rPr>
              <a:t>• Subluxasion of the atlanio-occipital joint     </a:t>
            </a:r>
          </a:p>
          <a:p>
            <a:pPr algn="l" rtl="0">
              <a:lnSpc>
                <a:spcPct val="80000"/>
              </a:lnSpc>
            </a:pPr>
            <a:r>
              <a:rPr lang="en-US" sz="2100" smtClean="0">
                <a:cs typeface="Tahoma" pitchFamily="34" charset="0"/>
              </a:rPr>
              <a:t> </a:t>
            </a:r>
          </a:p>
          <a:p>
            <a:pPr algn="l" rtl="0">
              <a:lnSpc>
                <a:spcPct val="80000"/>
              </a:lnSpc>
            </a:pPr>
            <a:r>
              <a:rPr lang="en-US" sz="2100" smtClean="0">
                <a:cs typeface="Tahoma" pitchFamily="34" charset="0"/>
              </a:rPr>
              <a:t>Late:</a:t>
            </a:r>
          </a:p>
          <a:p>
            <a:pPr algn="l" rtl="0">
              <a:lnSpc>
                <a:spcPct val="80000"/>
              </a:lnSpc>
            </a:pPr>
            <a:r>
              <a:rPr lang="en-US" sz="2100" smtClean="0">
                <a:cs typeface="Tahoma" pitchFamily="34" charset="0"/>
              </a:rPr>
              <a:t>• Eustachian tube stenosis.</a:t>
            </a:r>
          </a:p>
          <a:p>
            <a:pPr algn="l" rtl="0">
              <a:lnSpc>
                <a:spcPct val="80000"/>
              </a:lnSpc>
            </a:pPr>
            <a:r>
              <a:rPr lang="en-US" sz="2100" smtClean="0">
                <a:cs typeface="Tahoma" pitchFamily="34" charset="0"/>
              </a:rPr>
              <a:t>• Hypenasal speech (rhinolalia</a:t>
            </a:r>
            <a:r>
              <a:rPr lang="en-US" sz="2100" b="1" smtClean="0">
                <a:cs typeface="Tahoma" pitchFamily="34" charset="0"/>
              </a:rPr>
              <a:t> aperta).</a:t>
            </a:r>
            <a:endParaRPr lang="en-US" sz="2100" smtClean="0">
              <a:cs typeface="Tahoma" pitchFamily="34" charset="0"/>
            </a:endParaRPr>
          </a:p>
          <a:p>
            <a:pPr algn="l" rtl="0">
              <a:lnSpc>
                <a:spcPct val="80000"/>
              </a:lnSpc>
            </a:pPr>
            <a:r>
              <a:rPr lang="en-US" sz="2100" smtClean="0">
                <a:cs typeface="Tahoma" pitchFamily="34" charset="0"/>
              </a:rPr>
              <a:t>• Persistence of symptoms.</a:t>
            </a:r>
          </a:p>
          <a:p>
            <a:pPr algn="l" rtl="0">
              <a:lnSpc>
                <a:spcPct val="80000"/>
              </a:lnSpc>
            </a:pPr>
            <a:endParaRPr lang="ar-IQ" sz="2100" smtClean="0"/>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2"/>
          <p:cNvSpPr>
            <a:spLocks noGrp="1"/>
          </p:cNvSpPr>
          <p:nvPr>
            <p:ph idx="1"/>
          </p:nvPr>
        </p:nvSpPr>
        <p:spPr>
          <a:xfrm>
            <a:off x="457200" y="785813"/>
            <a:ext cx="8229600" cy="5668962"/>
          </a:xfrm>
        </p:spPr>
        <p:txBody>
          <a:bodyPr/>
          <a:lstStyle/>
          <a:p>
            <a:pPr algn="ctr">
              <a:buFont typeface="Wingdings 2" pitchFamily="18" charset="2"/>
              <a:buNone/>
            </a:pPr>
            <a:endParaRPr lang="ar-IQ" smtClean="0"/>
          </a:p>
          <a:p>
            <a:pPr algn="ctr">
              <a:buFont typeface="Wingdings 2" pitchFamily="18" charset="2"/>
              <a:buNone/>
            </a:pPr>
            <a:endParaRPr lang="ar-IQ" smtClean="0"/>
          </a:p>
          <a:p>
            <a:pPr algn="ctr">
              <a:buFont typeface="Wingdings 2" pitchFamily="18" charset="2"/>
              <a:buNone/>
            </a:pPr>
            <a:r>
              <a:rPr lang="en-US" sz="4000" b="1" smtClean="0">
                <a:cs typeface="Tahoma" pitchFamily="34" charset="0"/>
              </a:rPr>
              <a:t>THANK YOU</a:t>
            </a:r>
            <a:endParaRPr lang="ar-IQ" sz="4000" b="1" smtClean="0"/>
          </a:p>
          <a:p>
            <a:pPr algn="ctr">
              <a:buFont typeface="Wingdings 2" pitchFamily="18" charset="2"/>
              <a:buNone/>
            </a:pPr>
            <a:endParaRPr lang="ar-IQ" smtClean="0"/>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84632" indent="0" fontAlgn="auto">
              <a:spcAft>
                <a:spcPts val="0"/>
              </a:spcAft>
              <a:defRPr/>
            </a:pPr>
            <a:r>
              <a:rPr lang="en-US" dirty="0" smtClean="0">
                <a:solidFill>
                  <a:schemeClr val="accent1">
                    <a:tint val="83000"/>
                    <a:satMod val="150000"/>
                  </a:schemeClr>
                </a:solidFill>
              </a:rPr>
              <a:t>Tonsils</a:t>
            </a:r>
            <a:endParaRPr lang="ar-IQ" dirty="0">
              <a:solidFill>
                <a:schemeClr val="accent1">
                  <a:tint val="83000"/>
                  <a:satMod val="150000"/>
                </a:schemeClr>
              </a:solidFill>
            </a:endParaRPr>
          </a:p>
        </p:txBody>
      </p:sp>
      <p:sp>
        <p:nvSpPr>
          <p:cNvPr id="14338" name="Content Placeholder 2"/>
          <p:cNvSpPr>
            <a:spLocks noGrp="1"/>
          </p:cNvSpPr>
          <p:nvPr>
            <p:ph idx="1"/>
          </p:nvPr>
        </p:nvSpPr>
        <p:spPr>
          <a:xfrm>
            <a:off x="457200" y="1882775"/>
            <a:ext cx="8229600" cy="4572000"/>
          </a:xfrm>
        </p:spPr>
        <p:txBody>
          <a:bodyPr/>
          <a:lstStyle/>
          <a:p>
            <a:pPr algn="l" rtl="0">
              <a:buFont typeface="Wingdings 2" pitchFamily="18" charset="2"/>
              <a:buNone/>
            </a:pPr>
            <a:r>
              <a:rPr lang="en-US" smtClean="0">
                <a:cs typeface="Tahoma" pitchFamily="34" charset="0"/>
              </a:rPr>
              <a:t>The tonsils are paired secondary lymphatic organs situated on the side of the oropharynx between the palatoglossal and the palatopharyngeal folds</a:t>
            </a:r>
          </a:p>
          <a:p>
            <a:pPr algn="l" rtl="0">
              <a:buFont typeface="Wingdings 2" pitchFamily="18" charset="2"/>
              <a:buNone/>
            </a:pPr>
            <a:endParaRPr lang="ar-IQ" smtClean="0"/>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84632" indent="0" fontAlgn="auto">
              <a:spcAft>
                <a:spcPts val="0"/>
              </a:spcAft>
              <a:defRPr/>
            </a:pPr>
            <a:r>
              <a:rPr lang="en-US" b="1" dirty="0" err="1" smtClean="0">
                <a:solidFill>
                  <a:schemeClr val="accent1">
                    <a:tint val="83000"/>
                    <a:satMod val="150000"/>
                  </a:schemeClr>
                </a:solidFill>
              </a:rPr>
              <a:t>Aetiology</a:t>
            </a:r>
            <a:r>
              <a:rPr lang="en-US" b="1" dirty="0" smtClean="0">
                <a:solidFill>
                  <a:schemeClr val="accent1">
                    <a:tint val="83000"/>
                    <a:satMod val="150000"/>
                  </a:schemeClr>
                </a:solidFill>
              </a:rPr>
              <a:t> of acute tonsillitis</a:t>
            </a:r>
            <a:r>
              <a:rPr lang="en-US" dirty="0" smtClean="0">
                <a:solidFill>
                  <a:schemeClr val="accent1">
                    <a:tint val="83000"/>
                    <a:satMod val="150000"/>
                  </a:schemeClr>
                </a:solidFill>
              </a:rPr>
              <a:t/>
            </a:r>
            <a:br>
              <a:rPr lang="en-US" dirty="0" smtClean="0">
                <a:solidFill>
                  <a:schemeClr val="accent1">
                    <a:tint val="83000"/>
                    <a:satMod val="150000"/>
                  </a:schemeClr>
                </a:solidFill>
              </a:rPr>
            </a:br>
            <a:endParaRPr lang="ar-IQ" dirty="0">
              <a:solidFill>
                <a:schemeClr val="accent1">
                  <a:tint val="83000"/>
                  <a:satMod val="150000"/>
                </a:schemeClr>
              </a:solidFill>
            </a:endParaRPr>
          </a:p>
        </p:txBody>
      </p:sp>
      <p:sp>
        <p:nvSpPr>
          <p:cNvPr id="15362" name="Content Placeholder 2"/>
          <p:cNvSpPr>
            <a:spLocks noGrp="1"/>
          </p:cNvSpPr>
          <p:nvPr>
            <p:ph idx="1"/>
          </p:nvPr>
        </p:nvSpPr>
        <p:spPr>
          <a:xfrm>
            <a:off x="457200" y="1882775"/>
            <a:ext cx="8229600" cy="4572000"/>
          </a:xfrm>
        </p:spPr>
        <p:txBody>
          <a:bodyPr/>
          <a:lstStyle/>
          <a:p>
            <a:pPr algn="l" rtl="0">
              <a:buFont typeface="Wingdings 2" pitchFamily="18" charset="2"/>
              <a:buNone/>
            </a:pPr>
            <a:r>
              <a:rPr lang="en-US" smtClean="0">
                <a:cs typeface="Tahoma" pitchFamily="34" charset="0"/>
              </a:rPr>
              <a:t>viruses (e.g. influenza, paraininfluenza, adenovirus, enteroviruses and rhinoviruses)</a:t>
            </a:r>
          </a:p>
          <a:p>
            <a:pPr algn="l" rtl="0">
              <a:buFont typeface="Wingdings 2" pitchFamily="18" charset="2"/>
              <a:buNone/>
            </a:pPr>
            <a:endParaRPr lang="en-US" smtClean="0">
              <a:cs typeface="Tahoma" pitchFamily="34" charset="0"/>
            </a:endParaRPr>
          </a:p>
          <a:p>
            <a:pPr algn="l" rtl="0">
              <a:buFont typeface="Wingdings 2" pitchFamily="18" charset="2"/>
              <a:buNone/>
            </a:pPr>
            <a:r>
              <a:rPr lang="en-US" smtClean="0">
                <a:cs typeface="Tahoma" pitchFamily="34" charset="0"/>
              </a:rPr>
              <a:t>bacteria </a:t>
            </a:r>
            <a:r>
              <a:rPr lang="en-US" i="1" smtClean="0">
                <a:cs typeface="Tahoma" pitchFamily="34" charset="0"/>
              </a:rPr>
              <a:t>(B heamolytic streptococcus, Streptococcus pneumonias, Haemophihis influemaeasae</a:t>
            </a:r>
            <a:r>
              <a:rPr lang="en-US" smtClean="0">
                <a:cs typeface="Tahoma" pitchFamily="34" charset="0"/>
              </a:rPr>
              <a:t> anaerobic organisms).</a:t>
            </a:r>
          </a:p>
          <a:p>
            <a:pPr algn="l" rtl="0">
              <a:buFont typeface="Wingdings 2" pitchFamily="18" charset="2"/>
              <a:buNone/>
            </a:pPr>
            <a:endParaRPr lang="ar-IQ" smtClean="0"/>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84632" indent="0" fontAlgn="auto">
              <a:spcAft>
                <a:spcPts val="0"/>
              </a:spcAft>
              <a:defRPr/>
            </a:pPr>
            <a:r>
              <a:rPr lang="en-US" b="1" dirty="0" smtClean="0">
                <a:solidFill>
                  <a:schemeClr val="accent1">
                    <a:tint val="83000"/>
                    <a:satMod val="150000"/>
                  </a:schemeClr>
                </a:solidFill>
              </a:rPr>
              <a:t>Clinical features</a:t>
            </a:r>
            <a:r>
              <a:rPr lang="en-US" dirty="0" smtClean="0">
                <a:solidFill>
                  <a:schemeClr val="accent1">
                    <a:tint val="83000"/>
                    <a:satMod val="150000"/>
                  </a:schemeClr>
                </a:solidFill>
              </a:rPr>
              <a:t/>
            </a:r>
            <a:br>
              <a:rPr lang="en-US" dirty="0" smtClean="0">
                <a:solidFill>
                  <a:schemeClr val="accent1">
                    <a:tint val="83000"/>
                    <a:satMod val="150000"/>
                  </a:schemeClr>
                </a:solidFill>
              </a:rPr>
            </a:br>
            <a:endParaRPr lang="ar-IQ" dirty="0">
              <a:solidFill>
                <a:schemeClr val="accent1">
                  <a:tint val="83000"/>
                  <a:satMod val="150000"/>
                </a:schemeClr>
              </a:solidFill>
            </a:endParaRPr>
          </a:p>
        </p:txBody>
      </p:sp>
      <p:sp>
        <p:nvSpPr>
          <p:cNvPr id="16386" name="Content Placeholder 2"/>
          <p:cNvSpPr>
            <a:spLocks noGrp="1"/>
          </p:cNvSpPr>
          <p:nvPr>
            <p:ph idx="1"/>
          </p:nvPr>
        </p:nvSpPr>
        <p:spPr>
          <a:xfrm>
            <a:off x="457200" y="1882775"/>
            <a:ext cx="8229600" cy="4572000"/>
          </a:xfrm>
        </p:spPr>
        <p:txBody>
          <a:bodyPr/>
          <a:lstStyle/>
          <a:p>
            <a:pPr algn="l" rtl="0">
              <a:buFont typeface="Wingdings 2" pitchFamily="18" charset="2"/>
              <a:buNone/>
            </a:pPr>
            <a:r>
              <a:rPr lang="en-US" smtClean="0">
                <a:cs typeface="Tahoma" pitchFamily="34" charset="0"/>
              </a:rPr>
              <a:t>General</a:t>
            </a:r>
          </a:p>
          <a:p>
            <a:pPr algn="l" rtl="0">
              <a:buFont typeface="Wingdings 2" pitchFamily="18" charset="2"/>
              <a:buNone/>
            </a:pPr>
            <a:r>
              <a:rPr lang="en-US" smtClean="0">
                <a:cs typeface="Tahoma" pitchFamily="34" charset="0"/>
              </a:rPr>
              <a:t> pyrexia, malaise and headache</a:t>
            </a:r>
          </a:p>
          <a:p>
            <a:pPr algn="l" rtl="0">
              <a:buFont typeface="Wingdings 2" pitchFamily="18" charset="2"/>
              <a:buNone/>
            </a:pPr>
            <a:r>
              <a:rPr lang="en-US" smtClean="0">
                <a:cs typeface="Tahoma" pitchFamily="34" charset="0"/>
              </a:rPr>
              <a:t>Specific</a:t>
            </a:r>
          </a:p>
          <a:p>
            <a:pPr algn="l" rtl="0">
              <a:buFont typeface="Wingdings 2" pitchFamily="18" charset="2"/>
              <a:buNone/>
            </a:pPr>
            <a:r>
              <a:rPr lang="en-US" smtClean="0">
                <a:cs typeface="Tahoma" pitchFamily="34" charset="0"/>
              </a:rPr>
              <a:t>sore throat. Pain may radiate to the ears or may occur in the neck due to cervical lymphadenopathy. Swallowing maybe painful (odynophagia) and the patient's voice may sound muffled</a:t>
            </a:r>
            <a:endParaRPr lang="ar-IQ" smtClean="0"/>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84632" indent="0" fontAlgn="auto">
              <a:spcAft>
                <a:spcPts val="0"/>
              </a:spcAft>
              <a:defRPr/>
            </a:pPr>
            <a:r>
              <a:rPr lang="en-US" b="1" dirty="0" smtClean="0">
                <a:solidFill>
                  <a:schemeClr val="accent1">
                    <a:tint val="83000"/>
                    <a:satMod val="150000"/>
                  </a:schemeClr>
                </a:solidFill>
              </a:rPr>
              <a:t>Management</a:t>
            </a:r>
            <a:r>
              <a:rPr lang="en-US" dirty="0" smtClean="0">
                <a:solidFill>
                  <a:schemeClr val="accent1">
                    <a:tint val="83000"/>
                    <a:satMod val="150000"/>
                  </a:schemeClr>
                </a:solidFill>
              </a:rPr>
              <a:t/>
            </a:r>
            <a:br>
              <a:rPr lang="en-US" dirty="0" smtClean="0">
                <a:solidFill>
                  <a:schemeClr val="accent1">
                    <a:tint val="83000"/>
                    <a:satMod val="150000"/>
                  </a:schemeClr>
                </a:solidFill>
              </a:rPr>
            </a:br>
            <a:endParaRPr lang="ar-IQ" dirty="0">
              <a:solidFill>
                <a:schemeClr val="accent1">
                  <a:tint val="83000"/>
                  <a:satMod val="150000"/>
                </a:schemeClr>
              </a:solidFill>
            </a:endParaRPr>
          </a:p>
        </p:txBody>
      </p:sp>
      <p:sp>
        <p:nvSpPr>
          <p:cNvPr id="3" name="Content Placeholder 2"/>
          <p:cNvSpPr>
            <a:spLocks noGrp="1"/>
          </p:cNvSpPr>
          <p:nvPr>
            <p:ph idx="1"/>
          </p:nvPr>
        </p:nvSpPr>
        <p:spPr>
          <a:xfrm>
            <a:off x="457200" y="1882775"/>
            <a:ext cx="8229600" cy="4572000"/>
          </a:xfrm>
        </p:spPr>
        <p:txBody>
          <a:bodyPr>
            <a:normAutofit fontScale="92500"/>
          </a:bodyPr>
          <a:lstStyle/>
          <a:p>
            <a:pPr marL="448056" indent="-384048" algn="l" rtl="0" fontAlgn="auto">
              <a:spcAft>
                <a:spcPts val="0"/>
              </a:spcAft>
              <a:buFont typeface="Wingdings 2"/>
              <a:buNone/>
              <a:defRPr/>
            </a:pPr>
            <a:r>
              <a:rPr lang="en-US" dirty="0" smtClean="0"/>
              <a:t>Penicillin V is still the drug of choice, with erythromycin reserved for those patients allergic to penicillin. Ampicillin should never be used to treat acute tonsillitis in case the patient has infectious mononucleosis, when a generalized maculopapular rash may develop. The patient should have paracetamol for analgesia. Aspirin is contraindicated in children because of the risk of Reye's syndrome</a:t>
            </a:r>
            <a:endParaRPr lang="ar-IQ" dirty="0"/>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484632" indent="0" fontAlgn="auto">
              <a:spcAft>
                <a:spcPts val="0"/>
              </a:spcAft>
              <a:defRPr/>
            </a:pPr>
            <a:r>
              <a:rPr lang="en-US" b="1" dirty="0" smtClean="0">
                <a:solidFill>
                  <a:schemeClr val="accent1">
                    <a:tint val="83000"/>
                    <a:satMod val="150000"/>
                  </a:schemeClr>
                </a:solidFill>
              </a:rPr>
              <a:t>Complications of acute tonsillitis</a:t>
            </a:r>
            <a:r>
              <a:rPr lang="en-US" dirty="0" smtClean="0">
                <a:solidFill>
                  <a:schemeClr val="accent1">
                    <a:tint val="83000"/>
                    <a:satMod val="150000"/>
                  </a:schemeClr>
                </a:solidFill>
              </a:rPr>
              <a:t/>
            </a:r>
            <a:br>
              <a:rPr lang="en-US" dirty="0" smtClean="0">
                <a:solidFill>
                  <a:schemeClr val="accent1">
                    <a:tint val="83000"/>
                    <a:satMod val="150000"/>
                  </a:schemeClr>
                </a:solidFill>
              </a:rPr>
            </a:br>
            <a:endParaRPr lang="ar-IQ" dirty="0">
              <a:solidFill>
                <a:schemeClr val="accent1">
                  <a:tint val="83000"/>
                  <a:satMod val="150000"/>
                </a:schemeClr>
              </a:solidFill>
            </a:endParaRPr>
          </a:p>
        </p:txBody>
      </p:sp>
      <p:sp>
        <p:nvSpPr>
          <p:cNvPr id="3" name="Content Placeholder 2"/>
          <p:cNvSpPr>
            <a:spLocks noGrp="1"/>
          </p:cNvSpPr>
          <p:nvPr>
            <p:ph idx="1"/>
          </p:nvPr>
        </p:nvSpPr>
        <p:spPr>
          <a:xfrm>
            <a:off x="457200" y="1882775"/>
            <a:ext cx="8229600" cy="4572000"/>
          </a:xfrm>
        </p:spPr>
        <p:txBody>
          <a:bodyPr>
            <a:normAutofit fontScale="70000" lnSpcReduction="20000"/>
          </a:bodyPr>
          <a:lstStyle/>
          <a:p>
            <a:pPr marL="448056" indent="-384048" algn="l" rtl="0" fontAlgn="auto">
              <a:spcAft>
                <a:spcPts val="0"/>
              </a:spcAft>
              <a:buFont typeface="Wingdings 2"/>
              <a:buChar char=""/>
              <a:defRPr/>
            </a:pPr>
            <a:r>
              <a:rPr lang="en-US" b="1" i="1" dirty="0" smtClean="0"/>
              <a:t>1.  Local.</a:t>
            </a:r>
            <a:endParaRPr lang="en-US" dirty="0" smtClean="0"/>
          </a:p>
          <a:p>
            <a:pPr marL="448056" indent="-384048" algn="l" rtl="0" fontAlgn="auto">
              <a:spcAft>
                <a:spcPts val="0"/>
              </a:spcAft>
              <a:buFont typeface="Wingdings 2"/>
              <a:buChar char=""/>
              <a:defRPr/>
            </a:pPr>
            <a:r>
              <a:rPr lang="en-US" dirty="0" smtClean="0"/>
              <a:t>•  Severe swelling causing respiratory obstruction.</a:t>
            </a:r>
          </a:p>
          <a:p>
            <a:pPr marL="448056" indent="-384048" algn="l" rtl="0" fontAlgn="auto">
              <a:spcAft>
                <a:spcPts val="0"/>
              </a:spcAft>
              <a:buFont typeface="Wingdings 2"/>
              <a:buChar char=""/>
              <a:defRPr/>
            </a:pPr>
            <a:r>
              <a:rPr lang="en-US" dirty="0" smtClean="0"/>
              <a:t>• Abscess formation:</a:t>
            </a:r>
          </a:p>
          <a:p>
            <a:pPr marL="448056" indent="-384048" algn="l" rtl="0" fontAlgn="auto">
              <a:spcAft>
                <a:spcPts val="0"/>
              </a:spcAft>
              <a:buFont typeface="Wingdings 2"/>
              <a:buChar char=""/>
              <a:defRPr/>
            </a:pPr>
            <a:r>
              <a:rPr lang="en-US" dirty="0" err="1" smtClean="0"/>
              <a:t>Peritonsillar</a:t>
            </a:r>
            <a:r>
              <a:rPr lang="en-US" dirty="0" smtClean="0"/>
              <a:t> (quinsy).</a:t>
            </a:r>
          </a:p>
          <a:p>
            <a:pPr marL="448056" indent="-384048" algn="l" rtl="0" fontAlgn="auto">
              <a:spcAft>
                <a:spcPts val="0"/>
              </a:spcAft>
              <a:buFont typeface="Wingdings 2"/>
              <a:buChar char=""/>
              <a:defRPr/>
            </a:pPr>
            <a:r>
              <a:rPr lang="en-US" dirty="0" err="1" smtClean="0"/>
              <a:t>Parapharyngeal</a:t>
            </a:r>
            <a:r>
              <a:rPr lang="en-US" dirty="0" smtClean="0"/>
              <a:t>.</a:t>
            </a:r>
          </a:p>
          <a:p>
            <a:pPr marL="448056" indent="-384048" algn="l" rtl="0" fontAlgn="auto">
              <a:spcAft>
                <a:spcPts val="0"/>
              </a:spcAft>
              <a:buFont typeface="Wingdings 2"/>
              <a:buChar char=""/>
              <a:defRPr/>
            </a:pPr>
            <a:r>
              <a:rPr lang="en-US" dirty="0" smtClean="0"/>
              <a:t>Retropharyngeal.</a:t>
            </a:r>
          </a:p>
          <a:p>
            <a:pPr marL="448056" indent="-384048" algn="l" rtl="0" fontAlgn="auto">
              <a:spcAft>
                <a:spcPts val="0"/>
              </a:spcAft>
              <a:buFont typeface="Wingdings 2"/>
              <a:buChar char=""/>
              <a:defRPr/>
            </a:pPr>
            <a:r>
              <a:rPr lang="en-US" dirty="0" smtClean="0"/>
              <a:t>•  Acute otitis media.</a:t>
            </a:r>
          </a:p>
          <a:p>
            <a:pPr marL="448056" indent="-384048" algn="l" rtl="0" fontAlgn="auto">
              <a:spcAft>
                <a:spcPts val="0"/>
              </a:spcAft>
              <a:buFont typeface="Wingdings 2"/>
              <a:buChar char=""/>
              <a:defRPr/>
            </a:pPr>
            <a:r>
              <a:rPr lang="en-US" dirty="0" smtClean="0"/>
              <a:t>•   Recurrent acute tonsillitis (chronic tonsillitis).</a:t>
            </a:r>
          </a:p>
          <a:p>
            <a:pPr marL="448056" indent="-384048" algn="l" rtl="0" fontAlgn="auto">
              <a:spcAft>
                <a:spcPts val="0"/>
              </a:spcAft>
              <a:buFont typeface="Wingdings 2"/>
              <a:buChar char=""/>
              <a:defRPr/>
            </a:pPr>
            <a:r>
              <a:rPr lang="en-US" b="1" dirty="0" smtClean="0"/>
              <a:t>2. </a:t>
            </a:r>
            <a:r>
              <a:rPr lang="en-US" b="1" i="1" dirty="0" smtClean="0"/>
              <a:t>General.</a:t>
            </a:r>
            <a:endParaRPr lang="en-US" dirty="0" smtClean="0"/>
          </a:p>
          <a:p>
            <a:pPr marL="448056" indent="-384048" algn="l" rtl="0" fontAlgn="auto">
              <a:spcAft>
                <a:spcPts val="0"/>
              </a:spcAft>
              <a:buFont typeface="Wingdings 2"/>
              <a:buChar char=""/>
              <a:defRPr/>
            </a:pPr>
            <a:r>
              <a:rPr lang="en-US" dirty="0" smtClean="0"/>
              <a:t>•  </a:t>
            </a:r>
            <a:r>
              <a:rPr lang="en-US" dirty="0" err="1" smtClean="0"/>
              <a:t>Septicaemia</a:t>
            </a:r>
            <a:r>
              <a:rPr lang="en-US" dirty="0" smtClean="0"/>
              <a:t>.</a:t>
            </a:r>
          </a:p>
          <a:p>
            <a:pPr marL="448056" indent="-384048" algn="l" rtl="0" fontAlgn="auto">
              <a:spcAft>
                <a:spcPts val="0"/>
              </a:spcAft>
              <a:buFont typeface="Wingdings 2"/>
              <a:buChar char=""/>
              <a:defRPr/>
            </a:pPr>
            <a:r>
              <a:rPr lang="en-US" dirty="0" smtClean="0"/>
              <a:t>•  Meningitis.</a:t>
            </a:r>
          </a:p>
          <a:p>
            <a:pPr marL="448056" indent="-384048" algn="l" rtl="0" fontAlgn="auto">
              <a:spcAft>
                <a:spcPts val="0"/>
              </a:spcAft>
              <a:buFont typeface="Wingdings 2"/>
              <a:buChar char=""/>
              <a:defRPr/>
            </a:pPr>
            <a:r>
              <a:rPr lang="en-US" dirty="0" smtClean="0"/>
              <a:t>• Acute rheumatic fever.</a:t>
            </a:r>
          </a:p>
          <a:p>
            <a:pPr marL="448056" indent="-384048" algn="l" fontAlgn="auto">
              <a:spcAft>
                <a:spcPts val="0"/>
              </a:spcAft>
              <a:buFont typeface="Wingdings 2"/>
              <a:buChar char=""/>
              <a:defRPr/>
            </a:pPr>
            <a:r>
              <a:rPr lang="en-US" dirty="0" smtClean="0"/>
              <a:t>• Acute </a:t>
            </a:r>
            <a:r>
              <a:rPr lang="en-US" dirty="0" err="1" smtClean="0"/>
              <a:t>glomerulonephritis</a:t>
            </a:r>
            <a:endParaRPr lang="ar-IQ" dirty="0"/>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84632" indent="0" fontAlgn="auto">
              <a:spcAft>
                <a:spcPts val="0"/>
              </a:spcAft>
              <a:defRPr/>
            </a:pPr>
            <a:r>
              <a:rPr lang="en-US" b="1" dirty="0" smtClean="0">
                <a:solidFill>
                  <a:schemeClr val="accent1">
                    <a:tint val="83000"/>
                    <a:satMod val="150000"/>
                  </a:schemeClr>
                </a:solidFill>
              </a:rPr>
              <a:t>Tonsillectomy</a:t>
            </a:r>
            <a:r>
              <a:rPr lang="en-US" dirty="0" smtClean="0">
                <a:solidFill>
                  <a:schemeClr val="accent1">
                    <a:tint val="83000"/>
                    <a:satMod val="150000"/>
                  </a:schemeClr>
                </a:solidFill>
              </a:rPr>
              <a:t/>
            </a:r>
            <a:br>
              <a:rPr lang="en-US" dirty="0" smtClean="0">
                <a:solidFill>
                  <a:schemeClr val="accent1">
                    <a:tint val="83000"/>
                    <a:satMod val="150000"/>
                  </a:schemeClr>
                </a:solidFill>
              </a:rPr>
            </a:br>
            <a:endParaRPr lang="ar-IQ" dirty="0">
              <a:solidFill>
                <a:schemeClr val="accent1">
                  <a:tint val="83000"/>
                  <a:satMod val="150000"/>
                </a:schemeClr>
              </a:solidFill>
            </a:endParaRPr>
          </a:p>
        </p:txBody>
      </p:sp>
      <p:sp>
        <p:nvSpPr>
          <p:cNvPr id="3" name="Content Placeholder 2"/>
          <p:cNvSpPr>
            <a:spLocks noGrp="1"/>
          </p:cNvSpPr>
          <p:nvPr>
            <p:ph idx="1"/>
          </p:nvPr>
        </p:nvSpPr>
        <p:spPr>
          <a:xfrm>
            <a:off x="457200" y="1882775"/>
            <a:ext cx="8229600" cy="4572000"/>
          </a:xfrm>
        </p:spPr>
        <p:txBody>
          <a:bodyPr>
            <a:normAutofit fontScale="92500" lnSpcReduction="20000"/>
          </a:bodyPr>
          <a:lstStyle/>
          <a:p>
            <a:pPr marL="448056" indent="-384048" algn="l" rtl="0" fontAlgn="auto">
              <a:spcAft>
                <a:spcPts val="0"/>
              </a:spcAft>
              <a:buFont typeface="Wingdings 2"/>
              <a:buNone/>
              <a:defRPr/>
            </a:pPr>
            <a:r>
              <a:rPr lang="en-US" b="1" dirty="0" smtClean="0"/>
              <a:t>Indications for tonsillectomy</a:t>
            </a:r>
          </a:p>
          <a:p>
            <a:pPr marL="448056" indent="-384048" algn="l" rtl="0" fontAlgn="auto">
              <a:spcAft>
                <a:spcPts val="0"/>
              </a:spcAft>
              <a:buFont typeface="Wingdings 2"/>
              <a:buChar char=""/>
              <a:defRPr/>
            </a:pPr>
            <a:r>
              <a:rPr lang="en-US" dirty="0" smtClean="0"/>
              <a:t>• Recurrent episodes of acute tonsillitis. </a:t>
            </a:r>
          </a:p>
          <a:p>
            <a:pPr marL="448056" indent="-384048" algn="l" rtl="0" fontAlgn="auto">
              <a:spcAft>
                <a:spcPts val="0"/>
              </a:spcAft>
              <a:buFont typeface="Wingdings 2"/>
              <a:buChar char=""/>
              <a:defRPr/>
            </a:pPr>
            <a:r>
              <a:rPr lang="en-US" dirty="0" smtClean="0"/>
              <a:t>•  Previous episodes of </a:t>
            </a:r>
            <a:r>
              <a:rPr lang="en-US" dirty="0" err="1" smtClean="0"/>
              <a:t>peritonsillar</a:t>
            </a:r>
            <a:r>
              <a:rPr lang="en-US" dirty="0" smtClean="0"/>
              <a:t> abscess (quinsy).</a:t>
            </a:r>
          </a:p>
          <a:p>
            <a:pPr marL="448056" indent="-384048" algn="l" rtl="0" fontAlgn="auto">
              <a:spcAft>
                <a:spcPts val="0"/>
              </a:spcAft>
              <a:buFont typeface="Wingdings 2"/>
              <a:buChar char=""/>
              <a:defRPr/>
            </a:pPr>
            <a:r>
              <a:rPr lang="en-US" dirty="0" smtClean="0"/>
              <a:t>•  Suspected neoplasm (unilateral enlargement or ulceration)</a:t>
            </a:r>
          </a:p>
          <a:p>
            <a:pPr marL="448056" indent="-384048" algn="l" rtl="0" fontAlgn="auto">
              <a:spcAft>
                <a:spcPts val="0"/>
              </a:spcAft>
              <a:buFont typeface="Wingdings 2"/>
              <a:buChar char=""/>
              <a:defRPr/>
            </a:pPr>
            <a:r>
              <a:rPr lang="en-US" dirty="0" smtClean="0"/>
              <a:t>•  Part of another procedure (UVPP, access to </a:t>
            </a:r>
            <a:r>
              <a:rPr lang="en-US" dirty="0" err="1" smtClean="0"/>
              <a:t>glossopharyngeal</a:t>
            </a:r>
            <a:r>
              <a:rPr lang="en-US" dirty="0" smtClean="0"/>
              <a:t> nerve</a:t>
            </a:r>
            <a:r>
              <a:rPr lang="en-US" b="1" dirty="0" smtClean="0"/>
              <a:t> or </a:t>
            </a:r>
            <a:r>
              <a:rPr lang="en-US" b="1" dirty="0" err="1" smtClean="0"/>
              <a:t>styloid</a:t>
            </a:r>
            <a:r>
              <a:rPr lang="en-US" dirty="0" smtClean="0"/>
              <a:t>  Process).</a:t>
            </a:r>
          </a:p>
          <a:p>
            <a:pPr marL="448056" indent="-384048" algn="l" rtl="0" fontAlgn="auto">
              <a:spcAft>
                <a:spcPts val="0"/>
              </a:spcAft>
              <a:buFont typeface="Wingdings 2"/>
              <a:buChar char=""/>
              <a:defRPr/>
            </a:pPr>
            <a:r>
              <a:rPr lang="en-US" dirty="0" smtClean="0"/>
              <a:t>• Gross enlargement causing airway obstruction (sleep apnoea syndrome).</a:t>
            </a:r>
          </a:p>
          <a:p>
            <a:pPr marL="448056" indent="-384048" algn="l" rtl="0" fontAlgn="auto">
              <a:spcAft>
                <a:spcPts val="0"/>
              </a:spcAft>
              <a:buFont typeface="Wingdings 2"/>
              <a:buNone/>
              <a:defRPr/>
            </a:pPr>
            <a:endParaRPr lang="ar-IQ" dirty="0"/>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84632" indent="0" fontAlgn="auto">
              <a:spcAft>
                <a:spcPts val="0"/>
              </a:spcAft>
              <a:defRPr/>
            </a:pPr>
            <a:r>
              <a:rPr lang="en-US" b="1" dirty="0" smtClean="0">
                <a:solidFill>
                  <a:schemeClr val="accent1">
                    <a:tint val="83000"/>
                    <a:satMod val="150000"/>
                  </a:schemeClr>
                </a:solidFill>
              </a:rPr>
              <a:t>Tonsillectomy</a:t>
            </a:r>
            <a:r>
              <a:rPr lang="en-US" dirty="0" smtClean="0">
                <a:solidFill>
                  <a:schemeClr val="accent1">
                    <a:tint val="83000"/>
                    <a:satMod val="150000"/>
                  </a:schemeClr>
                </a:solidFill>
              </a:rPr>
              <a:t/>
            </a:r>
            <a:br>
              <a:rPr lang="en-US" dirty="0" smtClean="0">
                <a:solidFill>
                  <a:schemeClr val="accent1">
                    <a:tint val="83000"/>
                    <a:satMod val="150000"/>
                  </a:schemeClr>
                </a:solidFill>
              </a:rPr>
            </a:br>
            <a:endParaRPr lang="ar-IQ" dirty="0">
              <a:solidFill>
                <a:schemeClr val="accent1">
                  <a:tint val="83000"/>
                  <a:satMod val="150000"/>
                </a:schemeClr>
              </a:solidFill>
            </a:endParaRPr>
          </a:p>
        </p:txBody>
      </p:sp>
      <p:sp>
        <p:nvSpPr>
          <p:cNvPr id="20482" name="Content Placeholder 2"/>
          <p:cNvSpPr>
            <a:spLocks noGrp="1"/>
          </p:cNvSpPr>
          <p:nvPr>
            <p:ph idx="1"/>
          </p:nvPr>
        </p:nvSpPr>
        <p:spPr>
          <a:xfrm>
            <a:off x="457200" y="1882775"/>
            <a:ext cx="8229600" cy="4572000"/>
          </a:xfrm>
        </p:spPr>
        <p:txBody>
          <a:bodyPr/>
          <a:lstStyle/>
          <a:p>
            <a:pPr algn="l" rtl="0">
              <a:buFont typeface="Wingdings 2" pitchFamily="18" charset="2"/>
              <a:buNone/>
            </a:pPr>
            <a:r>
              <a:rPr lang="en-US" b="1" smtClean="0">
                <a:cs typeface="Tahoma" pitchFamily="34" charset="0"/>
              </a:rPr>
              <a:t>Contraindications</a:t>
            </a:r>
          </a:p>
          <a:p>
            <a:pPr algn="l" rtl="0"/>
            <a:r>
              <a:rPr lang="en-US" smtClean="0">
                <a:cs typeface="Tahoma" pitchFamily="34" charset="0"/>
              </a:rPr>
              <a:t>•  Recent episode of tonsillitis or upper respiratory tract infection (within 2 weeks).</a:t>
            </a:r>
          </a:p>
          <a:p>
            <a:pPr algn="l" rtl="0"/>
            <a:r>
              <a:rPr lang="en-US" smtClean="0">
                <a:cs typeface="Tahoma" pitchFamily="34" charset="0"/>
              </a:rPr>
              <a:t>•  Bleeding disorder.</a:t>
            </a:r>
          </a:p>
          <a:p>
            <a:pPr algn="l" rtl="0"/>
            <a:r>
              <a:rPr lang="en-US" smtClean="0">
                <a:cs typeface="Tahoma" pitchFamily="34" charset="0"/>
              </a:rPr>
              <a:t>•  Oral contraceptives.</a:t>
            </a:r>
          </a:p>
          <a:p>
            <a:pPr algn="l" rtl="0"/>
            <a:r>
              <a:rPr lang="en-US" smtClean="0">
                <a:cs typeface="Tahoma" pitchFamily="34" charset="0"/>
              </a:rPr>
              <a:t>•   Cleft-palate.</a:t>
            </a:r>
          </a:p>
          <a:p>
            <a:pPr algn="l" rtl="0"/>
            <a:r>
              <a:rPr lang="en-US" smtClean="0">
                <a:cs typeface="Tahoma" pitchFamily="34" charset="0"/>
              </a:rPr>
              <a:t>• During certain epidemics (e.g. polio).</a:t>
            </a:r>
          </a:p>
          <a:p>
            <a:pPr algn="l" rtl="0">
              <a:buFont typeface="Wingdings 2" pitchFamily="18" charset="2"/>
              <a:buNone/>
            </a:pPr>
            <a:endParaRPr lang="ar-IQ" smtClean="0"/>
          </a:p>
        </p:txBody>
      </p:sp>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399032"/>
          </a:xfrm>
        </p:spPr>
        <p:txBody>
          <a:bodyPr/>
          <a:lstStyle/>
          <a:p>
            <a:pPr marL="484632" indent="0" fontAlgn="auto">
              <a:spcAft>
                <a:spcPts val="0"/>
              </a:spcAft>
              <a:defRPr/>
            </a:pPr>
            <a:r>
              <a:rPr lang="en-US" b="1" dirty="0" smtClean="0">
                <a:solidFill>
                  <a:schemeClr val="accent1">
                    <a:tint val="83000"/>
                    <a:satMod val="150000"/>
                  </a:schemeClr>
                </a:solidFill>
              </a:rPr>
              <a:t>Tonsillectomy</a:t>
            </a:r>
            <a:r>
              <a:rPr lang="en-US" dirty="0" smtClean="0">
                <a:solidFill>
                  <a:schemeClr val="accent1">
                    <a:tint val="83000"/>
                    <a:satMod val="150000"/>
                  </a:schemeClr>
                </a:solidFill>
              </a:rPr>
              <a:t/>
            </a:r>
            <a:br>
              <a:rPr lang="en-US" dirty="0" smtClean="0">
                <a:solidFill>
                  <a:schemeClr val="accent1">
                    <a:tint val="83000"/>
                    <a:satMod val="150000"/>
                  </a:schemeClr>
                </a:solidFill>
              </a:rPr>
            </a:br>
            <a:endParaRPr lang="ar-IQ" dirty="0">
              <a:solidFill>
                <a:schemeClr val="accent1">
                  <a:tint val="83000"/>
                  <a:satMod val="150000"/>
                </a:schemeClr>
              </a:solidFill>
            </a:endParaRPr>
          </a:p>
        </p:txBody>
      </p:sp>
      <p:sp>
        <p:nvSpPr>
          <p:cNvPr id="3" name="Content Placeholder 2"/>
          <p:cNvSpPr>
            <a:spLocks noGrp="1"/>
          </p:cNvSpPr>
          <p:nvPr>
            <p:ph idx="1"/>
          </p:nvPr>
        </p:nvSpPr>
        <p:spPr>
          <a:xfrm>
            <a:off x="457200" y="1000125"/>
            <a:ext cx="8229600" cy="5454650"/>
          </a:xfrm>
        </p:spPr>
        <p:txBody>
          <a:bodyPr>
            <a:normAutofit fontScale="85000" lnSpcReduction="20000"/>
          </a:bodyPr>
          <a:lstStyle/>
          <a:p>
            <a:pPr marL="448056" indent="-384048" algn="l" rtl="0" fontAlgn="auto">
              <a:spcAft>
                <a:spcPts val="0"/>
              </a:spcAft>
              <a:buFont typeface="Wingdings 2"/>
              <a:buNone/>
              <a:defRPr/>
            </a:pPr>
            <a:r>
              <a:rPr lang="en-US" b="1" dirty="0" smtClean="0"/>
              <a:t>Complications of tonsillectomy</a:t>
            </a:r>
            <a:endParaRPr lang="en-US" dirty="0" smtClean="0"/>
          </a:p>
          <a:p>
            <a:pPr marL="448056" indent="-384048" algn="l" rtl="0" fontAlgn="auto">
              <a:spcAft>
                <a:spcPts val="0"/>
              </a:spcAft>
              <a:buFont typeface="Wingdings 2"/>
              <a:buChar char=""/>
              <a:defRPr/>
            </a:pPr>
            <a:r>
              <a:rPr lang="en-US" i="1" dirty="0" smtClean="0"/>
              <a:t>1. </a:t>
            </a:r>
            <a:r>
              <a:rPr lang="en-US" i="1" dirty="0" err="1" smtClean="0"/>
              <a:t>Peroperative</a:t>
            </a:r>
            <a:r>
              <a:rPr lang="en-US" i="1" dirty="0" smtClean="0"/>
              <a:t>.</a:t>
            </a:r>
            <a:endParaRPr lang="en-US" dirty="0" smtClean="0"/>
          </a:p>
          <a:p>
            <a:pPr marL="448056" indent="-384048" algn="l" rtl="0" fontAlgn="auto">
              <a:spcAft>
                <a:spcPts val="0"/>
              </a:spcAft>
              <a:buFont typeface="Wingdings 2"/>
              <a:buChar char=""/>
              <a:defRPr/>
            </a:pPr>
            <a:r>
              <a:rPr lang="en-US" dirty="0" smtClean="0"/>
              <a:t>•  </a:t>
            </a:r>
            <a:r>
              <a:rPr lang="en-US" dirty="0" err="1" smtClean="0"/>
              <a:t>Anaesthetic</a:t>
            </a:r>
            <a:r>
              <a:rPr lang="en-US" b="1" dirty="0" smtClean="0"/>
              <a:t> reaction.</a:t>
            </a:r>
            <a:endParaRPr lang="en-US" dirty="0" smtClean="0"/>
          </a:p>
          <a:p>
            <a:pPr marL="448056" indent="-384048" algn="l" rtl="0" fontAlgn="auto">
              <a:spcAft>
                <a:spcPts val="0"/>
              </a:spcAft>
              <a:buFont typeface="Wingdings 2"/>
              <a:buChar char=""/>
              <a:defRPr/>
            </a:pPr>
            <a:r>
              <a:rPr lang="en-US" dirty="0" smtClean="0"/>
              <a:t>• </a:t>
            </a:r>
            <a:r>
              <a:rPr lang="en-US" dirty="0" err="1" smtClean="0"/>
              <a:t>Haemorrhage</a:t>
            </a:r>
            <a:r>
              <a:rPr lang="en-US" dirty="0" smtClean="0"/>
              <a:t>.</a:t>
            </a:r>
          </a:p>
          <a:p>
            <a:pPr marL="448056" indent="-384048" algn="l" rtl="0" fontAlgn="auto">
              <a:spcAft>
                <a:spcPts val="0"/>
              </a:spcAft>
              <a:buFont typeface="Wingdings 2"/>
              <a:buChar char=""/>
              <a:defRPr/>
            </a:pPr>
            <a:r>
              <a:rPr lang="en-US" dirty="0" smtClean="0"/>
              <a:t>• Damage to teeth.</a:t>
            </a:r>
          </a:p>
          <a:p>
            <a:pPr marL="448056" indent="-384048" algn="l" rtl="0" fontAlgn="auto">
              <a:spcAft>
                <a:spcPts val="0"/>
              </a:spcAft>
              <a:buFont typeface="Wingdings 2"/>
              <a:buChar char=""/>
              <a:defRPr/>
            </a:pPr>
            <a:r>
              <a:rPr lang="en-US" dirty="0" smtClean="0"/>
              <a:t>• Trauma to the posterior pharyngeal wall (careless insertion of the tongue blade).</a:t>
            </a:r>
          </a:p>
          <a:p>
            <a:pPr marL="448056" indent="-384048" algn="l" rtl="0" fontAlgn="auto">
              <a:spcAft>
                <a:spcPts val="0"/>
              </a:spcAft>
              <a:buFont typeface="Wingdings 2"/>
              <a:buChar char=""/>
              <a:defRPr/>
            </a:pPr>
            <a:r>
              <a:rPr lang="en-US" dirty="0" smtClean="0"/>
              <a:t>• Dislocation of the </a:t>
            </a:r>
            <a:r>
              <a:rPr lang="en-US" dirty="0" err="1" smtClean="0"/>
              <a:t>temperomandibular</a:t>
            </a:r>
            <a:r>
              <a:rPr lang="en-US" dirty="0" smtClean="0"/>
              <a:t> joint by over-opening the mouth gag.</a:t>
            </a:r>
          </a:p>
          <a:p>
            <a:pPr marL="448056" indent="-384048" algn="l" rtl="0" fontAlgn="auto">
              <a:spcAft>
                <a:spcPts val="0"/>
              </a:spcAft>
              <a:buFont typeface="Wingdings 2"/>
              <a:buChar char=""/>
              <a:defRPr/>
            </a:pPr>
            <a:r>
              <a:rPr lang="en-US" dirty="0" smtClean="0"/>
              <a:t>2. </a:t>
            </a:r>
            <a:r>
              <a:rPr lang="en-US" i="1" dirty="0" smtClean="0"/>
              <a:t>Immediate.</a:t>
            </a:r>
            <a:endParaRPr lang="en-US" dirty="0" smtClean="0"/>
          </a:p>
          <a:p>
            <a:pPr marL="448056" indent="-384048" algn="l" rtl="0" fontAlgn="auto">
              <a:spcAft>
                <a:spcPts val="0"/>
              </a:spcAft>
              <a:buFont typeface="Wingdings 2"/>
              <a:buChar char=""/>
              <a:defRPr/>
            </a:pPr>
            <a:r>
              <a:rPr lang="en-US" i="1" dirty="0" smtClean="0"/>
              <a:t>•</a:t>
            </a:r>
            <a:r>
              <a:rPr lang="en-US" dirty="0" smtClean="0"/>
              <a:t> Reactionary </a:t>
            </a:r>
            <a:r>
              <a:rPr lang="en-US" dirty="0" err="1" smtClean="0"/>
              <a:t>haemorrhage</a:t>
            </a:r>
            <a:r>
              <a:rPr lang="en-US" dirty="0" smtClean="0"/>
              <a:t>.</a:t>
            </a:r>
          </a:p>
          <a:p>
            <a:pPr marL="448056" indent="-384048" algn="l" rtl="0" fontAlgn="auto">
              <a:spcAft>
                <a:spcPts val="0"/>
              </a:spcAft>
              <a:buFont typeface="Wingdings 2"/>
              <a:buChar char=""/>
              <a:defRPr/>
            </a:pPr>
            <a:r>
              <a:rPr lang="en-US" dirty="0" smtClean="0"/>
              <a:t>• </a:t>
            </a:r>
            <a:r>
              <a:rPr lang="en-US" dirty="0" err="1" smtClean="0"/>
              <a:t>Anaesthetic</a:t>
            </a:r>
            <a:r>
              <a:rPr lang="en-US" dirty="0" smtClean="0"/>
              <a:t> complications.</a:t>
            </a:r>
          </a:p>
          <a:p>
            <a:pPr marL="448056" indent="-384048" algn="l" rtl="0" fontAlgn="auto">
              <a:spcAft>
                <a:spcPts val="0"/>
              </a:spcAft>
              <a:buFont typeface="Wingdings 2"/>
              <a:buChar char=""/>
              <a:defRPr/>
            </a:pPr>
            <a:r>
              <a:rPr lang="en-US" dirty="0" smtClean="0"/>
              <a:t> </a:t>
            </a:r>
          </a:p>
          <a:p>
            <a:pPr marL="448056" indent="-384048" algn="l" rtl="0" fontAlgn="auto">
              <a:spcAft>
                <a:spcPts val="0"/>
              </a:spcAft>
              <a:buFont typeface="Wingdings 2"/>
              <a:buChar char=""/>
              <a:defRPr/>
            </a:pPr>
            <a:r>
              <a:rPr lang="en-US" dirty="0" smtClean="0"/>
              <a:t> </a:t>
            </a:r>
            <a:r>
              <a:rPr lang="en-US" b="1" dirty="0" smtClean="0"/>
              <a:t> </a:t>
            </a:r>
            <a:endParaRPr lang="en-US" dirty="0" smtClean="0"/>
          </a:p>
          <a:p>
            <a:pPr marL="448056" indent="-384048" algn="l" rtl="0" fontAlgn="auto">
              <a:spcAft>
                <a:spcPts val="0"/>
              </a:spcAft>
              <a:buFont typeface="Wingdings 2"/>
              <a:buNone/>
              <a:defRPr/>
            </a:pPr>
            <a:endParaRPr lang="ar-IQ" dirty="0"/>
          </a:p>
        </p:txBody>
      </p:sp>
    </p:spTree>
  </p:cSld>
  <p:clrMapOvr>
    <a:masterClrMapping/>
  </p:clrMapOvr>
  <p:transition spd="slow">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49</TotalTime>
  <Words>617</Words>
  <Application>Microsoft Office PowerPoint</Application>
  <PresentationFormat>عرض على الشاشة (3:4)‏</PresentationFormat>
  <Paragraphs>112</Paragraphs>
  <Slides>15</Slides>
  <Notes>0</Notes>
  <HiddenSlides>0</HiddenSlides>
  <MMClips>0</MMClips>
  <ScaleCrop>false</ScaleCrop>
  <HeadingPairs>
    <vt:vector size="4" baseType="variant">
      <vt:variant>
        <vt:lpstr>سمة</vt:lpstr>
      </vt:variant>
      <vt:variant>
        <vt:i4>1</vt:i4>
      </vt:variant>
      <vt:variant>
        <vt:lpstr>عناوين الشرائح</vt:lpstr>
      </vt:variant>
      <vt:variant>
        <vt:i4>15</vt:i4>
      </vt:variant>
    </vt:vector>
  </HeadingPairs>
  <TitlesOfParts>
    <vt:vector size="16" baseType="lpstr">
      <vt:lpstr>Verve</vt:lpstr>
      <vt:lpstr>Otolaryngology </vt:lpstr>
      <vt:lpstr>Tonsils</vt:lpstr>
      <vt:lpstr>Aetiology of acute tonsillitis </vt:lpstr>
      <vt:lpstr>Clinical features </vt:lpstr>
      <vt:lpstr>Management </vt:lpstr>
      <vt:lpstr>Complications of acute tonsillitis </vt:lpstr>
      <vt:lpstr>Tonsillectomy </vt:lpstr>
      <vt:lpstr>Tonsillectomy </vt:lpstr>
      <vt:lpstr>Tonsillectomy </vt:lpstr>
      <vt:lpstr>الشريحة 10</vt:lpstr>
      <vt:lpstr>THE ADENOID </vt:lpstr>
      <vt:lpstr>Clinical Feature  </vt:lpstr>
      <vt:lpstr>Treatment</vt:lpstr>
      <vt:lpstr>Complications of Adenoidectomy</vt:lpstr>
      <vt:lpstr>الشريحة 15</vt:lpstr>
    </vt:vector>
  </TitlesOfParts>
  <Company>Al-Sarhan 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Otolaryngology</dc:title>
  <dc:creator>Dr.Haider Al-Sarhan</dc:creator>
  <cp:lastModifiedBy>King Soft 2</cp:lastModifiedBy>
  <cp:revision>5</cp:revision>
  <dcterms:created xsi:type="dcterms:W3CDTF">2010-03-16T09:28:24Z</dcterms:created>
  <dcterms:modified xsi:type="dcterms:W3CDTF">2018-12-06T08:46:12Z</dcterms:modified>
</cp:coreProperties>
</file>