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413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62" y="758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en-US" dirty="0" smtClean="0"/>
              <a:t>Physiology of the ear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Assistant Professor Dr</a:t>
            </a:r>
          </a:p>
          <a:p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pPr lvl="1">
              <a:buNone/>
            </a:pPr>
            <a:r>
              <a:rPr lang="en-GB" b="1" dirty="0" smtClean="0"/>
              <a:t>The Hearing System consists of:</a:t>
            </a:r>
            <a:endParaRPr lang="en-US" dirty="0" smtClean="0"/>
          </a:p>
          <a:p>
            <a:pPr lvl="1"/>
            <a:r>
              <a:rPr lang="en-GB" b="1" dirty="0" smtClean="0"/>
              <a:t>   1. Peripheral Auditory System:</a:t>
            </a:r>
            <a:endParaRPr lang="en-US" dirty="0" smtClean="0"/>
          </a:p>
          <a:p>
            <a:pPr lvl="1">
              <a:buNone/>
            </a:pPr>
            <a:r>
              <a:rPr lang="en-GB" b="1" dirty="0" smtClean="0"/>
              <a:t>     . External Ear</a:t>
            </a:r>
            <a:endParaRPr lang="en-US" dirty="0" smtClean="0"/>
          </a:p>
          <a:p>
            <a:pPr lvl="1">
              <a:buNone/>
            </a:pPr>
            <a:r>
              <a:rPr lang="en-GB" b="1" dirty="0" smtClean="0"/>
              <a:t>     . Middle Ear</a:t>
            </a:r>
            <a:endParaRPr lang="en-US" dirty="0" smtClean="0"/>
          </a:p>
          <a:p>
            <a:pPr lvl="1"/>
            <a:r>
              <a:rPr lang="en-GB" b="1" dirty="0" smtClean="0"/>
              <a:t>     . Inner Ear</a:t>
            </a:r>
            <a:endParaRPr lang="en-US" dirty="0" smtClean="0"/>
          </a:p>
          <a:p>
            <a:pPr lvl="1"/>
            <a:r>
              <a:rPr lang="en-GB" b="1" dirty="0" smtClean="0"/>
              <a:t>     . The Cochlear division of the 8</a:t>
            </a:r>
            <a:r>
              <a:rPr lang="en-GB" b="1" baseline="30000" dirty="0" smtClean="0"/>
              <a:t>th</a:t>
            </a:r>
            <a:r>
              <a:rPr lang="en-GB" b="1" dirty="0" smtClean="0"/>
              <a:t> Cr. Nerve</a:t>
            </a:r>
            <a:endParaRPr lang="en-US" dirty="0" smtClean="0"/>
          </a:p>
          <a:p>
            <a:pPr lvl="1"/>
            <a:r>
              <a:rPr lang="en-GB" b="1" dirty="0" smtClean="0"/>
              <a:t>   2. Central Auditory Pathways: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r>
              <a:rPr lang="de-DE" b="1" u="sng" dirty="0" smtClean="0"/>
              <a:t>FUNCTION OF THE MIDDLE EAR:</a:t>
            </a:r>
            <a:endParaRPr lang="en-US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r>
              <a:rPr lang="de-DE" b="1" dirty="0" smtClean="0"/>
              <a:t>1. Pressure equalization by Eustachian tube</a:t>
            </a:r>
            <a:endParaRPr lang="en-US" dirty="0" smtClean="0"/>
          </a:p>
          <a:p>
            <a:r>
              <a:rPr lang="de-DE" b="1" dirty="0" smtClean="0"/>
              <a:t>2. Impedance matching  by :</a:t>
            </a:r>
            <a:endParaRPr lang="en-US" dirty="0" smtClean="0"/>
          </a:p>
          <a:p>
            <a:r>
              <a:rPr lang="de-DE" b="1" dirty="0" smtClean="0"/>
              <a:t>   A. Lever mechanism</a:t>
            </a:r>
            <a:endParaRPr lang="en-US" dirty="0" smtClean="0"/>
          </a:p>
          <a:p>
            <a:r>
              <a:rPr lang="de-DE" b="1" dirty="0" smtClean="0"/>
              <a:t>   B. Area difference of  TM &amp; oval window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en-GB" b="1" dirty="0" smtClean="0"/>
              <a:t>The inner ear transform the physical properties into electrical neural impulses</a:t>
            </a:r>
          </a:p>
          <a:p>
            <a:endParaRPr lang="en-GB" b="1" dirty="0" smtClean="0"/>
          </a:p>
          <a:p>
            <a:r>
              <a:rPr lang="en-GB" b="1" dirty="0" smtClean="0"/>
              <a:t>The high frequencies are represented at the basal turn and low frequencies at the apical portion.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b="1" dirty="0" smtClean="0"/>
              <a:t>The sensory </a:t>
            </a:r>
            <a:r>
              <a:rPr lang="en-GB" b="1" dirty="0" err="1" smtClean="0"/>
              <a:t>orgen</a:t>
            </a:r>
            <a:r>
              <a:rPr lang="en-GB" b="1" dirty="0" smtClean="0"/>
              <a:t> of the cochlear portion of the inner ear is the organ of </a:t>
            </a:r>
            <a:r>
              <a:rPr lang="en-GB" b="1" dirty="0" err="1" smtClean="0"/>
              <a:t>corte</a:t>
            </a:r>
            <a:r>
              <a:rPr lang="en-GB" b="1" dirty="0" smtClean="0"/>
              <a:t> , inside it the sensory cells are the inner hair cells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 </a:t>
            </a:r>
            <a:endParaRPr lang="en-US" dirty="0" smtClean="0"/>
          </a:p>
          <a:p>
            <a:r>
              <a:rPr lang="en-GB" b="1" u="sng" dirty="0" smtClean="0"/>
              <a:t>THE VESTIBULAR  SYSTEM</a:t>
            </a:r>
            <a:r>
              <a:rPr lang="en-GB" b="1" dirty="0" smtClean="0"/>
              <a:t>: consists of </a:t>
            </a:r>
            <a:endParaRPr lang="en-US" dirty="0" smtClean="0"/>
          </a:p>
          <a:p>
            <a:r>
              <a:rPr lang="en-GB" b="1" u="sng" dirty="0" smtClean="0"/>
              <a:t>(A) Peripheral Vestibular System:</a:t>
            </a:r>
            <a:endParaRPr lang="en-US" dirty="0" smtClean="0"/>
          </a:p>
          <a:p>
            <a:r>
              <a:rPr lang="en-GB" b="1" dirty="0" smtClean="0"/>
              <a:t> 1. Three Semicircular Canals: lateral, anterior &amp; posterior</a:t>
            </a:r>
            <a:endParaRPr lang="en-US" dirty="0" smtClean="0"/>
          </a:p>
          <a:p>
            <a:r>
              <a:rPr lang="en-GB" b="1" dirty="0" smtClean="0"/>
              <a:t>         Receptors: </a:t>
            </a:r>
            <a:r>
              <a:rPr lang="en-GB" b="1" dirty="0" err="1" smtClean="0"/>
              <a:t>Crista</a:t>
            </a:r>
            <a:r>
              <a:rPr lang="en-GB" b="1" dirty="0" smtClean="0"/>
              <a:t> </a:t>
            </a:r>
            <a:endParaRPr lang="en-US" dirty="0" smtClean="0"/>
          </a:p>
          <a:p>
            <a:r>
              <a:rPr lang="en-GB" b="1" dirty="0" smtClean="0"/>
              <a:t>  2. Utricle &amp; </a:t>
            </a:r>
            <a:r>
              <a:rPr lang="en-GB" b="1" dirty="0" err="1" smtClean="0"/>
              <a:t>Saccule</a:t>
            </a:r>
            <a:r>
              <a:rPr lang="en-GB" b="1" dirty="0" smtClean="0"/>
              <a:t> </a:t>
            </a:r>
            <a:endParaRPr lang="en-US" dirty="0" smtClean="0"/>
          </a:p>
          <a:p>
            <a:r>
              <a:rPr lang="en-GB" b="1" dirty="0" smtClean="0"/>
              <a:t>         Receptors: Macula</a:t>
            </a:r>
            <a:endParaRPr lang="en-US" dirty="0" smtClean="0"/>
          </a:p>
          <a:p>
            <a:r>
              <a:rPr lang="en-GB" b="1" dirty="0" smtClean="0"/>
              <a:t>  3. </a:t>
            </a:r>
            <a:r>
              <a:rPr lang="en-GB" b="1" smtClean="0"/>
              <a:t>Vestibular division </a:t>
            </a:r>
            <a:r>
              <a:rPr lang="en-GB" b="1" dirty="0" smtClean="0"/>
              <a:t>of 8</a:t>
            </a:r>
            <a:r>
              <a:rPr lang="en-GB" b="1" baseline="30000" dirty="0" smtClean="0"/>
              <a:t>th</a:t>
            </a:r>
            <a:r>
              <a:rPr lang="en-GB" b="1" dirty="0" smtClean="0"/>
              <a:t> Cr Nerve &amp; </a:t>
            </a:r>
            <a:r>
              <a:rPr lang="en-GB" b="1" dirty="0" err="1" smtClean="0"/>
              <a:t>Scarpa</a:t>
            </a:r>
            <a:r>
              <a:rPr lang="en-GB" b="1" dirty="0" smtClean="0"/>
              <a:t> Ganglion  </a:t>
            </a:r>
            <a:endParaRPr lang="en-US" dirty="0" smtClean="0"/>
          </a:p>
          <a:p>
            <a:r>
              <a:rPr lang="en-GB" b="1" u="sng" dirty="0" smtClean="0"/>
              <a:t>(B) Central Vestibular Nuclei</a:t>
            </a:r>
            <a:r>
              <a:rPr lang="en-GB" b="1" dirty="0" smtClean="0"/>
              <a:t>: Superior, Medial, Lateral &amp; Inferior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r>
              <a:rPr lang="en-GB" b="1" u="sng" dirty="0" smtClean="0"/>
              <a:t>PROJECTIONS OF VESTIBULAR NUCLEI</a:t>
            </a:r>
            <a:r>
              <a:rPr lang="en-GB" b="1" dirty="0" smtClean="0"/>
              <a:t>:</a:t>
            </a:r>
            <a:r>
              <a:rPr lang="en-US" b="1" dirty="0" smtClean="0"/>
              <a:t> to    </a:t>
            </a:r>
            <a:endParaRPr lang="en-US" dirty="0" smtClean="0"/>
          </a:p>
          <a:p>
            <a:r>
              <a:rPr lang="en-GB" b="1" dirty="0" smtClean="0"/>
              <a:t> 1. Cerebral cortex (</a:t>
            </a:r>
            <a:r>
              <a:rPr lang="en-GB" b="1" dirty="0" err="1" smtClean="0"/>
              <a:t>Voluntory</a:t>
            </a:r>
            <a:r>
              <a:rPr lang="en-GB" b="1" dirty="0" smtClean="0"/>
              <a:t> sensation)</a:t>
            </a:r>
            <a:endParaRPr lang="en-US" dirty="0" smtClean="0"/>
          </a:p>
          <a:p>
            <a:r>
              <a:rPr lang="en-GB" b="1" dirty="0" smtClean="0"/>
              <a:t> 2. Cr. Nerves 3</a:t>
            </a:r>
            <a:r>
              <a:rPr lang="en-GB" b="1" baseline="30000" dirty="0" smtClean="0"/>
              <a:t>rd</a:t>
            </a:r>
            <a:r>
              <a:rPr lang="en-GB" b="1" dirty="0" smtClean="0"/>
              <a:t>, 4</a:t>
            </a:r>
            <a:r>
              <a:rPr lang="en-GB" b="1" baseline="30000" dirty="0" smtClean="0"/>
              <a:t>th</a:t>
            </a:r>
            <a:r>
              <a:rPr lang="en-GB" b="1" dirty="0" smtClean="0"/>
              <a:t> &amp; 6</a:t>
            </a:r>
            <a:r>
              <a:rPr lang="en-GB" b="1" baseline="30000" dirty="0" smtClean="0"/>
              <a:t>th</a:t>
            </a:r>
            <a:r>
              <a:rPr lang="en-GB" b="1" dirty="0" smtClean="0"/>
              <a:t> (</a:t>
            </a:r>
            <a:r>
              <a:rPr lang="en-GB" b="1" dirty="0" err="1" smtClean="0"/>
              <a:t>Vestibulo</a:t>
            </a:r>
            <a:r>
              <a:rPr lang="en-GB" b="1" dirty="0" smtClean="0"/>
              <a:t>-Ocular Reflex)- eye  movements     </a:t>
            </a:r>
            <a:endParaRPr lang="en-US" dirty="0" smtClean="0"/>
          </a:p>
          <a:p>
            <a:r>
              <a:rPr lang="en-GB" b="1" dirty="0" smtClean="0"/>
              <a:t> 3. Spinal Cord (</a:t>
            </a:r>
            <a:r>
              <a:rPr lang="en-GB" b="1" dirty="0" err="1" smtClean="0"/>
              <a:t>Vestibulo</a:t>
            </a:r>
            <a:r>
              <a:rPr lang="en-GB" b="1" dirty="0" smtClean="0"/>
              <a:t>-Spinal Reflex)- maintenance  of body tone</a:t>
            </a:r>
            <a:endParaRPr lang="en-US" dirty="0" smtClean="0"/>
          </a:p>
          <a:p>
            <a:r>
              <a:rPr lang="en-GB" b="1" dirty="0" smtClean="0"/>
              <a:t> 4. Cerebellum- coordination of body movements</a:t>
            </a:r>
            <a:endParaRPr lang="en-US" dirty="0" smtClean="0"/>
          </a:p>
          <a:p>
            <a:r>
              <a:rPr lang="en-GB" b="1" dirty="0" smtClean="0"/>
              <a:t> 5. Autonomic nervous system through 10</a:t>
            </a:r>
            <a:r>
              <a:rPr lang="en-GB" b="1" baseline="30000" dirty="0" smtClean="0"/>
              <a:t>th</a:t>
            </a:r>
            <a:r>
              <a:rPr lang="en-GB" b="1" dirty="0" smtClean="0"/>
              <a:t> Cr. nerve (pallor, sweating,    nausea &amp; vomiting).  </a:t>
            </a:r>
            <a:endParaRPr lang="en-US" dirty="0" smtClean="0"/>
          </a:p>
          <a:p>
            <a:r>
              <a:rPr lang="en-GB" b="1" dirty="0" smtClean="0"/>
              <a:t>- Reticular information &amp; </a:t>
            </a:r>
            <a:r>
              <a:rPr lang="en-GB" b="1" dirty="0" err="1" smtClean="0"/>
              <a:t>contralateral</a:t>
            </a:r>
            <a:r>
              <a:rPr lang="en-GB" b="1" dirty="0" smtClean="0"/>
              <a:t> vestibular      nuclei.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r>
              <a:rPr lang="en-GB" b="1" dirty="0" smtClean="0"/>
              <a:t> </a:t>
            </a:r>
            <a:endParaRPr lang="en-US" dirty="0" smtClean="0"/>
          </a:p>
          <a:p>
            <a:r>
              <a:rPr lang="en-GB" b="1" u="sng" dirty="0" smtClean="0"/>
              <a:t>THE BALANCE MECHANISM</a:t>
            </a:r>
            <a:r>
              <a:rPr lang="en-GB" b="1" dirty="0" smtClean="0"/>
              <a:t>:</a:t>
            </a:r>
            <a:endParaRPr lang="en-US" dirty="0" smtClean="0"/>
          </a:p>
          <a:p>
            <a:r>
              <a:rPr lang="en-GB" b="1" dirty="0" smtClean="0"/>
              <a:t>The Balance of the body is maintained by co-ordination of information from three sensory systems:</a:t>
            </a:r>
            <a:endParaRPr lang="en-US" dirty="0" smtClean="0"/>
          </a:p>
          <a:p>
            <a:r>
              <a:rPr lang="en-GB" b="1" dirty="0" smtClean="0"/>
              <a:t>  1. The Vestibular system</a:t>
            </a:r>
            <a:endParaRPr lang="en-US" dirty="0" smtClean="0"/>
          </a:p>
          <a:p>
            <a:r>
              <a:rPr lang="en-GB" b="1" dirty="0" smtClean="0"/>
              <a:t>  2. The Eyes or Visual system</a:t>
            </a:r>
            <a:endParaRPr lang="en-US" dirty="0" smtClean="0"/>
          </a:p>
          <a:p>
            <a:r>
              <a:rPr lang="en-GB" b="1" dirty="0" smtClean="0"/>
              <a:t>  3. The </a:t>
            </a:r>
            <a:r>
              <a:rPr lang="en-GB" b="1" dirty="0" err="1" smtClean="0"/>
              <a:t>Proprioceptive</a:t>
            </a:r>
            <a:r>
              <a:rPr lang="en-GB" b="1" dirty="0" smtClean="0"/>
              <a:t> system: sensation from muscles, joints,</a:t>
            </a:r>
            <a:endParaRPr lang="en-US" dirty="0" smtClean="0"/>
          </a:p>
          <a:p>
            <a:r>
              <a:rPr lang="en-GB" b="1" dirty="0" smtClean="0"/>
              <a:t>              tendons and ligaments.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lnSpcReduction="10000"/>
          </a:bodyPr>
          <a:lstStyle/>
          <a:p>
            <a:r>
              <a:rPr lang="en-GB" b="1" u="sng" dirty="0" smtClean="0"/>
              <a:t>THE SEMICIRCULAR CANALS (SCCs)</a:t>
            </a:r>
            <a:r>
              <a:rPr lang="en-GB" b="1" dirty="0" smtClean="0"/>
              <a:t>:  are stimulated by angular</a:t>
            </a:r>
            <a:endParaRPr lang="en-US" dirty="0" smtClean="0"/>
          </a:p>
          <a:p>
            <a:r>
              <a:rPr lang="en-US" b="1" dirty="0" smtClean="0"/>
              <a:t>            </a:t>
            </a:r>
            <a:r>
              <a:rPr lang="en-GB" b="1" dirty="0" smtClean="0"/>
              <a:t>acceleration around an axis. </a:t>
            </a:r>
            <a:endParaRPr lang="en-US" dirty="0" smtClean="0"/>
          </a:p>
          <a:p>
            <a:r>
              <a:rPr lang="en-GB" b="1" u="sng" dirty="0" smtClean="0"/>
              <a:t>Lateral SCC</a:t>
            </a:r>
            <a:r>
              <a:rPr lang="en-GB" b="1" dirty="0" smtClean="0"/>
              <a:t>: </a:t>
            </a:r>
            <a:r>
              <a:rPr lang="en-GB" b="1" dirty="0" err="1" smtClean="0"/>
              <a:t>Ampulo</a:t>
            </a:r>
            <a:r>
              <a:rPr lang="en-GB" b="1" dirty="0" smtClean="0"/>
              <a:t>-petal (</a:t>
            </a:r>
            <a:r>
              <a:rPr lang="en-GB" b="1" dirty="0" err="1" smtClean="0"/>
              <a:t>utriculo</a:t>
            </a:r>
            <a:r>
              <a:rPr lang="en-GB" b="1" dirty="0" smtClean="0"/>
              <a:t>-petal) movement of </a:t>
            </a:r>
            <a:r>
              <a:rPr lang="en-GB" b="1" dirty="0" err="1" smtClean="0"/>
              <a:t>endolymph</a:t>
            </a:r>
            <a:r>
              <a:rPr lang="en-GB" b="1" dirty="0" smtClean="0"/>
              <a:t> </a:t>
            </a:r>
            <a:endParaRPr lang="en-US" dirty="0" smtClean="0"/>
          </a:p>
          <a:p>
            <a:r>
              <a:rPr lang="en-GB" b="1" dirty="0" smtClean="0"/>
              <a:t>                   causes increase in discharge rates in vestibular nerve while in</a:t>
            </a:r>
            <a:r>
              <a:rPr lang="en-GB" b="1" u="sng" dirty="0" smtClean="0"/>
              <a:t> Anterior &amp; Posterior SCCs</a:t>
            </a:r>
            <a:r>
              <a:rPr lang="en-GB" b="1" dirty="0" smtClean="0"/>
              <a:t>, there is decrease in discharge</a:t>
            </a:r>
            <a:endParaRPr lang="en-US" dirty="0" smtClean="0"/>
          </a:p>
          <a:p>
            <a:r>
              <a:rPr lang="en-GB" b="1" u="sng" dirty="0" smtClean="0"/>
              <a:t>THE UTRICLES &amp; SACCULES</a:t>
            </a:r>
            <a:r>
              <a:rPr lang="en-GB" b="1" dirty="0" smtClean="0"/>
              <a:t>: are concerned with identification of head </a:t>
            </a:r>
            <a:endParaRPr lang="en-US" dirty="0" smtClean="0"/>
          </a:p>
          <a:p>
            <a:r>
              <a:rPr lang="en-GB" b="1" dirty="0" smtClean="0"/>
              <a:t>     position in relation to gravitational field and linear acceleration &amp; </a:t>
            </a:r>
            <a:endParaRPr lang="en-US" dirty="0" smtClean="0"/>
          </a:p>
          <a:p>
            <a:r>
              <a:rPr lang="en-US" b="1" dirty="0" smtClean="0"/>
              <a:t>     </a:t>
            </a:r>
            <a:r>
              <a:rPr lang="en-GB" b="1" dirty="0" smtClean="0"/>
              <a:t>deceleration.	     </a:t>
            </a:r>
            <a:r>
              <a:rPr lang="ar-IQ" b="1" dirty="0" smtClean="0"/>
              <a:t>   </a:t>
            </a:r>
            <a:endParaRPr lang="en-US" dirty="0" smtClean="0"/>
          </a:p>
          <a:p>
            <a:r>
              <a:rPr lang="en-US" dirty="0" smtClean="0"/>
              <a:t>IOs          app       </a:t>
            </a:r>
            <a:r>
              <a:rPr lang="en-US" dirty="0" err="1" smtClean="0"/>
              <a:t>aVOR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en-GB" b="1" dirty="0" smtClean="0"/>
              <a:t>Caloric Test (</a:t>
            </a:r>
            <a:r>
              <a:rPr lang="en-GB" b="1" dirty="0" err="1" smtClean="0"/>
              <a:t>Bithermal</a:t>
            </a:r>
            <a:r>
              <a:rPr lang="en-GB" b="1" dirty="0" smtClean="0"/>
              <a:t> CT- COWS)</a:t>
            </a:r>
            <a:r>
              <a:rPr lang="ar-IQ" b="1" dirty="0" smtClean="0"/>
              <a:t>-</a:t>
            </a:r>
            <a:endParaRPr lang="en-US" dirty="0" smtClean="0"/>
          </a:p>
          <a:p>
            <a:r>
              <a:rPr lang="en-GB" b="1" dirty="0" smtClean="0"/>
              <a:t>       Cold water 30</a:t>
            </a:r>
            <a:endParaRPr lang="en-US" dirty="0" smtClean="0"/>
          </a:p>
          <a:p>
            <a:r>
              <a:rPr lang="en-GB" b="1" dirty="0" smtClean="0"/>
              <a:t>       </a:t>
            </a:r>
            <a:r>
              <a:rPr lang="en-US" b="1" dirty="0" smtClean="0"/>
              <a:t>worm</a:t>
            </a:r>
            <a:r>
              <a:rPr lang="en-GB" b="1" dirty="0" smtClean="0"/>
              <a:t>   water 44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New recent methods for vestibular assessment</a:t>
            </a:r>
          </a:p>
          <a:p>
            <a:pPr>
              <a:buNone/>
            </a:pPr>
            <a:r>
              <a:rPr lang="en-US" dirty="0" smtClean="0"/>
              <a:t>1 . video head impulse test </a:t>
            </a:r>
          </a:p>
          <a:p>
            <a:pPr>
              <a:buNone/>
            </a:pPr>
            <a:r>
              <a:rPr lang="en-US" dirty="0" smtClean="0"/>
              <a:t>2. Video </a:t>
            </a:r>
            <a:r>
              <a:rPr lang="en-US" dirty="0" err="1" smtClean="0"/>
              <a:t>nistagmography</a:t>
            </a:r>
            <a:endParaRPr lang="en-US" dirty="0" smtClean="0"/>
          </a:p>
          <a:p>
            <a:pPr marL="514350" indent="-514350">
              <a:buAutoNum type="arabicPeriod" startAt="3"/>
            </a:pPr>
            <a:r>
              <a:rPr lang="en-US" dirty="0" smtClean="0"/>
              <a:t>Vestibular Evoked </a:t>
            </a:r>
            <a:r>
              <a:rPr lang="en-US" dirty="0" err="1" smtClean="0"/>
              <a:t>Myogenic</a:t>
            </a:r>
            <a:r>
              <a:rPr lang="en-US" dirty="0" smtClean="0"/>
              <a:t> Potentials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 startAt="3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302</Words>
  <Application>Microsoft Office PowerPoint</Application>
  <PresentationFormat>عرض على الشاشة (3:4)‏</PresentationFormat>
  <Paragraphs>61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تدفق</vt:lpstr>
      <vt:lpstr>Physiology of the ear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the ear</dc:title>
  <dc:creator>lenovo</dc:creator>
  <cp:lastModifiedBy>King Soft 2</cp:lastModifiedBy>
  <cp:revision>10</cp:revision>
  <dcterms:created xsi:type="dcterms:W3CDTF">2016-02-18T06:57:44Z</dcterms:created>
  <dcterms:modified xsi:type="dcterms:W3CDTF">2018-12-06T08:42:15Z</dcterms:modified>
</cp:coreProperties>
</file>