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48" r:id="rId4"/>
    <p:sldId id="259" r:id="rId5"/>
    <p:sldId id="312" r:id="rId6"/>
    <p:sldId id="260" r:id="rId7"/>
    <p:sldId id="313" r:id="rId8"/>
    <p:sldId id="315" r:id="rId9"/>
    <p:sldId id="318" r:id="rId10"/>
    <p:sldId id="262" r:id="rId11"/>
    <p:sldId id="319" r:id="rId12"/>
    <p:sldId id="321" r:id="rId13"/>
    <p:sldId id="264" r:id="rId14"/>
    <p:sldId id="322" r:id="rId15"/>
    <p:sldId id="347" r:id="rId16"/>
    <p:sldId id="323" r:id="rId17"/>
    <p:sldId id="346" r:id="rId18"/>
    <p:sldId id="325" r:id="rId19"/>
    <p:sldId id="326" r:id="rId20"/>
    <p:sldId id="327" r:id="rId21"/>
    <p:sldId id="265" r:id="rId22"/>
    <p:sldId id="331" r:id="rId23"/>
    <p:sldId id="330" r:id="rId24"/>
    <p:sldId id="344" r:id="rId25"/>
    <p:sldId id="329" r:id="rId26"/>
    <p:sldId id="328" r:id="rId27"/>
    <p:sldId id="332" r:id="rId28"/>
    <p:sldId id="266" r:id="rId29"/>
    <p:sldId id="333" r:id="rId30"/>
    <p:sldId id="345" r:id="rId31"/>
    <p:sldId id="335" r:id="rId32"/>
    <p:sldId id="334" r:id="rId33"/>
    <p:sldId id="336" r:id="rId34"/>
    <p:sldId id="337" r:id="rId35"/>
    <p:sldId id="338" r:id="rId36"/>
    <p:sldId id="339" r:id="rId37"/>
    <p:sldId id="340" r:id="rId38"/>
    <p:sldId id="267" r:id="rId39"/>
    <p:sldId id="341" r:id="rId40"/>
    <p:sldId id="268" r:id="rId41"/>
    <p:sldId id="342" r:id="rId42"/>
    <p:sldId id="343" r:id="rId43"/>
    <p:sldId id="271" r:id="rId44"/>
    <p:sldId id="272" r:id="rId45"/>
    <p:sldId id="284" r:id="rId46"/>
    <p:sldId id="300" r:id="rId4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7770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4CA6F-A6AB-4C6C-83D8-9B400F8B215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5765A-CBBD-4733-BA54-F212B43F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86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5765A-CBBD-4733-BA54-F212B43FF4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22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 smtClean="0">
                <a:solidFill>
                  <a:srgbClr val="333333"/>
                </a:solidFill>
                <a:latin typeface="Verdana"/>
              </a:rPr>
              <a:t>A 6- to 10-cm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333333"/>
                </a:solidFill>
                <a:latin typeface="Verdana"/>
              </a:rPr>
              <a:t>longitudinal incision is made just proximal to the tip of the greater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333333"/>
                </a:solidFill>
                <a:latin typeface="Verdana"/>
              </a:rPr>
              <a:t>trochanter. To accommodate distal locking, the surgical field must</a:t>
            </a:r>
          </a:p>
          <a:p>
            <a:pPr algn="l"/>
            <a:r>
              <a:rPr lang="en-US" sz="1200" b="0" i="0" u="none" strike="noStrike" baseline="0" dirty="0" smtClean="0">
                <a:solidFill>
                  <a:srgbClr val="333333"/>
                </a:solidFill>
                <a:latin typeface="Verdana"/>
              </a:rPr>
              <a:t>include the distal femur.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5765A-CBBD-4733-BA54-F212B43FF4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21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2452-09F5-4CC6-9A39-80D7703568CF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28/03/1440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28/03/1440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28/03/1440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28/03/1440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3983" y="362133"/>
            <a:ext cx="17240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1350" y="1389063"/>
            <a:ext cx="4928922" cy="501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82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9552" y="0"/>
            <a:ext cx="7272808" cy="1988839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/>
            <a:r>
              <a:rPr lang="en-US" sz="2800" b="1" i="1" dirty="0" smtClean="0">
                <a:solidFill>
                  <a:schemeClr val="bg1"/>
                </a:solidFill>
              </a:rPr>
              <a:t>A. Dysfunctional uterine activity</a:t>
            </a:r>
            <a:endParaRPr kumimoji="0" lang="ar-IQ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913" y="2038350"/>
            <a:ext cx="8201551" cy="381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511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87653" y="-99392"/>
            <a:ext cx="6299475" cy="161670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2800" b="1" dirty="0" smtClean="0"/>
              <a:t>How would you assess uterine activity</a:t>
            </a:r>
            <a:r>
              <a:rPr lang="en-US" sz="3200" b="1" dirty="0" smtClean="0"/>
              <a:t>?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429071" y="1340768"/>
            <a:ext cx="7700392" cy="203611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/>
              <a:t>1.By clinical examination</a:t>
            </a:r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29071" y="3376885"/>
            <a:ext cx="7583228" cy="185231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/>
              <a:t>2. By using external uterine </a:t>
            </a:r>
            <a:r>
              <a:rPr lang="en-US" sz="2400" b="1" dirty="0" err="1" smtClean="0"/>
              <a:t>tocography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28597" y="5357826"/>
            <a:ext cx="7643866" cy="114300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b="1" dirty="0" smtClean="0"/>
              <a:t>3. Intrauterine pressure catheters </a:t>
            </a:r>
            <a:r>
              <a:rPr lang="en-US" sz="2400" dirty="0" smtClean="0"/>
              <a:t>.</a:t>
            </a: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4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9552" y="0"/>
            <a:ext cx="7272808" cy="1988839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/>
            <a:r>
              <a:rPr lang="en-US" sz="2800" b="1" u="sng" dirty="0" smtClean="0">
                <a:solidFill>
                  <a:schemeClr val="bg1"/>
                </a:solidFill>
              </a:rPr>
              <a:t>Efficient uterine contractions: 4-5 cont.\10min. Each lasting 40-50 sec.</a:t>
            </a:r>
            <a:endParaRPr kumimoji="0" lang="ar-IQ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259" y="1862138"/>
            <a:ext cx="9191204" cy="471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511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3568" y="0"/>
            <a:ext cx="7416824" cy="2204864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/>
            <a:r>
              <a:rPr lang="en-US" sz="3600" b="1" i="1" dirty="0" err="1" smtClean="0"/>
              <a:t>B.Abnormal</a:t>
            </a:r>
            <a:r>
              <a:rPr lang="en-US" sz="3600" b="1" i="1" dirty="0" smtClean="0"/>
              <a:t>  fetal size, presentation and position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1331640" y="2392490"/>
            <a:ext cx="6408712" cy="720080"/>
          </a:xfrm>
          <a:prstGeom prst="roundRect">
            <a:avLst/>
          </a:prstGeom>
          <a:solidFill>
            <a:srgbClr val="A5C249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fetal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macrosomia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429000"/>
            <a:ext cx="38515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14686"/>
            <a:ext cx="34099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58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3568" y="0"/>
            <a:ext cx="7416824" cy="2204864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/>
            <a:r>
              <a:rPr lang="en-US" sz="3600" b="1" i="1" dirty="0" err="1" smtClean="0"/>
              <a:t>B.Abnormal</a:t>
            </a:r>
            <a:r>
              <a:rPr lang="en-US" sz="3600" b="1" i="1" dirty="0" smtClean="0"/>
              <a:t>  fetal size, presentation and position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1331640" y="2392490"/>
            <a:ext cx="6408712" cy="720080"/>
          </a:xfrm>
          <a:prstGeom prst="roundRect">
            <a:avLst/>
          </a:prstGeom>
          <a:solidFill>
            <a:srgbClr val="A5C249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fetal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malpresentation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57525"/>
            <a:ext cx="32289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3562" y="3286124"/>
            <a:ext cx="413898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58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3713"/>
            <a:ext cx="4143404" cy="605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3568" y="0"/>
            <a:ext cx="7416824" cy="2204864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/>
            <a:r>
              <a:rPr lang="en-US" sz="3600" b="1" i="1" dirty="0" err="1" smtClean="0"/>
              <a:t>B.Abnormal</a:t>
            </a:r>
            <a:r>
              <a:rPr lang="en-US" sz="3600" b="1" i="1" dirty="0" smtClean="0"/>
              <a:t>  fetal size, presentation and position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1331640" y="2392490"/>
            <a:ext cx="6408712" cy="720080"/>
          </a:xfrm>
          <a:prstGeom prst="roundRect">
            <a:avLst/>
          </a:prstGeom>
          <a:solidFill>
            <a:srgbClr val="A5C249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fetal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malposition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876"/>
            <a:ext cx="31908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57562"/>
            <a:ext cx="32194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58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628775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Occiput transverse positions</a:t>
            </a:r>
            <a:r>
              <a:rPr lang="en-US" b="1" smtClean="0">
                <a:latin typeface="Arial" pitchFamily="34" charset="0"/>
              </a:rPr>
              <a:t> </a:t>
            </a:r>
            <a:r>
              <a:rPr lang="en-US" smtClean="0"/>
              <a:t> </a:t>
            </a:r>
          </a:p>
        </p:txBody>
      </p:sp>
      <p:pic>
        <p:nvPicPr>
          <p:cNvPr id="24579" name="Picture 3" descr="normal8_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05525" y="5145088"/>
            <a:ext cx="1495425" cy="1152525"/>
          </a:xfrm>
          <a:noFill/>
        </p:spPr>
      </p:pic>
      <p:pic>
        <p:nvPicPr>
          <p:cNvPr id="24580" name="Picture 5" descr="normal8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27200" y="5192713"/>
            <a:ext cx="1543050" cy="1190625"/>
          </a:xfrm>
          <a:noFill/>
        </p:spPr>
      </p:pic>
      <p:pic>
        <p:nvPicPr>
          <p:cNvPr id="24581" name="Picture 4" descr="normal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7788" y="5157788"/>
            <a:ext cx="15430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normal7_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9688" y="2917825"/>
            <a:ext cx="15811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normal_7_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2924175"/>
            <a:ext cx="15811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65163" y="4305300"/>
            <a:ext cx="3568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arn-CL" sz="2400"/>
              <a:t>Occiput anterior positions</a:t>
            </a:r>
            <a:r>
              <a:rPr lang="ar-IQ" b="1">
                <a:latin typeface="Arial" pitchFamily="34" charset="0"/>
              </a:rPr>
              <a:t> </a:t>
            </a:r>
            <a:r>
              <a:rPr lang="ar-IQ"/>
              <a:t> 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339975" y="476250"/>
            <a:ext cx="500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600" b="1">
                <a:solidFill>
                  <a:schemeClr val="tx2"/>
                </a:solidFill>
              </a:rPr>
              <a:t>Fetal position</a:t>
            </a:r>
            <a:endParaRPr lang="en-US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200" b="1" i="1" dirty="0" err="1" smtClean="0"/>
              <a:t>C.Abnormalities</a:t>
            </a:r>
            <a:r>
              <a:rPr lang="en-US" sz="3200" b="1" i="1" dirty="0" smtClean="0"/>
              <a:t> of the birth canal (the ‘passages’)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The bony pelvis may cause delay in the progress of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as in android pelvis.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Abnormalities of the uterus and cervix can also delay </a:t>
            </a:r>
            <a:r>
              <a:rPr lang="en-US" sz="2800" dirty="0" err="1" smtClean="0"/>
              <a:t>labour</a:t>
            </a:r>
            <a:r>
              <a:rPr lang="en-US" sz="2800" dirty="0" smtClean="0"/>
              <a:t>. fibroid in the lower uterine segment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‘cervical </a:t>
            </a:r>
            <a:r>
              <a:rPr lang="en-US" sz="2800" dirty="0" err="1" smtClean="0"/>
              <a:t>dystocia</a:t>
            </a:r>
            <a:r>
              <a:rPr lang="en-US" sz="2800" dirty="0" smtClean="0"/>
              <a:t>’, a term used to describe a non-compliant cervix , usually as a result of a previous cone biopsy.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200" b="1" i="1" dirty="0" err="1" smtClean="0"/>
              <a:t>Cephalopelvic</a:t>
            </a:r>
            <a:r>
              <a:rPr lang="en-US" sz="3200" b="1" i="1" dirty="0" smtClean="0"/>
              <a:t> disproportion: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Arial" pitchFamily="34" charset="0"/>
              <a:buChar char="•"/>
            </a:pPr>
            <a:r>
              <a:rPr lang="en-US" sz="2800" dirty="0" err="1" smtClean="0"/>
              <a:t>Cephalopelvic</a:t>
            </a:r>
            <a:r>
              <a:rPr lang="en-US" sz="2800" dirty="0" smtClean="0"/>
              <a:t> disproportion (CPD) implies anatomical disproportion between the fetal head and maternal pelvis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8504" y="435496"/>
            <a:ext cx="7743936" cy="2648880"/>
          </a:xfrm>
          <a:prstGeom prst="roundRect">
            <a:avLst/>
          </a:prstGeom>
          <a:solidFill>
            <a:srgbClr val="0F6FC6">
              <a:alpha val="55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/>
            <a:r>
              <a:rPr lang="en-US" sz="4400" dirty="0" smtClean="0"/>
              <a:t>Prolonged </a:t>
            </a:r>
            <a:r>
              <a:rPr lang="en-US" sz="4400" dirty="0" err="1" smtClean="0"/>
              <a:t>labour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2500298" y="3500438"/>
            <a:ext cx="4380518" cy="2428892"/>
          </a:xfrm>
          <a:prstGeom prst="roundRect">
            <a:avLst/>
          </a:prstGeom>
          <a:solidFill>
            <a:srgbClr val="0F6FC6">
              <a:alpha val="36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/>
            <a:r>
              <a:rPr lang="en-GB" sz="4400" b="1" kern="0" cap="all" dirty="0" smtClean="0">
                <a:solidFill>
                  <a:srgbClr val="FFFF00"/>
                </a:solidFill>
                <a:latin typeface="Constantia"/>
              </a:rPr>
              <a:t> </a:t>
            </a:r>
            <a:r>
              <a:rPr lang="en-US" sz="4400" dirty="0" smtClean="0"/>
              <a:t>Dr ban </a:t>
            </a:r>
            <a:r>
              <a:rPr lang="en-US" sz="4400" dirty="0" err="1" smtClean="0"/>
              <a:t>hadi</a:t>
            </a:r>
            <a:endParaRPr lang="en-US" sz="4400" dirty="0" smtClean="0"/>
          </a:p>
          <a:p>
            <a:pPr lvl="0" algn="ctr"/>
            <a:endParaRPr kumimoji="0" lang="ar-IQ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3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200" b="1" i="1" dirty="0" smtClean="0"/>
              <a:t>Causes of CPD: It can be due to</a:t>
            </a:r>
            <a:endParaRPr lang="en-US" sz="3200" dirty="0" smtClean="0"/>
          </a:p>
          <a:p>
            <a:pPr algn="l" rtl="0"/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rtl="0"/>
            <a:r>
              <a:rPr lang="en-US" sz="2800" dirty="0" smtClean="0"/>
              <a:t>A large head</a:t>
            </a:r>
          </a:p>
          <a:p>
            <a:pPr lvl="0" algn="l" rtl="0"/>
            <a:r>
              <a:rPr lang="en-US" sz="2800" dirty="0" smtClean="0"/>
              <a:t>A small pelvis </a:t>
            </a:r>
          </a:p>
          <a:p>
            <a:pPr algn="l"/>
            <a:r>
              <a:rPr lang="en-US" sz="2800" dirty="0" smtClean="0"/>
              <a:t> A combination of the two</a:t>
            </a:r>
          </a:p>
          <a:p>
            <a:pPr algn="l"/>
            <a:r>
              <a:rPr lang="en-US" sz="2800" dirty="0" smtClean="0"/>
              <a:t>previous fracture or metabolic bone disease.</a:t>
            </a:r>
          </a:p>
          <a:p>
            <a:pPr algn="l"/>
            <a:r>
              <a:rPr lang="en-US" sz="2800" dirty="0" smtClean="0"/>
              <a:t> Rarely, a fetal anomaly like hydrocephaly</a:t>
            </a:r>
          </a:p>
          <a:p>
            <a:pPr algn="l"/>
            <a:r>
              <a:rPr lang="en-US" sz="2800" dirty="0" err="1" smtClean="0"/>
              <a:t>Malposition</a:t>
            </a:r>
            <a:r>
              <a:rPr lang="en-US" sz="2800" dirty="0" smtClean="0"/>
              <a:t> like 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3247179"/>
            <a:ext cx="3960440" cy="125339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Fetal abnormality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83568" y="4192"/>
            <a:ext cx="5112568" cy="2005194"/>
          </a:xfrm>
          <a:prstGeom prst="rightArrow">
            <a:avLst/>
          </a:prstGeom>
          <a:solidFill>
            <a:srgbClr val="FF0000">
              <a:alpha val="58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defRPr/>
            </a:pPr>
            <a:r>
              <a:rPr lang="en-US" sz="3200" b="1" i="1" dirty="0" smtClean="0"/>
              <a:t>Causes of CPD</a:t>
            </a:r>
            <a:endParaRPr kumimoji="0" lang="ar-IQ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0962" y="2752725"/>
            <a:ext cx="4783477" cy="339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4759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200" b="1" i="1" dirty="0" smtClean="0"/>
              <a:t>Diagnosis of </a:t>
            </a:r>
            <a:r>
              <a:rPr lang="en-US" sz="3200" b="1" i="1" dirty="0" err="1" smtClean="0"/>
              <a:t>Cephalopelvic</a:t>
            </a:r>
            <a:r>
              <a:rPr lang="en-US" sz="3200" b="1" i="1" dirty="0" smtClean="0"/>
              <a:t> disproportion: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dirty="0" smtClean="0"/>
              <a:t>1 progress is slow or actually arrests despite efficient uterine contractions</a:t>
            </a:r>
          </a:p>
          <a:p>
            <a:pPr algn="l" rtl="0"/>
            <a:r>
              <a:rPr lang="en-US" sz="2800" dirty="0" smtClean="0"/>
              <a:t>2 the fetal head is not engaged</a:t>
            </a:r>
          </a:p>
          <a:p>
            <a:pPr algn="l" rtl="0"/>
            <a:r>
              <a:rPr lang="en-US" sz="2800" dirty="0" smtClean="0"/>
              <a:t>3 vaginal examination shows severe </a:t>
            </a:r>
            <a:r>
              <a:rPr lang="en-US" sz="2800" dirty="0" err="1" smtClean="0"/>
              <a:t>moulding</a:t>
            </a:r>
            <a:r>
              <a:rPr lang="en-US" sz="2800" dirty="0" smtClean="0"/>
              <a:t> and caput formation</a:t>
            </a:r>
          </a:p>
          <a:p>
            <a:pPr algn="l"/>
            <a:r>
              <a:rPr lang="en-US" sz="2800" dirty="0" smtClean="0"/>
              <a:t>4 the head is poorly applied to the cervix</a:t>
            </a:r>
          </a:p>
          <a:p>
            <a:pPr algn="l"/>
            <a:r>
              <a:rPr lang="en-US" sz="2800" dirty="0" smtClean="0"/>
              <a:t>5 </a:t>
            </a:r>
            <a:r>
              <a:rPr lang="en-US" sz="2800" dirty="0" err="1" smtClean="0"/>
              <a:t>hematuria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200" b="1" u="sng" dirty="0" smtClean="0"/>
              <a:t>Management of prolonged </a:t>
            </a:r>
            <a:r>
              <a:rPr lang="en-US" sz="3200" b="1" u="sng" dirty="0" err="1" smtClean="0"/>
              <a:t>labour</a:t>
            </a:r>
            <a:r>
              <a:rPr lang="en-US" sz="3200" b="1" i="1" dirty="0" smtClean="0"/>
              <a:t>: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 smtClean="0"/>
              <a:t>A. Diagnosis:</a:t>
            </a:r>
            <a:endParaRPr lang="en-US" sz="2800" dirty="0" smtClean="0"/>
          </a:p>
          <a:p>
            <a:pPr algn="l"/>
            <a:r>
              <a:rPr lang="en-US" sz="2800" dirty="0" err="1" smtClean="0"/>
              <a:t>Partograph</a:t>
            </a:r>
            <a:r>
              <a:rPr lang="en-US" sz="2800" dirty="0" smtClean="0"/>
              <a:t> will diagnose long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before obstructed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develops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398463"/>
            <a:ext cx="5418137" cy="10556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Components of the </a:t>
            </a:r>
            <a:r>
              <a:rPr lang="en-US" dirty="0" err="1" smtClean="0"/>
              <a:t>partograph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05013"/>
            <a:ext cx="5184775" cy="4114800"/>
          </a:xfrm>
        </p:spPr>
        <p:txBody>
          <a:bodyPr/>
          <a:lstStyle/>
          <a:p>
            <a:pPr algn="l" rtl="0" eaLnBrk="1" hangingPunct="1"/>
            <a:r>
              <a:rPr lang="en-US" sz="2800" smtClean="0"/>
              <a:t>Part 1 : fetal  condition               </a:t>
            </a:r>
            <a:r>
              <a:rPr lang="en-IE" sz="2800" smtClean="0"/>
              <a:t>( at top )</a:t>
            </a:r>
            <a:endParaRPr lang="en-US" sz="2800" smtClean="0"/>
          </a:p>
          <a:p>
            <a:pPr algn="l" rtl="0" eaLnBrk="1" hangingPunct="1"/>
            <a:r>
              <a:rPr lang="en-US" sz="2800" smtClean="0"/>
              <a:t>Part 11 : progress of labour        </a:t>
            </a:r>
            <a:r>
              <a:rPr lang="en-IE" sz="2800" smtClean="0"/>
              <a:t>( at middle )</a:t>
            </a:r>
            <a:endParaRPr lang="en-US" sz="2800" smtClean="0"/>
          </a:p>
          <a:p>
            <a:pPr algn="l" rtl="0" eaLnBrk="1" hangingPunct="1"/>
            <a:r>
              <a:rPr lang="en-US" sz="2800" smtClean="0"/>
              <a:t>Part 111 : maternal condition     ( at bottom )</a:t>
            </a:r>
            <a:endParaRPr lang="ar-EG" sz="2800" smtClean="0">
              <a:ea typeface="Majalla UI"/>
            </a:endParaRPr>
          </a:p>
          <a:p>
            <a:pPr algn="l" rtl="0" eaLnBrk="1" hangingPunct="1">
              <a:buFont typeface="Wingdings 2" pitchFamily="18" charset="2"/>
              <a:buNone/>
            </a:pPr>
            <a:r>
              <a:rPr lang="en-US" sz="2800" smtClean="0"/>
              <a:t> </a:t>
            </a:r>
          </a:p>
        </p:txBody>
      </p:sp>
      <p:pic>
        <p:nvPicPr>
          <p:cNvPr id="12292" name="Picture 9" descr="normal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7838" y="309563"/>
            <a:ext cx="3586162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170363" y="1384300"/>
            <a:ext cx="1423987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rot="20122597">
            <a:off x="4337050" y="2495550"/>
            <a:ext cx="1570038" cy="620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IQ"/>
          </a:p>
        </p:txBody>
      </p:sp>
      <p:sp>
        <p:nvSpPr>
          <p:cNvPr id="8" name="Right Arrow 7"/>
          <p:cNvSpPr/>
          <p:nvPr/>
        </p:nvSpPr>
        <p:spPr>
          <a:xfrm rot="20122597">
            <a:off x="3873500" y="1487488"/>
            <a:ext cx="2159000" cy="620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IQ"/>
          </a:p>
        </p:txBody>
      </p:sp>
      <p:sp>
        <p:nvSpPr>
          <p:cNvPr id="9" name="Right Arrow 8"/>
          <p:cNvSpPr/>
          <p:nvPr/>
        </p:nvSpPr>
        <p:spPr>
          <a:xfrm rot="1669714">
            <a:off x="4667250" y="4330700"/>
            <a:ext cx="1338263" cy="620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200" b="1" dirty="0" smtClean="0"/>
              <a:t>history should include</a:t>
            </a:r>
            <a:r>
              <a:rPr lang="en-US" sz="3200" b="1" i="1" dirty="0" smtClean="0"/>
              <a:t>: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dirty="0" smtClean="0"/>
              <a:t>  -   Age, parity</a:t>
            </a:r>
          </a:p>
          <a:p>
            <a:pPr algn="l" rtl="0"/>
            <a:r>
              <a:rPr lang="en-US" sz="2800" dirty="0" smtClean="0"/>
              <a:t>  -   Duration of </a:t>
            </a:r>
            <a:r>
              <a:rPr lang="en-US" sz="2800" dirty="0" err="1" smtClean="0"/>
              <a:t>labour</a:t>
            </a:r>
            <a:r>
              <a:rPr lang="en-US" sz="2800" dirty="0" smtClean="0"/>
              <a:t>, </a:t>
            </a:r>
            <a:r>
              <a:rPr lang="en-US" sz="2800" dirty="0" err="1" smtClean="0"/>
              <a:t>partograph</a:t>
            </a:r>
            <a:r>
              <a:rPr lang="en-US" sz="2800" dirty="0" smtClean="0"/>
              <a:t> abnormality, duration of ruptured membranes (amount and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of </a:t>
            </a:r>
            <a:r>
              <a:rPr lang="en-US" sz="2800" dirty="0" err="1" smtClean="0"/>
              <a:t>liquore</a:t>
            </a:r>
            <a:r>
              <a:rPr lang="en-US" sz="2800" dirty="0" smtClean="0"/>
              <a:t>) </a:t>
            </a:r>
          </a:p>
          <a:p>
            <a:pPr algn="l" rtl="0"/>
            <a:r>
              <a:rPr lang="en-US" sz="2800" dirty="0" smtClean="0"/>
              <a:t>  -   Duration of bearing down</a:t>
            </a:r>
          </a:p>
          <a:p>
            <a:pPr algn="l" rtl="0"/>
            <a:r>
              <a:rPr lang="en-US" sz="2800" dirty="0" smtClean="0"/>
              <a:t>  -   Antenatal records and complications</a:t>
            </a:r>
          </a:p>
          <a:p>
            <a:pPr algn="l" rtl="0"/>
            <a:r>
              <a:rPr lang="en-US" sz="2800" dirty="0" smtClean="0"/>
              <a:t>  -   Previous prolonged </a:t>
            </a:r>
            <a:r>
              <a:rPr lang="en-US" sz="2800" dirty="0" err="1" smtClean="0"/>
              <a:t>labour</a:t>
            </a:r>
            <a:r>
              <a:rPr lang="en-US" sz="2800" dirty="0" smtClean="0"/>
              <a:t>, fetal death, instrumental delivery and caesarean sections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200" b="1" dirty="0" smtClean="0"/>
              <a:t>Examination</a:t>
            </a:r>
            <a:r>
              <a:rPr lang="en-US" sz="3200" b="1" i="1" dirty="0" smtClean="0"/>
              <a:t>: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0"/>
            <a:r>
              <a:rPr lang="en-US" sz="2800" i="1" dirty="0" smtClean="0"/>
              <a:t>General exam</a:t>
            </a:r>
            <a:r>
              <a:rPr lang="en-US" sz="2800" dirty="0" smtClean="0"/>
              <a:t>. Features of maternal distress: exhaustion, ketosis, dehydration, tachycardia, fever and scanty urine.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200" b="1" i="1" dirty="0" smtClean="0"/>
              <a:t>Abdominal exam :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dirty="0" smtClean="0"/>
              <a:t>    Frequency and intensity of uterine contractions</a:t>
            </a:r>
          </a:p>
          <a:p>
            <a:pPr algn="l" rtl="0"/>
            <a:r>
              <a:rPr lang="en-US" sz="2800" dirty="0" smtClean="0"/>
              <a:t>    Presentation, engagement, estimated fetal weight</a:t>
            </a:r>
          </a:p>
          <a:p>
            <a:pPr algn="l"/>
            <a:r>
              <a:rPr lang="en-US" sz="2800" dirty="0" smtClean="0"/>
              <a:t>    The retraction ring (</a:t>
            </a:r>
            <a:r>
              <a:rPr lang="en-US" sz="2800" dirty="0" err="1" smtClean="0"/>
              <a:t>bandl's</a:t>
            </a:r>
            <a:r>
              <a:rPr lang="en-US" sz="2800" dirty="0" smtClean="0"/>
              <a:t> ring) is seen and felt between the </a:t>
            </a:r>
            <a:r>
              <a:rPr lang="en-US" sz="2800" dirty="0" err="1" smtClean="0"/>
              <a:t>tonically</a:t>
            </a:r>
            <a:r>
              <a:rPr lang="en-US" sz="2800" dirty="0" smtClean="0"/>
              <a:t> contracted upper segment of the uterus and the distended, tender and stretched lower segment which is the site of uterine rupture.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116632"/>
            <a:ext cx="7344816" cy="792088"/>
          </a:xfrm>
          <a:prstGeom prst="roundRect">
            <a:avLst/>
          </a:prstGeom>
          <a:solidFill>
            <a:srgbClr val="0F6FC6">
              <a:alpha val="46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Abdominal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exam.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8143932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945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200" b="1" dirty="0" smtClean="0"/>
              <a:t>Examination</a:t>
            </a:r>
            <a:r>
              <a:rPr lang="en-US" sz="3200" b="1" i="1" dirty="0" smtClean="0"/>
              <a:t>: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dirty="0" smtClean="0"/>
              <a:t>  - fetal heart auscultation for possible fetal compromise  </a:t>
            </a:r>
          </a:p>
          <a:p>
            <a:pPr algn="l"/>
            <a:r>
              <a:rPr lang="en-US" sz="2800" dirty="0" smtClean="0"/>
              <a:t>  - </a:t>
            </a:r>
            <a:r>
              <a:rPr lang="en-US" sz="2800" i="1" dirty="0" smtClean="0"/>
              <a:t>Vaginal exam</a:t>
            </a:r>
            <a:r>
              <a:rPr lang="en-US" sz="2800" dirty="0" smtClean="0"/>
              <a:t>. dry hot vagina, cervical dilatation, fetal presentation and position, station, excessive caput and </a:t>
            </a:r>
            <a:r>
              <a:rPr lang="en-US" sz="2800" dirty="0" err="1" smtClean="0"/>
              <a:t>moulding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3600" dirty="0" smtClean="0"/>
              <a:t>Abnormal </a:t>
            </a:r>
            <a:r>
              <a:rPr lang="en-US" sz="3600" dirty="0" err="1" smtClean="0"/>
              <a:t>labour</a:t>
            </a:r>
            <a:r>
              <a:rPr lang="en-US" sz="3600" dirty="0" smtClean="0"/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</a:t>
            </a: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 smtClean="0"/>
              <a:t>by the end of this lecture,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year student should be able to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sz="2800" dirty="0" smtClean="0"/>
              <a:t>Define </a:t>
            </a:r>
            <a:r>
              <a:rPr lang="en-US" sz="2800" dirty="0" err="1" smtClean="0"/>
              <a:t>dystocia</a:t>
            </a:r>
            <a:r>
              <a:rPr lang="en-US" sz="2800" dirty="0" smtClean="0"/>
              <a:t>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sz="2800" dirty="0" smtClean="0"/>
              <a:t>Summarize the important points in history and examination to reach the diagnosis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sz="2800" dirty="0" smtClean="0"/>
              <a:t>Predict the management option for different case presentations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sz="2800" dirty="0" smtClean="0"/>
              <a:t>Determine the type of </a:t>
            </a:r>
            <a:r>
              <a:rPr lang="en-US" sz="2800" dirty="0" err="1" smtClean="0"/>
              <a:t>dystocia</a:t>
            </a:r>
            <a:r>
              <a:rPr lang="en-US" sz="2800" dirty="0" smtClean="0"/>
              <a:t> by different </a:t>
            </a:r>
            <a:r>
              <a:rPr lang="en-US" sz="2800" dirty="0" err="1" smtClean="0"/>
              <a:t>partograph's</a:t>
            </a:r>
            <a:r>
              <a:rPr lang="en-US" sz="2800" dirty="0" smtClean="0"/>
              <a:t> patterns </a:t>
            </a:r>
          </a:p>
          <a:p>
            <a:pPr lvl="0" algn="l" rtl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01738"/>
            <a:ext cx="9066213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3500" y="544716"/>
            <a:ext cx="7266086" cy="1098334"/>
          </a:xfrm>
          <a:prstGeom prst="roundRect">
            <a:avLst/>
          </a:prstGeom>
          <a:solidFill>
            <a:srgbClr val="0F6FC6">
              <a:alpha val="52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/>
            <a:r>
              <a:rPr lang="en-US" sz="3600" b="1" dirty="0" smtClean="0"/>
              <a:t>B. Treatment</a:t>
            </a:r>
            <a:r>
              <a:rPr lang="en-US" sz="3600" dirty="0" smtClean="0">
                <a:solidFill>
                  <a:srgbClr val="FFFF00"/>
                </a:solidFill>
              </a:rPr>
              <a:t>:</a:t>
            </a:r>
            <a:r>
              <a:rPr lang="en-US" sz="3600" b="1" u="sng" dirty="0" smtClean="0"/>
              <a:t> </a:t>
            </a:r>
            <a:r>
              <a:rPr lang="en-US" sz="3200" b="1" u="sng" dirty="0" smtClean="0"/>
              <a:t>Treatment of poor progress in the 1</a:t>
            </a:r>
            <a:r>
              <a:rPr lang="en-US" sz="3200" b="1" u="sng" baseline="30000" dirty="0" smtClean="0"/>
              <a:t>st</a:t>
            </a:r>
            <a:r>
              <a:rPr lang="en-US" sz="3200" b="1" u="sng" dirty="0" smtClean="0"/>
              <a:t> stage of </a:t>
            </a:r>
            <a:r>
              <a:rPr lang="en-US" sz="3200" b="1" u="sng" dirty="0" err="1" smtClean="0"/>
              <a:t>labour</a:t>
            </a:r>
            <a:endParaRPr lang="ar-IQ" sz="3600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57224" y="2428868"/>
            <a:ext cx="6840760" cy="1570148"/>
          </a:xfrm>
          <a:prstGeom prst="roundRect">
            <a:avLst/>
          </a:prstGeom>
          <a:solidFill>
            <a:srgbClr val="0F6FC6">
              <a:alpha val="52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l" rtl="0">
              <a:defRPr/>
            </a:pPr>
            <a:r>
              <a:rPr lang="en-US" sz="2800" dirty="0" smtClean="0"/>
              <a:t>1. Good hydration, adequate pain relief, empty bladder, cross match blood and emotional support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5786" y="4214818"/>
            <a:ext cx="7715304" cy="2357430"/>
          </a:xfrm>
          <a:prstGeom prst="roundRect">
            <a:avLst/>
          </a:prstGeom>
          <a:solidFill>
            <a:srgbClr val="0F6FC6">
              <a:alpha val="26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l" rtl="0">
              <a:defRPr/>
            </a:pPr>
            <a:r>
              <a:rPr lang="en-US" sz="2800" dirty="0" smtClean="0"/>
              <a:t>2. When poor progress in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is suspected it is usual to recommend repeat vaginal examination 2, rather than 4, hours after the last exam. and plot on </a:t>
            </a:r>
            <a:r>
              <a:rPr lang="en-US" sz="2800" dirty="0" err="1" smtClean="0"/>
              <a:t>partograph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13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34FA-58BC-47F1-B585-71E86441C38A}" type="slidenum">
              <a:rPr lang="ar-IQ" smtClean="0"/>
              <a:pPr/>
              <a:t>32</a:t>
            </a:fld>
            <a:endParaRPr lang="ar-IQ"/>
          </a:p>
        </p:txBody>
      </p:sp>
      <p:sp>
        <p:nvSpPr>
          <p:cNvPr id="3" name="Right Arrow 2"/>
          <p:cNvSpPr/>
          <p:nvPr/>
        </p:nvSpPr>
        <p:spPr>
          <a:xfrm>
            <a:off x="598526" y="-214338"/>
            <a:ext cx="6902432" cy="257176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3</a:t>
            </a:r>
            <a:r>
              <a:rPr lang="en-US" sz="2800" dirty="0" smtClean="0"/>
              <a:t>. If delay is confirmed, the woman should be offered artificial rupture of membranes (ARM)</a:t>
            </a:r>
            <a:endParaRPr lang="ar-IQ" sz="320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2261285"/>
            <a:ext cx="7772400" cy="409506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7158" y="2000240"/>
            <a:ext cx="7715304" cy="485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 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 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800" dirty="0" smtClean="0"/>
              <a:t>if there is still poor progress in a further 2 hours; use an </a:t>
            </a:r>
            <a:r>
              <a:rPr lang="en-US" sz="2800" dirty="0" err="1" smtClean="0"/>
              <a:t>oxytocin</a:t>
            </a:r>
            <a:r>
              <a:rPr lang="en-US" sz="2800" dirty="0" smtClean="0"/>
              <a:t> infusion to augment the contractions. The infusion is commenced at a slow rate initially, and increased carefully every 30 minutes.  Continuous EFM is necessary as excessively frequent and augmented contractions may cause fetal compromise 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50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3500" y="544716"/>
            <a:ext cx="7266086" cy="1098334"/>
          </a:xfrm>
          <a:prstGeom prst="roundRect">
            <a:avLst/>
          </a:prstGeom>
          <a:solidFill>
            <a:srgbClr val="0F6FC6">
              <a:alpha val="52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/>
            <a:r>
              <a:rPr lang="en-US" sz="3200" dirty="0" smtClean="0"/>
              <a:t>4. Women can be offered an epidural </a:t>
            </a:r>
            <a:r>
              <a:rPr lang="en-US" sz="3200" dirty="0" err="1" smtClean="0"/>
              <a:t>anaesthesia</a:t>
            </a:r>
            <a:endParaRPr lang="ar-IQ" sz="3200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00100" y="2000240"/>
            <a:ext cx="6840760" cy="1570148"/>
          </a:xfrm>
          <a:prstGeom prst="roundRect">
            <a:avLst/>
          </a:prstGeom>
          <a:solidFill>
            <a:srgbClr val="0F6FC6">
              <a:alpha val="52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l" rtl="0"/>
            <a:r>
              <a:rPr lang="en-US" sz="2800" dirty="0" smtClean="0"/>
              <a:t>5. If progress fails to occur despite 4–6 hours of augmentation with </a:t>
            </a:r>
            <a:r>
              <a:rPr lang="en-US" sz="2800" dirty="0" err="1" smtClean="0"/>
              <a:t>oxytocin</a:t>
            </a:r>
            <a:r>
              <a:rPr lang="en-US" sz="2800" dirty="0" smtClean="0"/>
              <a:t>, a Caesarean section will usually be recommended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785786" y="4214818"/>
            <a:ext cx="7215238" cy="2000264"/>
          </a:xfrm>
          <a:prstGeom prst="roundRect">
            <a:avLst/>
          </a:prstGeom>
          <a:solidFill>
            <a:srgbClr val="0F6FC6">
              <a:alpha val="26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l" rtl="0"/>
            <a:r>
              <a:rPr lang="en-US" sz="2800" dirty="0" smtClean="0"/>
              <a:t>6. Active management of third stage of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because of risk of PPH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82313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34FA-58BC-47F1-B585-71E86441C38A}" type="slidenum">
              <a:rPr lang="ar-IQ" smtClean="0"/>
              <a:pPr/>
              <a:t>34</a:t>
            </a:fld>
            <a:endParaRPr lang="ar-IQ"/>
          </a:p>
        </p:txBody>
      </p:sp>
      <p:sp>
        <p:nvSpPr>
          <p:cNvPr id="3" name="Right Arrow 2"/>
          <p:cNvSpPr/>
          <p:nvPr/>
        </p:nvSpPr>
        <p:spPr>
          <a:xfrm>
            <a:off x="642910" y="0"/>
            <a:ext cx="6429420" cy="171451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 smtClean="0"/>
              <a:t>Treatment of poor progress in the 2nd stage of </a:t>
            </a:r>
            <a:r>
              <a:rPr lang="en-US" sz="3200" b="1" u="sng" dirty="0" err="1" smtClean="0"/>
              <a:t>labour</a:t>
            </a:r>
            <a:endParaRPr lang="ar-IQ" sz="320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2261285"/>
            <a:ext cx="7772400" cy="409506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7158" y="1714488"/>
            <a:ext cx="7786742" cy="5143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rtl="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 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 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800" dirty="0" smtClean="0"/>
              <a:t> Rehydration and intravenous </a:t>
            </a:r>
            <a:r>
              <a:rPr lang="en-US" sz="2800" dirty="0" err="1" smtClean="0"/>
              <a:t>oxytocin</a:t>
            </a:r>
            <a:r>
              <a:rPr lang="en-US" sz="2800" dirty="0" smtClean="0"/>
              <a:t> for inefficient uterine cont. </a:t>
            </a:r>
          </a:p>
          <a:p>
            <a:pPr lvl="0" algn="l" rtl="0"/>
            <a:r>
              <a:rPr lang="en-US" sz="2800" dirty="0" smtClean="0"/>
              <a:t> </a:t>
            </a:r>
          </a:p>
          <a:p>
            <a:pPr lvl="0" algn="l" rtl="0">
              <a:buFont typeface="Arial" pitchFamily="34" charset="0"/>
              <a:buChar char="•"/>
            </a:pPr>
            <a:r>
              <a:rPr lang="en-US" sz="2800" dirty="0" smtClean="0"/>
              <a:t>Instrumental birth can be considered for prolonged second stage</a:t>
            </a:r>
          </a:p>
          <a:p>
            <a:pPr lvl="0" algn="l" rtl="0"/>
            <a:r>
              <a:rPr lang="en-US" sz="2800" dirty="0" smtClean="0"/>
              <a:t> </a:t>
            </a:r>
          </a:p>
          <a:p>
            <a:pPr lvl="0" algn="l" rtl="0">
              <a:buFont typeface="Arial" pitchFamily="34" charset="0"/>
              <a:buChar char="•"/>
            </a:pPr>
            <a:r>
              <a:rPr lang="en-US" sz="2800" dirty="0" smtClean="0"/>
              <a:t>Caesarean delivery if the Instrumental birth attempt is unsuccessful, or if elements of obstructed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present</a:t>
            </a:r>
          </a:p>
          <a:p>
            <a:pPr lvl="0" algn="l" rtl="0">
              <a:buFont typeface="Arial" pitchFamily="34" charset="0"/>
              <a:buChar char="•"/>
            </a:pPr>
            <a:endParaRPr lang="en-US" sz="2800" dirty="0" smtClean="0"/>
          </a:p>
          <a:p>
            <a:pPr lvl="0" algn="l" rtl="0">
              <a:buFont typeface="Arial" pitchFamily="34" charset="0"/>
              <a:buChar char="•"/>
            </a:pPr>
            <a:r>
              <a:rPr lang="en-US" sz="2800" dirty="0" smtClean="0"/>
              <a:t>Episiotomy for a resistant </a:t>
            </a:r>
            <a:r>
              <a:rPr lang="en-US" sz="2800" dirty="0" err="1" smtClean="0"/>
              <a:t>perinium</a:t>
            </a:r>
            <a:endParaRPr lang="en-US" sz="28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 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50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34FA-58BC-47F1-B585-71E86441C38A}" type="slidenum">
              <a:rPr lang="ar-IQ" smtClean="0"/>
              <a:pPr/>
              <a:t>35</a:t>
            </a:fld>
            <a:endParaRPr lang="ar-IQ"/>
          </a:p>
        </p:txBody>
      </p:sp>
      <p:sp>
        <p:nvSpPr>
          <p:cNvPr id="3" name="Right Arrow 2"/>
          <p:cNvSpPr/>
          <p:nvPr/>
        </p:nvSpPr>
        <p:spPr>
          <a:xfrm>
            <a:off x="598526" y="-214338"/>
            <a:ext cx="6902432" cy="257176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u="sng" dirty="0" smtClean="0"/>
              <a:t>Treatment of CPD</a:t>
            </a:r>
            <a:endParaRPr lang="ar-IQ" sz="320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2261285"/>
            <a:ext cx="7772400" cy="409506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7158" y="2000240"/>
            <a:ext cx="7715304" cy="485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 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 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800" dirty="0" smtClean="0"/>
              <a:t> 1. </a:t>
            </a:r>
            <a:r>
              <a:rPr lang="en-US" sz="2800" dirty="0" err="1" smtClean="0"/>
              <a:t>Oxytocin</a:t>
            </a:r>
            <a:r>
              <a:rPr lang="en-US" sz="2800" dirty="0" smtClean="0"/>
              <a:t> can be given carefully to a </a:t>
            </a:r>
            <a:r>
              <a:rPr lang="en-US" sz="2800" dirty="0" err="1" smtClean="0"/>
              <a:t>primigravida</a:t>
            </a:r>
            <a:r>
              <a:rPr lang="en-US" sz="2800" dirty="0" smtClean="0"/>
              <a:t> with mild to moderate CPD as long as the </a:t>
            </a:r>
            <a:r>
              <a:rPr lang="en-US" sz="2800" dirty="0" err="1" smtClean="0"/>
              <a:t>cardiotocography</a:t>
            </a:r>
            <a:r>
              <a:rPr lang="en-US" sz="2800" dirty="0" smtClean="0"/>
              <a:t> is reactive. Relative disproportion may be </a:t>
            </a:r>
            <a:r>
              <a:rPr lang="en-US" sz="2800" dirty="0" err="1" smtClean="0"/>
              <a:t>overcomed</a:t>
            </a:r>
            <a:r>
              <a:rPr lang="en-US" sz="2800" dirty="0" smtClean="0"/>
              <a:t> if the </a:t>
            </a:r>
            <a:r>
              <a:rPr lang="en-US" sz="2800" dirty="0" err="1" smtClean="0"/>
              <a:t>malposition</a:t>
            </a:r>
            <a:r>
              <a:rPr lang="en-US" sz="2800" dirty="0" smtClean="0"/>
              <a:t> is corrected (i.e. conversion to a flexed OA position). </a:t>
            </a:r>
          </a:p>
          <a:p>
            <a:pPr algn="l" rtl="0"/>
            <a:r>
              <a:rPr lang="en-US" sz="2800" dirty="0" smtClean="0"/>
              <a:t>2. </a:t>
            </a:r>
            <a:r>
              <a:rPr lang="en-US" sz="2800" dirty="0" err="1" smtClean="0"/>
              <a:t>Oxytocin</a:t>
            </a:r>
            <a:r>
              <a:rPr lang="en-US" sz="2800" dirty="0" smtClean="0"/>
              <a:t> must never be used in a </a:t>
            </a:r>
            <a:r>
              <a:rPr lang="en-US" sz="2800" dirty="0" err="1" smtClean="0"/>
              <a:t>multiparous</a:t>
            </a:r>
            <a:r>
              <a:rPr lang="en-US" sz="2800" dirty="0" smtClean="0"/>
              <a:t> woman where CPD is suspected</a:t>
            </a:r>
          </a:p>
          <a:p>
            <a:pPr algn="l" rtl="0"/>
            <a:r>
              <a:rPr lang="en-US" sz="2800" dirty="0" smtClean="0"/>
              <a:t>3. A Caesarean section is indicated in cases of CPD with elements of obstructed </a:t>
            </a:r>
            <a:r>
              <a:rPr lang="en-US" sz="2800" dirty="0" err="1" smtClean="0"/>
              <a:t>labour</a:t>
            </a:r>
            <a:endParaRPr lang="en-US" sz="28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 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50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00034" y="0"/>
            <a:ext cx="6264695" cy="1800200"/>
          </a:xfrm>
          <a:prstGeom prst="rightArrow">
            <a:avLst/>
          </a:prstGeom>
          <a:solidFill>
            <a:srgbClr val="0F6FC6">
              <a:alpha val="51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lvl="0" algn="l"/>
            <a:r>
              <a:rPr lang="en-US" sz="3200" b="1" u="sng" dirty="0" smtClean="0"/>
              <a:t>Patterns of abnormal progress in </a:t>
            </a:r>
            <a:r>
              <a:rPr lang="en-US" sz="3200" b="1" u="sng" dirty="0" err="1" smtClean="0"/>
              <a:t>labour</a:t>
            </a:r>
            <a:endParaRPr kumimoji="0" lang="ar-IQ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785926"/>
            <a:ext cx="6429388" cy="2071702"/>
          </a:xfrm>
          <a:prstGeom prst="roundRect">
            <a:avLst/>
          </a:prstGeom>
          <a:solidFill>
            <a:srgbClr val="0F6FC6">
              <a:alpha val="49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l" rtl="0"/>
            <a:r>
              <a:rPr lang="en-US" sz="2800" dirty="0" smtClean="0"/>
              <a:t>The main aim of </a:t>
            </a:r>
            <a:r>
              <a:rPr lang="en-US" sz="2800" dirty="0" err="1" smtClean="0"/>
              <a:t>partograph</a:t>
            </a:r>
            <a:r>
              <a:rPr lang="en-US" sz="2800" dirty="0" smtClean="0"/>
              <a:t> is the early diagnosis of prolonged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before the </a:t>
            </a:r>
            <a:r>
              <a:rPr lang="en-US" sz="2800" dirty="0" err="1" smtClean="0"/>
              <a:t>complicatins</a:t>
            </a:r>
            <a:r>
              <a:rPr lang="en-US" sz="2800" dirty="0" smtClean="0"/>
              <a:t> of obstructed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develop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4143380"/>
            <a:ext cx="4319603" cy="2448272"/>
          </a:xfrm>
          <a:prstGeom prst="roundRect">
            <a:avLst/>
          </a:prstGeom>
          <a:solidFill>
            <a:srgbClr val="0F6FC6">
              <a:alpha val="46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l" rtl="0"/>
            <a:r>
              <a:rPr lang="en-US" sz="3200" dirty="0" smtClean="0"/>
              <a:t>Normal </a:t>
            </a:r>
            <a:r>
              <a:rPr lang="en-US" sz="3200" dirty="0" err="1" smtClean="0"/>
              <a:t>labour</a:t>
            </a:r>
            <a:r>
              <a:rPr lang="en-US" sz="3200" dirty="0" smtClean="0"/>
              <a:t> progress should be at or to the left of the alert line of </a:t>
            </a:r>
            <a:r>
              <a:rPr lang="en-US" sz="3200" dirty="0" err="1" smtClean="0"/>
              <a:t>partograph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14752"/>
            <a:ext cx="485775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532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34FA-58BC-47F1-B585-71E86441C38A}" type="slidenum">
              <a:rPr lang="ar-IQ" smtClean="0"/>
              <a:pPr/>
              <a:t>37</a:t>
            </a:fld>
            <a:endParaRPr lang="ar-IQ"/>
          </a:p>
        </p:txBody>
      </p:sp>
      <p:sp>
        <p:nvSpPr>
          <p:cNvPr id="3" name="Right Arrow 2"/>
          <p:cNvSpPr/>
          <p:nvPr/>
        </p:nvSpPr>
        <p:spPr>
          <a:xfrm>
            <a:off x="598526" y="331760"/>
            <a:ext cx="4189498" cy="158417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i="1" dirty="0" smtClean="0"/>
              <a:t>1. Prolonged latent phase</a:t>
            </a:r>
            <a:r>
              <a:rPr lang="en-US" sz="3600" dirty="0" smtClean="0"/>
              <a:t> </a:t>
            </a:r>
            <a:endParaRPr lang="ar-IQ" sz="360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2261285"/>
            <a:ext cx="7772400" cy="409506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99592" y="2492896"/>
            <a:ext cx="6624736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 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 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when the latent phase is longer than the arbitrary time limits (20 hrs in </a:t>
            </a:r>
            <a:r>
              <a:rPr lang="en-US" sz="2400" b="1" dirty="0" err="1" smtClean="0">
                <a:solidFill>
                  <a:srgbClr val="FFFF00"/>
                </a:solidFill>
              </a:rPr>
              <a:t>nulliparous</a:t>
            </a:r>
            <a:r>
              <a:rPr lang="en-US" sz="2400" b="1" dirty="0" smtClean="0">
                <a:solidFill>
                  <a:srgbClr val="FFFF00"/>
                </a:solidFill>
              </a:rPr>
              <a:t> and 14 hrs in </a:t>
            </a:r>
            <a:r>
              <a:rPr lang="en-US" sz="2400" b="1" dirty="0" err="1" smtClean="0">
                <a:solidFill>
                  <a:srgbClr val="FFFF00"/>
                </a:solidFill>
              </a:rPr>
              <a:t>multiparous</a:t>
            </a:r>
            <a:r>
              <a:rPr lang="en-US" sz="2400" b="1" dirty="0" smtClean="0">
                <a:solidFill>
                  <a:srgbClr val="FFFF00"/>
                </a:solidFill>
              </a:rPr>
              <a:t> women). It is more common in </a:t>
            </a:r>
            <a:r>
              <a:rPr lang="en-US" sz="2400" b="1" dirty="0" err="1" smtClean="0">
                <a:solidFill>
                  <a:srgbClr val="FFFF00"/>
                </a:solidFill>
              </a:rPr>
              <a:t>primiparous</a:t>
            </a:r>
            <a:r>
              <a:rPr lang="en-US" sz="2400" b="1" dirty="0" smtClean="0">
                <a:solidFill>
                  <a:srgbClr val="FFFF00"/>
                </a:solidFill>
              </a:rPr>
              <a:t> women and probably results from a delay in the chemical processes that occur within the cervix </a:t>
            </a:r>
            <a:r>
              <a:rPr lang="en-US" sz="2400" b="1" dirty="0">
                <a:solidFill>
                  <a:srgbClr val="FFFF00"/>
                </a:solidFill>
              </a:rPr>
              <a:t/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 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50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/>
          <p:cNvSpPr txBox="1">
            <a:spLocks/>
          </p:cNvSpPr>
          <p:nvPr/>
        </p:nvSpPr>
        <p:spPr>
          <a:xfrm>
            <a:off x="467544" y="476672"/>
            <a:ext cx="7854696" cy="792088"/>
          </a:xfrm>
          <a:prstGeom prst="rect">
            <a:avLst/>
          </a:prstGeom>
          <a:solidFill>
            <a:srgbClr val="04617B">
              <a:lumMod val="40000"/>
              <a:lumOff val="60000"/>
              <a:alpha val="82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A5C249">
                <a:shade val="9000"/>
                <a:satMod val="105000"/>
                <a:alpha val="48000"/>
              </a:srgbClr>
            </a:outerShdw>
          </a:effectLst>
        </p:spPr>
        <p:txBody>
          <a:bodyPr vert="horz" lIns="0" rIns="18288">
            <a:normAutofit/>
          </a:bodyPr>
          <a:lstStyle>
            <a:lvl1pPr marL="0" marR="45720" indent="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1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1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1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>
              <a:buClr>
                <a:srgbClr val="0BD0D9"/>
              </a:buClr>
              <a:defRPr/>
            </a:pPr>
            <a:r>
              <a:rPr lang="en-US" sz="3200" b="1" i="1" dirty="0" smtClean="0"/>
              <a:t>Prolonged latent phase</a:t>
            </a:r>
            <a:r>
              <a:rPr lang="en-US" sz="3200" dirty="0" smtClean="0"/>
              <a:t> </a:t>
            </a:r>
            <a:endParaRPr kumimoji="0" lang="ar-IQ" sz="2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pic>
        <p:nvPicPr>
          <p:cNvPr id="5" name="Picture 4" descr="I:\part 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52346"/>
            <a:ext cx="7572428" cy="430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69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34FA-58BC-47F1-B585-71E86441C38A}" type="slidenum">
              <a:rPr lang="ar-IQ" smtClean="0"/>
              <a:pPr/>
              <a:t>39</a:t>
            </a:fld>
            <a:endParaRPr lang="ar-IQ"/>
          </a:p>
        </p:txBody>
      </p:sp>
      <p:sp>
        <p:nvSpPr>
          <p:cNvPr id="3" name="Right Arrow 2"/>
          <p:cNvSpPr/>
          <p:nvPr/>
        </p:nvSpPr>
        <p:spPr>
          <a:xfrm>
            <a:off x="598526" y="331760"/>
            <a:ext cx="4189498" cy="158417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u="sng" dirty="0" smtClean="0"/>
              <a:t>Management</a:t>
            </a:r>
            <a:r>
              <a:rPr lang="en-US" sz="3600" dirty="0" smtClean="0"/>
              <a:t>:</a:t>
            </a:r>
            <a:endParaRPr lang="ar-IQ" sz="360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2261285"/>
            <a:ext cx="7772400" cy="409506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99592" y="2492896"/>
            <a:ext cx="6624736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 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 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It is best managed away from the </a:t>
            </a:r>
            <a:r>
              <a:rPr lang="en-US" sz="2800" dirty="0" err="1" smtClean="0">
                <a:solidFill>
                  <a:srgbClr val="FFFF00"/>
                </a:solidFill>
              </a:rPr>
              <a:t>labour</a:t>
            </a:r>
            <a:r>
              <a:rPr lang="en-US" sz="2800" dirty="0" smtClean="0">
                <a:solidFill>
                  <a:srgbClr val="FFFF00"/>
                </a:solidFill>
              </a:rPr>
              <a:t> suite with simple</a:t>
            </a:r>
          </a:p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analgesics, mobilization and reassurance.</a:t>
            </a:r>
          </a:p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However, intervention in the form of ARM or </a:t>
            </a:r>
            <a:r>
              <a:rPr lang="en-US" sz="2800" dirty="0" err="1" smtClean="0">
                <a:solidFill>
                  <a:srgbClr val="FFFF00"/>
                </a:solidFill>
              </a:rPr>
              <a:t>oxytocin</a:t>
            </a:r>
            <a:r>
              <a:rPr lang="en-US" sz="2800" dirty="0" smtClean="0">
                <a:solidFill>
                  <a:srgbClr val="FFFF00"/>
                </a:solidFill>
              </a:rPr>
              <a:t> infusion will increase the likelihood of poor progress later in the </a:t>
            </a:r>
            <a:r>
              <a:rPr lang="en-US" sz="2800" dirty="0" err="1" smtClean="0">
                <a:solidFill>
                  <a:srgbClr val="FFFF00"/>
                </a:solidFill>
              </a:rPr>
              <a:t>labour</a:t>
            </a:r>
            <a:r>
              <a:rPr lang="en-US" sz="2800" dirty="0" smtClean="0">
                <a:solidFill>
                  <a:srgbClr val="FFFF00"/>
                </a:solidFill>
              </a:rPr>
              <a:t> and the need for Caesarean birth </a:t>
            </a:r>
            <a:r>
              <a:rPr lang="en-US" sz="2400" b="1" dirty="0">
                <a:solidFill>
                  <a:srgbClr val="FFFF00"/>
                </a:solidFill>
              </a:rPr>
              <a:t/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 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50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3600" dirty="0" smtClean="0"/>
              <a:t>Abnormal </a:t>
            </a:r>
            <a:r>
              <a:rPr lang="en-US" sz="3600" dirty="0" err="1" smtClean="0"/>
              <a:t>labour</a:t>
            </a:r>
            <a:r>
              <a:rPr lang="en-US" sz="3600" dirty="0" smtClean="0"/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</a:t>
            </a: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None/>
            </a:pPr>
            <a:r>
              <a:rPr lang="en-US" sz="2800" dirty="0" err="1" smtClean="0"/>
              <a:t>Labour</a:t>
            </a:r>
            <a:r>
              <a:rPr lang="en-US" sz="2800" dirty="0" smtClean="0"/>
              <a:t> becomes abnormal when there is:</a:t>
            </a:r>
          </a:p>
          <a:p>
            <a:pPr lvl="0" algn="l" rtl="0">
              <a:buNone/>
            </a:pPr>
            <a:r>
              <a:rPr lang="en-US" sz="2800" dirty="0" smtClean="0"/>
              <a:t>1.Poor progress (as evidenced by a delay in cervical dilatation or descent of the presenting part) </a:t>
            </a:r>
          </a:p>
          <a:p>
            <a:pPr lvl="0" algn="l" rtl="0">
              <a:buNone/>
            </a:pPr>
            <a:r>
              <a:rPr lang="en-US" sz="2800" dirty="0" smtClean="0"/>
              <a:t>2.The fetus shows signs of compromise. </a:t>
            </a:r>
          </a:p>
          <a:p>
            <a:pPr lvl="0" algn="l" rtl="0">
              <a:buNone/>
            </a:pPr>
            <a:r>
              <a:rPr lang="en-US" sz="2800" dirty="0" smtClean="0"/>
              <a:t>3.There is a fetal </a:t>
            </a:r>
            <a:r>
              <a:rPr lang="en-US" sz="2800" dirty="0" err="1" smtClean="0"/>
              <a:t>malpresentation</a:t>
            </a:r>
            <a:endParaRPr lang="en-US" sz="2800" dirty="0" smtClean="0"/>
          </a:p>
          <a:p>
            <a:pPr lvl="0" algn="l" rtl="0">
              <a:buNone/>
            </a:pPr>
            <a:r>
              <a:rPr lang="en-US" sz="2800" dirty="0" smtClean="0"/>
              <a:t>4.A multiple gestation</a:t>
            </a:r>
          </a:p>
          <a:p>
            <a:pPr lvl="0" algn="l" rtl="0">
              <a:buNone/>
            </a:pPr>
            <a:r>
              <a:rPr lang="en-US" sz="2800" dirty="0" smtClean="0"/>
              <a:t>5.A uterine scar </a:t>
            </a:r>
          </a:p>
          <a:p>
            <a:pPr lvl="0" algn="l" rtl="0">
              <a:buNone/>
            </a:pPr>
            <a:r>
              <a:rPr lang="en-US" sz="2800" dirty="0" smtClean="0"/>
              <a:t>6.Labour has been induced</a:t>
            </a:r>
          </a:p>
        </p:txBody>
      </p:sp>
    </p:spTree>
    <p:extLst>
      <p:ext uri="{BB962C8B-B14F-4D97-AF65-F5344CB8AC3E}">
        <p14:creationId xmlns:p14="http://schemas.microsoft.com/office/powerpoint/2010/main" xmlns="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2910" y="0"/>
            <a:ext cx="6048672" cy="1110025"/>
          </a:xfrm>
          <a:prstGeom prst="round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l" rtl="0">
              <a:defRPr/>
            </a:pPr>
            <a:r>
              <a:rPr lang="en-US" sz="3200" b="1" i="1" dirty="0" smtClean="0"/>
              <a:t>2. Primary dysfunctional </a:t>
            </a:r>
            <a:r>
              <a:rPr lang="en-US" sz="3200" b="1" i="1" dirty="0" err="1" smtClean="0"/>
              <a:t>labour</a:t>
            </a:r>
            <a:endParaRPr kumimoji="0" lang="ar-IQ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5786" y="1071546"/>
            <a:ext cx="6050382" cy="1500198"/>
          </a:xfrm>
          <a:prstGeom prst="round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defRPr/>
            </a:pPr>
            <a:r>
              <a:rPr lang="en-US" sz="3200" dirty="0" smtClean="0"/>
              <a:t>&lt;2 cm cervical dilatation/4 hours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</a:t>
            </a:r>
            <a:endParaRPr kumimoji="0" lang="ar-IQ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571744"/>
            <a:ext cx="52864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88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4348" y="285728"/>
            <a:ext cx="6048672" cy="1110025"/>
          </a:xfrm>
          <a:prstGeom prst="round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l" rtl="0">
              <a:defRPr/>
            </a:pPr>
            <a:r>
              <a:rPr lang="en-US" sz="3200" b="1" i="1" dirty="0" smtClean="0"/>
              <a:t>3. Secondary arrest of cervical dilatation</a:t>
            </a:r>
            <a:endParaRPr kumimoji="0" lang="ar-IQ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5786" y="1428736"/>
            <a:ext cx="6050382" cy="1500198"/>
          </a:xfrm>
          <a:prstGeom prst="round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rtl="0"/>
            <a:r>
              <a:rPr lang="en-US" sz="2400" dirty="0" smtClean="0"/>
              <a:t>progress in the active phase of first stage is initially good but then slows, or stops</a:t>
            </a:r>
          </a:p>
          <a:p>
            <a:r>
              <a:rPr lang="en-US" sz="2400" dirty="0" smtClean="0"/>
              <a:t>altogether, typically after 7 cm dilatation.</a:t>
            </a:r>
            <a:r>
              <a:rPr lang="en-US" sz="3200" dirty="0" smtClean="0"/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</a:t>
            </a:r>
            <a:endParaRPr kumimoji="0" lang="ar-IQ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928886"/>
            <a:ext cx="5786446" cy="392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88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4348" y="285728"/>
            <a:ext cx="6048672" cy="1110025"/>
          </a:xfrm>
          <a:prstGeom prst="round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l" rtl="0">
              <a:defRPr/>
            </a:pPr>
            <a:r>
              <a:rPr lang="en-US" sz="3200" b="1" i="1" dirty="0" smtClean="0"/>
              <a:t>4.Arrest of descent of presenting part: </a:t>
            </a:r>
            <a:endParaRPr kumimoji="0" lang="ar-IQ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4348" y="1500174"/>
            <a:ext cx="6050382" cy="1500198"/>
          </a:xfrm>
          <a:prstGeom prst="round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defRPr/>
            </a:pPr>
            <a:r>
              <a:rPr lang="en-US" sz="3200" dirty="0" smtClean="0"/>
              <a:t>the descent of the presenting part stops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</a:t>
            </a:r>
            <a:endParaRPr kumimoji="0" lang="ar-IQ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578644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488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434" y="234242"/>
            <a:ext cx="8352928" cy="1080120"/>
          </a:xfrm>
          <a:prstGeom prst="roundRect">
            <a:avLst/>
          </a:prstGeom>
          <a:solidFill>
            <a:srgbClr val="0F6FC6">
              <a:alpha val="51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l"/>
            <a:r>
              <a:rPr lang="en-US" sz="3200" dirty="0" smtClean="0"/>
              <a:t>Abnormalities of the </a:t>
            </a:r>
            <a:r>
              <a:rPr lang="en-US" sz="3200" dirty="0" err="1" smtClean="0"/>
              <a:t>partogram</a:t>
            </a:r>
            <a:endParaRPr lang="en-US" sz="32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6438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01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0352" y="188640"/>
            <a:ext cx="6417912" cy="1656184"/>
          </a:xfrm>
          <a:prstGeom prst="rightArrow">
            <a:avLst/>
          </a:prstGeom>
          <a:solidFill>
            <a:srgbClr val="0F6FC6">
              <a:alpha val="66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l"/>
            <a:r>
              <a:rPr lang="en-US" sz="3600" b="1" u="sng" dirty="0" smtClean="0"/>
              <a:t>Complications of prolonged </a:t>
            </a:r>
            <a:r>
              <a:rPr lang="en-US" sz="3600" b="1" u="sng" dirty="0" err="1" smtClean="0"/>
              <a:t>labour</a:t>
            </a:r>
            <a:r>
              <a:rPr lang="en-US" sz="3600" b="1" u="sng" dirty="0" smtClean="0"/>
              <a:t>: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530352" y="1988840"/>
            <a:ext cx="6705944" cy="4392488"/>
          </a:xfrm>
          <a:prstGeom prst="roundRect">
            <a:avLst/>
          </a:prstGeom>
          <a:solidFill>
            <a:srgbClr val="0F6FC6">
              <a:alpha val="59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algn="l"/>
            <a:r>
              <a:rPr lang="en-US" sz="2800" b="1" i="1" dirty="0" smtClean="0"/>
              <a:t>Maternal</a:t>
            </a:r>
            <a:r>
              <a:rPr lang="en-US" sz="2800" dirty="0" smtClean="0"/>
              <a:t> :maternal exhaustion and dehydration, rupture of uterus, increased operative intervention, maternal injury,  shock, postpartum hemorrhage, puerperal sepsis and maternal death</a:t>
            </a:r>
          </a:p>
          <a:p>
            <a:pPr lvl="0" algn="l"/>
            <a:endParaRPr lang="en-US" sz="2800" kern="0" dirty="0" smtClean="0">
              <a:solidFill>
                <a:srgbClr val="FFFF00"/>
              </a:solidFill>
              <a:latin typeface="Constantia"/>
            </a:endParaRPr>
          </a:p>
          <a:p>
            <a:pPr algn="l"/>
            <a:r>
              <a:rPr lang="en-US" sz="2800" dirty="0" smtClean="0"/>
              <a:t>Late maternal complications: urinary fistula and infertility</a:t>
            </a:r>
          </a:p>
          <a:p>
            <a:pPr lvl="0" algn="l"/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endParaRPr kumimoji="0" lang="ar-IQ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19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34FA-58BC-47F1-B585-71E86441C38A}" type="slidenum">
              <a:rPr lang="ar-IQ" smtClean="0"/>
              <a:pPr/>
              <a:t>45</a:t>
            </a:fld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755576" y="2413338"/>
            <a:ext cx="7632848" cy="255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birth asphyxia, acidosis, intracranial hemorrhage, </a:t>
            </a:r>
            <a:r>
              <a:rPr lang="en-US" sz="3200" dirty="0" err="1" smtClean="0"/>
              <a:t>meconium</a:t>
            </a:r>
            <a:r>
              <a:rPr lang="en-US" sz="3200" dirty="0" smtClean="0"/>
              <a:t> aspiration, fetal trauma, death and neonatal infection</a:t>
            </a:r>
          </a:p>
          <a:p>
            <a:pPr algn="l"/>
            <a:r>
              <a:rPr lang="en-US" sz="3200" dirty="0" smtClean="0"/>
              <a:t>Late fetal complications: cerebral palsy and mental retardation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7544" y="260648"/>
            <a:ext cx="6120680" cy="1944216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i="1" dirty="0" smtClean="0"/>
              <a:t>Fetal</a:t>
            </a:r>
            <a:endParaRPr lang="ar-IQ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23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34FA-58BC-47F1-B585-71E86441C38A}" type="slidenum">
              <a:rPr lang="ar-IQ" smtClean="0"/>
              <a:pPr/>
              <a:t>46</a:t>
            </a:fld>
            <a:endParaRPr lang="ar-IQ"/>
          </a:p>
        </p:txBody>
      </p:sp>
      <p:pic>
        <p:nvPicPr>
          <p:cNvPr id="7" name="Picture 6" descr="Sidney's Willow city loop April 2004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091921" y="61040"/>
            <a:ext cx="3024336" cy="120772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n/>
                <a:solidFill>
                  <a:srgbClr val="FF0000"/>
                </a:solidFill>
                <a:latin typeface="Goudy Stout" pitchFamily="18" charset="0"/>
                <a:cs typeface="Arial"/>
              </a:rPr>
              <a:t>Thank</a:t>
            </a:r>
            <a:r>
              <a:rPr lang="en-US" sz="2800" b="1" dirty="0">
                <a:ln/>
                <a:blipFill>
                  <a:blip r:embed="rId3"/>
                  <a:tile tx="0" ty="0" sx="100000" sy="100000" flip="none" algn="tl"/>
                </a:blipFill>
                <a:latin typeface="Goudy Stout" pitchFamily="18" charset="0"/>
                <a:cs typeface="Arial"/>
              </a:rPr>
              <a:t> </a:t>
            </a:r>
            <a:r>
              <a:rPr lang="en-US" sz="2800" b="1" dirty="0">
                <a:ln/>
                <a:solidFill>
                  <a:srgbClr val="FF0000"/>
                </a:solidFill>
                <a:latin typeface="Goudy Stout" pitchFamily="18" charset="0"/>
                <a:cs typeface="Arial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xmlns="" val="16691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600" b="1" dirty="0" smtClean="0"/>
              <a:t>Risk factors for abnormal </a:t>
            </a:r>
            <a:r>
              <a:rPr lang="en-US" sz="3600" b="1" dirty="0" err="1" smtClean="0"/>
              <a:t>labour</a:t>
            </a:r>
            <a:endParaRPr lang="en-US" sz="3600" dirty="0" smtClean="0"/>
          </a:p>
          <a:p>
            <a:pPr lvl="0" algn="ctr">
              <a:defRPr/>
            </a:pP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   Small woman</a:t>
            </a:r>
          </a:p>
          <a:p>
            <a:pPr algn="l" rtl="0"/>
            <a:r>
              <a:rPr lang="en-US" sz="2800" b="1" dirty="0" smtClean="0"/>
              <a:t>• </a:t>
            </a:r>
            <a:r>
              <a:rPr lang="en-US" sz="2800" dirty="0" smtClean="0"/>
              <a:t>Big baby</a:t>
            </a:r>
          </a:p>
          <a:p>
            <a:pPr algn="l" rtl="0"/>
            <a:r>
              <a:rPr lang="en-US" sz="2800" b="1" dirty="0" smtClean="0"/>
              <a:t>• </a:t>
            </a:r>
            <a:r>
              <a:rPr lang="en-US" sz="2800" dirty="0" smtClean="0"/>
              <a:t>Dysfunctional uterine activity</a:t>
            </a:r>
          </a:p>
          <a:p>
            <a:pPr algn="l" rtl="0"/>
            <a:r>
              <a:rPr lang="en-US" sz="2800" b="1" dirty="0" smtClean="0"/>
              <a:t>• </a:t>
            </a:r>
            <a:r>
              <a:rPr lang="en-US" sz="2800" dirty="0" err="1" smtClean="0"/>
              <a:t>Malpresentation</a:t>
            </a:r>
            <a:endParaRPr lang="en-US" sz="2800" dirty="0" smtClean="0"/>
          </a:p>
          <a:p>
            <a:pPr algn="l" rtl="0"/>
            <a:r>
              <a:rPr lang="en-US" sz="2800" b="1" dirty="0" smtClean="0"/>
              <a:t>• </a:t>
            </a:r>
            <a:r>
              <a:rPr lang="en-US" sz="2800" dirty="0" err="1" smtClean="0"/>
              <a:t>Malposition</a:t>
            </a:r>
            <a:endParaRPr lang="en-US" sz="2800" dirty="0" smtClean="0"/>
          </a:p>
          <a:p>
            <a:pPr algn="l" rtl="0"/>
            <a:r>
              <a:rPr lang="en-US" sz="2800" b="1" dirty="0" smtClean="0"/>
              <a:t>• </a:t>
            </a:r>
            <a:r>
              <a:rPr lang="en-US" sz="2800" dirty="0" smtClean="0"/>
              <a:t>Early membrane rupture</a:t>
            </a:r>
          </a:p>
          <a:p>
            <a:pPr algn="l"/>
            <a:r>
              <a:rPr lang="en-US" sz="2800" b="1" dirty="0" smtClean="0"/>
              <a:t>• </a:t>
            </a:r>
            <a:r>
              <a:rPr lang="en-US" sz="2800" dirty="0" smtClean="0"/>
              <a:t>Soft-tissue/pelvic malformation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87653" y="-99392"/>
            <a:ext cx="6299475" cy="161670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3200" dirty="0" smtClean="0"/>
              <a:t>Progress in </a:t>
            </a:r>
            <a:r>
              <a:rPr lang="en-US" sz="3200" dirty="0" err="1" smtClean="0"/>
              <a:t>labour</a:t>
            </a:r>
            <a:r>
              <a:rPr lang="en-US" sz="3200" dirty="0" smtClean="0"/>
              <a:t> is dependent on</a:t>
            </a:r>
            <a:endParaRPr kumimoji="0" lang="ar-IQ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7158" y="1357298"/>
            <a:ext cx="7700392" cy="203611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/>
            <a:r>
              <a:rPr lang="en-US" sz="2400" dirty="0" smtClean="0"/>
              <a:t>The power, i.e. the efficiency of uterine contractions</a:t>
            </a: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158" y="3429000"/>
            <a:ext cx="7583228" cy="185231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rtl="0">
              <a:defRPr/>
            </a:pPr>
            <a:r>
              <a:rPr lang="en-US" sz="2400" dirty="0" smtClean="0"/>
              <a:t>The passenger (fetal size, presentation and position)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  </a:t>
            </a:r>
            <a:endParaRPr kumimoji="0" lang="ar-IQ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159" y="5429265"/>
            <a:ext cx="7643866" cy="107157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/>
            <a:r>
              <a:rPr lang="en-US" sz="2400" dirty="0" smtClean="0"/>
              <a:t>The passages (the uterus, cervix and bony pelvis).</a:t>
            </a: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4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200" i="1" dirty="0" smtClean="0"/>
              <a:t>Poor progress in the first stage of </a:t>
            </a:r>
            <a:r>
              <a:rPr lang="en-US" sz="3200" i="1" dirty="0" err="1" smtClean="0"/>
              <a:t>labour</a:t>
            </a:r>
            <a:endParaRPr lang="en-US" sz="3200" dirty="0" smtClean="0"/>
          </a:p>
          <a:p>
            <a:pPr lvl="0" algn="ctr">
              <a:defRPr/>
            </a:pP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dirty="0" smtClean="0"/>
              <a:t>     Poor progress in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has been defined as cervical dilatation of less than 2 cm in 4 hours, usually associated with failure of descent and rotation of the fetal head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Divided into:</a:t>
            </a:r>
          </a:p>
          <a:p>
            <a:pPr algn="l" rtl="0"/>
            <a:r>
              <a:rPr lang="en-US" sz="2800" dirty="0" smtClean="0"/>
              <a:t>Primary and secondary arrest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200" i="1" dirty="0" smtClean="0"/>
              <a:t>Poor progress in the second stage of </a:t>
            </a:r>
            <a:r>
              <a:rPr lang="en-US" sz="3200" i="1" dirty="0" err="1" smtClean="0"/>
              <a:t>labour</a:t>
            </a: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Delay in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stage is diagnosed if delivery is not imminent after 2 hours in a </a:t>
            </a:r>
            <a:r>
              <a:rPr lang="en-US" sz="2800" dirty="0" err="1" smtClean="0"/>
              <a:t>nulliparous</a:t>
            </a:r>
            <a:r>
              <a:rPr lang="en-US" sz="2800" dirty="0" smtClean="0"/>
              <a:t>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and 1 hour for a </a:t>
            </a:r>
            <a:r>
              <a:rPr lang="en-US" sz="2800" dirty="0" err="1" smtClean="0"/>
              <a:t>parous</a:t>
            </a:r>
            <a:r>
              <a:rPr lang="en-US" sz="2800" dirty="0" smtClean="0"/>
              <a:t> woman. With epidural use the birth of the baby is expected to take place within 3 hours of the start of the second stage in </a:t>
            </a:r>
            <a:r>
              <a:rPr lang="en-US" sz="2800" dirty="0" err="1" smtClean="0"/>
              <a:t>nulliparous</a:t>
            </a:r>
            <a:r>
              <a:rPr lang="en-US" sz="2800" dirty="0" smtClean="0"/>
              <a:t> women, and 2 hours in </a:t>
            </a:r>
            <a:r>
              <a:rPr lang="en-US" sz="2800" dirty="0" err="1" smtClean="0"/>
              <a:t>parous</a:t>
            </a:r>
            <a:r>
              <a:rPr lang="en-US" sz="2800" dirty="0" smtClean="0"/>
              <a:t> women.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87653" y="-99392"/>
            <a:ext cx="6299475" cy="161670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3200" b="1" u="sng" dirty="0" smtClean="0"/>
              <a:t>Causes of poor progress in </a:t>
            </a:r>
            <a:r>
              <a:rPr lang="en-US" sz="3200" b="1" u="sng" dirty="0" err="1" smtClean="0"/>
              <a:t>labour</a:t>
            </a:r>
            <a:endParaRPr kumimoji="0" lang="ar-IQ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9071" y="1340769"/>
            <a:ext cx="7286201" cy="173104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i="1" dirty="0" smtClean="0"/>
              <a:t>A. Dysfunctional uterine activity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29071" y="3376885"/>
            <a:ext cx="7214763" cy="15523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i="1" dirty="0" smtClean="0"/>
              <a:t>B. Abnormal  fetal size, presentation and position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500034" y="5357826"/>
            <a:ext cx="7348115" cy="105618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b="1" i="1" dirty="0" smtClean="0"/>
              <a:t>C. Abnormalities of the birth canal (the ‘passages’)</a:t>
            </a:r>
            <a:endParaRPr lang="en-US" sz="2400" dirty="0" smtClean="0"/>
          </a:p>
          <a:p>
            <a:pPr lvl="0" algn="l"/>
            <a:r>
              <a:rPr lang="en-US" sz="2400" dirty="0" smtClean="0"/>
              <a:t>.</a:t>
            </a: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4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1159</Words>
  <Application>Microsoft Office PowerPoint</Application>
  <PresentationFormat>On-screen Show (4:3)</PresentationFormat>
  <Paragraphs>165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سمة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Occiput transverse positions  </vt:lpstr>
      <vt:lpstr>Slide 18</vt:lpstr>
      <vt:lpstr>Slide 19</vt:lpstr>
      <vt:lpstr>Slide 20</vt:lpstr>
      <vt:lpstr>Slide 21</vt:lpstr>
      <vt:lpstr>Slide 22</vt:lpstr>
      <vt:lpstr>Slide 23</vt:lpstr>
      <vt:lpstr>Components of the partograph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</dc:creator>
  <cp:lastModifiedBy>hp</cp:lastModifiedBy>
  <cp:revision>62</cp:revision>
  <dcterms:created xsi:type="dcterms:W3CDTF">2015-03-10T18:50:54Z</dcterms:created>
  <dcterms:modified xsi:type="dcterms:W3CDTF">2018-12-06T06:51:17Z</dcterms:modified>
</cp:coreProperties>
</file>