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324" r:id="rId3"/>
    <p:sldId id="257" r:id="rId4"/>
    <p:sldId id="312" r:id="rId5"/>
    <p:sldId id="258" r:id="rId6"/>
    <p:sldId id="259" r:id="rId7"/>
    <p:sldId id="261" r:id="rId8"/>
    <p:sldId id="311" r:id="rId9"/>
    <p:sldId id="313" r:id="rId10"/>
    <p:sldId id="314" r:id="rId11"/>
    <p:sldId id="315" r:id="rId12"/>
    <p:sldId id="266" r:id="rId13"/>
    <p:sldId id="310" r:id="rId14"/>
    <p:sldId id="267" r:id="rId15"/>
    <p:sldId id="268" r:id="rId16"/>
    <p:sldId id="269" r:id="rId17"/>
    <p:sldId id="270" r:id="rId18"/>
    <p:sldId id="271" r:id="rId19"/>
    <p:sldId id="272" r:id="rId20"/>
    <p:sldId id="273" r:id="rId21"/>
    <p:sldId id="274" r:id="rId22"/>
    <p:sldId id="275" r:id="rId23"/>
    <p:sldId id="277" r:id="rId24"/>
    <p:sldId id="276" r:id="rId25"/>
    <p:sldId id="278" r:id="rId26"/>
    <p:sldId id="279" r:id="rId27"/>
    <p:sldId id="280" r:id="rId28"/>
    <p:sldId id="281" r:id="rId29"/>
    <p:sldId id="282" r:id="rId30"/>
    <p:sldId id="316" r:id="rId31"/>
    <p:sldId id="317" r:id="rId32"/>
    <p:sldId id="283" r:id="rId33"/>
    <p:sldId id="284" r:id="rId34"/>
    <p:sldId id="285" r:id="rId35"/>
    <p:sldId id="318" r:id="rId36"/>
    <p:sldId id="286" r:id="rId37"/>
    <p:sldId id="288" r:id="rId38"/>
    <p:sldId id="289" r:id="rId39"/>
    <p:sldId id="290" r:id="rId40"/>
    <p:sldId id="292" r:id="rId41"/>
    <p:sldId id="320" r:id="rId42"/>
    <p:sldId id="291" r:id="rId43"/>
    <p:sldId id="293" r:id="rId44"/>
    <p:sldId id="264" r:id="rId45"/>
    <p:sldId id="294" r:id="rId46"/>
    <p:sldId id="295" r:id="rId47"/>
    <p:sldId id="319" r:id="rId48"/>
    <p:sldId id="296" r:id="rId49"/>
    <p:sldId id="297" r:id="rId50"/>
    <p:sldId id="298" r:id="rId51"/>
    <p:sldId id="299" r:id="rId52"/>
    <p:sldId id="300" r:id="rId53"/>
    <p:sldId id="309" r:id="rId54"/>
    <p:sldId id="301" r:id="rId55"/>
    <p:sldId id="302" r:id="rId56"/>
    <p:sldId id="303" r:id="rId57"/>
    <p:sldId id="304" r:id="rId58"/>
    <p:sldId id="305" r:id="rId59"/>
    <p:sldId id="306" r:id="rId60"/>
    <p:sldId id="321" r:id="rId61"/>
    <p:sldId id="307" r:id="rId62"/>
    <p:sldId id="322" r:id="rId63"/>
    <p:sldId id="325" r:id="rId64"/>
    <p:sldId id="323" r:id="rId65"/>
    <p:sldId id="326" r:id="rId66"/>
    <p:sldId id="308" r:id="rId67"/>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B9756DF-E1D5-4102-8CAE-27F2D4ECB20E}" type="datetimeFigureOut">
              <a:rPr lang="ar-IQ" smtClean="0"/>
              <a:pPr/>
              <a:t>28/03/1440</a:t>
            </a:fld>
            <a:endParaRPr lang="ar-IQ"/>
          </a:p>
        </p:txBody>
      </p:sp>
      <p:sp>
        <p:nvSpPr>
          <p:cNvPr id="19" name="Footer Placeholder 18"/>
          <p:cNvSpPr>
            <a:spLocks noGrp="1"/>
          </p:cNvSpPr>
          <p:nvPr>
            <p:ph type="ftr" sz="quarter" idx="11"/>
          </p:nvPr>
        </p:nvSpPr>
        <p:spPr/>
        <p:txBody>
          <a:bodyPr/>
          <a:lstStyle/>
          <a:p>
            <a:endParaRPr lang="ar-IQ"/>
          </a:p>
        </p:txBody>
      </p:sp>
      <p:sp>
        <p:nvSpPr>
          <p:cNvPr id="27" name="Slide Number Placeholder 26"/>
          <p:cNvSpPr>
            <a:spLocks noGrp="1"/>
          </p:cNvSpPr>
          <p:nvPr>
            <p:ph type="sldNum" sz="quarter" idx="12"/>
          </p:nvPr>
        </p:nvSpPr>
        <p:spPr/>
        <p:txBody>
          <a:bodyPr/>
          <a:lstStyle/>
          <a:p>
            <a:fld id="{4131977F-A636-4F8F-B95A-6163AD215B31}"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9756DF-E1D5-4102-8CAE-27F2D4ECB20E}" type="datetimeFigureOut">
              <a:rPr lang="ar-IQ" smtClean="0"/>
              <a:pPr/>
              <a:t>28/03/1440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131977F-A636-4F8F-B95A-6163AD215B31}"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9756DF-E1D5-4102-8CAE-27F2D4ECB20E}" type="datetimeFigureOut">
              <a:rPr lang="ar-IQ" smtClean="0"/>
              <a:pPr/>
              <a:t>28/03/1440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131977F-A636-4F8F-B95A-6163AD215B31}"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9756DF-E1D5-4102-8CAE-27F2D4ECB20E}" type="datetimeFigureOut">
              <a:rPr lang="ar-IQ" smtClean="0"/>
              <a:pPr/>
              <a:t>28/03/1440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131977F-A636-4F8F-B95A-6163AD215B31}"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B9756DF-E1D5-4102-8CAE-27F2D4ECB20E}" type="datetimeFigureOut">
              <a:rPr lang="ar-IQ" smtClean="0"/>
              <a:pPr/>
              <a:t>28/03/1440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131977F-A636-4F8F-B95A-6163AD215B31}"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B9756DF-E1D5-4102-8CAE-27F2D4ECB20E}" type="datetimeFigureOut">
              <a:rPr lang="ar-IQ" smtClean="0"/>
              <a:pPr/>
              <a:t>28/03/1440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131977F-A636-4F8F-B95A-6163AD215B31}"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B9756DF-E1D5-4102-8CAE-27F2D4ECB20E}" type="datetimeFigureOut">
              <a:rPr lang="ar-IQ" smtClean="0"/>
              <a:pPr/>
              <a:t>28/03/1440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4131977F-A636-4F8F-B95A-6163AD215B31}"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B9756DF-E1D5-4102-8CAE-27F2D4ECB20E}" type="datetimeFigureOut">
              <a:rPr lang="ar-IQ" smtClean="0"/>
              <a:pPr/>
              <a:t>28/03/1440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4131977F-A636-4F8F-B95A-6163AD215B31}"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9756DF-E1D5-4102-8CAE-27F2D4ECB20E}" type="datetimeFigureOut">
              <a:rPr lang="ar-IQ" smtClean="0"/>
              <a:pPr/>
              <a:t>28/03/1440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4131977F-A636-4F8F-B95A-6163AD215B31}"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B9756DF-E1D5-4102-8CAE-27F2D4ECB20E}" type="datetimeFigureOut">
              <a:rPr lang="ar-IQ" smtClean="0"/>
              <a:pPr/>
              <a:t>28/03/1440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131977F-A636-4F8F-B95A-6163AD215B31}"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B9756DF-E1D5-4102-8CAE-27F2D4ECB20E}" type="datetimeFigureOut">
              <a:rPr lang="ar-IQ" smtClean="0"/>
              <a:pPr/>
              <a:t>28/03/1440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a:xfrm>
            <a:off x="8077200" y="6356350"/>
            <a:ext cx="609600" cy="365125"/>
          </a:xfrm>
        </p:spPr>
        <p:txBody>
          <a:bodyPr/>
          <a:lstStyle/>
          <a:p>
            <a:fld id="{4131977F-A636-4F8F-B95A-6163AD215B31}" type="slidenum">
              <a:rPr lang="ar-IQ" smtClean="0"/>
              <a:pPr/>
              <a:t>‹#›</a:t>
            </a:fld>
            <a:endParaRPr lang="ar-IQ"/>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B9756DF-E1D5-4102-8CAE-27F2D4ECB20E}" type="datetimeFigureOut">
              <a:rPr lang="ar-IQ" smtClean="0"/>
              <a:pPr/>
              <a:t>28/03/1440</a:t>
            </a:fld>
            <a:endParaRPr lang="ar-IQ"/>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31977F-A636-4F8F-B95A-6163AD215B31}" type="slidenum">
              <a:rPr lang="ar-IQ" smtClean="0"/>
              <a:pPr/>
              <a:t>‹#›</a:t>
            </a:fld>
            <a:endParaRPr lang="ar-IQ"/>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6700" b="1" i="1" dirty="0"/>
              <a:t>Urinary incontinence</a:t>
            </a:r>
            <a:r>
              <a:rPr lang="en-US" dirty="0"/>
              <a:t/>
            </a:r>
            <a:br>
              <a:rPr lang="en-US" dirty="0"/>
            </a:br>
            <a:r>
              <a:rPr lang="en-US" b="1" dirty="0"/>
              <a:t>                                   </a:t>
            </a:r>
            <a:r>
              <a:rPr lang="en-US" dirty="0"/>
              <a:t/>
            </a:r>
            <a:br>
              <a:rPr lang="en-US" dirty="0"/>
            </a:br>
            <a:endParaRPr lang="ar-IQ" dirty="0"/>
          </a:p>
        </p:txBody>
      </p:sp>
      <p:sp>
        <p:nvSpPr>
          <p:cNvPr id="3" name="Subtitle 2"/>
          <p:cNvSpPr>
            <a:spLocks noGrp="1"/>
          </p:cNvSpPr>
          <p:nvPr>
            <p:ph type="subTitle" idx="1"/>
          </p:nvPr>
        </p:nvSpPr>
        <p:spPr/>
        <p:txBody>
          <a:bodyPr/>
          <a:lstStyle/>
          <a:p>
            <a:pPr algn="ctr"/>
            <a:r>
              <a:rPr lang="en-US" b="1" dirty="0" smtClean="0"/>
              <a:t>Dr Ban </a:t>
            </a:r>
            <a:r>
              <a:rPr lang="en-US" b="1" dirty="0" err="1" smtClean="0"/>
              <a:t>Hadi</a:t>
            </a:r>
            <a:endParaRPr lang="en-US" b="1" dirty="0" smtClean="0"/>
          </a:p>
          <a:p>
            <a:pPr algn="ctr"/>
            <a:r>
              <a:rPr lang="en-US" b="1" smtClean="0"/>
              <a:t>2018</a:t>
            </a:r>
            <a:endParaRPr lang="ar-IQ"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6146" name="Picture 2"/>
          <p:cNvPicPr>
            <a:picLocks noGrp="1" noChangeAspect="1" noChangeArrowheads="1"/>
          </p:cNvPicPr>
          <p:nvPr>
            <p:ph idx="1"/>
          </p:nvPr>
        </p:nvPicPr>
        <p:blipFill>
          <a:blip r:embed="rId2"/>
          <a:srcRect/>
          <a:stretch>
            <a:fillRect/>
          </a:stretch>
        </p:blipFill>
        <p:spPr bwMode="auto">
          <a:xfrm>
            <a:off x="0" y="857232"/>
            <a:ext cx="9103766" cy="50720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7170" name="Picture 2"/>
          <p:cNvPicPr>
            <a:picLocks noGrp="1" noChangeAspect="1" noChangeArrowheads="1"/>
          </p:cNvPicPr>
          <p:nvPr>
            <p:ph idx="1"/>
          </p:nvPr>
        </p:nvPicPr>
        <p:blipFill>
          <a:blip r:embed="rId2"/>
          <a:srcRect/>
          <a:stretch>
            <a:fillRect/>
          </a:stretch>
        </p:blipFill>
        <p:spPr bwMode="auto">
          <a:xfrm>
            <a:off x="28926" y="1285860"/>
            <a:ext cx="9066572" cy="5143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Urodynamic</a:t>
            </a:r>
            <a:r>
              <a:rPr lang="en-US" b="1" dirty="0" smtClean="0"/>
              <a:t> stress incontinence USI:</a:t>
            </a:r>
            <a:endParaRPr lang="ar-IQ" dirty="0"/>
          </a:p>
        </p:txBody>
      </p:sp>
      <p:sp>
        <p:nvSpPr>
          <p:cNvPr id="3" name="Content Placeholder 2"/>
          <p:cNvSpPr>
            <a:spLocks noGrp="1"/>
          </p:cNvSpPr>
          <p:nvPr>
            <p:ph idx="1"/>
          </p:nvPr>
        </p:nvSpPr>
        <p:spPr/>
        <p:txBody>
          <a:bodyPr/>
          <a:lstStyle/>
          <a:p>
            <a:pPr algn="l">
              <a:buNone/>
            </a:pPr>
            <a:r>
              <a:rPr lang="en-US" dirty="0" smtClean="0"/>
              <a:t>is </a:t>
            </a:r>
            <a:r>
              <a:rPr lang="en-US" dirty="0"/>
              <a:t>noted during filling </a:t>
            </a:r>
            <a:r>
              <a:rPr lang="en-US" dirty="0" err="1"/>
              <a:t>cystometry</a:t>
            </a:r>
            <a:r>
              <a:rPr lang="en-US" dirty="0"/>
              <a:t>, and is defined as the involuntary leakage of urine during increased abdominal pressure in the absence of a </a:t>
            </a:r>
            <a:r>
              <a:rPr lang="en-US" dirty="0" err="1"/>
              <a:t>detrusor</a:t>
            </a:r>
            <a:r>
              <a:rPr lang="en-US" dirty="0"/>
              <a:t> contraction </a:t>
            </a:r>
          </a:p>
          <a:p>
            <a:endParaRPr lang="ar-IQ"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2050" name="Picture 2"/>
          <p:cNvPicPr>
            <a:picLocks noGrp="1" noChangeAspect="1" noChangeArrowheads="1"/>
          </p:cNvPicPr>
          <p:nvPr>
            <p:ph idx="1"/>
          </p:nvPr>
        </p:nvPicPr>
        <p:blipFill>
          <a:blip r:embed="rId2"/>
          <a:srcRect/>
          <a:stretch>
            <a:fillRect/>
          </a:stretch>
        </p:blipFill>
        <p:spPr bwMode="auto">
          <a:xfrm>
            <a:off x="0" y="785795"/>
            <a:ext cx="9112051" cy="61764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u="sng" dirty="0" smtClean="0"/>
              <a:t>Risk Factors for stress Urinary Incontinence </a:t>
            </a:r>
            <a:r>
              <a:rPr lang="en-US" dirty="0" smtClean="0"/>
              <a:t/>
            </a:r>
            <a:br>
              <a:rPr lang="en-US" dirty="0" smtClean="0"/>
            </a:br>
            <a:endParaRPr lang="ar-IQ" dirty="0"/>
          </a:p>
        </p:txBody>
      </p:sp>
      <p:sp>
        <p:nvSpPr>
          <p:cNvPr id="3" name="Content Placeholder 2"/>
          <p:cNvSpPr>
            <a:spLocks noGrp="1"/>
          </p:cNvSpPr>
          <p:nvPr>
            <p:ph idx="1"/>
          </p:nvPr>
        </p:nvSpPr>
        <p:spPr>
          <a:xfrm>
            <a:off x="214282" y="1142984"/>
            <a:ext cx="8715436" cy="5500726"/>
          </a:xfrm>
        </p:spPr>
        <p:txBody>
          <a:bodyPr>
            <a:normAutofit fontScale="70000" lnSpcReduction="20000"/>
          </a:bodyPr>
          <a:lstStyle/>
          <a:p>
            <a:pPr algn="l"/>
            <a:r>
              <a:rPr lang="ar-IQ" b="1" dirty="0"/>
              <a:t> </a:t>
            </a:r>
            <a:r>
              <a:rPr lang="en-US" dirty="0" smtClean="0"/>
              <a:t>  </a:t>
            </a:r>
            <a:r>
              <a:rPr lang="en-US" sz="3200" dirty="0" err="1" smtClean="0"/>
              <a:t>Multiparity</a:t>
            </a:r>
            <a:r>
              <a:rPr lang="en-US" sz="3200" dirty="0" smtClean="0"/>
              <a:t> (particularly vaginal births).</a:t>
            </a:r>
          </a:p>
          <a:p>
            <a:pPr algn="l" rtl="0">
              <a:buNone/>
            </a:pPr>
            <a:r>
              <a:rPr lang="en-US" sz="3200" dirty="0" smtClean="0"/>
              <a:t>• Forceps delivery*.</a:t>
            </a:r>
          </a:p>
          <a:p>
            <a:pPr algn="l" rtl="0">
              <a:buNone/>
            </a:pPr>
            <a:r>
              <a:rPr lang="en-US" sz="3200" dirty="0" smtClean="0"/>
              <a:t>• </a:t>
            </a:r>
            <a:r>
              <a:rPr lang="en-US" sz="3200" dirty="0" err="1" smtClean="0"/>
              <a:t>Perineal</a:t>
            </a:r>
            <a:r>
              <a:rPr lang="en-US" sz="3200" dirty="0" smtClean="0"/>
              <a:t> trauma.</a:t>
            </a:r>
          </a:p>
          <a:p>
            <a:pPr algn="l" rtl="0">
              <a:buNone/>
            </a:pPr>
            <a:r>
              <a:rPr lang="en-US" sz="3200" dirty="0" smtClean="0"/>
              <a:t>• Long </a:t>
            </a:r>
            <a:r>
              <a:rPr lang="en-US" sz="3200" dirty="0" err="1" smtClean="0"/>
              <a:t>labour</a:t>
            </a:r>
            <a:r>
              <a:rPr lang="en-US" sz="3200" dirty="0" smtClean="0"/>
              <a:t>*.</a:t>
            </a:r>
          </a:p>
          <a:p>
            <a:pPr algn="l" rtl="0">
              <a:buNone/>
            </a:pPr>
            <a:r>
              <a:rPr lang="en-US" sz="3200" dirty="0" smtClean="0"/>
              <a:t>• Epidural analgesia.</a:t>
            </a:r>
          </a:p>
          <a:p>
            <a:pPr algn="l" rtl="0">
              <a:buNone/>
            </a:pPr>
            <a:r>
              <a:rPr lang="en-US" sz="3200" dirty="0" smtClean="0"/>
              <a:t>• </a:t>
            </a:r>
            <a:r>
              <a:rPr lang="en-US" sz="3200" dirty="0" err="1" smtClean="0"/>
              <a:t>Birthweight</a:t>
            </a:r>
            <a:r>
              <a:rPr lang="en-US" sz="3200" dirty="0" smtClean="0"/>
              <a:t> &gt;4 kg.</a:t>
            </a:r>
          </a:p>
          <a:p>
            <a:pPr algn="l" rtl="0">
              <a:buNone/>
            </a:pPr>
            <a:r>
              <a:rPr lang="en-US" sz="3200" dirty="0" smtClean="0"/>
              <a:t>• Increasing age.</a:t>
            </a:r>
          </a:p>
          <a:p>
            <a:pPr algn="l" rtl="0">
              <a:buNone/>
            </a:pPr>
            <a:r>
              <a:rPr lang="en-US" sz="3200" dirty="0" smtClean="0"/>
              <a:t>• </a:t>
            </a:r>
            <a:r>
              <a:rPr lang="en-US" sz="3200" dirty="0" err="1" smtClean="0"/>
              <a:t>Postmenopause</a:t>
            </a:r>
            <a:r>
              <a:rPr lang="en-US" sz="3200" dirty="0" smtClean="0"/>
              <a:t>.</a:t>
            </a:r>
          </a:p>
          <a:p>
            <a:pPr algn="l" rtl="0">
              <a:buNone/>
            </a:pPr>
            <a:r>
              <a:rPr lang="en-US" sz="3200" dirty="0" smtClean="0"/>
              <a:t>• Obesity studies have shown that significant weight loss among obese women is associated with major improvements in urinary leakage symptoms.</a:t>
            </a:r>
          </a:p>
          <a:p>
            <a:pPr algn="l" rtl="0">
              <a:buNone/>
            </a:pPr>
            <a:r>
              <a:rPr lang="en-US" sz="3200" dirty="0" smtClean="0"/>
              <a:t>• Connective tissue disease.</a:t>
            </a:r>
          </a:p>
          <a:p>
            <a:pPr algn="l" rtl="0">
              <a:buNone/>
            </a:pPr>
            <a:r>
              <a:rPr lang="en-US" sz="3200" dirty="0" smtClean="0"/>
              <a:t>• Chronic cough (e.g. </a:t>
            </a:r>
            <a:r>
              <a:rPr lang="en-US" sz="3200" dirty="0" err="1" smtClean="0"/>
              <a:t>bronchiectasis</a:t>
            </a:r>
            <a:r>
              <a:rPr lang="en-US" sz="3200" dirty="0" smtClean="0"/>
              <a:t> or chronic obstructive pulmonary disease).</a:t>
            </a:r>
          </a:p>
          <a:p>
            <a:pPr algn="l" rtl="0">
              <a:buNone/>
            </a:pPr>
            <a:r>
              <a:rPr lang="en-US" sz="3200" dirty="0" smtClean="0"/>
              <a:t>• </a:t>
            </a:r>
            <a:r>
              <a:rPr lang="en-US" sz="3200" dirty="0" err="1" smtClean="0"/>
              <a:t>Doxazocin</a:t>
            </a:r>
            <a:r>
              <a:rPr lang="en-US" sz="3200" dirty="0" smtClean="0"/>
              <a:t> (alpha-adrenergic antagonist) for hypertension causes relaxation of the urethral sphincter*.</a:t>
            </a:r>
          </a:p>
          <a:p>
            <a:pPr algn="l">
              <a:buNone/>
            </a:pPr>
            <a:endParaRPr lang="ar-IQ"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Diagnosis:</a:t>
            </a:r>
            <a:r>
              <a:rPr lang="en-US" dirty="0" smtClean="0"/>
              <a:t/>
            </a:r>
            <a:br>
              <a:rPr lang="en-US" dirty="0" smtClean="0"/>
            </a:br>
            <a:endParaRPr lang="ar-IQ" dirty="0"/>
          </a:p>
        </p:txBody>
      </p:sp>
      <p:sp>
        <p:nvSpPr>
          <p:cNvPr id="3" name="Content Placeholder 2"/>
          <p:cNvSpPr>
            <a:spLocks noGrp="1"/>
          </p:cNvSpPr>
          <p:nvPr>
            <p:ph idx="1"/>
          </p:nvPr>
        </p:nvSpPr>
        <p:spPr>
          <a:xfrm>
            <a:off x="214282" y="1285860"/>
            <a:ext cx="8472518" cy="5038740"/>
          </a:xfrm>
        </p:spPr>
        <p:txBody>
          <a:bodyPr>
            <a:normAutofit/>
          </a:bodyPr>
          <a:lstStyle/>
          <a:p>
            <a:pPr algn="l">
              <a:buNone/>
            </a:pPr>
            <a:r>
              <a:rPr lang="en-US" b="1" i="1" dirty="0" smtClean="0"/>
              <a:t>History</a:t>
            </a:r>
            <a:r>
              <a:rPr lang="en-US" dirty="0"/>
              <a:t>: risk factors and symptoms, risk factors as cough, constipation, high parity and  difficult deliveries</a:t>
            </a:r>
          </a:p>
          <a:p>
            <a:pPr algn="l">
              <a:buNone/>
            </a:pPr>
            <a:r>
              <a:rPr lang="en-US" dirty="0"/>
              <a:t>Stress incontinence is the usual symptom, but </a:t>
            </a:r>
            <a:r>
              <a:rPr lang="en-US" dirty="0" err="1"/>
              <a:t>urgency,frequency</a:t>
            </a:r>
            <a:r>
              <a:rPr lang="en-US" dirty="0"/>
              <a:t> and urge incontinence may be present</a:t>
            </a:r>
            <a:r>
              <a:rPr lang="en-US" dirty="0" smtClean="0"/>
              <a:t>.</a:t>
            </a:r>
          </a:p>
          <a:p>
            <a:pPr algn="l">
              <a:buNone/>
            </a:pPr>
            <a:r>
              <a:rPr lang="en-US" dirty="0" smtClean="0"/>
              <a:t> </a:t>
            </a:r>
            <a:r>
              <a:rPr lang="en-US" dirty="0"/>
              <a:t>The patient may present with symptoms of </a:t>
            </a:r>
            <a:r>
              <a:rPr lang="en-US" dirty="0" err="1"/>
              <a:t>prolapse</a:t>
            </a:r>
            <a:r>
              <a:rPr lang="en-US" dirty="0"/>
              <a:t>.</a:t>
            </a:r>
          </a:p>
          <a:p>
            <a:pPr algn="l">
              <a:buNone/>
            </a:pPr>
            <a:r>
              <a:rPr lang="en-US" dirty="0"/>
              <a:t>The severity of symptoms vary from mild cases where incontinence occurs with heavy exercise such as lifting heavy weight to severe cases where incontinence develops simply on changing position.   </a:t>
            </a:r>
          </a:p>
          <a:p>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Examination</a:t>
            </a:r>
            <a:r>
              <a:rPr lang="en-US" dirty="0" smtClean="0"/>
              <a:t/>
            </a:r>
            <a:br>
              <a:rPr lang="en-US" dirty="0" smtClean="0"/>
            </a:br>
            <a:endParaRPr lang="ar-IQ" dirty="0"/>
          </a:p>
        </p:txBody>
      </p:sp>
      <p:sp>
        <p:nvSpPr>
          <p:cNvPr id="3" name="Content Placeholder 2"/>
          <p:cNvSpPr>
            <a:spLocks noGrp="1"/>
          </p:cNvSpPr>
          <p:nvPr>
            <p:ph idx="1"/>
          </p:nvPr>
        </p:nvSpPr>
        <p:spPr/>
        <p:txBody>
          <a:bodyPr/>
          <a:lstStyle/>
          <a:p>
            <a:r>
              <a:rPr lang="en-US" dirty="0"/>
              <a:t> </a:t>
            </a:r>
          </a:p>
          <a:p>
            <a:pPr algn="l">
              <a:buNone/>
            </a:pPr>
            <a:r>
              <a:rPr lang="en-US" sz="2800" dirty="0" smtClean="0"/>
              <a:t>Cough </a:t>
            </a:r>
            <a:r>
              <a:rPr lang="en-US" sz="2800" dirty="0"/>
              <a:t>test: stress incontinence may be demonstrated when the patient coughs. </a:t>
            </a:r>
            <a:endParaRPr lang="en-US" sz="2800" dirty="0" smtClean="0"/>
          </a:p>
          <a:p>
            <a:pPr algn="l">
              <a:buNone/>
            </a:pPr>
            <a:endParaRPr lang="en-US" sz="2800" dirty="0"/>
          </a:p>
          <a:p>
            <a:pPr algn="l">
              <a:buNone/>
            </a:pPr>
            <a:r>
              <a:rPr lang="en-US" sz="2800" dirty="0" smtClean="0"/>
              <a:t>Vaginal </a:t>
            </a:r>
            <a:r>
              <a:rPr lang="en-US" sz="2800" dirty="0"/>
              <a:t>examination should assess for </a:t>
            </a:r>
            <a:r>
              <a:rPr lang="en-US" sz="2800" dirty="0" err="1"/>
              <a:t>prolapse</a:t>
            </a:r>
            <a:r>
              <a:rPr lang="en-US" sz="2800" dirty="0"/>
              <a:t>, atrophy, fistula and pelvic masses</a:t>
            </a:r>
          </a:p>
          <a:p>
            <a:endParaRPr lang="ar-IQ"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 Tip test</a:t>
            </a:r>
            <a:r>
              <a:rPr lang="en-US" dirty="0" smtClean="0"/>
              <a:t>:</a:t>
            </a:r>
            <a:endParaRPr lang="ar-IQ" dirty="0"/>
          </a:p>
        </p:txBody>
      </p:sp>
      <p:sp>
        <p:nvSpPr>
          <p:cNvPr id="3" name="Content Placeholder 2"/>
          <p:cNvSpPr>
            <a:spLocks noGrp="1"/>
          </p:cNvSpPr>
          <p:nvPr>
            <p:ph idx="1"/>
          </p:nvPr>
        </p:nvSpPr>
        <p:spPr/>
        <p:txBody>
          <a:bodyPr/>
          <a:lstStyle/>
          <a:p>
            <a:pPr algn="l">
              <a:buNone/>
            </a:pPr>
            <a:r>
              <a:rPr lang="en-US" dirty="0" smtClean="0"/>
              <a:t>A </a:t>
            </a:r>
            <a:r>
              <a:rPr lang="en-US" dirty="0"/>
              <a:t>sterile swab stick is inserted into the bladder cavity. As the patient strains in continent women the angle between the horizon and the swab should not exceed 30 degree. While women with stress incontinence the angle may reach up to 60 degree.</a:t>
            </a:r>
          </a:p>
          <a:p>
            <a:endParaRPr lang="ar-IQ"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un578733"/>
          <p:cNvPicPr>
            <a:picLocks noGrp="1"/>
          </p:cNvPicPr>
          <p:nvPr>
            <p:ph idx="1"/>
          </p:nvPr>
        </p:nvPicPr>
        <p:blipFill>
          <a:blip r:embed="rId2"/>
          <a:srcRect/>
          <a:stretch>
            <a:fillRect/>
          </a:stretch>
        </p:blipFill>
        <p:spPr bwMode="auto">
          <a:xfrm>
            <a:off x="857224" y="0"/>
            <a:ext cx="7643866"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Investigations </a:t>
            </a:r>
            <a:r>
              <a:rPr lang="en-US" dirty="0" smtClean="0"/>
              <a:t/>
            </a:r>
            <a:br>
              <a:rPr lang="en-US" dirty="0" smtClean="0"/>
            </a:br>
            <a:endParaRPr lang="ar-IQ" dirty="0"/>
          </a:p>
        </p:txBody>
      </p:sp>
      <p:sp>
        <p:nvSpPr>
          <p:cNvPr id="3" name="Content Placeholder 2"/>
          <p:cNvSpPr>
            <a:spLocks noGrp="1"/>
          </p:cNvSpPr>
          <p:nvPr>
            <p:ph idx="1"/>
          </p:nvPr>
        </p:nvSpPr>
        <p:spPr/>
        <p:txBody>
          <a:bodyPr/>
          <a:lstStyle/>
          <a:p>
            <a:pPr algn="l">
              <a:buNone/>
            </a:pPr>
            <a:r>
              <a:rPr lang="en-US" dirty="0" smtClean="0"/>
              <a:t>1-</a:t>
            </a:r>
            <a:r>
              <a:rPr lang="en-US" b="1" dirty="0" smtClean="0"/>
              <a:t>Mid-stream </a:t>
            </a:r>
            <a:r>
              <a:rPr lang="en-US" b="1" dirty="0"/>
              <a:t>specimen of urine</a:t>
            </a:r>
            <a:r>
              <a:rPr lang="en-US" dirty="0"/>
              <a:t>: to exclude infection</a:t>
            </a:r>
          </a:p>
          <a:p>
            <a:pPr algn="l">
              <a:buNone/>
            </a:pPr>
            <a:r>
              <a:rPr lang="en-US" dirty="0"/>
              <a:t>2-</a:t>
            </a:r>
            <a:r>
              <a:rPr lang="en-US" b="1" dirty="0"/>
              <a:t>Frequency/volume chart</a:t>
            </a:r>
            <a:r>
              <a:rPr lang="en-US" dirty="0"/>
              <a:t>: (urinary or bladder diary) provides an objective assessment of a patient’s fluid input and urine output</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214422"/>
            <a:ext cx="8229600" cy="1143000"/>
          </a:xfrm>
        </p:spPr>
        <p:txBody>
          <a:bodyPr>
            <a:normAutofit fontScale="90000"/>
          </a:bodyPr>
          <a:lstStyle/>
          <a:p>
            <a:pPr algn="ctr"/>
            <a:r>
              <a:rPr lang="en-US" sz="4400" b="1" dirty="0" smtClean="0"/>
              <a:t>Objectives: </a:t>
            </a:r>
            <a:r>
              <a:rPr lang="en-US" sz="4000" dirty="0" smtClean="0"/>
              <a:t>by the end of this lecture, the 5</a:t>
            </a:r>
            <a:r>
              <a:rPr lang="en-US" sz="4000" baseline="30000" dirty="0" smtClean="0"/>
              <a:t>th</a:t>
            </a:r>
            <a:r>
              <a:rPr lang="en-US" sz="4000" dirty="0" smtClean="0"/>
              <a:t> year student should be able to:</a:t>
            </a:r>
            <a:br>
              <a:rPr lang="en-US" sz="4000" dirty="0" smtClean="0"/>
            </a:br>
            <a:endParaRPr lang="ar-IQ" dirty="0"/>
          </a:p>
        </p:txBody>
      </p:sp>
      <p:sp>
        <p:nvSpPr>
          <p:cNvPr id="3" name="Content Placeholder 2"/>
          <p:cNvSpPr>
            <a:spLocks noGrp="1"/>
          </p:cNvSpPr>
          <p:nvPr>
            <p:ph idx="1"/>
          </p:nvPr>
        </p:nvSpPr>
        <p:spPr/>
        <p:txBody>
          <a:bodyPr>
            <a:normAutofit fontScale="92500" lnSpcReduction="10000"/>
          </a:bodyPr>
          <a:lstStyle/>
          <a:p>
            <a:pPr marL="514350" lvl="0" indent="-514350" algn="l" rtl="0">
              <a:buFont typeface="+mj-lt"/>
              <a:buAutoNum type="arabicPeriod"/>
            </a:pPr>
            <a:r>
              <a:rPr lang="en-US" dirty="0" smtClean="0"/>
              <a:t>Define </a:t>
            </a:r>
            <a:r>
              <a:rPr lang="en-US" dirty="0" smtClean="0"/>
              <a:t>urinary incontinence </a:t>
            </a:r>
          </a:p>
          <a:p>
            <a:pPr marL="514350" lvl="0" indent="-514350" algn="l" rtl="0">
              <a:buFont typeface="+mj-lt"/>
              <a:buAutoNum type="arabicPeriod"/>
            </a:pPr>
            <a:r>
              <a:rPr lang="en-US" dirty="0" smtClean="0"/>
              <a:t>Summarize the types of  urinary incontinence</a:t>
            </a:r>
          </a:p>
          <a:p>
            <a:pPr marL="514350" lvl="0" indent="-514350" algn="l" rtl="0">
              <a:buFont typeface="+mj-lt"/>
              <a:buAutoNum type="arabicPeriod"/>
            </a:pPr>
            <a:r>
              <a:rPr lang="en-US" dirty="0" smtClean="0"/>
              <a:t>Differentiate  between its types by history taking </a:t>
            </a:r>
          </a:p>
          <a:p>
            <a:pPr marL="514350" lvl="0" indent="-514350" algn="l" rtl="0">
              <a:buFont typeface="+mj-lt"/>
              <a:buAutoNum type="arabicPeriod"/>
            </a:pPr>
            <a:r>
              <a:rPr lang="en-US" dirty="0" smtClean="0"/>
              <a:t>Demonstrate on </a:t>
            </a:r>
            <a:r>
              <a:rPr lang="en-US" dirty="0" err="1" smtClean="0"/>
              <a:t>menniquene</a:t>
            </a:r>
            <a:r>
              <a:rPr lang="en-US" dirty="0" smtClean="0"/>
              <a:t> </a:t>
            </a:r>
            <a:r>
              <a:rPr lang="en-US" dirty="0" smtClean="0"/>
              <a:t>the examination of a </a:t>
            </a:r>
            <a:r>
              <a:rPr lang="en-US" dirty="0" smtClean="0"/>
              <a:t>case with urinary incontinence</a:t>
            </a:r>
          </a:p>
          <a:p>
            <a:pPr marL="514350" lvl="0" indent="-514350" algn="l" rtl="0">
              <a:buFont typeface="+mj-lt"/>
              <a:buAutoNum type="arabicPeriod"/>
            </a:pPr>
            <a:r>
              <a:rPr lang="en-US" dirty="0" smtClean="0"/>
              <a:t>Predict the management option for different case presentations </a:t>
            </a:r>
          </a:p>
          <a:p>
            <a:pPr algn="l">
              <a:buNone/>
            </a:pPr>
            <a:endParaRPr lang="en-US" dirty="0" smtClean="0"/>
          </a:p>
          <a:p>
            <a:pPr algn="l">
              <a:buNone/>
            </a:pPr>
            <a:endParaRPr lang="en-US" dirty="0" smtClean="0"/>
          </a:p>
          <a:p>
            <a:pPr algn="l">
              <a:buNone/>
            </a:pPr>
            <a:endParaRPr lang="en-US" dirty="0" smtClean="0"/>
          </a:p>
          <a:p>
            <a:pPr algn="l">
              <a:buNone/>
            </a:pPr>
            <a:r>
              <a:rPr lang="en-US" sz="1800" dirty="0" smtClean="0"/>
              <a:t>Text books Gynecology by ten teachers 20</a:t>
            </a:r>
            <a:r>
              <a:rPr lang="en-US" sz="1800" baseline="30000" dirty="0" smtClean="0"/>
              <a:t>th</a:t>
            </a:r>
            <a:r>
              <a:rPr lang="en-US" sz="1800" dirty="0" smtClean="0"/>
              <a:t> ed. And </a:t>
            </a:r>
            <a:r>
              <a:rPr lang="en-US" sz="1800" dirty="0" err="1" smtClean="0"/>
              <a:t>dewhurts</a:t>
            </a:r>
            <a:endParaRPr lang="ar-IQ" sz="1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p:cNvPicPr>
          <p:nvPr>
            <p:ph idx="1"/>
          </p:nvPr>
        </p:nvPicPr>
        <p:blipFill>
          <a:blip r:embed="rId2"/>
          <a:srcRect/>
          <a:stretch>
            <a:fillRect/>
          </a:stretch>
        </p:blipFill>
        <p:spPr bwMode="auto">
          <a:xfrm>
            <a:off x="214282" y="0"/>
            <a:ext cx="8501122" cy="66437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a:buNone/>
            </a:pPr>
            <a:r>
              <a:rPr lang="en-US" dirty="0"/>
              <a:t>3-</a:t>
            </a:r>
            <a:r>
              <a:rPr lang="en-US" b="1" dirty="0"/>
              <a:t>Pad test</a:t>
            </a:r>
            <a:r>
              <a:rPr lang="en-US" dirty="0"/>
              <a:t>: by measuring the weight gain of a </a:t>
            </a:r>
            <a:r>
              <a:rPr lang="en-US" dirty="0" err="1"/>
              <a:t>perineal</a:t>
            </a:r>
            <a:r>
              <a:rPr lang="en-US" dirty="0"/>
              <a:t> sanitary towel</a:t>
            </a:r>
          </a:p>
          <a:p>
            <a:pPr algn="l">
              <a:buNone/>
            </a:pPr>
            <a:r>
              <a:rPr lang="en-US" dirty="0"/>
              <a:t>4-</a:t>
            </a:r>
            <a:r>
              <a:rPr lang="en-US" b="1" dirty="0"/>
              <a:t>Uroflowmetry</a:t>
            </a:r>
            <a:r>
              <a:rPr lang="en-US" dirty="0"/>
              <a:t> :  is the measurement of urine flow rate. A flow rate &lt; 15mL \ s on more than one occasion is considered abnormal in </a:t>
            </a:r>
            <a:r>
              <a:rPr lang="en-US" dirty="0" smtClean="0"/>
              <a:t>female</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a:t>
            </a:r>
            <a:r>
              <a:rPr lang="en-US" b="1" dirty="0" smtClean="0"/>
              <a:t>Cystometry</a:t>
            </a:r>
            <a:endParaRPr lang="ar-IQ" dirty="0"/>
          </a:p>
        </p:txBody>
      </p:sp>
      <p:sp>
        <p:nvSpPr>
          <p:cNvPr id="3" name="Content Placeholder 2"/>
          <p:cNvSpPr>
            <a:spLocks noGrp="1"/>
          </p:cNvSpPr>
          <p:nvPr>
            <p:ph idx="1"/>
          </p:nvPr>
        </p:nvSpPr>
        <p:spPr/>
        <p:txBody>
          <a:bodyPr/>
          <a:lstStyle/>
          <a:p>
            <a:r>
              <a:rPr lang="ar-IQ" dirty="0"/>
              <a:t> </a:t>
            </a:r>
            <a:endParaRPr lang="en-US" dirty="0"/>
          </a:p>
          <a:p>
            <a:pPr algn="l">
              <a:buNone/>
            </a:pPr>
            <a:r>
              <a:rPr lang="en-US" dirty="0"/>
              <a:t> </a:t>
            </a:r>
            <a:r>
              <a:rPr lang="en-US" dirty="0" smtClean="0"/>
              <a:t>involves </a:t>
            </a:r>
            <a:r>
              <a:rPr lang="en-US" dirty="0"/>
              <a:t>the measurement of the pressure volume relationship of the bladder. It measures the abdominal pressure, </a:t>
            </a:r>
            <a:r>
              <a:rPr lang="en-US" dirty="0" err="1"/>
              <a:t>intravesical</a:t>
            </a:r>
            <a:r>
              <a:rPr lang="en-US" dirty="0"/>
              <a:t> pressure and </a:t>
            </a:r>
            <a:r>
              <a:rPr lang="en-US" dirty="0" err="1"/>
              <a:t>detrusor</a:t>
            </a:r>
            <a:r>
              <a:rPr lang="en-US" dirty="0"/>
              <a:t> pressure</a:t>
            </a:r>
          </a:p>
          <a:p>
            <a:endParaRPr lang="ar-IQ"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p:cNvPicPr>
          <p:nvPr>
            <p:ph idx="1"/>
          </p:nvPr>
        </p:nvPicPr>
        <p:blipFill>
          <a:blip r:embed="rId2"/>
          <a:srcRect/>
          <a:stretch>
            <a:fillRect/>
          </a:stretch>
        </p:blipFill>
        <p:spPr>
          <a:xfrm>
            <a:off x="642910" y="0"/>
            <a:ext cx="7715304" cy="6858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The following are parameters of normal bladder function.</a:t>
            </a:r>
            <a:br>
              <a:rPr lang="en-US" sz="2400" dirty="0" smtClean="0"/>
            </a:br>
            <a:endParaRPr lang="ar-IQ" sz="2400" dirty="0"/>
          </a:p>
        </p:txBody>
      </p:sp>
      <p:sp>
        <p:nvSpPr>
          <p:cNvPr id="3" name="Content Placeholder 2"/>
          <p:cNvSpPr>
            <a:spLocks noGrp="1"/>
          </p:cNvSpPr>
          <p:nvPr>
            <p:ph idx="1"/>
          </p:nvPr>
        </p:nvSpPr>
        <p:spPr/>
        <p:txBody>
          <a:bodyPr>
            <a:normAutofit/>
          </a:bodyPr>
          <a:lstStyle/>
          <a:p>
            <a:pPr algn="l">
              <a:buNone/>
            </a:pPr>
            <a:r>
              <a:rPr lang="en-US" dirty="0" smtClean="0"/>
              <a:t>• </a:t>
            </a:r>
            <a:r>
              <a:rPr lang="en-US" dirty="0"/>
              <a:t>Residual urine of &lt; 50 </a:t>
            </a:r>
            <a:r>
              <a:rPr lang="en-US" dirty="0" err="1"/>
              <a:t>mL.</a:t>
            </a:r>
            <a:r>
              <a:rPr lang="en-US" dirty="0"/>
              <a:t> </a:t>
            </a:r>
          </a:p>
          <a:p>
            <a:pPr algn="l">
              <a:buNone/>
            </a:pPr>
            <a:r>
              <a:rPr lang="en-US" dirty="0"/>
              <a:t>• First desire to void between 150 and 200 </a:t>
            </a:r>
            <a:r>
              <a:rPr lang="en-US" dirty="0" err="1"/>
              <a:t>mL.</a:t>
            </a:r>
            <a:r>
              <a:rPr lang="en-US" dirty="0"/>
              <a:t> </a:t>
            </a:r>
          </a:p>
          <a:p>
            <a:pPr algn="l">
              <a:buNone/>
            </a:pPr>
            <a:r>
              <a:rPr lang="en-US" dirty="0"/>
              <a:t>• Capacity between 400 and 600 </a:t>
            </a:r>
            <a:r>
              <a:rPr lang="en-US" dirty="0" err="1"/>
              <a:t>mL.</a:t>
            </a:r>
            <a:r>
              <a:rPr lang="en-US" dirty="0"/>
              <a:t> </a:t>
            </a:r>
          </a:p>
          <a:p>
            <a:pPr algn="l">
              <a:buNone/>
            </a:pPr>
            <a:r>
              <a:rPr lang="en-US" dirty="0"/>
              <a:t>• </a:t>
            </a:r>
            <a:r>
              <a:rPr lang="en-US" dirty="0" err="1"/>
              <a:t>Detrusor</a:t>
            </a:r>
            <a:r>
              <a:rPr lang="en-US" dirty="0"/>
              <a:t> pressure rise of &lt; 15 cmH</a:t>
            </a:r>
            <a:r>
              <a:rPr lang="en-US" baseline="-25000" dirty="0"/>
              <a:t>2</a:t>
            </a:r>
            <a:r>
              <a:rPr lang="en-US" dirty="0"/>
              <a:t>0 during filling and standing.</a:t>
            </a:r>
          </a:p>
          <a:p>
            <a:pPr algn="l">
              <a:buNone/>
            </a:pPr>
            <a:r>
              <a:rPr lang="en-US" dirty="0"/>
              <a:t>• Absence of systolic </a:t>
            </a:r>
            <a:r>
              <a:rPr lang="en-US" dirty="0" err="1"/>
              <a:t>detrusor</a:t>
            </a:r>
            <a:r>
              <a:rPr lang="en-US" dirty="0"/>
              <a:t> contractions.</a:t>
            </a:r>
          </a:p>
          <a:p>
            <a:pPr algn="l">
              <a:buNone/>
            </a:pPr>
            <a:r>
              <a:rPr lang="en-US" dirty="0"/>
              <a:t>• No leakage on coughing.</a:t>
            </a:r>
          </a:p>
          <a:p>
            <a:pPr algn="l">
              <a:buNone/>
            </a:pPr>
            <a:r>
              <a:rPr lang="en-US" dirty="0"/>
              <a:t>• A voiding </a:t>
            </a:r>
            <a:r>
              <a:rPr lang="en-US" dirty="0" err="1"/>
              <a:t>detrusor</a:t>
            </a:r>
            <a:r>
              <a:rPr lang="en-US" dirty="0"/>
              <a:t> pressure rise of &lt; 70 cmH20 with a peak flow rate of  &gt; 15 </a:t>
            </a:r>
            <a:r>
              <a:rPr lang="en-US" dirty="0" err="1"/>
              <a:t>mLis</a:t>
            </a:r>
            <a:r>
              <a:rPr lang="en-US" dirty="0"/>
              <a:t> for a volume &gt; 150 </a:t>
            </a:r>
            <a:r>
              <a:rPr lang="en-US" dirty="0" err="1"/>
              <a:t>mL</a:t>
            </a:r>
            <a:r>
              <a:rPr lang="en-US" dirty="0"/>
              <a:t> </a:t>
            </a:r>
            <a:endParaRPr lang="ar-IQ"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a:buNone/>
            </a:pPr>
            <a:r>
              <a:rPr lang="en-US" dirty="0"/>
              <a:t>6- other investigations in selected cases like: </a:t>
            </a:r>
            <a:r>
              <a:rPr lang="en-US" dirty="0" err="1"/>
              <a:t>Videocystourethrography</a:t>
            </a:r>
            <a:r>
              <a:rPr lang="en-US" dirty="0"/>
              <a:t>,</a:t>
            </a:r>
            <a:r>
              <a:rPr lang="en-US" b="1" dirty="0"/>
              <a:t> </a:t>
            </a:r>
            <a:r>
              <a:rPr lang="en-US" dirty="0"/>
              <a:t>Urethral pressure </a:t>
            </a:r>
            <a:r>
              <a:rPr lang="en-US" dirty="0" err="1"/>
              <a:t>profilometry</a:t>
            </a:r>
            <a:r>
              <a:rPr lang="en-US" dirty="0"/>
              <a:t>, </a:t>
            </a:r>
            <a:r>
              <a:rPr lang="en-US" dirty="0" err="1"/>
              <a:t>Cystourethroscopy</a:t>
            </a:r>
            <a:r>
              <a:rPr lang="en-US" dirty="0"/>
              <a:t>, Ultrasound and IVU  usually performed when there is </a:t>
            </a:r>
            <a:r>
              <a:rPr lang="en-US" dirty="0" err="1"/>
              <a:t>hematuria</a:t>
            </a:r>
            <a:r>
              <a:rPr lang="en-US" dirty="0"/>
              <a:t>, recurrent UTI, fistula, urgency and </a:t>
            </a:r>
            <a:r>
              <a:rPr lang="en-US" dirty="0" err="1"/>
              <a:t>dysurea</a:t>
            </a:r>
            <a:endParaRPr lang="en-US" dirty="0"/>
          </a:p>
          <a:p>
            <a:endParaRPr lang="ar-IQ"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Treatment of </a:t>
            </a:r>
            <a:r>
              <a:rPr lang="en-US" sz="3600" b="1" dirty="0" err="1" smtClean="0"/>
              <a:t>Urodynamic</a:t>
            </a:r>
            <a:r>
              <a:rPr lang="en-US" sz="3600" b="1" dirty="0" smtClean="0"/>
              <a:t> stress incontinence</a:t>
            </a:r>
            <a:r>
              <a:rPr lang="en-US" b="1" dirty="0" smtClean="0"/>
              <a:t>:</a:t>
            </a:r>
            <a:r>
              <a:rPr lang="en-US" dirty="0" smtClean="0"/>
              <a:t/>
            </a:r>
            <a:br>
              <a:rPr lang="en-US" dirty="0" smtClean="0"/>
            </a:br>
            <a:endParaRPr lang="ar-IQ" dirty="0"/>
          </a:p>
        </p:txBody>
      </p:sp>
      <p:sp>
        <p:nvSpPr>
          <p:cNvPr id="3" name="Content Placeholder 2"/>
          <p:cNvSpPr>
            <a:spLocks noGrp="1"/>
          </p:cNvSpPr>
          <p:nvPr>
            <p:ph idx="1"/>
          </p:nvPr>
        </p:nvSpPr>
        <p:spPr/>
        <p:txBody>
          <a:bodyPr>
            <a:normAutofit/>
          </a:bodyPr>
          <a:lstStyle/>
          <a:p>
            <a:pPr algn="l">
              <a:buNone/>
            </a:pPr>
            <a:r>
              <a:rPr lang="en-US" b="1" dirty="0" smtClean="0"/>
              <a:t>A</a:t>
            </a:r>
            <a:r>
              <a:rPr lang="en-US" b="1" dirty="0"/>
              <a:t>. Non surgical:</a:t>
            </a:r>
            <a:endParaRPr lang="en-US" dirty="0"/>
          </a:p>
          <a:p>
            <a:pPr algn="l">
              <a:buNone/>
            </a:pPr>
            <a:r>
              <a:rPr lang="ar-IQ" dirty="0"/>
              <a:t>:</a:t>
            </a:r>
            <a:r>
              <a:rPr lang="ar-IQ" b="1" u="sng" dirty="0"/>
              <a:t> </a:t>
            </a:r>
            <a:r>
              <a:rPr lang="en-US" b="1" u="sng" dirty="0"/>
              <a:t>Simple measures </a:t>
            </a:r>
            <a:endParaRPr lang="en-US" dirty="0"/>
          </a:p>
          <a:p>
            <a:pPr algn="l">
              <a:buNone/>
            </a:pPr>
            <a:r>
              <a:rPr lang="en-US" dirty="0"/>
              <a:t>Treatment  of urinary tract </a:t>
            </a:r>
            <a:r>
              <a:rPr lang="en-US" dirty="0" smtClean="0"/>
              <a:t>infection</a:t>
            </a:r>
          </a:p>
          <a:p>
            <a:pPr algn="l">
              <a:buNone/>
            </a:pPr>
            <a:r>
              <a:rPr lang="en-US" dirty="0" smtClean="0"/>
              <a:t>Restriction </a:t>
            </a:r>
            <a:r>
              <a:rPr lang="en-US" dirty="0"/>
              <a:t>of fluid </a:t>
            </a:r>
            <a:r>
              <a:rPr lang="en-US" dirty="0" smtClean="0"/>
              <a:t>intake</a:t>
            </a:r>
          </a:p>
          <a:p>
            <a:pPr algn="l">
              <a:buNone/>
            </a:pPr>
            <a:r>
              <a:rPr lang="en-US" dirty="0" smtClean="0"/>
              <a:t>Reduce </a:t>
            </a:r>
            <a:r>
              <a:rPr lang="en-US" dirty="0"/>
              <a:t>caffeine </a:t>
            </a:r>
            <a:r>
              <a:rPr lang="en-US" dirty="0" smtClean="0"/>
              <a:t>intake</a:t>
            </a:r>
          </a:p>
          <a:p>
            <a:pPr algn="l">
              <a:buNone/>
            </a:pPr>
            <a:r>
              <a:rPr lang="en-US" dirty="0" smtClean="0"/>
              <a:t>Modifying </a:t>
            </a:r>
            <a:r>
              <a:rPr lang="en-US" dirty="0"/>
              <a:t>medication(e.g. diuretics</a:t>
            </a:r>
            <a:r>
              <a:rPr lang="en-US" dirty="0" smtClean="0"/>
              <a:t>)</a:t>
            </a:r>
          </a:p>
          <a:p>
            <a:pPr algn="l">
              <a:buNone/>
            </a:pPr>
            <a:r>
              <a:rPr lang="en-US" dirty="0" smtClean="0"/>
              <a:t>Treating </a:t>
            </a:r>
            <a:r>
              <a:rPr lang="en-US" dirty="0"/>
              <a:t>chronic cough and constipation play an important role in the management of most types of urinary incontinence.</a:t>
            </a:r>
          </a:p>
          <a:p>
            <a:endParaRPr lang="ar-IQ"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Prevention </a:t>
            </a:r>
            <a:r>
              <a:rPr lang="en-US" dirty="0" smtClean="0"/>
              <a:t/>
            </a:r>
            <a:br>
              <a:rPr lang="en-US" dirty="0" smtClean="0"/>
            </a:br>
            <a:endParaRPr lang="ar-IQ" dirty="0"/>
          </a:p>
        </p:txBody>
      </p:sp>
      <p:sp>
        <p:nvSpPr>
          <p:cNvPr id="3" name="Content Placeholder 2"/>
          <p:cNvSpPr>
            <a:spLocks noGrp="1"/>
          </p:cNvSpPr>
          <p:nvPr>
            <p:ph idx="1"/>
          </p:nvPr>
        </p:nvSpPr>
        <p:spPr/>
        <p:txBody>
          <a:bodyPr>
            <a:normAutofit/>
          </a:bodyPr>
          <a:lstStyle/>
          <a:p>
            <a:pPr algn="l">
              <a:buNone/>
            </a:pPr>
            <a:r>
              <a:rPr lang="en-US" dirty="0" smtClean="0"/>
              <a:t>Shortening </a:t>
            </a:r>
            <a:r>
              <a:rPr lang="en-US" dirty="0"/>
              <a:t>the second stage of delivery and reducing traumatic delivery may result in fewer women developing stress incontinence. The benefits of hormone replacement therapy have not been substantiated. The role of pelvic floor exercises either before or during pregnancy needs to be evaluated.</a:t>
            </a:r>
          </a:p>
          <a:p>
            <a:endParaRPr lang="ar-IQ"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Conservative treatment is indicated when</a:t>
            </a:r>
            <a:r>
              <a:rPr lang="en-US" dirty="0" smtClean="0"/>
              <a:t/>
            </a:r>
            <a:br>
              <a:rPr lang="en-US" dirty="0" smtClean="0"/>
            </a:br>
            <a:endParaRPr lang="ar-IQ" dirty="0"/>
          </a:p>
        </p:txBody>
      </p:sp>
      <p:sp>
        <p:nvSpPr>
          <p:cNvPr id="3" name="Content Placeholder 2"/>
          <p:cNvSpPr>
            <a:spLocks noGrp="1"/>
          </p:cNvSpPr>
          <p:nvPr>
            <p:ph idx="1"/>
          </p:nvPr>
        </p:nvSpPr>
        <p:spPr/>
        <p:txBody>
          <a:bodyPr>
            <a:normAutofit/>
          </a:bodyPr>
          <a:lstStyle/>
          <a:p>
            <a:pPr algn="l">
              <a:buNone/>
            </a:pPr>
            <a:r>
              <a:rPr lang="en-US" dirty="0" smtClean="0"/>
              <a:t>1- </a:t>
            </a:r>
            <a:r>
              <a:rPr lang="en-US" dirty="0"/>
              <a:t>The incontinence is mild,</a:t>
            </a:r>
          </a:p>
          <a:p>
            <a:pPr algn="l">
              <a:buNone/>
            </a:pPr>
            <a:r>
              <a:rPr lang="en-US" dirty="0"/>
              <a:t>2- The patient is medically unfit for surgery or </a:t>
            </a:r>
          </a:p>
          <a:p>
            <a:pPr algn="l">
              <a:buNone/>
            </a:pPr>
            <a:r>
              <a:rPr lang="en-US" dirty="0"/>
              <a:t>3-The patient does not wish to undergo an operation</a:t>
            </a:r>
          </a:p>
          <a:p>
            <a:pPr algn="l">
              <a:buNone/>
            </a:pPr>
            <a:r>
              <a:rPr lang="en-US" dirty="0"/>
              <a:t>4- Women who have not yet completed their families.</a:t>
            </a:r>
          </a:p>
          <a:p>
            <a:pPr algn="l">
              <a:buNone/>
            </a:pPr>
            <a:r>
              <a:rPr lang="en-US" dirty="0"/>
              <a:t>5- It may also be useful prior to surgery in case of a long waiting list</a:t>
            </a:r>
          </a:p>
          <a:p>
            <a:endParaRPr lang="ar-IQ"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1- Non pharmacological</a:t>
            </a:r>
            <a:r>
              <a:rPr lang="en-US" dirty="0" smtClean="0"/>
              <a:t/>
            </a:r>
            <a:br>
              <a:rPr lang="en-US" dirty="0" smtClean="0"/>
            </a:br>
            <a:endParaRPr lang="ar-IQ" dirty="0"/>
          </a:p>
        </p:txBody>
      </p:sp>
      <p:sp>
        <p:nvSpPr>
          <p:cNvPr id="3" name="Content Placeholder 2"/>
          <p:cNvSpPr>
            <a:spLocks noGrp="1"/>
          </p:cNvSpPr>
          <p:nvPr>
            <p:ph idx="1"/>
          </p:nvPr>
        </p:nvSpPr>
        <p:spPr/>
        <p:txBody>
          <a:bodyPr>
            <a:normAutofit/>
          </a:bodyPr>
          <a:lstStyle/>
          <a:p>
            <a:pPr algn="l">
              <a:buNone/>
            </a:pPr>
            <a:r>
              <a:rPr lang="en-US" dirty="0"/>
              <a:t> </a:t>
            </a:r>
          </a:p>
          <a:p>
            <a:pPr algn="l">
              <a:buNone/>
            </a:pPr>
            <a:r>
              <a:rPr lang="en-US" dirty="0" smtClean="0"/>
              <a:t>1</a:t>
            </a:r>
            <a:r>
              <a:rPr lang="en-US" b="1" dirty="0" smtClean="0"/>
              <a:t>- </a:t>
            </a:r>
            <a:r>
              <a:rPr lang="en-US" b="1" dirty="0"/>
              <a:t>Pelvic floor muscle training</a:t>
            </a:r>
            <a:r>
              <a:rPr lang="en-US" dirty="0"/>
              <a:t> : Also known as </a:t>
            </a:r>
            <a:r>
              <a:rPr lang="en-US" i="1" dirty="0" err="1"/>
              <a:t>Kegel</a:t>
            </a:r>
            <a:r>
              <a:rPr lang="en-US" i="1" dirty="0"/>
              <a:t> exercises,</a:t>
            </a:r>
            <a:r>
              <a:rPr lang="en-US" dirty="0"/>
              <a:t> PFMT entails voluntary contraction of the </a:t>
            </a:r>
            <a:r>
              <a:rPr lang="en-US" dirty="0" err="1"/>
              <a:t>levator</a:t>
            </a:r>
            <a:r>
              <a:rPr lang="en-US" dirty="0"/>
              <a:t> </a:t>
            </a:r>
            <a:r>
              <a:rPr lang="en-US" dirty="0" err="1"/>
              <a:t>ani</a:t>
            </a:r>
            <a:r>
              <a:rPr lang="en-US" dirty="0"/>
              <a:t> muscles. As with any muscle building, exercise sets should be performed numerous times during the day, with some reporting up to 50 or 60 times each day. The aim is to enhance the tone of </a:t>
            </a:r>
            <a:r>
              <a:rPr lang="en-US" dirty="0" err="1"/>
              <a:t>levator</a:t>
            </a:r>
            <a:r>
              <a:rPr lang="en-US" dirty="0"/>
              <a:t> </a:t>
            </a:r>
            <a:r>
              <a:rPr lang="en-US" dirty="0" err="1"/>
              <a:t>ani</a:t>
            </a:r>
            <a:r>
              <a:rPr lang="en-US" dirty="0"/>
              <a:t> muscle. 40 -60 % of cases improve with this exercise</a:t>
            </a:r>
          </a:p>
          <a:p>
            <a:endParaRPr lang="ar-IQ"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What is incontinence?</a:t>
            </a:r>
            <a:endParaRPr lang="ar-IQ" dirty="0"/>
          </a:p>
        </p:txBody>
      </p:sp>
      <p:sp>
        <p:nvSpPr>
          <p:cNvPr id="3" name="Content Placeholder 2"/>
          <p:cNvSpPr>
            <a:spLocks noGrp="1"/>
          </p:cNvSpPr>
          <p:nvPr>
            <p:ph idx="1"/>
          </p:nvPr>
        </p:nvSpPr>
        <p:spPr/>
        <p:txBody>
          <a:bodyPr>
            <a:normAutofit/>
          </a:bodyPr>
          <a:lstStyle/>
          <a:p>
            <a:pPr>
              <a:buNone/>
            </a:pPr>
            <a:r>
              <a:rPr lang="en-US" dirty="0"/>
              <a:t> </a:t>
            </a:r>
          </a:p>
          <a:p>
            <a:pPr algn="l" rtl="0">
              <a:buNone/>
            </a:pPr>
            <a:r>
              <a:rPr lang="en-US" dirty="0" smtClean="0"/>
              <a:t>Urinary </a:t>
            </a:r>
            <a:r>
              <a:rPr lang="en-US" dirty="0"/>
              <a:t>incontinence is defined as the involuntary loss of urine that is objectively demonstrable and is a social or hygienic problem</a:t>
            </a:r>
          </a:p>
          <a:p>
            <a:pPr algn="l" rtl="0">
              <a:buNone/>
            </a:pPr>
            <a:r>
              <a:rPr lang="en-US" dirty="0"/>
              <a:t> </a:t>
            </a:r>
          </a:p>
          <a:p>
            <a:pPr algn="l" rtl="0">
              <a:buNone/>
            </a:pPr>
            <a:r>
              <a:rPr lang="en-US" b="1" dirty="0"/>
              <a:t>The prevalence</a:t>
            </a:r>
            <a:r>
              <a:rPr lang="en-US" dirty="0"/>
              <a:t> increases with age, with approximately 5 % of women </a:t>
            </a:r>
            <a:r>
              <a:rPr lang="en-US" dirty="0" smtClean="0"/>
              <a:t>below 44 </a:t>
            </a:r>
            <a:r>
              <a:rPr lang="en-US" dirty="0"/>
              <a:t>years of age being affected, rising to 20 % of those older than 65 years</a:t>
            </a:r>
          </a:p>
          <a:p>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8194" name="Picture 2"/>
          <p:cNvPicPr>
            <a:picLocks noGrp="1" noChangeAspect="1" noChangeArrowheads="1"/>
          </p:cNvPicPr>
          <p:nvPr>
            <p:ph idx="1"/>
          </p:nvPr>
        </p:nvPicPr>
        <p:blipFill>
          <a:blip r:embed="rId2"/>
          <a:srcRect/>
          <a:stretch>
            <a:fillRect/>
          </a:stretch>
        </p:blipFill>
        <p:spPr bwMode="auto">
          <a:xfrm>
            <a:off x="447804" y="571480"/>
            <a:ext cx="7696096" cy="61425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9218" name="Picture 2"/>
          <p:cNvPicPr>
            <a:picLocks noGrp="1" noChangeAspect="1" noChangeArrowheads="1"/>
          </p:cNvPicPr>
          <p:nvPr>
            <p:ph idx="1"/>
          </p:nvPr>
        </p:nvPicPr>
        <p:blipFill>
          <a:blip r:embed="rId2"/>
          <a:srcRect/>
          <a:stretch>
            <a:fillRect/>
          </a:stretch>
        </p:blipFill>
        <p:spPr bwMode="auto">
          <a:xfrm>
            <a:off x="500034" y="96833"/>
            <a:ext cx="6929485" cy="67654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b="1" dirty="0" smtClean="0"/>
              <a:t>Perineometry</a:t>
            </a:r>
            <a:endParaRPr lang="ar-IQ" dirty="0"/>
          </a:p>
        </p:txBody>
      </p:sp>
      <p:sp>
        <p:nvSpPr>
          <p:cNvPr id="3" name="Content Placeholder 2"/>
          <p:cNvSpPr>
            <a:spLocks noGrp="1"/>
          </p:cNvSpPr>
          <p:nvPr>
            <p:ph idx="1"/>
          </p:nvPr>
        </p:nvSpPr>
        <p:spPr/>
        <p:txBody>
          <a:bodyPr>
            <a:normAutofit/>
          </a:bodyPr>
          <a:lstStyle/>
          <a:p>
            <a:r>
              <a:rPr lang="en-US" dirty="0"/>
              <a:t> </a:t>
            </a:r>
          </a:p>
          <a:p>
            <a:pPr algn="l">
              <a:buNone/>
            </a:pPr>
            <a:r>
              <a:rPr lang="en-US" dirty="0" smtClean="0"/>
              <a:t> </a:t>
            </a:r>
            <a:r>
              <a:rPr lang="en-US" dirty="0"/>
              <a:t>A </a:t>
            </a:r>
            <a:r>
              <a:rPr lang="en-US" dirty="0" err="1"/>
              <a:t>perineometer</a:t>
            </a:r>
            <a:r>
              <a:rPr lang="en-US" dirty="0"/>
              <a:t> is a cylindrical vaginal device which can</a:t>
            </a:r>
          </a:p>
          <a:p>
            <a:pPr algn="l">
              <a:buNone/>
            </a:pPr>
            <a:r>
              <a:rPr lang="en-US" dirty="0"/>
              <a:t>be used to assess the strength of pelvic floor contractions </a:t>
            </a:r>
          </a:p>
          <a:p>
            <a:pPr algn="l">
              <a:buNone/>
            </a:pPr>
            <a:r>
              <a:rPr lang="en-US" dirty="0"/>
              <a:t>It can be used to help an individual to contract her pelvic floor muscles appropriately and is also useful in detecting improvement following pelvic floor exercises.</a:t>
            </a:r>
            <a:endParaRPr lang="ar-IQ"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3-</a:t>
            </a:r>
            <a:r>
              <a:rPr lang="en-US" b="1" i="1" dirty="0" smtClean="0"/>
              <a:t>Weighted vaginal cones</a:t>
            </a:r>
            <a:endParaRPr lang="ar-IQ" dirty="0"/>
          </a:p>
        </p:txBody>
      </p:sp>
      <p:sp>
        <p:nvSpPr>
          <p:cNvPr id="3" name="Content Placeholder 2"/>
          <p:cNvSpPr>
            <a:spLocks noGrp="1"/>
          </p:cNvSpPr>
          <p:nvPr>
            <p:ph idx="1"/>
          </p:nvPr>
        </p:nvSpPr>
        <p:spPr/>
        <p:txBody>
          <a:bodyPr/>
          <a:lstStyle/>
          <a:p>
            <a:r>
              <a:rPr lang="ar-IQ" dirty="0"/>
              <a:t> </a:t>
            </a:r>
            <a:endParaRPr lang="en-US" dirty="0"/>
          </a:p>
          <a:p>
            <a:pPr lvl="0" algn="l">
              <a:buNone/>
            </a:pPr>
            <a:r>
              <a:rPr lang="en-US" dirty="0" smtClean="0"/>
              <a:t>These </a:t>
            </a:r>
            <a:r>
              <a:rPr lang="en-US" dirty="0"/>
              <a:t>are currently available as sets of five or </a:t>
            </a:r>
            <a:r>
              <a:rPr lang="en-US" dirty="0" smtClean="0"/>
              <a:t>three all </a:t>
            </a:r>
            <a:r>
              <a:rPr lang="en-US" dirty="0"/>
              <a:t>of the same shape and size but of increasing weight (20–90 g)</a:t>
            </a:r>
            <a:endParaRPr lang="ar-IQ"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aginal_cones"/>
          <p:cNvPicPr>
            <a:picLocks noGrp="1"/>
          </p:cNvPicPr>
          <p:nvPr>
            <p:ph idx="1"/>
          </p:nvPr>
        </p:nvPicPr>
        <p:blipFill>
          <a:blip r:embed="rId2"/>
          <a:stretch>
            <a:fillRect/>
          </a:stretch>
        </p:blipFill>
        <p:spPr bwMode="auto">
          <a:xfrm>
            <a:off x="1214414" y="1071546"/>
            <a:ext cx="6143668" cy="55721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4-</a:t>
            </a:r>
            <a:r>
              <a:rPr lang="en-US" b="1" i="1" dirty="0" smtClean="0"/>
              <a:t>Maximal electrical stimulatio</a:t>
            </a:r>
            <a:r>
              <a:rPr lang="en-US" i="1" dirty="0" smtClean="0"/>
              <a:t>n</a:t>
            </a:r>
            <a:r>
              <a:rPr lang="en-US" dirty="0" smtClean="0"/>
              <a:t/>
            </a:r>
            <a:br>
              <a:rPr lang="en-US" dirty="0" smtClean="0"/>
            </a:br>
            <a:endParaRPr lang="ar-IQ" dirty="0"/>
          </a:p>
        </p:txBody>
      </p:sp>
      <p:pic>
        <p:nvPicPr>
          <p:cNvPr id="10242" name="Picture 2"/>
          <p:cNvPicPr>
            <a:picLocks noGrp="1" noChangeAspect="1" noChangeArrowheads="1"/>
          </p:cNvPicPr>
          <p:nvPr>
            <p:ph idx="1"/>
          </p:nvPr>
        </p:nvPicPr>
        <p:blipFill>
          <a:blip r:embed="rId2"/>
          <a:srcRect/>
          <a:stretch>
            <a:fillRect/>
          </a:stretch>
        </p:blipFill>
        <p:spPr bwMode="auto">
          <a:xfrm>
            <a:off x="1036462" y="1559264"/>
            <a:ext cx="7107438" cy="45843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642918"/>
            <a:ext cx="8258204" cy="1422082"/>
          </a:xfrm>
        </p:spPr>
        <p:txBody>
          <a:bodyPr/>
          <a:lstStyle/>
          <a:p>
            <a:pPr lvl="0" algn="l">
              <a:buNone/>
            </a:pPr>
            <a:r>
              <a:rPr lang="en-US" dirty="0" smtClean="0"/>
              <a:t>5-</a:t>
            </a:r>
            <a:r>
              <a:rPr lang="en-US" b="1" dirty="0" smtClean="0"/>
              <a:t>Vaginal </a:t>
            </a:r>
            <a:r>
              <a:rPr lang="en-US" b="1" dirty="0"/>
              <a:t>devices</a:t>
            </a:r>
            <a:r>
              <a:rPr lang="en-US" dirty="0"/>
              <a:t> may be useful for use during exercise on a short term basis.</a:t>
            </a:r>
          </a:p>
          <a:p>
            <a:endParaRPr lang="ar-IQ" dirty="0"/>
          </a:p>
        </p:txBody>
      </p:sp>
      <p:pic>
        <p:nvPicPr>
          <p:cNvPr id="4" name="Content Placeholder 3"/>
          <p:cNvPicPr>
            <a:picLocks/>
          </p:cNvPicPr>
          <p:nvPr/>
        </p:nvPicPr>
        <p:blipFill>
          <a:blip r:embed="rId2"/>
          <a:stretch>
            <a:fillRect/>
          </a:stretch>
        </p:blipFill>
        <p:spPr bwMode="auto">
          <a:xfrm>
            <a:off x="919162" y="2310606"/>
            <a:ext cx="7305675" cy="3638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u="sng" dirty="0" smtClean="0"/>
              <a:t>2 –Pharmacologica</a:t>
            </a:r>
            <a:r>
              <a:rPr lang="en-US" b="1" i="1" dirty="0" smtClean="0"/>
              <a:t>l</a:t>
            </a:r>
            <a:r>
              <a:rPr lang="en-US" dirty="0" smtClean="0"/>
              <a:t/>
            </a:r>
            <a:br>
              <a:rPr lang="en-US" dirty="0" smtClean="0"/>
            </a:br>
            <a:endParaRPr lang="ar-IQ" dirty="0"/>
          </a:p>
        </p:txBody>
      </p:sp>
      <p:sp>
        <p:nvSpPr>
          <p:cNvPr id="3" name="Content Placeholder 2"/>
          <p:cNvSpPr>
            <a:spLocks noGrp="1"/>
          </p:cNvSpPr>
          <p:nvPr>
            <p:ph idx="1"/>
          </p:nvPr>
        </p:nvSpPr>
        <p:spPr/>
        <p:txBody>
          <a:bodyPr/>
          <a:lstStyle/>
          <a:p>
            <a:pPr algn="l">
              <a:buNone/>
            </a:pPr>
            <a:r>
              <a:rPr lang="en-US" i="1" dirty="0" smtClean="0"/>
              <a:t>1-</a:t>
            </a:r>
            <a:r>
              <a:rPr lang="en-US" dirty="0" smtClean="0"/>
              <a:t>Duloxetine </a:t>
            </a:r>
            <a:endParaRPr lang="en-US" dirty="0"/>
          </a:p>
          <a:p>
            <a:pPr algn="l">
              <a:buNone/>
            </a:pPr>
            <a:r>
              <a:rPr lang="en-US" dirty="0"/>
              <a:t>2-</a:t>
            </a:r>
            <a:r>
              <a:rPr lang="el-GR" i="1" dirty="0"/>
              <a:t>α1-</a:t>
            </a:r>
            <a:r>
              <a:rPr lang="en-US" i="1" dirty="0" err="1"/>
              <a:t>adrenoceptor</a:t>
            </a:r>
            <a:r>
              <a:rPr lang="en-US" i="1" dirty="0"/>
              <a:t> agonists,</a:t>
            </a:r>
            <a:r>
              <a:rPr lang="en-US" dirty="0"/>
              <a:t> </a:t>
            </a:r>
            <a:r>
              <a:rPr lang="en-US" dirty="0" err="1"/>
              <a:t>oestrogens</a:t>
            </a:r>
            <a:r>
              <a:rPr lang="en-US" dirty="0"/>
              <a:t> and </a:t>
            </a:r>
            <a:r>
              <a:rPr lang="en-US" dirty="0" err="1"/>
              <a:t>tricyclic</a:t>
            </a:r>
            <a:r>
              <a:rPr lang="en-US" dirty="0"/>
              <a:t> antidepressants have all been used  for the treatment of stress incontinence</a:t>
            </a:r>
          </a:p>
          <a:p>
            <a:endParaRPr lang="ar-IQ"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B. Surgical treatment of </a:t>
            </a:r>
            <a:r>
              <a:rPr lang="en-US" b="1" u="sng" dirty="0" err="1" smtClean="0"/>
              <a:t>Urodynamic</a:t>
            </a:r>
            <a:r>
              <a:rPr lang="en-US" b="1" u="sng" dirty="0" smtClean="0"/>
              <a:t> stress incontinence</a:t>
            </a:r>
            <a:endParaRPr lang="ar-IQ" dirty="0"/>
          </a:p>
        </p:txBody>
      </p:sp>
      <p:sp>
        <p:nvSpPr>
          <p:cNvPr id="3" name="Content Placeholder 2"/>
          <p:cNvSpPr>
            <a:spLocks noGrp="1"/>
          </p:cNvSpPr>
          <p:nvPr>
            <p:ph idx="1"/>
          </p:nvPr>
        </p:nvSpPr>
        <p:spPr/>
        <p:txBody>
          <a:bodyPr/>
          <a:lstStyle/>
          <a:p>
            <a:pPr algn="l">
              <a:buNone/>
            </a:pPr>
            <a:endParaRPr lang="en-US" dirty="0"/>
          </a:p>
          <a:p>
            <a:pPr algn="l">
              <a:buNone/>
            </a:pPr>
            <a:r>
              <a:rPr lang="en-US" dirty="0"/>
              <a:t>Aim of surgery:</a:t>
            </a:r>
          </a:p>
          <a:p>
            <a:pPr algn="l" rtl="0">
              <a:buNone/>
            </a:pPr>
            <a:r>
              <a:rPr lang="en-US" dirty="0"/>
              <a:t>to provide </a:t>
            </a:r>
            <a:r>
              <a:rPr lang="en-US" dirty="0" err="1"/>
              <a:t>suburethral</a:t>
            </a:r>
            <a:r>
              <a:rPr lang="en-US" dirty="0"/>
              <a:t> support;  restoration of the proximal urethra and bladder</a:t>
            </a:r>
          </a:p>
          <a:p>
            <a:pPr algn="l" rtl="0">
              <a:buNone/>
            </a:pPr>
            <a:r>
              <a:rPr lang="en-US" dirty="0"/>
              <a:t>neck to the zone of intra-abdominal pressure transmission; to increase urethral resistance;</a:t>
            </a:r>
          </a:p>
          <a:p>
            <a:endParaRPr lang="ar-IQ"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1-Vaginal procedures:</a:t>
            </a:r>
            <a:r>
              <a:rPr lang="en-US" dirty="0" smtClean="0"/>
              <a:t/>
            </a:r>
            <a:br>
              <a:rPr lang="en-US" dirty="0" smtClean="0"/>
            </a:br>
            <a:endParaRPr lang="ar-IQ" dirty="0"/>
          </a:p>
        </p:txBody>
      </p:sp>
      <p:sp>
        <p:nvSpPr>
          <p:cNvPr id="3" name="Content Placeholder 2"/>
          <p:cNvSpPr>
            <a:spLocks noGrp="1"/>
          </p:cNvSpPr>
          <p:nvPr>
            <p:ph idx="1"/>
          </p:nvPr>
        </p:nvSpPr>
        <p:spPr/>
        <p:txBody>
          <a:bodyPr>
            <a:normAutofit/>
          </a:bodyPr>
          <a:lstStyle/>
          <a:p>
            <a:pPr algn="l" rtl="0">
              <a:buNone/>
            </a:pPr>
            <a:r>
              <a:rPr lang="en-US" b="1" u="sng" dirty="0" err="1" smtClean="0"/>
              <a:t>Retropubic</a:t>
            </a:r>
            <a:r>
              <a:rPr lang="en-US" b="1" u="sng" dirty="0" smtClean="0"/>
              <a:t> </a:t>
            </a:r>
            <a:r>
              <a:rPr lang="en-US" b="1" u="sng" dirty="0"/>
              <a:t>tape procedures TVT (tension free vaginal tape)</a:t>
            </a:r>
            <a:r>
              <a:rPr lang="en-US" dirty="0"/>
              <a:t> the most popular surgical treatment for stress incontinence. In this operation a synthetic inert tape is inserted through vaginal incision and passed bellow the urethra by </a:t>
            </a:r>
            <a:r>
              <a:rPr lang="en-US" dirty="0" err="1"/>
              <a:t>trocar</a:t>
            </a:r>
            <a:r>
              <a:rPr lang="en-US" dirty="0"/>
              <a:t> and attached to the anterior abdominal wall. </a:t>
            </a:r>
          </a:p>
          <a:p>
            <a:pPr algn="l" rtl="0">
              <a:buNone/>
            </a:pPr>
            <a:r>
              <a:rPr lang="en-US" b="1" dirty="0"/>
              <a:t>Complications</a:t>
            </a:r>
            <a:r>
              <a:rPr lang="en-US" dirty="0"/>
              <a:t> include bladder and urethral injury, stricture and retention of urine </a:t>
            </a:r>
          </a:p>
          <a:p>
            <a:endParaRPr lang="ar-IQ"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00042"/>
            <a:ext cx="8258204" cy="653210"/>
          </a:xfrm>
        </p:spPr>
        <p:txBody>
          <a:bodyPr>
            <a:normAutofit fontScale="90000"/>
          </a:bodyPr>
          <a:lstStyle/>
          <a:p>
            <a:r>
              <a:rPr lang="en-US" dirty="0" smtClean="0"/>
              <a:t>Urinary incontinence</a:t>
            </a:r>
            <a:endParaRPr lang="ar-IQ" dirty="0"/>
          </a:p>
        </p:txBody>
      </p:sp>
      <p:pic>
        <p:nvPicPr>
          <p:cNvPr id="4098" name="Picture 2"/>
          <p:cNvPicPr>
            <a:picLocks noGrp="1" noChangeAspect="1" noChangeArrowheads="1"/>
          </p:cNvPicPr>
          <p:nvPr>
            <p:ph idx="1"/>
          </p:nvPr>
        </p:nvPicPr>
        <p:blipFill>
          <a:blip r:embed="rId2"/>
          <a:srcRect/>
          <a:stretch>
            <a:fillRect/>
          </a:stretch>
        </p:blipFill>
        <p:spPr bwMode="auto">
          <a:xfrm>
            <a:off x="0" y="1075516"/>
            <a:ext cx="9132294" cy="55681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TVT</a:t>
            </a:r>
            <a:endParaRPr lang="ar-IQ" dirty="0"/>
          </a:p>
        </p:txBody>
      </p:sp>
      <p:pic>
        <p:nvPicPr>
          <p:cNvPr id="6" name="Content Placeholder 5"/>
          <p:cNvPicPr>
            <a:picLocks noGrp="1"/>
          </p:cNvPicPr>
          <p:nvPr>
            <p:ph sz="half" idx="1"/>
          </p:nvPr>
        </p:nvPicPr>
        <p:blipFill>
          <a:blip r:embed="rId2"/>
          <a:stretch>
            <a:fillRect/>
          </a:stretch>
        </p:blipFill>
        <p:spPr bwMode="auto">
          <a:xfrm>
            <a:off x="1028382" y="2791287"/>
            <a:ext cx="2896235" cy="2693063"/>
          </a:xfrm>
          <a:prstGeom prst="rect">
            <a:avLst/>
          </a:prstGeom>
          <a:noFill/>
          <a:ln w="9525">
            <a:noFill/>
            <a:miter lim="800000"/>
            <a:headEnd/>
            <a:tailEnd/>
          </a:ln>
        </p:spPr>
      </p:pic>
      <p:pic>
        <p:nvPicPr>
          <p:cNvPr id="5" name="Content Placeholder 4"/>
          <p:cNvPicPr>
            <a:picLocks noGrp="1"/>
          </p:cNvPicPr>
          <p:nvPr>
            <p:ph sz="half" idx="2"/>
          </p:nvPr>
        </p:nvPicPr>
        <p:blipFill>
          <a:blip r:embed="rId3"/>
          <a:stretch>
            <a:fillRect/>
          </a:stretch>
        </p:blipFill>
        <p:spPr bwMode="auto">
          <a:xfrm>
            <a:off x="4763536" y="1920875"/>
            <a:ext cx="3807927" cy="44338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2290" name="Picture 2"/>
          <p:cNvPicPr>
            <a:picLocks noGrp="1" noChangeAspect="1" noChangeArrowheads="1"/>
          </p:cNvPicPr>
          <p:nvPr>
            <p:ph idx="1"/>
          </p:nvPr>
        </p:nvPicPr>
        <p:blipFill>
          <a:blip r:embed="rId2"/>
          <a:srcRect/>
          <a:stretch>
            <a:fillRect/>
          </a:stretch>
        </p:blipFill>
        <p:spPr bwMode="auto">
          <a:xfrm>
            <a:off x="1714481" y="428604"/>
            <a:ext cx="6131602" cy="64321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err="1" smtClean="0"/>
              <a:t>Transobturator</a:t>
            </a:r>
            <a:r>
              <a:rPr lang="en-US" b="1" u="sng" dirty="0" smtClean="0"/>
              <a:t> tape procedures TOT</a:t>
            </a:r>
            <a:r>
              <a:rPr lang="en-US" dirty="0" smtClean="0"/>
              <a:t>:</a:t>
            </a:r>
            <a:endParaRPr lang="ar-IQ" dirty="0"/>
          </a:p>
        </p:txBody>
      </p:sp>
      <p:sp>
        <p:nvSpPr>
          <p:cNvPr id="3" name="Content Placeholder 2"/>
          <p:cNvSpPr>
            <a:spLocks noGrp="1"/>
          </p:cNvSpPr>
          <p:nvPr>
            <p:ph idx="1"/>
          </p:nvPr>
        </p:nvSpPr>
        <p:spPr/>
        <p:txBody>
          <a:bodyPr>
            <a:normAutofit/>
          </a:bodyPr>
          <a:lstStyle/>
          <a:p>
            <a:pPr lvl="0" algn="l">
              <a:buNone/>
            </a:pPr>
            <a:r>
              <a:rPr lang="en-US" dirty="0" smtClean="0"/>
              <a:t>In </a:t>
            </a:r>
            <a:r>
              <a:rPr lang="en-US" dirty="0"/>
              <a:t>this operation a tape is inserted through vaginal incision and passed bellow the urethra through the lower part of </a:t>
            </a:r>
            <a:r>
              <a:rPr lang="en-US" dirty="0" err="1"/>
              <a:t>obturator</a:t>
            </a:r>
            <a:r>
              <a:rPr lang="en-US" dirty="0"/>
              <a:t> membrane into the medial aspect of thigh. It requires special needle. This operation is widely used now days.</a:t>
            </a:r>
          </a:p>
          <a:p>
            <a:pPr lvl="0" algn="l">
              <a:buNone/>
            </a:pPr>
            <a:r>
              <a:rPr lang="en-US" dirty="0"/>
              <a:t> </a:t>
            </a:r>
            <a:r>
              <a:rPr lang="en-US" b="1" dirty="0"/>
              <a:t>Complications:</a:t>
            </a:r>
            <a:r>
              <a:rPr lang="en-US" dirty="0"/>
              <a:t> hemorrhage, infection and the patient may have chronic pelvic pain </a:t>
            </a:r>
          </a:p>
          <a:p>
            <a:endParaRPr lang="ar-IQ"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t>
            </a:r>
            <a:endParaRPr lang="ar-IQ" dirty="0"/>
          </a:p>
        </p:txBody>
      </p:sp>
      <p:pic>
        <p:nvPicPr>
          <p:cNvPr id="5" name="Content Placeholder 4"/>
          <p:cNvPicPr>
            <a:picLocks noGrp="1"/>
          </p:cNvPicPr>
          <p:nvPr>
            <p:ph sz="half" idx="1"/>
          </p:nvPr>
        </p:nvPicPr>
        <p:blipFill>
          <a:blip r:embed="rId2"/>
          <a:stretch>
            <a:fillRect/>
          </a:stretch>
        </p:blipFill>
        <p:spPr bwMode="auto">
          <a:xfrm>
            <a:off x="457200" y="2162705"/>
            <a:ext cx="4038600" cy="3950228"/>
          </a:xfrm>
          <a:prstGeom prst="rect">
            <a:avLst/>
          </a:prstGeom>
          <a:noFill/>
          <a:ln w="9525">
            <a:noFill/>
            <a:miter lim="800000"/>
            <a:headEnd/>
            <a:tailEnd/>
          </a:ln>
          <a:effectLst/>
        </p:spPr>
      </p:pic>
      <p:pic>
        <p:nvPicPr>
          <p:cNvPr id="6" name="Content Placeholder 5"/>
          <p:cNvPicPr>
            <a:picLocks noGrp="1"/>
          </p:cNvPicPr>
          <p:nvPr>
            <p:ph sz="half" idx="2"/>
          </p:nvPr>
        </p:nvPicPr>
        <p:blipFill>
          <a:blip r:embed="rId3"/>
          <a:stretch>
            <a:fillRect/>
          </a:stretch>
        </p:blipFill>
        <p:spPr bwMode="auto">
          <a:xfrm>
            <a:off x="5244788" y="2880209"/>
            <a:ext cx="2845424" cy="25152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Anterior </a:t>
            </a:r>
            <a:r>
              <a:rPr lang="en-US" b="1" u="sng" dirty="0" err="1" smtClean="0"/>
              <a:t>colporrhaphy</a:t>
            </a:r>
            <a:r>
              <a:rPr lang="en-US" dirty="0" smtClean="0"/>
              <a:t>:</a:t>
            </a:r>
            <a:endParaRPr lang="ar-IQ" dirty="0"/>
          </a:p>
        </p:txBody>
      </p:sp>
      <p:sp>
        <p:nvSpPr>
          <p:cNvPr id="3" name="Content Placeholder 2"/>
          <p:cNvSpPr>
            <a:spLocks noGrp="1"/>
          </p:cNvSpPr>
          <p:nvPr>
            <p:ph idx="1"/>
          </p:nvPr>
        </p:nvSpPr>
        <p:spPr/>
        <p:txBody>
          <a:bodyPr/>
          <a:lstStyle/>
          <a:p>
            <a:pPr algn="l">
              <a:buNone/>
            </a:pPr>
            <a:r>
              <a:rPr lang="en-US" dirty="0" smtClean="0"/>
              <a:t>is </a:t>
            </a:r>
            <a:r>
              <a:rPr lang="en-US" dirty="0"/>
              <a:t>still performed for stress incontinence. Although it is usually the best operation for a </a:t>
            </a:r>
            <a:r>
              <a:rPr lang="en-US" dirty="0" err="1"/>
              <a:t>cystourethrocele</a:t>
            </a:r>
            <a:r>
              <a:rPr lang="en-US" dirty="0"/>
              <a:t>, the cure rates for </a:t>
            </a:r>
            <a:r>
              <a:rPr lang="en-US" dirty="0" err="1"/>
              <a:t>urodynamic</a:t>
            </a:r>
            <a:r>
              <a:rPr lang="en-US" dirty="0"/>
              <a:t> stress incontinence are poor compared to </a:t>
            </a:r>
            <a:r>
              <a:rPr lang="en-US" dirty="0" err="1"/>
              <a:t>suprapubic</a:t>
            </a:r>
            <a:r>
              <a:rPr lang="en-US" dirty="0"/>
              <a:t> procedures. The success rate is about 60%</a:t>
            </a:r>
            <a:endParaRPr lang="ar-IQ"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Urethral bulking agents</a:t>
            </a:r>
            <a:r>
              <a:rPr lang="en-US" dirty="0" smtClean="0"/>
              <a:t>:</a:t>
            </a:r>
            <a:endParaRPr lang="ar-IQ" dirty="0"/>
          </a:p>
        </p:txBody>
      </p:sp>
      <p:sp>
        <p:nvSpPr>
          <p:cNvPr id="3" name="Content Placeholder 2"/>
          <p:cNvSpPr>
            <a:spLocks noGrp="1"/>
          </p:cNvSpPr>
          <p:nvPr>
            <p:ph idx="1"/>
          </p:nvPr>
        </p:nvSpPr>
        <p:spPr/>
        <p:txBody>
          <a:bodyPr/>
          <a:lstStyle/>
          <a:p>
            <a:pPr algn="l">
              <a:buNone/>
            </a:pPr>
            <a:r>
              <a:rPr lang="en-US" dirty="0" smtClean="0"/>
              <a:t>are </a:t>
            </a:r>
            <a:r>
              <a:rPr lang="en-US" dirty="0"/>
              <a:t>minimally invasive surgical procedures for the treatment of </a:t>
            </a:r>
            <a:r>
              <a:rPr lang="en-US" dirty="0" err="1"/>
              <a:t>urodynamic</a:t>
            </a:r>
            <a:r>
              <a:rPr lang="en-US" dirty="0"/>
              <a:t> stress incontinence and may be useful in the elderly and those women who have undergone previous operations and have a fixed, scarred </a:t>
            </a:r>
            <a:r>
              <a:rPr lang="en-US" dirty="0" err="1"/>
              <a:t>fibrosed</a:t>
            </a:r>
            <a:r>
              <a:rPr lang="en-US" dirty="0"/>
              <a:t> urethra.</a:t>
            </a:r>
            <a:endParaRPr lang="ar-IQ"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bwMode="auto">
          <a:xfrm>
            <a:off x="2424112" y="2558256"/>
            <a:ext cx="4295775" cy="3143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1266" name="Picture 2"/>
          <p:cNvPicPr>
            <a:picLocks noGrp="1" noChangeAspect="1" noChangeArrowheads="1"/>
          </p:cNvPicPr>
          <p:nvPr>
            <p:ph idx="1"/>
          </p:nvPr>
        </p:nvPicPr>
        <p:blipFill>
          <a:blip r:embed="rId2"/>
          <a:srcRect/>
          <a:stretch>
            <a:fillRect/>
          </a:stretch>
        </p:blipFill>
        <p:spPr bwMode="auto">
          <a:xfrm>
            <a:off x="1428728" y="177967"/>
            <a:ext cx="5429288" cy="63653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
            </a:r>
            <a:br>
              <a:rPr lang="en-US" b="1" i="1" dirty="0" smtClean="0"/>
            </a:br>
            <a:r>
              <a:rPr lang="en-US" b="1" i="1" dirty="0" smtClean="0"/>
              <a:t/>
            </a:r>
            <a:br>
              <a:rPr lang="en-US" b="1" i="1" dirty="0" smtClean="0"/>
            </a:br>
            <a:r>
              <a:rPr lang="en-US" b="1" i="1" dirty="0" smtClean="0"/>
              <a:t/>
            </a:r>
            <a:br>
              <a:rPr lang="en-US" b="1" i="1" dirty="0" smtClean="0"/>
            </a:br>
            <a:r>
              <a:rPr lang="en-US" b="1" i="1" dirty="0" smtClean="0"/>
              <a:t>2-Abdominal:</a:t>
            </a:r>
            <a:r>
              <a:rPr lang="en-US" dirty="0" smtClean="0"/>
              <a:t>  performed through an abdominal incision</a:t>
            </a:r>
            <a:endParaRPr lang="ar-IQ" dirty="0"/>
          </a:p>
        </p:txBody>
      </p:sp>
      <p:sp>
        <p:nvSpPr>
          <p:cNvPr id="3" name="Content Placeholder 2"/>
          <p:cNvSpPr>
            <a:spLocks noGrp="1"/>
          </p:cNvSpPr>
          <p:nvPr>
            <p:ph idx="1"/>
          </p:nvPr>
        </p:nvSpPr>
        <p:spPr/>
        <p:txBody>
          <a:bodyPr/>
          <a:lstStyle/>
          <a:p>
            <a:pPr lvl="0" algn="l">
              <a:buNone/>
            </a:pPr>
            <a:r>
              <a:rPr lang="en-US" b="1" u="sng" dirty="0" smtClean="0"/>
              <a:t>Burch </a:t>
            </a:r>
            <a:r>
              <a:rPr lang="en-US" b="1" u="sng" dirty="0" err="1"/>
              <a:t>colposuspension</a:t>
            </a:r>
            <a:r>
              <a:rPr lang="en-US" dirty="0"/>
              <a:t>: In this operation the Para urethral tissues are sutured to the </a:t>
            </a:r>
            <a:r>
              <a:rPr lang="en-US" dirty="0" err="1"/>
              <a:t>ipsilateral</a:t>
            </a:r>
            <a:r>
              <a:rPr lang="en-US" dirty="0"/>
              <a:t> </a:t>
            </a:r>
            <a:r>
              <a:rPr lang="en-US" dirty="0" err="1"/>
              <a:t>iliopectineal</a:t>
            </a:r>
            <a:r>
              <a:rPr lang="en-US" dirty="0"/>
              <a:t> ligament to elevate the bladder base. The success rate is over 90%.</a:t>
            </a:r>
          </a:p>
          <a:p>
            <a:endParaRPr lang="ar-IQ"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p:cNvPicPr>
          <p:nvPr>
            <p:ph idx="1"/>
          </p:nvPr>
        </p:nvPicPr>
        <p:blipFill>
          <a:blip r:embed="rId2"/>
          <a:srcRect/>
          <a:stretch>
            <a:fillRect/>
          </a:stretch>
        </p:blipFill>
        <p:spPr bwMode="auto">
          <a:xfrm>
            <a:off x="928662" y="285728"/>
            <a:ext cx="6715172" cy="6572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Common symptoms associated with incontinence</a:t>
            </a:r>
            <a:r>
              <a:rPr lang="en-US" dirty="0" smtClean="0"/>
              <a:t/>
            </a:r>
            <a:br>
              <a:rPr lang="en-US" dirty="0" smtClean="0"/>
            </a:br>
            <a:endParaRPr lang="ar-IQ" dirty="0"/>
          </a:p>
        </p:txBody>
      </p:sp>
      <p:sp>
        <p:nvSpPr>
          <p:cNvPr id="3" name="Content Placeholder 2"/>
          <p:cNvSpPr>
            <a:spLocks noGrp="1"/>
          </p:cNvSpPr>
          <p:nvPr>
            <p:ph idx="1"/>
          </p:nvPr>
        </p:nvSpPr>
        <p:spPr/>
        <p:txBody>
          <a:bodyPr/>
          <a:lstStyle/>
          <a:p>
            <a:pPr algn="l">
              <a:buNone/>
            </a:pPr>
            <a:r>
              <a:rPr lang="en-US" dirty="0" smtClean="0"/>
              <a:t>• </a:t>
            </a:r>
            <a:r>
              <a:rPr lang="en-US" u="sng" dirty="0"/>
              <a:t>Stress incontinence</a:t>
            </a:r>
            <a:r>
              <a:rPr lang="en-US" dirty="0"/>
              <a:t> is a symptom and a sign and means loss of urine on physical effort. It is not a diagnosis </a:t>
            </a:r>
          </a:p>
          <a:p>
            <a:pPr lvl="0" algn="l">
              <a:buNone/>
            </a:pPr>
            <a:r>
              <a:rPr lang="en-US" u="sng" dirty="0"/>
              <a:t>• Urgency means </a:t>
            </a:r>
            <a:r>
              <a:rPr lang="en-US" dirty="0"/>
              <a:t>a sudden desire to void.</a:t>
            </a:r>
          </a:p>
          <a:p>
            <a:pPr lvl="0" algn="l">
              <a:buNone/>
            </a:pPr>
            <a:r>
              <a:rPr lang="en-US" dirty="0"/>
              <a:t>• </a:t>
            </a:r>
            <a:r>
              <a:rPr lang="en-US" u="sng" dirty="0"/>
              <a:t>Urge incontinence</a:t>
            </a:r>
            <a:r>
              <a:rPr lang="en-US" dirty="0"/>
              <a:t> is an involuntary loss of urine associated with a strong desire to void.</a:t>
            </a:r>
          </a:p>
          <a:p>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Marshall–</a:t>
            </a:r>
            <a:r>
              <a:rPr lang="en-US" b="1" u="sng" dirty="0" err="1" smtClean="0"/>
              <a:t>Marchetti</a:t>
            </a:r>
            <a:r>
              <a:rPr lang="en-US" b="1" u="sng" dirty="0" smtClean="0"/>
              <a:t>–</a:t>
            </a:r>
            <a:r>
              <a:rPr lang="en-US" b="1" u="sng" dirty="0" err="1" smtClean="0"/>
              <a:t>Krantz</a:t>
            </a:r>
            <a:r>
              <a:rPr lang="en-US" b="1" u="sng" dirty="0" smtClean="0"/>
              <a:t> procedure</a:t>
            </a:r>
            <a:r>
              <a:rPr lang="en-US" b="1" dirty="0" smtClean="0"/>
              <a:t>:</a:t>
            </a:r>
            <a:endParaRPr lang="ar-IQ" dirty="0"/>
          </a:p>
        </p:txBody>
      </p:sp>
      <p:sp>
        <p:nvSpPr>
          <p:cNvPr id="3" name="Content Placeholder 2"/>
          <p:cNvSpPr>
            <a:spLocks noGrp="1"/>
          </p:cNvSpPr>
          <p:nvPr>
            <p:ph idx="1"/>
          </p:nvPr>
        </p:nvSpPr>
        <p:spPr/>
        <p:txBody>
          <a:bodyPr/>
          <a:lstStyle/>
          <a:p>
            <a:pPr lvl="0" algn="l">
              <a:buNone/>
            </a:pPr>
            <a:r>
              <a:rPr lang="en-US" dirty="0" smtClean="0"/>
              <a:t>is </a:t>
            </a:r>
            <a:r>
              <a:rPr lang="en-US" dirty="0"/>
              <a:t>a </a:t>
            </a:r>
            <a:r>
              <a:rPr lang="en-US" dirty="0" err="1"/>
              <a:t>suprapubic</a:t>
            </a:r>
            <a:r>
              <a:rPr lang="en-US" dirty="0"/>
              <a:t> operation in which the </a:t>
            </a:r>
            <a:r>
              <a:rPr lang="en-US" dirty="0" err="1"/>
              <a:t>paraurethral</a:t>
            </a:r>
            <a:r>
              <a:rPr lang="en-US" dirty="0"/>
              <a:t> tissue at the level of the bladder neck is sutured to the </a:t>
            </a:r>
            <a:r>
              <a:rPr lang="en-US" dirty="0" err="1"/>
              <a:t>periostium</a:t>
            </a:r>
            <a:r>
              <a:rPr lang="en-US" dirty="0"/>
              <a:t> and/or </a:t>
            </a:r>
            <a:r>
              <a:rPr lang="en-US" dirty="0" err="1"/>
              <a:t>perichondrium</a:t>
            </a:r>
            <a:r>
              <a:rPr lang="en-US" dirty="0"/>
              <a:t> of the posterior aspect of the pubic </a:t>
            </a:r>
            <a:r>
              <a:rPr lang="en-US" dirty="0" err="1"/>
              <a:t>symphysis</a:t>
            </a:r>
            <a:r>
              <a:rPr lang="en-US" dirty="0" smtClean="0"/>
              <a:t>. It is </a:t>
            </a:r>
            <a:r>
              <a:rPr lang="en-US" dirty="0"/>
              <a:t>less popular due to the risk of </a:t>
            </a:r>
            <a:r>
              <a:rPr lang="en-US" dirty="0" err="1"/>
              <a:t>periostitis</a:t>
            </a:r>
            <a:r>
              <a:rPr lang="en-US" dirty="0"/>
              <a:t>.</a:t>
            </a:r>
          </a:p>
          <a:p>
            <a:endParaRPr lang="ar-IQ"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buNone/>
            </a:pPr>
            <a:endParaRPr lang="en-US" dirty="0"/>
          </a:p>
          <a:p>
            <a:pPr algn="l">
              <a:buNone/>
            </a:pPr>
            <a:r>
              <a:rPr lang="en-US" b="1" i="1" dirty="0"/>
              <a:t>3-Laparoscopi</a:t>
            </a:r>
            <a:r>
              <a:rPr lang="en-US" b="1" i="1" u="sng" dirty="0"/>
              <a:t>c</a:t>
            </a:r>
            <a:r>
              <a:rPr lang="en-US" dirty="0"/>
              <a:t>  </a:t>
            </a:r>
            <a:r>
              <a:rPr lang="en-US" dirty="0" err="1"/>
              <a:t>colposuspension</a:t>
            </a:r>
            <a:r>
              <a:rPr lang="en-US" dirty="0"/>
              <a:t> </a:t>
            </a:r>
          </a:p>
          <a:p>
            <a:pPr algn="l">
              <a:buNone/>
            </a:pPr>
            <a:r>
              <a:rPr lang="en-US" b="1" dirty="0"/>
              <a:t>4- Complex </a:t>
            </a:r>
            <a:endParaRPr lang="en-US" dirty="0"/>
          </a:p>
          <a:p>
            <a:pPr lvl="0" algn="l">
              <a:buNone/>
            </a:pPr>
            <a:r>
              <a:rPr lang="en-US" b="1" dirty="0"/>
              <a:t>Artificial sphincter</a:t>
            </a:r>
            <a:r>
              <a:rPr lang="en-US" dirty="0"/>
              <a:t> May be employed when conventional surgery fails. </a:t>
            </a:r>
            <a:r>
              <a:rPr lang="en-US" dirty="0" smtClean="0"/>
              <a:t>This is </a:t>
            </a:r>
            <a:r>
              <a:rPr lang="en-US" dirty="0"/>
              <a:t>implantable and consists of a fluid-filled inflatable cuff which is surgically placed around the bladder neck.</a:t>
            </a:r>
          </a:p>
          <a:p>
            <a:endParaRPr lang="ar-IQ"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Detrusor</a:t>
            </a:r>
            <a:r>
              <a:rPr lang="en-US" b="1" dirty="0" smtClean="0"/>
              <a:t> </a:t>
            </a:r>
            <a:r>
              <a:rPr lang="en-US" b="1" dirty="0" err="1" smtClean="0"/>
              <a:t>overactivity</a:t>
            </a:r>
            <a:r>
              <a:rPr lang="en-US" b="1" dirty="0" smtClean="0"/>
              <a:t> DO:</a:t>
            </a:r>
            <a:r>
              <a:rPr lang="en-US" dirty="0" smtClean="0"/>
              <a:t/>
            </a:r>
            <a:br>
              <a:rPr lang="en-US" dirty="0" smtClean="0"/>
            </a:br>
            <a:endParaRPr lang="ar-IQ" dirty="0"/>
          </a:p>
        </p:txBody>
      </p:sp>
      <p:sp>
        <p:nvSpPr>
          <p:cNvPr id="3" name="Content Placeholder 2"/>
          <p:cNvSpPr>
            <a:spLocks noGrp="1"/>
          </p:cNvSpPr>
          <p:nvPr>
            <p:ph idx="1"/>
          </p:nvPr>
        </p:nvSpPr>
        <p:spPr/>
        <p:txBody>
          <a:bodyPr>
            <a:normAutofit/>
          </a:bodyPr>
          <a:lstStyle/>
          <a:p>
            <a:pPr algn="l" rtl="0">
              <a:buNone/>
            </a:pPr>
            <a:r>
              <a:rPr lang="en-US" dirty="0" smtClean="0"/>
              <a:t>previously </a:t>
            </a:r>
            <a:r>
              <a:rPr lang="en-US" dirty="0"/>
              <a:t>called </a:t>
            </a:r>
            <a:r>
              <a:rPr lang="en-US" dirty="0" err="1"/>
              <a:t>detrusor</a:t>
            </a:r>
            <a:r>
              <a:rPr lang="en-US" dirty="0"/>
              <a:t> instability, is </a:t>
            </a:r>
            <a:r>
              <a:rPr lang="en-US" b="1" dirty="0"/>
              <a:t>a </a:t>
            </a:r>
            <a:r>
              <a:rPr lang="en-US" b="1" dirty="0" err="1"/>
              <a:t>urodynamic</a:t>
            </a:r>
            <a:r>
              <a:rPr lang="en-US" b="1" dirty="0"/>
              <a:t> observation</a:t>
            </a:r>
            <a:r>
              <a:rPr lang="en-US" dirty="0"/>
              <a:t> characterized by involuntary </a:t>
            </a:r>
            <a:r>
              <a:rPr lang="en-US" dirty="0" err="1"/>
              <a:t>detrusor</a:t>
            </a:r>
            <a:r>
              <a:rPr lang="en-US" dirty="0"/>
              <a:t> contractions during the filling phase which may be spontaneous or provoked (such as drinking or changing position).</a:t>
            </a:r>
          </a:p>
          <a:p>
            <a:pPr algn="l">
              <a:buNone/>
            </a:pPr>
            <a:r>
              <a:rPr lang="en-US" dirty="0"/>
              <a:t>This is primarily a disease of unknown cause in which the bladder contracts strongly to expel the minimum amount of urine which is normally tolerated by normal balder, and there is excessive cholinergic stimulation of the </a:t>
            </a:r>
            <a:r>
              <a:rPr lang="en-US" dirty="0" err="1"/>
              <a:t>detrusor</a:t>
            </a:r>
            <a:r>
              <a:rPr lang="en-US" dirty="0"/>
              <a:t> muscle.</a:t>
            </a:r>
            <a:endParaRPr lang="ar-IQ"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a:p>
        </p:txBody>
      </p:sp>
      <p:pic>
        <p:nvPicPr>
          <p:cNvPr id="1026" name="Picture 2"/>
          <p:cNvPicPr>
            <a:picLocks noChangeAspect="1" noChangeArrowheads="1"/>
          </p:cNvPicPr>
          <p:nvPr/>
        </p:nvPicPr>
        <p:blipFill>
          <a:blip r:embed="rId2"/>
          <a:srcRect/>
          <a:stretch>
            <a:fillRect/>
          </a:stretch>
        </p:blipFill>
        <p:spPr bwMode="auto">
          <a:xfrm>
            <a:off x="2071670" y="93915"/>
            <a:ext cx="4857784" cy="68722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sz="5400" b="1" dirty="0" smtClean="0"/>
              <a:t>Risk factors for </a:t>
            </a:r>
            <a:r>
              <a:rPr lang="en-US" sz="5400" b="1" dirty="0" err="1" smtClean="0"/>
              <a:t>detrusor</a:t>
            </a:r>
            <a:r>
              <a:rPr lang="en-US" sz="5400" b="1" dirty="0" smtClean="0"/>
              <a:t> </a:t>
            </a:r>
            <a:r>
              <a:rPr lang="en-US" sz="5400" b="1" dirty="0" err="1" smtClean="0"/>
              <a:t>overactivity</a:t>
            </a:r>
            <a:endParaRPr lang="en-US" sz="5400" dirty="0" smtClean="0"/>
          </a:p>
        </p:txBody>
      </p:sp>
      <p:sp>
        <p:nvSpPr>
          <p:cNvPr id="3" name="Content Placeholder 2"/>
          <p:cNvSpPr>
            <a:spLocks noGrp="1"/>
          </p:cNvSpPr>
          <p:nvPr>
            <p:ph idx="1"/>
          </p:nvPr>
        </p:nvSpPr>
        <p:spPr/>
        <p:txBody>
          <a:bodyPr>
            <a:normAutofit/>
          </a:bodyPr>
          <a:lstStyle/>
          <a:p>
            <a:pPr algn="l" rtl="0">
              <a:buNone/>
            </a:pPr>
            <a:r>
              <a:rPr lang="en-US" sz="2000" dirty="0" smtClean="0"/>
              <a:t>• Childhood bedwetting.</a:t>
            </a:r>
          </a:p>
          <a:p>
            <a:pPr algn="l" rtl="0">
              <a:buNone/>
            </a:pPr>
            <a:r>
              <a:rPr lang="en-US" sz="2000" dirty="0" smtClean="0"/>
              <a:t>• Obesity.</a:t>
            </a:r>
          </a:p>
          <a:p>
            <a:pPr algn="l" rtl="0">
              <a:buNone/>
            </a:pPr>
            <a:r>
              <a:rPr lang="en-US" sz="2000" dirty="0" smtClean="0"/>
              <a:t>• Smoking.</a:t>
            </a:r>
          </a:p>
          <a:p>
            <a:pPr algn="l" rtl="0">
              <a:buNone/>
            </a:pPr>
            <a:r>
              <a:rPr lang="en-US" sz="2000" dirty="0" smtClean="0"/>
              <a:t>• Previous hysterectomy.</a:t>
            </a:r>
          </a:p>
          <a:p>
            <a:pPr algn="l" rtl="0">
              <a:buNone/>
            </a:pPr>
            <a:r>
              <a:rPr lang="en-US" sz="2000" dirty="0" smtClean="0"/>
              <a:t>• Previous continence surgery</a:t>
            </a:r>
          </a:p>
          <a:p>
            <a:pPr rtl="0"/>
            <a:r>
              <a:rPr lang="en-US" dirty="0"/>
              <a:t> </a:t>
            </a:r>
          </a:p>
          <a:p>
            <a:endParaRPr lang="ar-IQ"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Clinical presentation </a:t>
            </a:r>
            <a:r>
              <a:rPr lang="en-US" dirty="0" smtClean="0"/>
              <a:t/>
            </a:r>
            <a:br>
              <a:rPr lang="en-US" dirty="0" smtClean="0"/>
            </a:br>
            <a:endParaRPr lang="ar-IQ" dirty="0"/>
          </a:p>
        </p:txBody>
      </p:sp>
      <p:sp>
        <p:nvSpPr>
          <p:cNvPr id="3" name="Content Placeholder 2"/>
          <p:cNvSpPr>
            <a:spLocks noGrp="1"/>
          </p:cNvSpPr>
          <p:nvPr>
            <p:ph idx="1"/>
          </p:nvPr>
        </p:nvSpPr>
        <p:spPr/>
        <p:txBody>
          <a:bodyPr>
            <a:normAutofit fontScale="62500" lnSpcReduction="20000"/>
          </a:bodyPr>
          <a:lstStyle/>
          <a:p>
            <a:pPr rtl="0"/>
            <a:r>
              <a:rPr lang="en-US" dirty="0"/>
              <a:t> </a:t>
            </a:r>
          </a:p>
          <a:p>
            <a:pPr algn="l" rtl="0">
              <a:buNone/>
            </a:pPr>
            <a:r>
              <a:rPr lang="en-US" sz="3300" dirty="0" smtClean="0"/>
              <a:t>The </a:t>
            </a:r>
            <a:r>
              <a:rPr lang="en-US" sz="3300" dirty="0"/>
              <a:t>combination of symptoms of urgency, frequency and </a:t>
            </a:r>
            <a:r>
              <a:rPr lang="en-US" sz="3300" dirty="0" err="1"/>
              <a:t>nocturia</a:t>
            </a:r>
            <a:r>
              <a:rPr lang="en-US" sz="3300" dirty="0"/>
              <a:t> is termed the overactive bladder (OAB). </a:t>
            </a:r>
            <a:endParaRPr lang="en-US" sz="3300" dirty="0" smtClean="0"/>
          </a:p>
          <a:p>
            <a:pPr algn="l" rtl="0">
              <a:buNone/>
            </a:pPr>
            <a:endParaRPr lang="en-US" sz="3300" dirty="0" smtClean="0"/>
          </a:p>
          <a:p>
            <a:pPr algn="l" rtl="0">
              <a:buNone/>
            </a:pPr>
            <a:r>
              <a:rPr lang="en-US" sz="3300" dirty="0" smtClean="0"/>
              <a:t>When </a:t>
            </a:r>
            <a:r>
              <a:rPr lang="en-US" sz="3300" dirty="0" err="1"/>
              <a:t>detrusor</a:t>
            </a:r>
            <a:r>
              <a:rPr lang="en-US" sz="3300" dirty="0"/>
              <a:t> contractions observed during </a:t>
            </a:r>
            <a:r>
              <a:rPr lang="en-US" sz="3300" dirty="0" err="1"/>
              <a:t>cystometry</a:t>
            </a:r>
            <a:r>
              <a:rPr lang="en-US" sz="3300" dirty="0"/>
              <a:t> the diagnosis of </a:t>
            </a:r>
            <a:r>
              <a:rPr lang="en-US" sz="3300" dirty="0" err="1"/>
              <a:t>detrusor</a:t>
            </a:r>
            <a:r>
              <a:rPr lang="en-US" sz="3300" dirty="0"/>
              <a:t> </a:t>
            </a:r>
            <a:r>
              <a:rPr lang="en-US" sz="3300" dirty="0" err="1"/>
              <a:t>overactivity</a:t>
            </a:r>
            <a:r>
              <a:rPr lang="en-US" sz="3300" dirty="0"/>
              <a:t> is established.</a:t>
            </a:r>
          </a:p>
          <a:p>
            <a:pPr algn="l" rtl="0">
              <a:buNone/>
            </a:pPr>
            <a:r>
              <a:rPr lang="en-US" sz="3300" dirty="0"/>
              <a:t>In most of the cases physical examination reveals nothing; However; mass, </a:t>
            </a:r>
            <a:r>
              <a:rPr lang="en-US" sz="3300" dirty="0" err="1"/>
              <a:t>prolapse</a:t>
            </a:r>
            <a:r>
              <a:rPr lang="en-US" sz="3300" dirty="0"/>
              <a:t> and atrophy should be excluded and cough test is performed to exclude USI. </a:t>
            </a:r>
          </a:p>
          <a:p>
            <a:pPr algn="l" rtl="0">
              <a:buNone/>
            </a:pPr>
            <a:r>
              <a:rPr lang="en-US" sz="3300" dirty="0"/>
              <a:t>Neurological exam as bladder hyper </a:t>
            </a:r>
            <a:r>
              <a:rPr lang="en-US" sz="3300" dirty="0" err="1"/>
              <a:t>reflexia</a:t>
            </a:r>
            <a:r>
              <a:rPr lang="en-US" sz="3300" dirty="0"/>
              <a:t> may be the earliest sigh of multiple sclerosis. </a:t>
            </a:r>
          </a:p>
          <a:p>
            <a:pPr algn="l" rtl="0">
              <a:buNone/>
            </a:pPr>
            <a:r>
              <a:rPr lang="en-US" sz="3300" dirty="0"/>
              <a:t> </a:t>
            </a:r>
          </a:p>
          <a:p>
            <a:pPr algn="l" rtl="0">
              <a:buNone/>
            </a:pPr>
            <a:r>
              <a:rPr lang="en-US" sz="3300" dirty="0"/>
              <a:t>Investigations: same as USI</a:t>
            </a:r>
          </a:p>
          <a:p>
            <a:pPr rtl="0"/>
            <a:r>
              <a:rPr lang="en-US" dirty="0"/>
              <a:t> </a:t>
            </a:r>
          </a:p>
          <a:p>
            <a:endParaRPr lang="ar-IQ"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Treatment</a:t>
            </a:r>
            <a:r>
              <a:rPr lang="en-US" dirty="0" smtClean="0"/>
              <a:t/>
            </a:r>
            <a:br>
              <a:rPr lang="en-US" dirty="0" smtClean="0"/>
            </a:br>
            <a:endParaRPr lang="ar-IQ" dirty="0"/>
          </a:p>
        </p:txBody>
      </p:sp>
      <p:sp>
        <p:nvSpPr>
          <p:cNvPr id="3" name="Content Placeholder 2"/>
          <p:cNvSpPr>
            <a:spLocks noGrp="1"/>
          </p:cNvSpPr>
          <p:nvPr>
            <p:ph idx="1"/>
          </p:nvPr>
        </p:nvSpPr>
        <p:spPr/>
        <p:txBody>
          <a:bodyPr/>
          <a:lstStyle/>
          <a:p>
            <a:pPr rtl="0">
              <a:buNone/>
            </a:pPr>
            <a:endParaRPr lang="en-US" dirty="0"/>
          </a:p>
          <a:p>
            <a:pPr algn="l">
              <a:buNone/>
            </a:pPr>
            <a:r>
              <a:rPr lang="en-US" b="1" u="sng" dirty="0" smtClean="0"/>
              <a:t>Bladder </a:t>
            </a:r>
            <a:r>
              <a:rPr lang="en-US" b="1" u="sng" dirty="0"/>
              <a:t>retraining</a:t>
            </a:r>
            <a:r>
              <a:rPr lang="en-US" dirty="0"/>
              <a:t> Instruct to void every 1.5 h during the day; she must not void between these times, she must wait or be incontinent.</a:t>
            </a:r>
            <a:r>
              <a:rPr lang="en-US" b="1" dirty="0"/>
              <a:t> </a:t>
            </a:r>
            <a:r>
              <a:rPr lang="en-US" dirty="0"/>
              <a:t>Increase voiding interval by half an hour when initial goal achieved, and continue with 2-hourly voiding and so on.</a:t>
            </a:r>
            <a:endParaRPr lang="ar-IQ"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Drug therapy</a:t>
            </a:r>
            <a:r>
              <a:rPr lang="en-US" dirty="0" smtClean="0"/>
              <a:t/>
            </a:r>
            <a:br>
              <a:rPr lang="en-US" dirty="0" smtClean="0"/>
            </a:br>
            <a:endParaRPr lang="ar-IQ" dirty="0"/>
          </a:p>
        </p:txBody>
      </p:sp>
      <p:sp>
        <p:nvSpPr>
          <p:cNvPr id="3" name="Content Placeholder 2"/>
          <p:cNvSpPr>
            <a:spLocks noGrp="1"/>
          </p:cNvSpPr>
          <p:nvPr>
            <p:ph idx="1"/>
          </p:nvPr>
        </p:nvSpPr>
        <p:spPr/>
        <p:txBody>
          <a:bodyPr>
            <a:normAutofit/>
          </a:bodyPr>
          <a:lstStyle/>
          <a:p>
            <a:r>
              <a:rPr lang="en-US" dirty="0"/>
              <a:t> </a:t>
            </a:r>
          </a:p>
          <a:p>
            <a:pPr algn="l">
              <a:buNone/>
            </a:pPr>
            <a:r>
              <a:rPr lang="en-US" b="1" i="1" dirty="0" err="1" smtClean="0"/>
              <a:t>Imipramine</a:t>
            </a:r>
            <a:r>
              <a:rPr lang="en-US" b="1" i="1" dirty="0"/>
              <a:t>:</a:t>
            </a:r>
            <a:r>
              <a:rPr lang="en-US" dirty="0"/>
              <a:t> is a </a:t>
            </a:r>
            <a:r>
              <a:rPr lang="en-US" dirty="0" err="1"/>
              <a:t>tricyclic</a:t>
            </a:r>
            <a:r>
              <a:rPr lang="en-US" dirty="0"/>
              <a:t> antidepressant drug which has also </a:t>
            </a:r>
            <a:r>
              <a:rPr lang="en-US" dirty="0" err="1"/>
              <a:t>anticholinergic</a:t>
            </a:r>
            <a:r>
              <a:rPr lang="en-US" dirty="0"/>
              <a:t> properties. In a dose of 25 mg for 3 months up to 90 % of women get improvement</a:t>
            </a:r>
          </a:p>
          <a:p>
            <a:pPr algn="l">
              <a:buNone/>
            </a:pPr>
            <a:r>
              <a:rPr lang="en-US" b="1" i="1" dirty="0" err="1"/>
              <a:t>Tolterodine</a:t>
            </a:r>
            <a:r>
              <a:rPr lang="en-US" dirty="0"/>
              <a:t> is a competitive </a:t>
            </a:r>
            <a:r>
              <a:rPr lang="en-US" dirty="0" err="1"/>
              <a:t>muscarinic</a:t>
            </a:r>
            <a:r>
              <a:rPr lang="en-US" dirty="0"/>
              <a:t> receptor antagonist with relative functional selectivity for bladder </a:t>
            </a:r>
            <a:r>
              <a:rPr lang="en-US" dirty="0" err="1"/>
              <a:t>muscarinic</a:t>
            </a:r>
            <a:r>
              <a:rPr lang="en-US" dirty="0"/>
              <a:t> receptors.</a:t>
            </a:r>
          </a:p>
          <a:p>
            <a:pPr algn="l">
              <a:buNone/>
            </a:pPr>
            <a:r>
              <a:rPr lang="en-US" b="1" i="1" dirty="0" err="1"/>
              <a:t>Oxybutynin</a:t>
            </a:r>
            <a:r>
              <a:rPr lang="en-US" b="1" i="1" dirty="0"/>
              <a:t> </a:t>
            </a:r>
            <a:r>
              <a:rPr lang="en-US" dirty="0"/>
              <a:t> is </a:t>
            </a:r>
            <a:r>
              <a:rPr lang="en-US" dirty="0" err="1"/>
              <a:t>anticholinergic</a:t>
            </a:r>
            <a:r>
              <a:rPr lang="en-US" dirty="0"/>
              <a:t> drug which has special affinity to the </a:t>
            </a:r>
            <a:r>
              <a:rPr lang="en-US" dirty="0" err="1"/>
              <a:t>detrusor</a:t>
            </a:r>
            <a:r>
              <a:rPr lang="en-US" dirty="0"/>
              <a:t> muscle. It is much superior to </a:t>
            </a:r>
            <a:r>
              <a:rPr lang="en-US" dirty="0" err="1"/>
              <a:t>imipramine</a:t>
            </a:r>
            <a:r>
              <a:rPr lang="en-US" b="1" i="1" dirty="0"/>
              <a:t>. </a:t>
            </a:r>
            <a:endParaRPr lang="en-US" dirty="0"/>
          </a:p>
          <a:p>
            <a:endParaRPr lang="ar-IQ"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714356"/>
            <a:ext cx="8472518" cy="5610244"/>
          </a:xfrm>
        </p:spPr>
        <p:txBody>
          <a:bodyPr>
            <a:normAutofit/>
          </a:bodyPr>
          <a:lstStyle/>
          <a:p>
            <a:pPr algn="l">
              <a:buNone/>
            </a:pPr>
            <a:r>
              <a:rPr lang="en-US" b="1" dirty="0" err="1"/>
              <a:t>Desmopressin</a:t>
            </a:r>
            <a:r>
              <a:rPr lang="en-US" dirty="0"/>
              <a:t> is a synthetic vasopressin analogue. It has strong </a:t>
            </a:r>
            <a:r>
              <a:rPr lang="en-US" dirty="0" err="1"/>
              <a:t>antidiuretic</a:t>
            </a:r>
            <a:r>
              <a:rPr lang="en-US" dirty="0"/>
              <a:t> effects without altering blood pressure</a:t>
            </a:r>
            <a:r>
              <a:rPr lang="en-US" dirty="0" smtClean="0"/>
              <a:t>.</a:t>
            </a:r>
          </a:p>
          <a:p>
            <a:pPr algn="l">
              <a:buNone/>
            </a:pPr>
            <a:endParaRPr lang="en-US" dirty="0"/>
          </a:p>
          <a:p>
            <a:pPr algn="l">
              <a:buNone/>
            </a:pPr>
            <a:r>
              <a:rPr lang="en-US" b="1" u="sng" dirty="0" err="1"/>
              <a:t>Intravesical</a:t>
            </a:r>
            <a:r>
              <a:rPr lang="en-US" b="1" u="sng" dirty="0"/>
              <a:t> therapy</a:t>
            </a:r>
            <a:r>
              <a:rPr lang="en-US" b="1" dirty="0"/>
              <a:t> </a:t>
            </a:r>
            <a:r>
              <a:rPr lang="en-US" dirty="0" err="1"/>
              <a:t>intravesical</a:t>
            </a:r>
            <a:r>
              <a:rPr lang="en-US" dirty="0"/>
              <a:t> administration of  </a:t>
            </a:r>
            <a:r>
              <a:rPr lang="en-US" dirty="0" err="1"/>
              <a:t>Botulinum</a:t>
            </a:r>
            <a:r>
              <a:rPr lang="en-US" dirty="0"/>
              <a:t> toxin may offer an alternative to surgery in those women with intractable </a:t>
            </a:r>
            <a:r>
              <a:rPr lang="en-US" dirty="0" err="1"/>
              <a:t>detrusor</a:t>
            </a:r>
            <a:r>
              <a:rPr lang="en-US" dirty="0"/>
              <a:t> </a:t>
            </a:r>
            <a:r>
              <a:rPr lang="en-US" dirty="0" err="1"/>
              <a:t>overactivity</a:t>
            </a:r>
            <a:endParaRPr lang="en-US" dirty="0"/>
          </a:p>
          <a:p>
            <a:pPr algn="l">
              <a:buNone/>
            </a:pPr>
            <a:endParaRPr lang="en-US" b="1" u="sng" dirty="0" smtClean="0"/>
          </a:p>
          <a:p>
            <a:pPr algn="l">
              <a:buNone/>
            </a:pPr>
            <a:r>
              <a:rPr lang="en-US" b="1" u="sng" dirty="0" err="1" smtClean="0"/>
              <a:t>Neuromodulation</a:t>
            </a:r>
            <a:r>
              <a:rPr lang="en-US" dirty="0" smtClean="0"/>
              <a:t> </a:t>
            </a:r>
            <a:r>
              <a:rPr lang="en-US" dirty="0"/>
              <a:t>Stimulation of the dorsal sacral nerve has been developed for use in patients with both idiopathic and </a:t>
            </a:r>
            <a:r>
              <a:rPr lang="en-US" dirty="0" err="1"/>
              <a:t>neurogenic</a:t>
            </a:r>
            <a:r>
              <a:rPr lang="en-US" dirty="0"/>
              <a:t> </a:t>
            </a:r>
            <a:r>
              <a:rPr lang="en-US" dirty="0" err="1"/>
              <a:t>detrusor</a:t>
            </a:r>
            <a:r>
              <a:rPr lang="en-US" dirty="0"/>
              <a:t> </a:t>
            </a:r>
            <a:r>
              <a:rPr lang="en-US" dirty="0" err="1"/>
              <a:t>overactivity</a:t>
            </a:r>
            <a:endParaRPr lang="en-US" dirty="0"/>
          </a:p>
          <a:p>
            <a:endParaRPr lang="ar-IQ"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Surgery</a:t>
            </a:r>
            <a:r>
              <a:rPr lang="en-US" dirty="0" smtClean="0"/>
              <a:t/>
            </a:r>
            <a:br>
              <a:rPr lang="en-US" dirty="0" smtClean="0"/>
            </a:br>
            <a:endParaRPr lang="ar-IQ" dirty="0"/>
          </a:p>
        </p:txBody>
      </p:sp>
      <p:sp>
        <p:nvSpPr>
          <p:cNvPr id="3" name="Content Placeholder 2"/>
          <p:cNvSpPr>
            <a:spLocks noGrp="1"/>
          </p:cNvSpPr>
          <p:nvPr>
            <p:ph idx="1"/>
          </p:nvPr>
        </p:nvSpPr>
        <p:spPr/>
        <p:txBody>
          <a:bodyPr/>
          <a:lstStyle/>
          <a:p>
            <a:r>
              <a:rPr lang="ar-IQ" dirty="0"/>
              <a:t> </a:t>
            </a:r>
            <a:endParaRPr lang="en-US" dirty="0" smtClean="0"/>
          </a:p>
          <a:p>
            <a:pPr algn="l">
              <a:buNone/>
            </a:pPr>
            <a:r>
              <a:rPr lang="en-US" dirty="0" smtClean="0"/>
              <a:t>1-Clam </a:t>
            </a:r>
            <a:r>
              <a:rPr lang="en-US" dirty="0" err="1" smtClean="0"/>
              <a:t>cystoplasty</a:t>
            </a:r>
            <a:endParaRPr lang="en-US" dirty="0" smtClean="0"/>
          </a:p>
          <a:p>
            <a:pPr algn="l">
              <a:buNone/>
            </a:pPr>
            <a:r>
              <a:rPr lang="en-US" dirty="0" smtClean="0"/>
              <a:t>2-detrusor </a:t>
            </a:r>
            <a:r>
              <a:rPr lang="en-US" dirty="0" err="1"/>
              <a:t>myectomy</a:t>
            </a:r>
            <a:r>
              <a:rPr lang="en-US" dirty="0"/>
              <a:t> </a:t>
            </a:r>
          </a:p>
          <a:p>
            <a:pPr algn="l">
              <a:buNone/>
            </a:pPr>
            <a:r>
              <a:rPr lang="en-US" dirty="0"/>
              <a:t>3-urinary diversion</a:t>
            </a:r>
            <a:endParaRPr lang="ar-IQ"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lgn="l">
              <a:buNone/>
            </a:pPr>
            <a:r>
              <a:rPr lang="en-US" dirty="0"/>
              <a:t>• </a:t>
            </a:r>
            <a:r>
              <a:rPr lang="en-US" u="sng" dirty="0"/>
              <a:t>Overflow incontinence</a:t>
            </a:r>
            <a:r>
              <a:rPr lang="en-US" dirty="0"/>
              <a:t> occurs without any </a:t>
            </a:r>
            <a:r>
              <a:rPr lang="en-US" dirty="0" err="1"/>
              <a:t>detrusor</a:t>
            </a:r>
            <a:r>
              <a:rPr lang="en-US" dirty="0"/>
              <a:t> activity when the bladder is over-distended.</a:t>
            </a:r>
          </a:p>
          <a:p>
            <a:pPr lvl="0" algn="l">
              <a:buNone/>
            </a:pPr>
            <a:r>
              <a:rPr lang="en-US" dirty="0"/>
              <a:t>• </a:t>
            </a:r>
            <a:r>
              <a:rPr lang="en-US" u="sng" dirty="0"/>
              <a:t>Frequency</a:t>
            </a:r>
            <a:r>
              <a:rPr lang="en-US" dirty="0"/>
              <a:t> is defined as the passing of urine seven or more times a day, or being awoken from sleep more than once a night to void</a:t>
            </a:r>
          </a:p>
          <a:p>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026" name="Picture 2"/>
          <p:cNvPicPr>
            <a:picLocks noGrp="1" noChangeAspect="1" noChangeArrowheads="1"/>
          </p:cNvPicPr>
          <p:nvPr>
            <p:ph idx="1"/>
          </p:nvPr>
        </p:nvPicPr>
        <p:blipFill>
          <a:blip r:embed="rId2"/>
          <a:srcRect/>
          <a:stretch>
            <a:fillRect/>
          </a:stretch>
        </p:blipFill>
        <p:spPr bwMode="auto">
          <a:xfrm>
            <a:off x="238591" y="93759"/>
            <a:ext cx="7905309" cy="62308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Retention with overflow </a:t>
            </a:r>
            <a:r>
              <a:rPr lang="en-US" dirty="0" smtClean="0"/>
              <a:t/>
            </a:r>
            <a:br>
              <a:rPr lang="en-US" dirty="0" smtClean="0"/>
            </a:br>
            <a:endParaRPr lang="ar-IQ" dirty="0"/>
          </a:p>
        </p:txBody>
      </p:sp>
      <p:sp>
        <p:nvSpPr>
          <p:cNvPr id="3" name="Content Placeholder 2"/>
          <p:cNvSpPr>
            <a:spLocks noGrp="1"/>
          </p:cNvSpPr>
          <p:nvPr>
            <p:ph idx="1"/>
          </p:nvPr>
        </p:nvSpPr>
        <p:spPr/>
        <p:txBody>
          <a:bodyPr>
            <a:normAutofit fontScale="92500" lnSpcReduction="10000"/>
          </a:bodyPr>
          <a:lstStyle/>
          <a:p>
            <a:r>
              <a:rPr lang="en-US" dirty="0"/>
              <a:t> </a:t>
            </a:r>
            <a:endParaRPr lang="en-US" dirty="0" smtClean="0"/>
          </a:p>
          <a:p>
            <a:pPr algn="l">
              <a:buNone/>
            </a:pPr>
            <a:r>
              <a:rPr lang="en-US" dirty="0" smtClean="0"/>
              <a:t>Insidious failure of bladder emptying may lead to chronic retention and finally, when normal voiding is ineffective, to overflow incontinence</a:t>
            </a:r>
          </a:p>
          <a:p>
            <a:pPr algn="l">
              <a:buNone/>
            </a:pPr>
            <a:r>
              <a:rPr lang="en-US" i="1" dirty="0" smtClean="0"/>
              <a:t>Symptoms</a:t>
            </a:r>
            <a:r>
              <a:rPr lang="en-US" dirty="0" smtClean="0"/>
              <a:t> </a:t>
            </a:r>
            <a:endParaRPr lang="en-US" dirty="0"/>
          </a:p>
          <a:p>
            <a:pPr algn="l">
              <a:buNone/>
            </a:pPr>
            <a:r>
              <a:rPr lang="en-US" dirty="0"/>
              <a:t>Symptoms include poor stream, incomplete bladder emptying and straining to void, together with overflow stress incontinence. Often there will be recurrent urinary tract infection. </a:t>
            </a:r>
            <a:r>
              <a:rPr lang="en-US" dirty="0" err="1"/>
              <a:t>Cystometry</a:t>
            </a:r>
            <a:r>
              <a:rPr lang="en-US" dirty="0"/>
              <a:t> is usually required to make the diagnosis, and bladder </a:t>
            </a:r>
            <a:r>
              <a:rPr lang="en-US" dirty="0" err="1"/>
              <a:t>ultrasonography</a:t>
            </a:r>
            <a:r>
              <a:rPr lang="en-US" dirty="0"/>
              <a:t> or intravenous </a:t>
            </a:r>
            <a:r>
              <a:rPr lang="en-US" dirty="0" err="1"/>
              <a:t>urogram</a:t>
            </a:r>
            <a:r>
              <a:rPr lang="en-US" dirty="0"/>
              <a:t> may be necessary to investigate the state of the upper urinary tract to exclude reflux.</a:t>
            </a:r>
          </a:p>
          <a:p>
            <a:endParaRPr lang="ar-IQ"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EMQ</a:t>
            </a:r>
            <a:endParaRPr lang="ar-IQ" dirty="0"/>
          </a:p>
        </p:txBody>
      </p:sp>
      <p:sp>
        <p:nvSpPr>
          <p:cNvPr id="3" name="Content Placeholder 2"/>
          <p:cNvSpPr>
            <a:spLocks noGrp="1"/>
          </p:cNvSpPr>
          <p:nvPr>
            <p:ph sz="half" idx="1"/>
          </p:nvPr>
        </p:nvSpPr>
        <p:spPr/>
        <p:txBody>
          <a:bodyPr>
            <a:normAutofit fontScale="70000" lnSpcReduction="20000"/>
          </a:bodyPr>
          <a:lstStyle/>
          <a:p>
            <a:pPr algn="l">
              <a:buNone/>
            </a:pPr>
            <a:r>
              <a:rPr lang="en-US" dirty="0" smtClean="0"/>
              <a:t>A </a:t>
            </a:r>
            <a:r>
              <a:rPr lang="en-US" dirty="0" err="1" smtClean="0"/>
              <a:t>Urodynamic</a:t>
            </a:r>
            <a:r>
              <a:rPr lang="en-US" dirty="0" smtClean="0"/>
              <a:t> assessment.</a:t>
            </a:r>
          </a:p>
          <a:p>
            <a:pPr algn="l">
              <a:buNone/>
            </a:pPr>
            <a:r>
              <a:rPr lang="en-US" dirty="0" smtClean="0"/>
              <a:t>B Urgent flexible </a:t>
            </a:r>
            <a:r>
              <a:rPr lang="en-US" dirty="0" err="1" smtClean="0"/>
              <a:t>cystoscopy</a:t>
            </a:r>
            <a:r>
              <a:rPr lang="en-US" dirty="0" smtClean="0"/>
              <a:t>.</a:t>
            </a:r>
          </a:p>
          <a:p>
            <a:pPr algn="l">
              <a:buNone/>
            </a:pPr>
            <a:r>
              <a:rPr lang="en-US" dirty="0" smtClean="0"/>
              <a:t>C Renal tract ultrasound.</a:t>
            </a:r>
          </a:p>
          <a:p>
            <a:pPr algn="l">
              <a:buNone/>
            </a:pPr>
            <a:r>
              <a:rPr lang="en-US" dirty="0" smtClean="0"/>
              <a:t>D Insertion of </a:t>
            </a:r>
            <a:r>
              <a:rPr lang="en-US" dirty="0" err="1" smtClean="0"/>
              <a:t>midurethral</a:t>
            </a:r>
            <a:r>
              <a:rPr lang="en-US" dirty="0" smtClean="0"/>
              <a:t> tape.</a:t>
            </a:r>
          </a:p>
          <a:p>
            <a:pPr algn="l">
              <a:buNone/>
            </a:pPr>
            <a:r>
              <a:rPr lang="en-US" dirty="0" smtClean="0"/>
              <a:t>E Immediate release </a:t>
            </a:r>
            <a:r>
              <a:rPr lang="en-US" dirty="0" err="1" smtClean="0"/>
              <a:t>oyxbutynin</a:t>
            </a:r>
            <a:r>
              <a:rPr lang="en-US" dirty="0" smtClean="0"/>
              <a:t>.</a:t>
            </a:r>
          </a:p>
          <a:p>
            <a:pPr algn="l">
              <a:buNone/>
            </a:pPr>
            <a:r>
              <a:rPr lang="en-US" dirty="0" smtClean="0"/>
              <a:t>F Topical </a:t>
            </a:r>
            <a:r>
              <a:rPr lang="en-US" dirty="0" err="1" smtClean="0"/>
              <a:t>oestrogen</a:t>
            </a:r>
            <a:r>
              <a:rPr lang="en-US" dirty="0" smtClean="0"/>
              <a:t>.</a:t>
            </a:r>
          </a:p>
          <a:p>
            <a:pPr algn="l">
              <a:buNone/>
            </a:pPr>
            <a:r>
              <a:rPr lang="en-US" dirty="0" smtClean="0"/>
              <a:t>G Oral antibiotics.</a:t>
            </a:r>
          </a:p>
          <a:p>
            <a:pPr algn="l">
              <a:buNone/>
            </a:pPr>
            <a:r>
              <a:rPr lang="en-US" dirty="0" smtClean="0"/>
              <a:t>H </a:t>
            </a:r>
            <a:r>
              <a:rPr lang="en-US" dirty="0" err="1" smtClean="0"/>
              <a:t>Botulinum</a:t>
            </a:r>
            <a:r>
              <a:rPr lang="en-US" dirty="0" smtClean="0"/>
              <a:t> toxin injection.</a:t>
            </a:r>
          </a:p>
          <a:p>
            <a:pPr algn="l">
              <a:buNone/>
            </a:pPr>
            <a:r>
              <a:rPr lang="en-US" dirty="0" smtClean="0"/>
              <a:t>I </a:t>
            </a:r>
            <a:r>
              <a:rPr lang="en-US" dirty="0" err="1" smtClean="0"/>
              <a:t>Duloxetine</a:t>
            </a:r>
            <a:r>
              <a:rPr lang="en-US" dirty="0" smtClean="0"/>
              <a:t>.</a:t>
            </a:r>
            <a:endParaRPr lang="ar-IQ" dirty="0"/>
          </a:p>
        </p:txBody>
      </p:sp>
      <p:sp>
        <p:nvSpPr>
          <p:cNvPr id="4" name="Content Placeholder 3"/>
          <p:cNvSpPr>
            <a:spLocks noGrp="1"/>
          </p:cNvSpPr>
          <p:nvPr>
            <p:ph sz="half" idx="2"/>
          </p:nvPr>
        </p:nvSpPr>
        <p:spPr>
          <a:xfrm>
            <a:off x="4214810" y="1920084"/>
            <a:ext cx="4471990" cy="4652187"/>
          </a:xfrm>
        </p:spPr>
        <p:txBody>
          <a:bodyPr>
            <a:normAutofit fontScale="70000" lnSpcReduction="20000"/>
          </a:bodyPr>
          <a:lstStyle/>
          <a:p>
            <a:pPr algn="l">
              <a:buNone/>
            </a:pPr>
            <a:r>
              <a:rPr lang="en-US" sz="3100" dirty="0" smtClean="0"/>
              <a:t>1 Immediate management of a 73-year-old woman with frequency, urgency and </a:t>
            </a:r>
            <a:r>
              <a:rPr lang="en-US" sz="3100" dirty="0" err="1" smtClean="0"/>
              <a:t>haematuria</a:t>
            </a:r>
            <a:r>
              <a:rPr lang="en-US" sz="3100" dirty="0" smtClean="0"/>
              <a:t>.</a:t>
            </a:r>
          </a:p>
          <a:p>
            <a:pPr algn="l">
              <a:buNone/>
            </a:pPr>
            <a:r>
              <a:rPr lang="en-US" sz="3100" dirty="0" smtClean="0"/>
              <a:t>2 Management of a 38-year-old woman with symptoms of only stress incontinence who has</a:t>
            </a:r>
          </a:p>
          <a:p>
            <a:pPr algn="l">
              <a:buNone/>
            </a:pPr>
            <a:r>
              <a:rPr lang="en-US" sz="3100" dirty="0" smtClean="0"/>
              <a:t>completed a course of pelvic floor exercises without improvement.</a:t>
            </a:r>
          </a:p>
          <a:p>
            <a:pPr algn="l">
              <a:buNone/>
            </a:pPr>
            <a:r>
              <a:rPr lang="en-US" sz="3100" dirty="0" smtClean="0"/>
              <a:t>3 Should be performed after failed conservative and/or medical management before second-line</a:t>
            </a:r>
          </a:p>
          <a:p>
            <a:pPr algn="l">
              <a:buNone/>
            </a:pPr>
            <a:r>
              <a:rPr lang="en-US" sz="3100" dirty="0" smtClean="0"/>
              <a:t>treatments for incontinence.</a:t>
            </a:r>
          </a:p>
          <a:p>
            <a:pPr algn="l">
              <a:buNone/>
            </a:pPr>
            <a:r>
              <a:rPr lang="en-US" sz="3100" dirty="0" smtClean="0"/>
              <a:t>4 First-line drug treatment for OAB</a:t>
            </a:r>
            <a:r>
              <a:rPr lang="en-US" dirty="0" smtClean="0"/>
              <a:t>.</a:t>
            </a:r>
            <a:endParaRPr lang="ar-IQ"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ANSWERS</a:t>
            </a:r>
            <a:br>
              <a:rPr lang="en-US" b="1" dirty="0" smtClean="0"/>
            </a:br>
            <a:endParaRPr lang="ar-IQ" dirty="0"/>
          </a:p>
        </p:txBody>
      </p:sp>
      <p:sp>
        <p:nvSpPr>
          <p:cNvPr id="3" name="Content Placeholder 2"/>
          <p:cNvSpPr>
            <a:spLocks noGrp="1"/>
          </p:cNvSpPr>
          <p:nvPr>
            <p:ph idx="1"/>
          </p:nvPr>
        </p:nvSpPr>
        <p:spPr/>
        <p:txBody>
          <a:bodyPr>
            <a:normAutofit fontScale="92500" lnSpcReduction="10000"/>
          </a:bodyPr>
          <a:lstStyle/>
          <a:p>
            <a:pPr algn="l">
              <a:buNone/>
            </a:pPr>
            <a:r>
              <a:rPr lang="en-US" dirty="0" smtClean="0"/>
              <a:t>1B Because of the </a:t>
            </a:r>
            <a:r>
              <a:rPr lang="en-US" dirty="0" err="1" smtClean="0"/>
              <a:t>haematuria</a:t>
            </a:r>
            <a:r>
              <a:rPr lang="en-US" dirty="0" smtClean="0"/>
              <a:t>, </a:t>
            </a:r>
            <a:r>
              <a:rPr lang="en-US" dirty="0" err="1" smtClean="0"/>
              <a:t>cystoscopy</a:t>
            </a:r>
            <a:r>
              <a:rPr lang="en-US" dirty="0" smtClean="0"/>
              <a:t> is required to exclude a malignancy.</a:t>
            </a:r>
          </a:p>
          <a:p>
            <a:pPr algn="l">
              <a:buNone/>
            </a:pPr>
            <a:r>
              <a:rPr lang="en-US" dirty="0" smtClean="0"/>
              <a:t>2D It is reasonable to insert a </a:t>
            </a:r>
            <a:r>
              <a:rPr lang="en-US" dirty="0" err="1" smtClean="0"/>
              <a:t>midurethral</a:t>
            </a:r>
            <a:r>
              <a:rPr lang="en-US" dirty="0" smtClean="0"/>
              <a:t> tape without further investigations in this situation,</a:t>
            </a:r>
          </a:p>
          <a:p>
            <a:pPr algn="l">
              <a:buNone/>
            </a:pPr>
            <a:r>
              <a:rPr lang="en-US" dirty="0" smtClean="0"/>
              <a:t>because there are no symptoms of mixed incontinence.</a:t>
            </a:r>
          </a:p>
          <a:p>
            <a:pPr algn="l">
              <a:buNone/>
            </a:pPr>
            <a:r>
              <a:rPr lang="en-US" dirty="0" smtClean="0"/>
              <a:t>3A </a:t>
            </a:r>
            <a:r>
              <a:rPr lang="en-US" dirty="0" err="1" smtClean="0"/>
              <a:t>Urodynamic</a:t>
            </a:r>
            <a:r>
              <a:rPr lang="en-US" dirty="0" smtClean="0"/>
              <a:t> assessment will exclude a picture of mixed incontinence, which is necessary before</a:t>
            </a:r>
          </a:p>
          <a:p>
            <a:pPr algn="l">
              <a:buNone/>
            </a:pPr>
            <a:r>
              <a:rPr lang="en-US" dirty="0" smtClean="0"/>
              <a:t>more invasive treatment.</a:t>
            </a:r>
          </a:p>
          <a:p>
            <a:pPr algn="l">
              <a:buNone/>
            </a:pPr>
            <a:r>
              <a:rPr lang="en-US" dirty="0" smtClean="0"/>
              <a:t>4E Immediate release </a:t>
            </a:r>
            <a:r>
              <a:rPr lang="en-US" dirty="0" err="1" smtClean="0"/>
              <a:t>oxybutynin</a:t>
            </a:r>
            <a:r>
              <a:rPr lang="en-US" dirty="0" smtClean="0"/>
              <a:t> will effectively treat overactive bladder symptoms and no further</a:t>
            </a:r>
          </a:p>
          <a:p>
            <a:pPr algn="l">
              <a:buNone/>
            </a:pPr>
            <a:r>
              <a:rPr lang="en-US" dirty="0" smtClean="0"/>
              <a:t>investigations are required before treatment</a:t>
            </a:r>
            <a:endParaRPr lang="ar-IQ"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Choose the single best answer.</a:t>
            </a:r>
            <a:endParaRPr lang="ar-IQ" dirty="0"/>
          </a:p>
        </p:txBody>
      </p:sp>
      <p:sp>
        <p:nvSpPr>
          <p:cNvPr id="3" name="Content Placeholder 2"/>
          <p:cNvSpPr>
            <a:spLocks noGrp="1"/>
          </p:cNvSpPr>
          <p:nvPr>
            <p:ph idx="1"/>
          </p:nvPr>
        </p:nvSpPr>
        <p:spPr>
          <a:xfrm>
            <a:off x="142844" y="1935480"/>
            <a:ext cx="8543956" cy="4708230"/>
          </a:xfrm>
        </p:spPr>
        <p:txBody>
          <a:bodyPr>
            <a:normAutofit fontScale="77500" lnSpcReduction="20000"/>
          </a:bodyPr>
          <a:lstStyle/>
          <a:p>
            <a:pPr algn="l">
              <a:buNone/>
            </a:pPr>
            <a:r>
              <a:rPr lang="en-US" sz="3100" dirty="0" smtClean="0"/>
              <a:t>A 45 year old woman attends outpatients complaining of a 3-year history of stress incontinence,  urgency and urge incontinence. She leaks urine about four times a day, has to wear sanitary pads all the time and rarely travels due to the urgency and need to pass urine 8 or 9 times during the day.</a:t>
            </a:r>
          </a:p>
          <a:p>
            <a:pPr algn="l">
              <a:buNone/>
            </a:pPr>
            <a:r>
              <a:rPr lang="en-US" sz="3100" dirty="0" smtClean="0"/>
              <a:t>Examination reveals her to be of normal BMI, with a weak pelvic floor muscle strength.</a:t>
            </a:r>
          </a:p>
          <a:p>
            <a:pPr algn="l">
              <a:buNone/>
            </a:pPr>
            <a:r>
              <a:rPr lang="en-US" sz="3100" dirty="0" smtClean="0"/>
              <a:t>What would be the recommended first line of management?</a:t>
            </a:r>
            <a:r>
              <a:rPr lang="en-US" dirty="0" smtClean="0"/>
              <a:t> </a:t>
            </a:r>
          </a:p>
          <a:p>
            <a:pPr algn="l">
              <a:buNone/>
            </a:pPr>
            <a:r>
              <a:rPr lang="en-US" dirty="0" smtClean="0"/>
              <a:t>A Commence the patient on an oral </a:t>
            </a:r>
            <a:r>
              <a:rPr lang="en-US" dirty="0" err="1" smtClean="0"/>
              <a:t>anticholinergic</a:t>
            </a:r>
            <a:r>
              <a:rPr lang="en-US" dirty="0" smtClean="0"/>
              <a:t> medication for 8 weeks.</a:t>
            </a:r>
          </a:p>
          <a:p>
            <a:pPr algn="l">
              <a:buNone/>
            </a:pPr>
            <a:r>
              <a:rPr lang="en-US" dirty="0" smtClean="0"/>
              <a:t>B Arrange </a:t>
            </a:r>
            <a:r>
              <a:rPr lang="en-US" dirty="0" err="1" smtClean="0"/>
              <a:t>urodynamic</a:t>
            </a:r>
            <a:r>
              <a:rPr lang="en-US" dirty="0" smtClean="0"/>
              <a:t> assessment to define the underlying cause of her problems.</a:t>
            </a:r>
          </a:p>
          <a:p>
            <a:pPr algn="l">
              <a:buNone/>
            </a:pPr>
            <a:r>
              <a:rPr lang="en-US" dirty="0" smtClean="0"/>
              <a:t>C Arrange a 6–8 week course of supervised pelvic floor exercises and bladder retraining.</a:t>
            </a:r>
          </a:p>
          <a:p>
            <a:pPr algn="l">
              <a:buNone/>
            </a:pPr>
            <a:r>
              <a:rPr lang="en-US" dirty="0" smtClean="0"/>
              <a:t>D Admit the patient for a </a:t>
            </a:r>
            <a:r>
              <a:rPr lang="en-US" dirty="0" err="1" smtClean="0"/>
              <a:t>cystoscopy</a:t>
            </a:r>
            <a:r>
              <a:rPr lang="en-US" dirty="0" smtClean="0"/>
              <a:t>.</a:t>
            </a:r>
          </a:p>
          <a:p>
            <a:pPr algn="l">
              <a:buNone/>
            </a:pPr>
            <a:r>
              <a:rPr lang="en-US" dirty="0" smtClean="0"/>
              <a:t>E Test the urine for infection and treat with antibiotics.</a:t>
            </a:r>
            <a:endParaRPr lang="ar-IQ"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algn="l">
              <a:buNone/>
            </a:pPr>
            <a:r>
              <a:rPr lang="en-US" dirty="0" smtClean="0"/>
              <a:t>C Pelvic floor strengthening exercises will improve up to 50% of stress incontinence problems and may avoid the need to treat urge incontinence with </a:t>
            </a:r>
            <a:r>
              <a:rPr lang="en-US" dirty="0" err="1" smtClean="0"/>
              <a:t>anticholinergics</a:t>
            </a:r>
            <a:endParaRPr lang="ar-IQ"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ntitled.png"/>
          <p:cNvPicPr>
            <a:picLocks noGrp="1" noChangeAspect="1"/>
          </p:cNvPicPr>
          <p:nvPr>
            <p:ph idx="1"/>
          </p:nvPr>
        </p:nvPicPr>
        <p:blipFill>
          <a:blip r:embed="rId2"/>
          <a:stretch>
            <a:fillRect/>
          </a:stretch>
        </p:blipFill>
        <p:spPr>
          <a:xfrm>
            <a:off x="-357222" y="285728"/>
            <a:ext cx="10409303" cy="6858048"/>
          </a:xfrm>
        </p:spPr>
      </p:pic>
      <p:sp>
        <p:nvSpPr>
          <p:cNvPr id="2" name="Title 1"/>
          <p:cNvSpPr>
            <a:spLocks noGrp="1"/>
          </p:cNvSpPr>
          <p:nvPr>
            <p:ph type="title"/>
          </p:nvPr>
        </p:nvSpPr>
        <p:spPr/>
        <p:txBody>
          <a:bodyPr/>
          <a:lstStyle/>
          <a:p>
            <a:r>
              <a:rPr lang="en-US" dirty="0" smtClean="0"/>
              <a:t>Thank you</a:t>
            </a:r>
            <a:endParaRPr lang="ar-IQ"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Classification of incontinence</a:t>
            </a:r>
            <a:r>
              <a:rPr lang="en-US" dirty="0" smtClean="0"/>
              <a:t/>
            </a:r>
            <a:br>
              <a:rPr lang="en-US" dirty="0" smtClean="0"/>
            </a:br>
            <a:endParaRPr lang="ar-IQ" dirty="0"/>
          </a:p>
        </p:txBody>
      </p:sp>
      <p:sp>
        <p:nvSpPr>
          <p:cNvPr id="3" name="Content Placeholder 2"/>
          <p:cNvSpPr>
            <a:spLocks noGrp="1"/>
          </p:cNvSpPr>
          <p:nvPr>
            <p:ph idx="1"/>
          </p:nvPr>
        </p:nvSpPr>
        <p:spPr/>
        <p:txBody>
          <a:bodyPr>
            <a:normAutofit fontScale="92500" lnSpcReduction="10000"/>
          </a:bodyPr>
          <a:lstStyle/>
          <a:p>
            <a:pPr algn="l">
              <a:buNone/>
            </a:pPr>
            <a:r>
              <a:rPr lang="en-US" b="1" dirty="0" smtClean="0"/>
              <a:t>Urethral </a:t>
            </a:r>
            <a:r>
              <a:rPr lang="en-US" b="1" dirty="0"/>
              <a:t>causes </a:t>
            </a:r>
            <a:endParaRPr lang="en-US" dirty="0"/>
          </a:p>
          <a:p>
            <a:pPr algn="l">
              <a:buNone/>
            </a:pPr>
            <a:r>
              <a:rPr lang="en-US" dirty="0"/>
              <a:t>• Urethral sphincter incompetence (</a:t>
            </a:r>
            <a:r>
              <a:rPr lang="en-US" dirty="0" err="1"/>
              <a:t>urodynamic</a:t>
            </a:r>
            <a:r>
              <a:rPr lang="en-US" dirty="0"/>
              <a:t> stress incontinence)</a:t>
            </a:r>
          </a:p>
          <a:p>
            <a:pPr algn="l">
              <a:buNone/>
            </a:pPr>
            <a:r>
              <a:rPr lang="en-US" dirty="0"/>
              <a:t>• </a:t>
            </a:r>
            <a:r>
              <a:rPr lang="en-US" dirty="0" err="1"/>
              <a:t>Detrusor</a:t>
            </a:r>
            <a:r>
              <a:rPr lang="en-US" dirty="0"/>
              <a:t> over-activity or the unstable bladder - this is either neuropathic or non-neuropathy</a:t>
            </a:r>
          </a:p>
          <a:p>
            <a:pPr algn="l">
              <a:buNone/>
            </a:pPr>
            <a:r>
              <a:rPr lang="en-US" dirty="0"/>
              <a:t>• Retention with overflow</a:t>
            </a:r>
          </a:p>
          <a:p>
            <a:pPr algn="l">
              <a:buNone/>
            </a:pPr>
            <a:r>
              <a:rPr lang="en-US" dirty="0"/>
              <a:t>• Congenital causes: </a:t>
            </a:r>
            <a:r>
              <a:rPr lang="en-US" dirty="0" err="1"/>
              <a:t>Epispadias</a:t>
            </a:r>
            <a:r>
              <a:rPr lang="en-US" dirty="0"/>
              <a:t> </a:t>
            </a:r>
          </a:p>
          <a:p>
            <a:pPr algn="l">
              <a:buNone/>
            </a:pPr>
            <a:r>
              <a:rPr lang="en-US" dirty="0"/>
              <a:t>• Miscellaneous</a:t>
            </a:r>
          </a:p>
          <a:p>
            <a:pPr algn="l">
              <a:buNone/>
            </a:pPr>
            <a:r>
              <a:rPr lang="en-US" b="1" dirty="0"/>
              <a:t>Extra-urethral causes </a:t>
            </a:r>
            <a:endParaRPr lang="en-US" dirty="0"/>
          </a:p>
          <a:p>
            <a:pPr algn="l">
              <a:buNone/>
            </a:pPr>
            <a:r>
              <a:rPr lang="en-US" dirty="0"/>
              <a:t>• Congenital causes </a:t>
            </a:r>
          </a:p>
          <a:p>
            <a:pPr algn="l">
              <a:buNone/>
            </a:pPr>
            <a:r>
              <a:rPr lang="en-US" dirty="0"/>
              <a:t>• Fistula</a:t>
            </a:r>
            <a:endParaRPr lang="ar-IQ"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329642" cy="785818"/>
          </a:xfrm>
        </p:spPr>
        <p:txBody>
          <a:bodyPr>
            <a:normAutofit fontScale="90000"/>
          </a:bodyPr>
          <a:lstStyle/>
          <a:p>
            <a:r>
              <a:rPr lang="en-US" dirty="0" smtClean="0"/>
              <a:t>Stress 50%, urge 20%,mixed 30%</a:t>
            </a:r>
            <a:endParaRPr lang="ar-IQ" dirty="0"/>
          </a:p>
        </p:txBody>
      </p:sp>
      <p:pic>
        <p:nvPicPr>
          <p:cNvPr id="3074" name="Picture 2"/>
          <p:cNvPicPr>
            <a:picLocks noGrp="1" noChangeAspect="1" noChangeArrowheads="1"/>
          </p:cNvPicPr>
          <p:nvPr>
            <p:ph idx="1"/>
          </p:nvPr>
        </p:nvPicPr>
        <p:blipFill>
          <a:blip r:embed="rId2"/>
          <a:srcRect/>
          <a:stretch>
            <a:fillRect/>
          </a:stretch>
        </p:blipFill>
        <p:spPr bwMode="auto">
          <a:xfrm>
            <a:off x="357158" y="1041573"/>
            <a:ext cx="8143931" cy="58484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5122" name="Picture 2"/>
          <p:cNvPicPr>
            <a:picLocks noGrp="1" noChangeAspect="1" noChangeArrowheads="1"/>
          </p:cNvPicPr>
          <p:nvPr>
            <p:ph idx="1"/>
          </p:nvPr>
        </p:nvPicPr>
        <p:blipFill>
          <a:blip r:embed="rId2"/>
          <a:srcRect/>
          <a:stretch>
            <a:fillRect/>
          </a:stretch>
        </p:blipFill>
        <p:spPr bwMode="auto">
          <a:xfrm>
            <a:off x="214282" y="714356"/>
            <a:ext cx="8864806" cy="50006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185</TotalTime>
  <Words>1710</Words>
  <Application>Microsoft Office PowerPoint</Application>
  <PresentationFormat>On-screen Show (4:3)</PresentationFormat>
  <Paragraphs>215</Paragraphs>
  <Slides>66</Slides>
  <Notes>0</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Flow</vt:lpstr>
      <vt:lpstr>Urinary incontinence                                     </vt:lpstr>
      <vt:lpstr>Objectives: by the end of this lecture, the 5th year student should be able to: </vt:lpstr>
      <vt:lpstr>What is incontinence?</vt:lpstr>
      <vt:lpstr>Urinary incontinence</vt:lpstr>
      <vt:lpstr>Common symptoms associated with incontinence </vt:lpstr>
      <vt:lpstr>Slide 6</vt:lpstr>
      <vt:lpstr>Classification of incontinence </vt:lpstr>
      <vt:lpstr>Stress 50%, urge 20%,mixed 30%</vt:lpstr>
      <vt:lpstr>Slide 9</vt:lpstr>
      <vt:lpstr>Slide 10</vt:lpstr>
      <vt:lpstr>Slide 11</vt:lpstr>
      <vt:lpstr>Urodynamic stress incontinence USI:</vt:lpstr>
      <vt:lpstr>Slide 13</vt:lpstr>
      <vt:lpstr>Risk Factors for stress Urinary Incontinence  </vt:lpstr>
      <vt:lpstr>Diagnosis: </vt:lpstr>
      <vt:lpstr>Examination </vt:lpstr>
      <vt:lpstr>Q Tip test:</vt:lpstr>
      <vt:lpstr>Slide 18</vt:lpstr>
      <vt:lpstr>Investigations  </vt:lpstr>
      <vt:lpstr>Slide 20</vt:lpstr>
      <vt:lpstr>Slide 21</vt:lpstr>
      <vt:lpstr>5-Cystometry</vt:lpstr>
      <vt:lpstr>Slide 23</vt:lpstr>
      <vt:lpstr>The following are parameters of normal bladder function. </vt:lpstr>
      <vt:lpstr>Slide 25</vt:lpstr>
      <vt:lpstr>Treatment of Urodynamic stress incontinence: </vt:lpstr>
      <vt:lpstr>Prevention  </vt:lpstr>
      <vt:lpstr>Conservative treatment is indicated when </vt:lpstr>
      <vt:lpstr>1- Non pharmacological </vt:lpstr>
      <vt:lpstr>Slide 30</vt:lpstr>
      <vt:lpstr>Slide 31</vt:lpstr>
      <vt:lpstr>2-Perineometry</vt:lpstr>
      <vt:lpstr>3-Weighted vaginal cones</vt:lpstr>
      <vt:lpstr>Slide 34</vt:lpstr>
      <vt:lpstr>4-Maximal electrical stimulation </vt:lpstr>
      <vt:lpstr>Slide 36</vt:lpstr>
      <vt:lpstr>2 –Pharmacological </vt:lpstr>
      <vt:lpstr>B. Surgical treatment of Urodynamic stress incontinence</vt:lpstr>
      <vt:lpstr>1-Vaginal procedures: </vt:lpstr>
      <vt:lpstr>TVT</vt:lpstr>
      <vt:lpstr>Slide 41</vt:lpstr>
      <vt:lpstr>Transobturator tape procedures TOT:</vt:lpstr>
      <vt:lpstr>TOT</vt:lpstr>
      <vt:lpstr>Anterior colporrhaphy:</vt:lpstr>
      <vt:lpstr>Urethral bulking agents:</vt:lpstr>
      <vt:lpstr>Slide 46</vt:lpstr>
      <vt:lpstr>Slide 47</vt:lpstr>
      <vt:lpstr>   2-Abdominal:  performed through an abdominal incision</vt:lpstr>
      <vt:lpstr>Slide 49</vt:lpstr>
      <vt:lpstr>Marshall–Marchetti–Krantz procedure:</vt:lpstr>
      <vt:lpstr>Slide 51</vt:lpstr>
      <vt:lpstr>Detrusor overactivity DO: </vt:lpstr>
      <vt:lpstr>Slide 53</vt:lpstr>
      <vt:lpstr>Risk factors for detrusor overactivity</vt:lpstr>
      <vt:lpstr>Clinical presentation  </vt:lpstr>
      <vt:lpstr>Treatment </vt:lpstr>
      <vt:lpstr>Drug therapy </vt:lpstr>
      <vt:lpstr>Slide 58</vt:lpstr>
      <vt:lpstr>Surgery </vt:lpstr>
      <vt:lpstr>Slide 60</vt:lpstr>
      <vt:lpstr>Retention with overflow  </vt:lpstr>
      <vt:lpstr>EMQ</vt:lpstr>
      <vt:lpstr>ANSWERS </vt:lpstr>
      <vt:lpstr>Choose the single best answer.</vt:lpstr>
      <vt:lpstr>Slide 65</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Urinary incontinence                                     </dc:title>
  <dc:creator>hp</dc:creator>
  <cp:lastModifiedBy>hp</cp:lastModifiedBy>
  <cp:revision>25</cp:revision>
  <dcterms:created xsi:type="dcterms:W3CDTF">2016-09-15T07:43:09Z</dcterms:created>
  <dcterms:modified xsi:type="dcterms:W3CDTF">2018-12-06T06:01:37Z</dcterms:modified>
</cp:coreProperties>
</file>