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75" r:id="rId5"/>
    <p:sldId id="271" r:id="rId6"/>
    <p:sldId id="272" r:id="rId7"/>
    <p:sldId id="257" r:id="rId8"/>
    <p:sldId id="276" r:id="rId9"/>
    <p:sldId id="278" r:id="rId10"/>
    <p:sldId id="258" r:id="rId11"/>
    <p:sldId id="259" r:id="rId12"/>
    <p:sldId id="260" r:id="rId13"/>
    <p:sldId id="261" r:id="rId14"/>
    <p:sldId id="267" r:id="rId15"/>
    <p:sldId id="262" r:id="rId16"/>
    <p:sldId id="263" r:id="rId17"/>
    <p:sldId id="264" r:id="rId18"/>
    <p:sldId id="265" r:id="rId19"/>
    <p:sldId id="266" r:id="rId20"/>
    <p:sldId id="268" r:id="rId21"/>
    <p:sldId id="269" r:id="rId22"/>
    <p:sldId id="27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FBC5F9-02D2-4E69-B2F4-D5CBC797EC2F}" type="datetimeFigureOut">
              <a:rPr lang="en-US" smtClean="0"/>
              <a:pPr/>
              <a:t>12/19/2016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2251E-5C3E-4C36-B2DA-9EB7253BA80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FBC5F9-02D2-4E69-B2F4-D5CBC797EC2F}" type="datetimeFigureOut">
              <a:rPr lang="en-US" smtClean="0"/>
              <a:pPr/>
              <a:t>12/19/2016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2251E-5C3E-4C36-B2DA-9EB7253BA8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FBC5F9-02D2-4E69-B2F4-D5CBC797EC2F}" type="datetimeFigureOut">
              <a:rPr lang="en-US" smtClean="0"/>
              <a:pPr/>
              <a:t>12/19/2016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2251E-5C3E-4C36-B2DA-9EB7253BA8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FBC5F9-02D2-4E69-B2F4-D5CBC797EC2F}" type="datetimeFigureOut">
              <a:rPr lang="en-US" smtClean="0"/>
              <a:pPr/>
              <a:t>12/19/2016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2251E-5C3E-4C36-B2DA-9EB7253BA80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FBC5F9-02D2-4E69-B2F4-D5CBC797EC2F}" type="datetimeFigureOut">
              <a:rPr lang="en-US" smtClean="0"/>
              <a:pPr/>
              <a:t>12/19/2016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2251E-5C3E-4C36-B2DA-9EB7253BA80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FBC5F9-02D2-4E69-B2F4-D5CBC797EC2F}" type="datetimeFigureOut">
              <a:rPr lang="en-US" smtClean="0"/>
              <a:pPr/>
              <a:t>12/19/2016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2251E-5C3E-4C36-B2DA-9EB7253BA80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FBC5F9-02D2-4E69-B2F4-D5CBC797EC2F}" type="datetimeFigureOut">
              <a:rPr lang="en-US" smtClean="0"/>
              <a:pPr/>
              <a:t>12/19/2016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82251E-5C3E-4C36-B2DA-9EB7253BA80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FBC5F9-02D2-4E69-B2F4-D5CBC797EC2F}" type="datetimeFigureOut">
              <a:rPr lang="en-US" smtClean="0"/>
              <a:pPr/>
              <a:t>12/19/2016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82251E-5C3E-4C36-B2DA-9EB7253BA80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FBC5F9-02D2-4E69-B2F4-D5CBC797EC2F}" type="datetimeFigureOut">
              <a:rPr lang="en-US" smtClean="0"/>
              <a:pPr/>
              <a:t>12/19/2016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82251E-5C3E-4C36-B2DA-9EB7253BA8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FBC5F9-02D2-4E69-B2F4-D5CBC797EC2F}" type="datetimeFigureOut">
              <a:rPr lang="en-US" smtClean="0"/>
              <a:pPr/>
              <a:t>12/19/2016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2251E-5C3E-4C36-B2DA-9EB7253BA80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FBC5F9-02D2-4E69-B2F4-D5CBC797EC2F}" type="datetimeFigureOut">
              <a:rPr lang="en-US" smtClean="0"/>
              <a:pPr/>
              <a:t>12/19/2016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2251E-5C3E-4C36-B2DA-9EB7253BA80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FBC5F9-02D2-4E69-B2F4-D5CBC797EC2F}" type="datetimeFigureOut">
              <a:rPr lang="en-US" smtClean="0"/>
              <a:pPr/>
              <a:t>12/19/2016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82251E-5C3E-4C36-B2DA-9EB7253BA8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b="1" i="1" dirty="0" err="1" smtClean="0">
                <a:solidFill>
                  <a:srgbClr val="FF0000"/>
                </a:solidFill>
              </a:rPr>
              <a:t>Orthopaedic</a:t>
            </a:r>
            <a:r>
              <a:rPr lang="en-US" b="1" i="1" dirty="0" smtClean="0">
                <a:solidFill>
                  <a:srgbClr val="FF0000"/>
                </a:solidFill>
              </a:rPr>
              <a:t> operations</a:t>
            </a:r>
            <a:endParaRPr lang="en-US" b="1" dirty="0">
              <a:solidFill>
                <a:srgbClr val="FF0000"/>
              </a:solidFill>
            </a:endParaRPr>
          </a:p>
        </p:txBody>
      </p:sp>
      <p:sp>
        <p:nvSpPr>
          <p:cNvPr id="8" name="Content Placeholder 7"/>
          <p:cNvSpPr>
            <a:spLocks noGrp="1"/>
          </p:cNvSpPr>
          <p:nvPr>
            <p:ph idx="1"/>
          </p:nvPr>
        </p:nvSpPr>
        <p:spPr/>
        <p:txBody>
          <a:bodyPr/>
          <a:lstStyle/>
          <a:p>
            <a:r>
              <a:rPr lang="en-US" b="1" i="1" dirty="0">
                <a:solidFill>
                  <a:srgbClr val="FF0000"/>
                </a:solidFill>
              </a:rPr>
              <a:t>The art and skill of </a:t>
            </a:r>
            <a:r>
              <a:rPr lang="en-US" b="1" i="1" dirty="0" err="1">
                <a:solidFill>
                  <a:srgbClr val="FF0000"/>
                </a:solidFill>
              </a:rPr>
              <a:t>orthopaedic</a:t>
            </a:r>
            <a:r>
              <a:rPr lang="en-US" b="1" i="1" dirty="0">
                <a:solidFill>
                  <a:srgbClr val="FF0000"/>
                </a:solidFill>
              </a:rPr>
              <a:t> surgery is </a:t>
            </a:r>
            <a:r>
              <a:rPr lang="en-US" b="1" i="1" dirty="0" smtClean="0">
                <a:solidFill>
                  <a:srgbClr val="FF0000"/>
                </a:solidFill>
              </a:rPr>
              <a:t>directed not </a:t>
            </a:r>
            <a:r>
              <a:rPr lang="en-US" b="1" i="1" dirty="0">
                <a:solidFill>
                  <a:srgbClr val="FF0000"/>
                </a:solidFill>
              </a:rPr>
              <a:t>simply to reshaping or constructing a </a:t>
            </a:r>
            <a:r>
              <a:rPr lang="en-US" b="1" i="1" dirty="0" smtClean="0">
                <a:solidFill>
                  <a:srgbClr val="FF0000"/>
                </a:solidFill>
              </a:rPr>
              <a:t>particular arrangement </a:t>
            </a:r>
            <a:r>
              <a:rPr lang="en-US" b="1" i="1" dirty="0">
                <a:solidFill>
                  <a:srgbClr val="FF0000"/>
                </a:solidFill>
              </a:rPr>
              <a:t>of parts but to restoring </a:t>
            </a:r>
            <a:r>
              <a:rPr lang="en-US" b="1" i="1" dirty="0" smtClean="0">
                <a:solidFill>
                  <a:srgbClr val="FF0000"/>
                </a:solidFill>
              </a:rPr>
              <a:t>function to </a:t>
            </a:r>
            <a:r>
              <a:rPr lang="en-US" b="1" i="1" dirty="0">
                <a:solidFill>
                  <a:srgbClr val="FF0000"/>
                </a:solidFill>
              </a:rPr>
              <a:t>the whole</a:t>
            </a:r>
            <a:r>
              <a:rPr lang="en-US" b="1" i="1" dirty="0" smtClean="0">
                <a:solidFill>
                  <a:srgbClr val="FF0000"/>
                </a:solidFill>
              </a:rPr>
              <a:t>.</a:t>
            </a:r>
          </a:p>
          <a:p>
            <a:r>
              <a:rPr lang="en-US" sz="5400" b="1" i="1" dirty="0" smtClean="0">
                <a:solidFill>
                  <a:srgbClr val="0070C0"/>
                </a:solidFill>
              </a:rPr>
              <a:t>(LIFE IS MOVEMENT AND MOVEMENT IS LIFE)</a:t>
            </a:r>
            <a:endParaRPr lang="en-US" sz="5400" b="1" dirty="0">
              <a:solidFill>
                <a:srgbClr val="0070C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AMPUTATIONS</a:t>
            </a:r>
            <a:endParaRPr lang="en-US" dirty="0">
              <a:solidFill>
                <a:srgbClr val="FF0000"/>
              </a:solidFill>
            </a:endParaRPr>
          </a:p>
        </p:txBody>
      </p:sp>
      <p:sp>
        <p:nvSpPr>
          <p:cNvPr id="3" name="Content Placeholder 2"/>
          <p:cNvSpPr>
            <a:spLocks noGrp="1"/>
          </p:cNvSpPr>
          <p:nvPr>
            <p:ph idx="1"/>
          </p:nvPr>
        </p:nvSpPr>
        <p:spPr/>
        <p:txBody>
          <a:bodyPr/>
          <a:lstStyle/>
          <a:p>
            <a:r>
              <a:rPr lang="en-US" b="1" i="1" u="sng" dirty="0" smtClean="0">
                <a:solidFill>
                  <a:srgbClr val="FF0000"/>
                </a:solidFill>
              </a:rPr>
              <a:t>INDICATIONS: -</a:t>
            </a:r>
          </a:p>
          <a:p>
            <a:pPr>
              <a:buNone/>
            </a:pPr>
            <a:r>
              <a:rPr lang="en-US" dirty="0" smtClean="0"/>
              <a:t>‘Three </a:t>
            </a:r>
            <a:r>
              <a:rPr lang="en-US" dirty="0"/>
              <a:t>Ds</a:t>
            </a:r>
            <a:r>
              <a:rPr lang="en-US" dirty="0" smtClean="0"/>
              <a:t>’:</a:t>
            </a:r>
          </a:p>
          <a:p>
            <a:pPr>
              <a:buNone/>
            </a:pPr>
            <a:r>
              <a:rPr lang="en-US" dirty="0" smtClean="0"/>
              <a:t> </a:t>
            </a:r>
            <a:r>
              <a:rPr lang="en-US" dirty="0"/>
              <a:t>(1) </a:t>
            </a:r>
            <a:r>
              <a:rPr lang="en-US" i="1" dirty="0" smtClean="0"/>
              <a:t>Dead. </a:t>
            </a:r>
          </a:p>
          <a:p>
            <a:pPr>
              <a:buNone/>
            </a:pPr>
            <a:r>
              <a:rPr lang="en-US" i="1" dirty="0" smtClean="0"/>
              <a:t>(</a:t>
            </a:r>
            <a:r>
              <a:rPr lang="en-US" i="1" dirty="0"/>
              <a:t>2) Dangerous .</a:t>
            </a:r>
          </a:p>
          <a:p>
            <a:pPr>
              <a:buNone/>
            </a:pPr>
            <a:r>
              <a:rPr lang="en-US" dirty="0"/>
              <a:t>(3) </a:t>
            </a:r>
            <a:r>
              <a:rPr lang="en-US" i="1" dirty="0"/>
              <a:t>Damned </a:t>
            </a:r>
            <a:r>
              <a:rPr lang="en-US" i="1" dirty="0" smtClean="0"/>
              <a:t>nuisance.</a:t>
            </a:r>
          </a:p>
          <a:p>
            <a:pPr>
              <a:buNone/>
            </a:pPr>
            <a:endParaRPr lang="en-US" b="1" i="1" u="sng"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457200"/>
            <a:ext cx="8229600" cy="76200"/>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6172200"/>
          </a:xfrm>
        </p:spPr>
        <p:txBody>
          <a:bodyPr>
            <a:normAutofit fontScale="85000" lnSpcReduction="10000"/>
          </a:bodyPr>
          <a:lstStyle/>
          <a:p>
            <a:r>
              <a:rPr lang="en-US" b="1" i="1" u="sng" dirty="0" smtClean="0">
                <a:solidFill>
                  <a:srgbClr val="FF0000"/>
                </a:solidFill>
              </a:rPr>
              <a:t>1-Dead </a:t>
            </a:r>
            <a:r>
              <a:rPr lang="en-US" b="1" i="1" u="sng" dirty="0">
                <a:solidFill>
                  <a:srgbClr val="FF0000"/>
                </a:solidFill>
              </a:rPr>
              <a:t>(or dying</a:t>
            </a:r>
            <a:r>
              <a:rPr lang="en-US" i="1" dirty="0"/>
              <a:t>) Peripheral vascular disease accounts </a:t>
            </a:r>
            <a:r>
              <a:rPr lang="en-US" i="1" dirty="0" smtClean="0"/>
              <a:t>for </a:t>
            </a:r>
            <a:r>
              <a:rPr lang="en-US" dirty="0" smtClean="0"/>
              <a:t>almost </a:t>
            </a:r>
            <a:r>
              <a:rPr lang="en-US" dirty="0"/>
              <a:t>90 per cent of all amputations. Other causes </a:t>
            </a:r>
            <a:r>
              <a:rPr lang="en-US" dirty="0" smtClean="0"/>
              <a:t>of limb </a:t>
            </a:r>
            <a:r>
              <a:rPr lang="en-US" dirty="0"/>
              <a:t>death are </a:t>
            </a:r>
            <a:r>
              <a:rPr lang="en-US" i="1" dirty="0"/>
              <a:t>severe trauma, burns and frostbite</a:t>
            </a:r>
            <a:r>
              <a:rPr lang="en-US" i="1" dirty="0" smtClean="0"/>
              <a:t>.</a:t>
            </a:r>
          </a:p>
          <a:p>
            <a:r>
              <a:rPr lang="en-US" b="1" i="1" u="sng" dirty="0" smtClean="0">
                <a:solidFill>
                  <a:srgbClr val="FF0000"/>
                </a:solidFill>
              </a:rPr>
              <a:t>2-</a:t>
            </a:r>
            <a:r>
              <a:rPr lang="en-US" b="1" i="1" u="sng" dirty="0">
                <a:solidFill>
                  <a:srgbClr val="FF0000"/>
                </a:solidFill>
              </a:rPr>
              <a:t>Dangerous </a:t>
            </a:r>
            <a:r>
              <a:rPr lang="en-US" i="1" dirty="0"/>
              <a:t>‘Dangerous’ disorders are </a:t>
            </a:r>
            <a:r>
              <a:rPr lang="en-US" i="1" dirty="0" smtClean="0"/>
              <a:t>malignant </a:t>
            </a:r>
            <a:r>
              <a:rPr lang="en-US" i="1" dirty="0" err="1" smtClean="0"/>
              <a:t>tumours</a:t>
            </a:r>
            <a:r>
              <a:rPr lang="en-US" i="1" dirty="0"/>
              <a:t>, potentially lethal sepsis and crush injury. </a:t>
            </a:r>
            <a:r>
              <a:rPr lang="en-US" i="1" dirty="0" smtClean="0"/>
              <a:t>In </a:t>
            </a:r>
            <a:r>
              <a:rPr lang="en-US" dirty="0" smtClean="0"/>
              <a:t>crush </a:t>
            </a:r>
            <a:r>
              <a:rPr lang="en-US" dirty="0"/>
              <a:t>injury, releasing the compression may result </a:t>
            </a:r>
            <a:r>
              <a:rPr lang="en-US" dirty="0" smtClean="0"/>
              <a:t>in renal </a:t>
            </a:r>
            <a:r>
              <a:rPr lang="en-US" dirty="0"/>
              <a:t>failure (</a:t>
            </a:r>
            <a:r>
              <a:rPr lang="en-US" dirty="0">
                <a:solidFill>
                  <a:srgbClr val="FF0000"/>
                </a:solidFill>
              </a:rPr>
              <a:t>the crush </a:t>
            </a:r>
            <a:r>
              <a:rPr lang="en-US" dirty="0" smtClean="0">
                <a:solidFill>
                  <a:srgbClr val="FF0000"/>
                </a:solidFill>
              </a:rPr>
              <a:t>syndrome</a:t>
            </a:r>
            <a:r>
              <a:rPr lang="en-US" dirty="0" smtClean="0"/>
              <a:t>).</a:t>
            </a:r>
          </a:p>
          <a:p>
            <a:r>
              <a:rPr lang="en-US" b="1" i="1" u="sng" dirty="0" smtClean="0">
                <a:solidFill>
                  <a:srgbClr val="FF0000"/>
                </a:solidFill>
              </a:rPr>
              <a:t>3-Damned </a:t>
            </a:r>
            <a:r>
              <a:rPr lang="en-US" b="1" i="1" u="sng" dirty="0">
                <a:solidFill>
                  <a:srgbClr val="FF0000"/>
                </a:solidFill>
              </a:rPr>
              <a:t>nuisance </a:t>
            </a:r>
            <a:r>
              <a:rPr lang="en-US" i="1" dirty="0"/>
              <a:t>Retaining the limb may be </a:t>
            </a:r>
            <a:r>
              <a:rPr lang="en-US" i="1" dirty="0" smtClean="0"/>
              <a:t>worse </a:t>
            </a:r>
            <a:r>
              <a:rPr lang="en-US" dirty="0" smtClean="0"/>
              <a:t>than </a:t>
            </a:r>
            <a:r>
              <a:rPr lang="en-US" dirty="0"/>
              <a:t>having no limb at all. This may be because of: (1)</a:t>
            </a:r>
          </a:p>
          <a:p>
            <a:pPr>
              <a:buNone/>
            </a:pPr>
            <a:r>
              <a:rPr lang="en-US" dirty="0" smtClean="0"/>
              <a:t>     pain</a:t>
            </a:r>
            <a:r>
              <a:rPr lang="en-US" dirty="0"/>
              <a:t>; (2) gross malformation; (3) recurrent sepsis </a:t>
            </a:r>
            <a:r>
              <a:rPr lang="en-US" dirty="0" smtClean="0"/>
              <a:t>or (4</a:t>
            </a:r>
            <a:r>
              <a:rPr lang="en-US" dirty="0"/>
              <a:t>) severe loss of function. The combination </a:t>
            </a:r>
            <a:r>
              <a:rPr lang="en-US" dirty="0" smtClean="0"/>
              <a:t>of deformity </a:t>
            </a:r>
            <a:r>
              <a:rPr lang="en-US" dirty="0"/>
              <a:t>and loss of sensation is particularly </a:t>
            </a:r>
            <a:r>
              <a:rPr lang="en-US" dirty="0" smtClean="0"/>
              <a:t>trying, and </a:t>
            </a:r>
            <a:r>
              <a:rPr lang="en-US" dirty="0"/>
              <a:t>in the lower limb is likely to result in </a:t>
            </a:r>
            <a:r>
              <a:rPr lang="en-US" dirty="0" smtClean="0"/>
              <a:t>pressure ulceration</a:t>
            </a:r>
            <a:r>
              <a:rPr lang="en-US" dirty="0"/>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normAutofit fontScale="90000"/>
          </a:bodyPr>
          <a:lstStyle/>
          <a:p>
            <a:r>
              <a:rPr lang="en-US" b="1" dirty="0">
                <a:solidFill>
                  <a:srgbClr val="FF0000"/>
                </a:solidFill>
              </a:rPr>
              <a:t>AMPUTATIONS AT SITES </a:t>
            </a:r>
            <a:r>
              <a:rPr lang="en-US" b="1" dirty="0" smtClean="0">
                <a:solidFill>
                  <a:srgbClr val="FF0000"/>
                </a:solidFill>
              </a:rPr>
              <a:t>OF ELECTION</a:t>
            </a:r>
            <a:endParaRPr lang="en-US" b="1" dirty="0">
              <a:solidFill>
                <a:srgbClr val="FF0000"/>
              </a:solidFill>
            </a:endParaRPr>
          </a:p>
        </p:txBody>
      </p:sp>
      <p:sp>
        <p:nvSpPr>
          <p:cNvPr id="3" name="Content Placeholder 2"/>
          <p:cNvSpPr>
            <a:spLocks noGrp="1"/>
          </p:cNvSpPr>
          <p:nvPr>
            <p:ph idx="1"/>
          </p:nvPr>
        </p:nvSpPr>
        <p:spPr>
          <a:xfrm>
            <a:off x="0" y="838200"/>
            <a:ext cx="8915400" cy="6019800"/>
          </a:xfrm>
        </p:spPr>
        <p:txBody>
          <a:bodyPr>
            <a:normAutofit lnSpcReduction="10000"/>
          </a:bodyPr>
          <a:lstStyle/>
          <a:p>
            <a:r>
              <a:rPr lang="en-US" dirty="0"/>
              <a:t>Most lower limb amputations are for </a:t>
            </a:r>
            <a:r>
              <a:rPr lang="en-US" dirty="0" err="1"/>
              <a:t>ischaemic</a:t>
            </a:r>
            <a:r>
              <a:rPr lang="en-US" dirty="0"/>
              <a:t> </a:t>
            </a:r>
            <a:r>
              <a:rPr lang="en-US" dirty="0" smtClean="0"/>
              <a:t>disease and </a:t>
            </a:r>
            <a:r>
              <a:rPr lang="en-US" dirty="0"/>
              <a:t>are performed through the site of election </a:t>
            </a:r>
            <a:r>
              <a:rPr lang="en-US" dirty="0" smtClean="0"/>
              <a:t>below the </a:t>
            </a:r>
            <a:r>
              <a:rPr lang="en-US" dirty="0"/>
              <a:t>most distal palpable pulse. The selection of </a:t>
            </a:r>
            <a:r>
              <a:rPr lang="en-US" dirty="0" smtClean="0"/>
              <a:t>amputation level </a:t>
            </a:r>
            <a:r>
              <a:rPr lang="en-US" dirty="0"/>
              <a:t>can be aided by Doppler </a:t>
            </a:r>
            <a:r>
              <a:rPr lang="en-US" dirty="0" smtClean="0"/>
              <a:t>US.</a:t>
            </a:r>
          </a:p>
          <a:p>
            <a:r>
              <a:rPr lang="en-US" dirty="0"/>
              <a:t>The sites of election are determined also by </a:t>
            </a:r>
            <a:r>
              <a:rPr lang="en-US" dirty="0" smtClean="0"/>
              <a:t>the demands </a:t>
            </a:r>
            <a:r>
              <a:rPr lang="en-US" dirty="0"/>
              <a:t>of prosthetic design and local function. </a:t>
            </a:r>
            <a:r>
              <a:rPr lang="en-US" dirty="0" smtClean="0"/>
              <a:t>Too short </a:t>
            </a:r>
            <a:r>
              <a:rPr lang="en-US" dirty="0"/>
              <a:t>a stump may tend to slip out of the prosthesis.</a:t>
            </a:r>
          </a:p>
          <a:p>
            <a:r>
              <a:rPr lang="en-US" dirty="0"/>
              <a:t>Too long a stump may have inadequate circulation </a:t>
            </a:r>
            <a:r>
              <a:rPr lang="en-US" dirty="0" smtClean="0"/>
              <a:t>and can </a:t>
            </a:r>
            <a:r>
              <a:rPr lang="en-US" dirty="0"/>
              <a:t>become painful, or ulcerate; moreover, it </a:t>
            </a:r>
            <a:r>
              <a:rPr lang="en-US" dirty="0" smtClean="0"/>
              <a:t>complicates the </a:t>
            </a:r>
            <a:r>
              <a:rPr lang="en-US" dirty="0"/>
              <a:t>incorporation of a joint in the prosthesis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000" b="1" dirty="0" smtClean="0">
                <a:solidFill>
                  <a:srgbClr val="FF0000"/>
                </a:solidFill>
              </a:rPr>
              <a:t>The traditional </a:t>
            </a:r>
            <a:r>
              <a:rPr lang="en-US" sz="2000" b="1" dirty="0">
                <a:solidFill>
                  <a:srgbClr val="FF0000"/>
                </a:solidFill>
              </a:rPr>
              <a:t>sites of </a:t>
            </a:r>
            <a:r>
              <a:rPr lang="en-US" sz="2000" b="1" dirty="0" err="1" smtClean="0">
                <a:solidFill>
                  <a:srgbClr val="FF0000"/>
                </a:solidFill>
              </a:rPr>
              <a:t>election;the</a:t>
            </a:r>
            <a:r>
              <a:rPr lang="en-US" sz="2000" b="1" dirty="0" smtClean="0">
                <a:solidFill>
                  <a:srgbClr val="FF0000"/>
                </a:solidFill>
              </a:rPr>
              <a:t> </a:t>
            </a:r>
            <a:r>
              <a:rPr lang="en-US" sz="2000" b="1" dirty="0">
                <a:solidFill>
                  <a:srgbClr val="FF0000"/>
                </a:solidFill>
              </a:rPr>
              <a:t>scar is made </a:t>
            </a:r>
            <a:r>
              <a:rPr lang="en-US" sz="2000" b="1" dirty="0" err="1" smtClean="0">
                <a:solidFill>
                  <a:srgbClr val="FF0000"/>
                </a:solidFill>
              </a:rPr>
              <a:t>terminalbecause</a:t>
            </a:r>
            <a:r>
              <a:rPr lang="en-US" sz="2000" b="1" dirty="0" smtClean="0">
                <a:solidFill>
                  <a:srgbClr val="FF0000"/>
                </a:solidFill>
              </a:rPr>
              <a:t> </a:t>
            </a:r>
            <a:r>
              <a:rPr lang="en-US" sz="2000" b="1" dirty="0">
                <a:solidFill>
                  <a:srgbClr val="FF0000"/>
                </a:solidFill>
              </a:rPr>
              <a:t>these </a:t>
            </a:r>
            <a:r>
              <a:rPr lang="en-US" sz="2000" b="1" dirty="0" smtClean="0">
                <a:solidFill>
                  <a:srgbClr val="FF0000"/>
                </a:solidFill>
              </a:rPr>
              <a:t>are not </a:t>
            </a:r>
            <a:r>
              <a:rPr lang="en-US" sz="2000" b="1" dirty="0" err="1" smtClean="0">
                <a:solidFill>
                  <a:srgbClr val="FF0000"/>
                </a:solidFill>
              </a:rPr>
              <a:t>endbearing</a:t>
            </a:r>
            <a:r>
              <a:rPr lang="en-US" sz="2000" b="1" dirty="0" smtClean="0">
                <a:solidFill>
                  <a:srgbClr val="FF0000"/>
                </a:solidFill>
              </a:rPr>
              <a:t> stumps</a:t>
            </a:r>
            <a:r>
              <a:rPr lang="en-US" sz="2000" b="1" dirty="0">
                <a:solidFill>
                  <a:srgbClr val="FF0000"/>
                </a:solidFill>
              </a:rPr>
              <a:t>.</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762000" y="914400"/>
            <a:ext cx="6686550" cy="2600325"/>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3886200" y="3886200"/>
            <a:ext cx="5587692" cy="2971800"/>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0" y="4648200"/>
            <a:ext cx="4392488" cy="2570237"/>
          </a:xfrm>
          <a:prstGeom prst="rect">
            <a:avLst/>
          </a:prstGeom>
          <a:noFill/>
          <a:ln w="9525">
            <a:noFill/>
            <a:miter lim="800000"/>
            <a:headEnd/>
            <a:tailEnd/>
          </a:ln>
        </p:spPr>
      </p:pic>
      <p:pic>
        <p:nvPicPr>
          <p:cNvPr id="8" name="Picture 2"/>
          <p:cNvPicPr>
            <a:picLocks noChangeAspect="1" noChangeArrowheads="1"/>
          </p:cNvPicPr>
          <p:nvPr/>
        </p:nvPicPr>
        <p:blipFill>
          <a:blip r:embed="rId5" cstate="print"/>
          <a:srcRect/>
          <a:stretch>
            <a:fillRect/>
          </a:stretch>
        </p:blipFill>
        <p:spPr bwMode="auto">
          <a:xfrm>
            <a:off x="1905000" y="3124200"/>
            <a:ext cx="4536504" cy="196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DR.AHMED\Desktop\Diagram_showing_an_above_knee_amputation_CRUK_094.svg.png"/>
          <p:cNvPicPr>
            <a:picLocks noGrp="1" noChangeAspect="1" noChangeArrowheads="1"/>
          </p:cNvPicPr>
          <p:nvPr>
            <p:ph idx="1"/>
          </p:nvPr>
        </p:nvPicPr>
        <p:blipFill>
          <a:blip r:embed="rId2" cstate="print"/>
          <a:srcRect/>
          <a:stretch>
            <a:fillRect/>
          </a:stretch>
        </p:blipFill>
        <p:spPr bwMode="auto">
          <a:xfrm>
            <a:off x="0" y="1600200"/>
            <a:ext cx="5397690" cy="4525963"/>
          </a:xfrm>
          <a:prstGeom prst="rect">
            <a:avLst/>
          </a:prstGeom>
          <a:noFill/>
        </p:spPr>
      </p:pic>
      <p:pic>
        <p:nvPicPr>
          <p:cNvPr id="2051" name="Picture 3" descr="C:\Users\DR.AHMED\Desktop\images (8).jpg"/>
          <p:cNvPicPr>
            <a:picLocks noChangeAspect="1" noChangeArrowheads="1"/>
          </p:cNvPicPr>
          <p:nvPr/>
        </p:nvPicPr>
        <p:blipFill>
          <a:blip r:embed="rId3" cstate="print"/>
          <a:srcRect/>
          <a:stretch>
            <a:fillRect/>
          </a:stretch>
        </p:blipFill>
        <p:spPr bwMode="auto">
          <a:xfrm>
            <a:off x="5638800" y="2209800"/>
            <a:ext cx="2847975" cy="1600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PRINCIPLES OF TECHNIQUE</a:t>
            </a:r>
          </a:p>
        </p:txBody>
      </p:sp>
      <p:sp>
        <p:nvSpPr>
          <p:cNvPr id="3" name="Content Placeholder 2"/>
          <p:cNvSpPr>
            <a:spLocks noGrp="1"/>
          </p:cNvSpPr>
          <p:nvPr>
            <p:ph idx="1"/>
          </p:nvPr>
        </p:nvSpPr>
        <p:spPr>
          <a:xfrm>
            <a:off x="457200" y="1066800"/>
            <a:ext cx="8458200" cy="5562600"/>
          </a:xfrm>
        </p:spPr>
        <p:txBody>
          <a:bodyPr>
            <a:normAutofit fontScale="92500" lnSpcReduction="20000"/>
          </a:bodyPr>
          <a:lstStyle/>
          <a:p>
            <a:pPr>
              <a:buNone/>
            </a:pPr>
            <a:r>
              <a:rPr lang="en-US" dirty="0" smtClean="0">
                <a:solidFill>
                  <a:srgbClr val="FF0000"/>
                </a:solidFill>
              </a:rPr>
              <a:t>    A </a:t>
            </a:r>
            <a:r>
              <a:rPr lang="en-US" dirty="0">
                <a:solidFill>
                  <a:srgbClr val="FF0000"/>
                </a:solidFill>
              </a:rPr>
              <a:t>tourniquet </a:t>
            </a:r>
            <a:r>
              <a:rPr lang="en-US" dirty="0"/>
              <a:t>is used unless there is </a:t>
            </a:r>
            <a:r>
              <a:rPr lang="en-US" dirty="0" err="1" smtClean="0"/>
              <a:t>arteria</a:t>
            </a:r>
            <a:r>
              <a:rPr lang="en-US" dirty="0"/>
              <a:t> </a:t>
            </a:r>
            <a:r>
              <a:rPr lang="en-US" dirty="0" smtClean="0"/>
              <a:t>insufficiency. Skin </a:t>
            </a:r>
            <a:r>
              <a:rPr lang="en-US" dirty="0"/>
              <a:t>flaps are cut so that their combined </a:t>
            </a:r>
            <a:r>
              <a:rPr lang="en-US" dirty="0" smtClean="0"/>
              <a:t>length  equals </a:t>
            </a:r>
            <a:r>
              <a:rPr lang="en-US" dirty="0"/>
              <a:t>1.5 times the width of the limb at the site </a:t>
            </a:r>
            <a:r>
              <a:rPr lang="en-US" dirty="0" smtClean="0"/>
              <a:t>of amputation</a:t>
            </a:r>
            <a:r>
              <a:rPr lang="en-US" dirty="0"/>
              <a:t>. As a rule anterior and posterior flaps </a:t>
            </a:r>
            <a:r>
              <a:rPr lang="en-US" dirty="0" smtClean="0"/>
              <a:t>of equal </a:t>
            </a:r>
            <a:r>
              <a:rPr lang="en-US" dirty="0"/>
              <a:t>length are used for the upper limb and for </a:t>
            </a:r>
            <a:r>
              <a:rPr lang="en-US" dirty="0" err="1"/>
              <a:t>transfemoral</a:t>
            </a:r>
            <a:endParaRPr lang="en-US" dirty="0"/>
          </a:p>
          <a:p>
            <a:pPr>
              <a:buNone/>
            </a:pPr>
            <a:r>
              <a:rPr lang="en-US" dirty="0" smtClean="0"/>
              <a:t>   (</a:t>
            </a:r>
            <a:r>
              <a:rPr lang="en-US" dirty="0"/>
              <a:t>above-knee) amputations; below the knee a</a:t>
            </a:r>
          </a:p>
          <a:p>
            <a:pPr>
              <a:buNone/>
            </a:pPr>
            <a:r>
              <a:rPr lang="en-US" dirty="0" smtClean="0"/>
              <a:t> long </a:t>
            </a:r>
            <a:r>
              <a:rPr lang="en-US" dirty="0"/>
              <a:t>posterior flap is usual</a:t>
            </a:r>
            <a:r>
              <a:rPr lang="en-US" dirty="0" smtClean="0"/>
              <a:t>.</a:t>
            </a:r>
            <a:r>
              <a:rPr lang="en-US" dirty="0"/>
              <a:t> Muscles are divided distal to the proposed site </a:t>
            </a:r>
            <a:r>
              <a:rPr lang="en-US" dirty="0" smtClean="0"/>
              <a:t>of bone section</a:t>
            </a:r>
            <a:r>
              <a:rPr lang="en-US" dirty="0"/>
              <a:t>.</a:t>
            </a:r>
            <a:endParaRPr lang="en-US" dirty="0" smtClean="0"/>
          </a:p>
          <a:p>
            <a:pPr>
              <a:buNone/>
            </a:pPr>
            <a:r>
              <a:rPr lang="en-US" dirty="0"/>
              <a:t>It is also helpful to pass </a:t>
            </a:r>
            <a:r>
              <a:rPr lang="en-US" dirty="0" smtClean="0"/>
              <a:t>the sutures </a:t>
            </a:r>
            <a:r>
              <a:rPr lang="en-US" dirty="0"/>
              <a:t>that anchor the opposing muscle </a:t>
            </a:r>
            <a:r>
              <a:rPr lang="en-US" dirty="0" smtClean="0"/>
              <a:t>groups through </a:t>
            </a:r>
            <a:r>
              <a:rPr lang="en-US" dirty="0"/>
              <a:t>drill-holes in the bone end, creating </a:t>
            </a:r>
            <a:r>
              <a:rPr lang="en-US" dirty="0" smtClean="0"/>
              <a:t>an </a:t>
            </a:r>
            <a:r>
              <a:rPr lang="en-US" i="1" dirty="0" err="1" smtClean="0"/>
              <a:t>osteomyodesis</a:t>
            </a:r>
            <a:r>
              <a:rPr lang="en-US" i="1" dirty="0"/>
              <a:t>. Nerves are divided proximal to the </a:t>
            </a:r>
            <a:r>
              <a:rPr lang="en-US" i="1" dirty="0" smtClean="0"/>
              <a:t>bone </a:t>
            </a:r>
            <a:r>
              <a:rPr lang="en-US" dirty="0" smtClean="0"/>
              <a:t>cut </a:t>
            </a:r>
            <a:r>
              <a:rPr lang="en-US" dirty="0"/>
              <a:t>to ensure a cut nerve end will not bear weight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135563"/>
          </a:xfrm>
        </p:spPr>
        <p:txBody>
          <a:bodyPr>
            <a:normAutofit fontScale="92500" lnSpcReduction="10000"/>
          </a:bodyPr>
          <a:lstStyle/>
          <a:p>
            <a:r>
              <a:rPr lang="en-US" dirty="0"/>
              <a:t>The bone is sawn across at the proposed level. </a:t>
            </a:r>
            <a:r>
              <a:rPr lang="en-US" dirty="0" smtClean="0"/>
              <a:t>In </a:t>
            </a:r>
            <a:r>
              <a:rPr lang="en-US" b="1" i="1" dirty="0" smtClean="0">
                <a:solidFill>
                  <a:srgbClr val="FF0000"/>
                </a:solidFill>
              </a:rPr>
              <a:t>trans-</a:t>
            </a:r>
            <a:r>
              <a:rPr lang="en-US" b="1" i="1" dirty="0" err="1" smtClean="0">
                <a:solidFill>
                  <a:srgbClr val="FF0000"/>
                </a:solidFill>
              </a:rPr>
              <a:t>tibial</a:t>
            </a:r>
            <a:r>
              <a:rPr lang="en-US" b="1" i="1" dirty="0" smtClean="0">
                <a:solidFill>
                  <a:srgbClr val="FF0000"/>
                </a:solidFill>
              </a:rPr>
              <a:t> </a:t>
            </a:r>
            <a:r>
              <a:rPr lang="en-US" b="1" i="1" dirty="0">
                <a:solidFill>
                  <a:srgbClr val="FF0000"/>
                </a:solidFill>
              </a:rPr>
              <a:t>amputations </a:t>
            </a:r>
            <a:r>
              <a:rPr lang="en-US" dirty="0"/>
              <a:t>the front of the tibia is </a:t>
            </a:r>
            <a:r>
              <a:rPr lang="en-US" dirty="0" smtClean="0"/>
              <a:t>usually </a:t>
            </a:r>
            <a:r>
              <a:rPr lang="en-US" dirty="0" err="1" smtClean="0"/>
              <a:t>bevelled</a:t>
            </a:r>
            <a:r>
              <a:rPr lang="en-US" dirty="0" smtClean="0"/>
              <a:t> </a:t>
            </a:r>
            <a:r>
              <a:rPr lang="en-US" dirty="0"/>
              <a:t>and filed to create a smoothly rounded </a:t>
            </a:r>
            <a:r>
              <a:rPr lang="en-US" dirty="0" smtClean="0"/>
              <a:t>contour; the </a:t>
            </a:r>
            <a:r>
              <a:rPr lang="en-US" dirty="0"/>
              <a:t>fibula is cut 3 cm shorter</a:t>
            </a:r>
            <a:r>
              <a:rPr lang="en-US" dirty="0" smtClean="0"/>
              <a:t>.</a:t>
            </a:r>
            <a:r>
              <a:rPr lang="en-US" dirty="0"/>
              <a:t> </a:t>
            </a:r>
            <a:endParaRPr lang="en-US" dirty="0" smtClean="0"/>
          </a:p>
          <a:p>
            <a:r>
              <a:rPr lang="en-US" dirty="0" smtClean="0"/>
              <a:t>The </a:t>
            </a:r>
            <a:r>
              <a:rPr lang="en-US" b="1" dirty="0">
                <a:solidFill>
                  <a:srgbClr val="FF0000"/>
                </a:solidFill>
              </a:rPr>
              <a:t>main vessels </a:t>
            </a:r>
            <a:r>
              <a:rPr lang="en-US" dirty="0"/>
              <a:t>are tied, </a:t>
            </a:r>
            <a:r>
              <a:rPr lang="en-US" b="1" dirty="0">
                <a:solidFill>
                  <a:srgbClr val="FF0000"/>
                </a:solidFill>
              </a:rPr>
              <a:t>the tourniquet </a:t>
            </a:r>
            <a:r>
              <a:rPr lang="en-US" dirty="0" smtClean="0"/>
              <a:t>is removed </a:t>
            </a:r>
            <a:r>
              <a:rPr lang="en-US" dirty="0"/>
              <a:t>and every bleeding point meticulously </a:t>
            </a:r>
            <a:r>
              <a:rPr lang="en-US" dirty="0" err="1" smtClean="0"/>
              <a:t>ligated.The</a:t>
            </a:r>
            <a:r>
              <a:rPr lang="en-US" dirty="0" smtClean="0"/>
              <a:t> </a:t>
            </a:r>
            <a:r>
              <a:rPr lang="en-US" b="1" dirty="0">
                <a:solidFill>
                  <a:srgbClr val="FF0000"/>
                </a:solidFill>
              </a:rPr>
              <a:t>skin</a:t>
            </a:r>
            <a:r>
              <a:rPr lang="en-US" dirty="0"/>
              <a:t> is sutured carefully without </a:t>
            </a:r>
            <a:r>
              <a:rPr lang="en-US" dirty="0" smtClean="0"/>
              <a:t>tension. </a:t>
            </a:r>
            <a:r>
              <a:rPr lang="en-US" b="1" dirty="0" smtClean="0">
                <a:solidFill>
                  <a:srgbClr val="FF0000"/>
                </a:solidFill>
              </a:rPr>
              <a:t>Suction </a:t>
            </a:r>
            <a:r>
              <a:rPr lang="en-US" b="1" dirty="0">
                <a:solidFill>
                  <a:srgbClr val="FF0000"/>
                </a:solidFill>
              </a:rPr>
              <a:t>drain</a:t>
            </a:r>
            <a:r>
              <a:rPr lang="en-US" dirty="0"/>
              <a:t>age is advised and the stump </a:t>
            </a:r>
            <a:r>
              <a:rPr lang="en-US" dirty="0" smtClean="0"/>
              <a:t>covered without </a:t>
            </a:r>
            <a:r>
              <a:rPr lang="en-US" dirty="0"/>
              <a:t>constricting passes of bandage; </a:t>
            </a:r>
            <a:r>
              <a:rPr lang="en-US" dirty="0" smtClean="0"/>
              <a:t>figure-of eight passes </a:t>
            </a:r>
            <a:r>
              <a:rPr lang="en-US" dirty="0"/>
              <a:t>are better suited and prevent the </a:t>
            </a:r>
            <a:r>
              <a:rPr lang="en-US" dirty="0" smtClean="0"/>
              <a:t>creation of </a:t>
            </a:r>
            <a:r>
              <a:rPr lang="en-US" dirty="0"/>
              <a:t>a venous tourniquet proximal to the stump.</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AFTERCARE</a:t>
            </a:r>
          </a:p>
        </p:txBody>
      </p:sp>
      <p:sp>
        <p:nvSpPr>
          <p:cNvPr id="3" name="Content Placeholder 2"/>
          <p:cNvSpPr>
            <a:spLocks noGrp="1"/>
          </p:cNvSpPr>
          <p:nvPr>
            <p:ph idx="1"/>
          </p:nvPr>
        </p:nvSpPr>
        <p:spPr>
          <a:xfrm>
            <a:off x="457200" y="1143000"/>
            <a:ext cx="8229600" cy="5257800"/>
          </a:xfrm>
        </p:spPr>
        <p:txBody>
          <a:bodyPr/>
          <a:lstStyle/>
          <a:p>
            <a:r>
              <a:rPr lang="en-US" dirty="0"/>
              <a:t>If a </a:t>
            </a:r>
            <a:r>
              <a:rPr lang="en-US" dirty="0" err="1"/>
              <a:t>haematoma</a:t>
            </a:r>
            <a:r>
              <a:rPr lang="en-US" dirty="0"/>
              <a:t> forms, it is evacuated as soon </a:t>
            </a:r>
            <a:r>
              <a:rPr lang="en-US" dirty="0" smtClean="0"/>
              <a:t>as possible</a:t>
            </a:r>
            <a:r>
              <a:rPr lang="en-US" dirty="0"/>
              <a:t>. After satisfactory wound healing, </a:t>
            </a:r>
            <a:r>
              <a:rPr lang="en-US" dirty="0" err="1" smtClean="0"/>
              <a:t>gradual</a:t>
            </a:r>
            <a:r>
              <a:rPr lang="en-US" dirty="0" err="1"/>
              <a:t>compression</a:t>
            </a:r>
            <a:r>
              <a:rPr lang="en-US" dirty="0"/>
              <a:t> stump socks are used to help shrink </a:t>
            </a:r>
            <a:r>
              <a:rPr lang="en-US" dirty="0" smtClean="0"/>
              <a:t>the stump </a:t>
            </a:r>
            <a:r>
              <a:rPr lang="en-US" dirty="0"/>
              <a:t>and produce a conical limb-end. The </a:t>
            </a:r>
            <a:r>
              <a:rPr lang="en-US" dirty="0" smtClean="0"/>
              <a:t>muscles must </a:t>
            </a:r>
            <a:r>
              <a:rPr lang="en-US" dirty="0"/>
              <a:t>be exercised, the joints kept mobile and </a:t>
            </a:r>
            <a:r>
              <a:rPr lang="en-US" dirty="0" smtClean="0"/>
              <a:t>the patient </a:t>
            </a:r>
            <a:r>
              <a:rPr lang="en-US" dirty="0"/>
              <a:t>taught to use his prosthesis.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normAutofit fontScale="90000"/>
          </a:bodyPr>
          <a:lstStyle/>
          <a:p>
            <a:pPr algn="l"/>
            <a:r>
              <a:rPr lang="en-US" b="1" dirty="0">
                <a:solidFill>
                  <a:srgbClr val="FF0000"/>
                </a:solidFill>
              </a:rPr>
              <a:t>AMPUTATIONS OTHER THAN AT</a:t>
            </a:r>
            <a:br>
              <a:rPr lang="en-US" b="1" dirty="0">
                <a:solidFill>
                  <a:srgbClr val="FF0000"/>
                </a:solidFill>
              </a:rPr>
            </a:br>
            <a:r>
              <a:rPr lang="en-US" b="1" dirty="0">
                <a:solidFill>
                  <a:srgbClr val="FF0000"/>
                </a:solidFill>
              </a:rPr>
              <a:t>SITES OF ELECTION</a:t>
            </a:r>
          </a:p>
        </p:txBody>
      </p:sp>
      <p:sp>
        <p:nvSpPr>
          <p:cNvPr id="3" name="Content Placeholder 2"/>
          <p:cNvSpPr>
            <a:spLocks noGrp="1"/>
          </p:cNvSpPr>
          <p:nvPr>
            <p:ph idx="1"/>
          </p:nvPr>
        </p:nvSpPr>
        <p:spPr>
          <a:xfrm>
            <a:off x="0" y="1143000"/>
            <a:ext cx="9144000" cy="5715000"/>
          </a:xfrm>
        </p:spPr>
        <p:txBody>
          <a:bodyPr>
            <a:normAutofit fontScale="92500" lnSpcReduction="10000"/>
          </a:bodyPr>
          <a:lstStyle/>
          <a:p>
            <a:pPr>
              <a:buNone/>
            </a:pPr>
            <a:r>
              <a:rPr lang="en-US" dirty="0" smtClean="0"/>
              <a:t>1-</a:t>
            </a:r>
            <a:r>
              <a:rPr lang="en-US" i="1" dirty="0"/>
              <a:t>Interscapulo-thoracic (</a:t>
            </a:r>
            <a:r>
              <a:rPr lang="en-US" i="1" dirty="0" smtClean="0"/>
              <a:t>forequarter amputation)</a:t>
            </a:r>
          </a:p>
          <a:p>
            <a:pPr>
              <a:buNone/>
            </a:pPr>
            <a:r>
              <a:rPr lang="en-US" i="1" dirty="0" smtClean="0"/>
              <a:t>2-</a:t>
            </a:r>
            <a:r>
              <a:rPr lang="en-US" i="1" dirty="0"/>
              <a:t>Disarticulation at the </a:t>
            </a:r>
            <a:r>
              <a:rPr lang="en-US" i="1" dirty="0" smtClean="0"/>
              <a:t>shoulder</a:t>
            </a:r>
          </a:p>
          <a:p>
            <a:pPr>
              <a:buNone/>
            </a:pPr>
            <a:r>
              <a:rPr lang="en-US" i="1" dirty="0" smtClean="0"/>
              <a:t>3-</a:t>
            </a:r>
            <a:r>
              <a:rPr lang="en-US" i="1" dirty="0"/>
              <a:t>Amputation in the </a:t>
            </a:r>
            <a:r>
              <a:rPr lang="en-US" i="1" dirty="0" smtClean="0"/>
              <a:t>forearm</a:t>
            </a:r>
          </a:p>
          <a:p>
            <a:pPr>
              <a:buNone/>
            </a:pPr>
            <a:r>
              <a:rPr lang="en-US" i="1" dirty="0" smtClean="0"/>
              <a:t>4-</a:t>
            </a:r>
            <a:r>
              <a:rPr lang="en-US" i="1" dirty="0"/>
              <a:t>Amputations in the </a:t>
            </a:r>
            <a:r>
              <a:rPr lang="en-US" i="1" dirty="0" smtClean="0"/>
              <a:t>hand</a:t>
            </a:r>
          </a:p>
          <a:p>
            <a:pPr>
              <a:buNone/>
            </a:pPr>
            <a:r>
              <a:rPr lang="en-US" i="1" dirty="0" smtClean="0"/>
              <a:t>5-</a:t>
            </a:r>
            <a:r>
              <a:rPr lang="en-US" i="1" dirty="0"/>
              <a:t>Hemipelvectomy (hindquarter amputation</a:t>
            </a:r>
            <a:r>
              <a:rPr lang="en-US" i="1" dirty="0" smtClean="0"/>
              <a:t>)</a:t>
            </a:r>
          </a:p>
          <a:p>
            <a:pPr>
              <a:buNone/>
            </a:pPr>
            <a:r>
              <a:rPr lang="en-US" i="1" dirty="0" smtClean="0"/>
              <a:t>6-</a:t>
            </a:r>
            <a:r>
              <a:rPr lang="en-US" i="1" dirty="0"/>
              <a:t>Disarticulation through the </a:t>
            </a:r>
            <a:r>
              <a:rPr lang="en-US" i="1" dirty="0" smtClean="0"/>
              <a:t>hip</a:t>
            </a:r>
          </a:p>
          <a:p>
            <a:pPr>
              <a:buNone/>
            </a:pPr>
            <a:r>
              <a:rPr lang="en-US" i="1" dirty="0" smtClean="0"/>
              <a:t>7-</a:t>
            </a:r>
            <a:r>
              <a:rPr lang="en-US" i="1" dirty="0"/>
              <a:t>Transfemoral </a:t>
            </a:r>
            <a:r>
              <a:rPr lang="en-US" i="1" dirty="0" smtClean="0"/>
              <a:t>amputations (Above </a:t>
            </a:r>
            <a:r>
              <a:rPr lang="en-US" i="1" dirty="0" err="1" smtClean="0"/>
              <a:t>KneeAmputation</a:t>
            </a:r>
            <a:r>
              <a:rPr lang="en-US" i="1" dirty="0" smtClean="0"/>
              <a:t>)</a:t>
            </a:r>
          </a:p>
          <a:p>
            <a:pPr>
              <a:buNone/>
            </a:pPr>
            <a:r>
              <a:rPr lang="en-US" i="1" dirty="0" smtClean="0"/>
              <a:t>8-</a:t>
            </a:r>
            <a:r>
              <a:rPr lang="en-US" i="1" dirty="0"/>
              <a:t>Around the </a:t>
            </a:r>
            <a:r>
              <a:rPr lang="en-US" i="1" dirty="0" smtClean="0"/>
              <a:t>knee</a:t>
            </a:r>
          </a:p>
          <a:p>
            <a:pPr>
              <a:buNone/>
            </a:pPr>
            <a:r>
              <a:rPr lang="en-US" i="1" dirty="0" smtClean="0"/>
              <a:t>9-</a:t>
            </a:r>
            <a:r>
              <a:rPr lang="en-US" i="1" dirty="0"/>
              <a:t>Transtibial (below-knee) </a:t>
            </a:r>
            <a:r>
              <a:rPr lang="en-US" i="1" dirty="0" smtClean="0"/>
              <a:t>amputations</a:t>
            </a:r>
          </a:p>
          <a:p>
            <a:pPr>
              <a:buNone/>
            </a:pPr>
            <a:r>
              <a:rPr lang="en-US" i="1" dirty="0" smtClean="0"/>
              <a:t>10-</a:t>
            </a:r>
            <a:r>
              <a:rPr lang="en-US" i="1" dirty="0"/>
              <a:t>Above the ankle </a:t>
            </a:r>
            <a:r>
              <a:rPr lang="en-US" i="1" dirty="0" err="1"/>
              <a:t>Syme’s</a:t>
            </a:r>
            <a:r>
              <a:rPr lang="en-US" i="1" dirty="0"/>
              <a:t> </a:t>
            </a:r>
            <a:r>
              <a:rPr lang="en-US" i="1" dirty="0" smtClean="0"/>
              <a:t>amputation</a:t>
            </a:r>
          </a:p>
          <a:p>
            <a:pPr>
              <a:buNone/>
            </a:pPr>
            <a:r>
              <a:rPr lang="en-US" i="1" dirty="0" smtClean="0"/>
              <a:t>11-</a:t>
            </a:r>
            <a:r>
              <a:rPr lang="en-US" i="1" dirty="0"/>
              <a:t>Partial foot amputation</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solidFill>
                  <a:srgbClr val="FF0000"/>
                </a:solidFill>
              </a:rPr>
              <a:t>COMPLICATIONS OF AMPUTATION</a:t>
            </a:r>
            <a:br>
              <a:rPr lang="en-US" b="1" dirty="0">
                <a:solidFill>
                  <a:srgbClr val="FF0000"/>
                </a:solidFill>
              </a:rPr>
            </a:br>
            <a:r>
              <a:rPr lang="en-US" b="1" dirty="0">
                <a:solidFill>
                  <a:srgbClr val="FF0000"/>
                </a:solidFill>
              </a:rPr>
              <a:t>STUMPS</a:t>
            </a:r>
          </a:p>
        </p:txBody>
      </p:sp>
      <p:sp>
        <p:nvSpPr>
          <p:cNvPr id="3" name="Content Placeholder 2"/>
          <p:cNvSpPr>
            <a:spLocks noGrp="1"/>
          </p:cNvSpPr>
          <p:nvPr>
            <p:ph idx="1"/>
          </p:nvPr>
        </p:nvSpPr>
        <p:spPr>
          <a:xfrm>
            <a:off x="457200" y="1600200"/>
            <a:ext cx="8229600" cy="4876800"/>
          </a:xfrm>
        </p:spPr>
        <p:txBody>
          <a:bodyPr>
            <a:normAutofit lnSpcReduction="10000"/>
          </a:bodyPr>
          <a:lstStyle/>
          <a:p>
            <a:pPr>
              <a:buNone/>
            </a:pPr>
            <a:r>
              <a:rPr lang="en-US" b="1" dirty="0">
                <a:solidFill>
                  <a:srgbClr val="FF0000"/>
                </a:solidFill>
              </a:rPr>
              <a:t>A</a:t>
            </a:r>
            <a:r>
              <a:rPr lang="en-US" b="1" dirty="0" smtClean="0">
                <a:solidFill>
                  <a:srgbClr val="FF0000"/>
                </a:solidFill>
              </a:rPr>
              <a:t>-EARLY COMPLICATIONS</a:t>
            </a:r>
            <a:endParaRPr lang="en-US" b="1" dirty="0">
              <a:solidFill>
                <a:srgbClr val="FF0000"/>
              </a:solidFill>
            </a:endParaRPr>
          </a:p>
          <a:p>
            <a:pPr>
              <a:buNone/>
            </a:pPr>
            <a:r>
              <a:rPr lang="en-US" b="1" dirty="0" smtClean="0">
                <a:solidFill>
                  <a:srgbClr val="FF0000"/>
                </a:solidFill>
              </a:rPr>
              <a:t>1-</a:t>
            </a:r>
            <a:r>
              <a:rPr lang="en-US" i="1" dirty="0"/>
              <a:t>Breakdown of skin flaps This may be due to </a:t>
            </a:r>
            <a:r>
              <a:rPr lang="en-US" i="1" dirty="0" err="1" smtClean="0"/>
              <a:t>ischaemia,</a:t>
            </a:r>
            <a:r>
              <a:rPr lang="en-US" dirty="0" err="1" smtClean="0"/>
              <a:t>suturing</a:t>
            </a:r>
            <a:r>
              <a:rPr lang="en-US" dirty="0" smtClean="0"/>
              <a:t> </a:t>
            </a:r>
            <a:r>
              <a:rPr lang="en-US" dirty="0"/>
              <a:t>under excess tension or (in </a:t>
            </a:r>
            <a:r>
              <a:rPr lang="en-US" dirty="0" smtClean="0"/>
              <a:t>below-knee amputations</a:t>
            </a:r>
            <a:r>
              <a:rPr lang="en-US" dirty="0"/>
              <a:t>) an unduly long tibia pressing against </a:t>
            </a:r>
            <a:r>
              <a:rPr lang="en-US" dirty="0" smtClean="0"/>
              <a:t>the flap.</a:t>
            </a:r>
          </a:p>
          <a:p>
            <a:r>
              <a:rPr lang="en-US" b="1" dirty="0" smtClean="0">
                <a:solidFill>
                  <a:srgbClr val="FF0000"/>
                </a:solidFill>
              </a:rPr>
              <a:t>2-</a:t>
            </a:r>
            <a:r>
              <a:rPr lang="en-US" i="1" dirty="0"/>
              <a:t>Gas gangrene Clostridia and spores from the </a:t>
            </a:r>
            <a:r>
              <a:rPr lang="en-US" i="1" dirty="0" smtClean="0"/>
              <a:t>perineum </a:t>
            </a:r>
            <a:r>
              <a:rPr lang="en-US" dirty="0" smtClean="0"/>
              <a:t>may </a:t>
            </a:r>
            <a:r>
              <a:rPr lang="en-US" dirty="0"/>
              <a:t>infect a high above-knee amputation (or </a:t>
            </a:r>
            <a:r>
              <a:rPr lang="en-US" dirty="0" err="1"/>
              <a:t>reamputation</a:t>
            </a:r>
            <a:r>
              <a:rPr lang="en-US" dirty="0" smtClean="0"/>
              <a:t>), especially </a:t>
            </a:r>
            <a:r>
              <a:rPr lang="en-US" dirty="0"/>
              <a:t>if performed through </a:t>
            </a:r>
            <a:r>
              <a:rPr lang="en-US" dirty="0" err="1" smtClean="0"/>
              <a:t>ischaemic</a:t>
            </a:r>
            <a:r>
              <a:rPr lang="en-US" dirty="0" smtClean="0"/>
              <a:t> tissue.</a:t>
            </a:r>
          </a:p>
          <a:p>
            <a:r>
              <a:rPr lang="en-US" b="1" dirty="0" smtClean="0">
                <a:solidFill>
                  <a:srgbClr val="FF0000"/>
                </a:solidFill>
              </a:rPr>
              <a:t>3-</a:t>
            </a:r>
            <a:r>
              <a:rPr lang="en-US" dirty="0"/>
              <a:t>secondary </a:t>
            </a:r>
            <a:r>
              <a:rPr lang="en-US" dirty="0" err="1" smtClean="0"/>
              <a:t>haemorrhage</a:t>
            </a:r>
            <a:r>
              <a:rPr lang="en-US" dirty="0" smtClean="0"/>
              <a:t>.</a:t>
            </a:r>
            <a:endParaRPr lang="en-US" b="1"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0000"/>
                </a:solidFill>
              </a:rPr>
              <a:t>preoperative preparation</a:t>
            </a:r>
            <a:endParaRPr lang="en-US" b="1" i="1" dirty="0">
              <a:solidFill>
                <a:srgbClr val="FF0000"/>
              </a:solidFill>
            </a:endParaRPr>
          </a:p>
        </p:txBody>
      </p:sp>
      <p:sp>
        <p:nvSpPr>
          <p:cNvPr id="3" name="Content Placeholder 2"/>
          <p:cNvSpPr>
            <a:spLocks noGrp="1"/>
          </p:cNvSpPr>
          <p:nvPr>
            <p:ph idx="1"/>
          </p:nvPr>
        </p:nvSpPr>
        <p:spPr>
          <a:xfrm>
            <a:off x="0" y="1219200"/>
            <a:ext cx="9144000" cy="5334000"/>
          </a:xfrm>
        </p:spPr>
        <p:txBody>
          <a:bodyPr>
            <a:normAutofit fontScale="85000" lnSpcReduction="20000"/>
          </a:bodyPr>
          <a:lstStyle/>
          <a:p>
            <a:pPr>
              <a:buNone/>
            </a:pPr>
            <a:r>
              <a:rPr lang="en-US" b="1" i="1" dirty="0" smtClean="0">
                <a:solidFill>
                  <a:srgbClr val="FF0000"/>
                </a:solidFill>
              </a:rPr>
              <a:t>1-General assessment of the patient :</a:t>
            </a:r>
          </a:p>
          <a:p>
            <a:pPr>
              <a:buNone/>
            </a:pPr>
            <a:r>
              <a:rPr lang="en-US" dirty="0" smtClean="0"/>
              <a:t>      It is important also to evaluate the risk of complications such as </a:t>
            </a:r>
            <a:r>
              <a:rPr lang="en-US" dirty="0" err="1" smtClean="0"/>
              <a:t>thromboembolism</a:t>
            </a:r>
            <a:r>
              <a:rPr lang="en-US" dirty="0" smtClean="0"/>
              <a:t>  and infection in the particular individual and, where necessary, to start prophylactic treatment before the operation LMWH and </a:t>
            </a:r>
            <a:r>
              <a:rPr lang="en-US" dirty="0" err="1" smtClean="0"/>
              <a:t>ABs.</a:t>
            </a:r>
            <a:endParaRPr lang="en-US" dirty="0" smtClean="0"/>
          </a:p>
          <a:p>
            <a:pPr>
              <a:buNone/>
            </a:pPr>
            <a:r>
              <a:rPr lang="en-US" b="1" i="1" dirty="0" smtClean="0">
                <a:solidFill>
                  <a:srgbClr val="FF0000"/>
                </a:solidFill>
              </a:rPr>
              <a:t>2-Planning the operation:</a:t>
            </a:r>
          </a:p>
          <a:p>
            <a:pPr>
              <a:buNone/>
            </a:pPr>
            <a:r>
              <a:rPr lang="en-US" dirty="0" smtClean="0"/>
              <a:t>Operations must be carefully planned in </a:t>
            </a:r>
            <a:r>
              <a:rPr lang="en-US" dirty="0" err="1" smtClean="0"/>
              <a:t>advance,when</a:t>
            </a:r>
            <a:r>
              <a:rPr lang="en-US" dirty="0" smtClean="0"/>
              <a:t> accurate measurements can be made and the bones and joints can be compared for</a:t>
            </a:r>
          </a:p>
          <a:p>
            <a:pPr>
              <a:buNone/>
            </a:pPr>
            <a:r>
              <a:rPr lang="en-US" dirty="0" smtClean="0"/>
              <a:t>symmetry with those of the opposite side. </a:t>
            </a:r>
          </a:p>
          <a:p>
            <a:pPr>
              <a:buNone/>
            </a:pPr>
            <a:r>
              <a:rPr lang="en-US" dirty="0" smtClean="0">
                <a:solidFill>
                  <a:srgbClr val="00B050"/>
                </a:solidFill>
              </a:rPr>
              <a:t>X-rays, magnetic resonance imaging (MRI) and computed tomography (CT)</a:t>
            </a:r>
            <a:r>
              <a:rPr lang="en-US" dirty="0" smtClean="0"/>
              <a:t> (if necessary with </a:t>
            </a:r>
            <a:r>
              <a:rPr lang="en-US" dirty="0" err="1" smtClean="0"/>
              <a:t>threedimensional</a:t>
            </a:r>
            <a:r>
              <a:rPr lang="en-US" dirty="0" smtClean="0"/>
              <a:t> re-formation) are helpful; templates may be needed to help select the appropriate shape and size of a prosthetic implants.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LATE COMPLICATIONS</a:t>
            </a:r>
          </a:p>
        </p:txBody>
      </p:sp>
      <p:sp>
        <p:nvSpPr>
          <p:cNvPr id="3" name="Content Placeholder 2"/>
          <p:cNvSpPr>
            <a:spLocks noGrp="1"/>
          </p:cNvSpPr>
          <p:nvPr>
            <p:ph idx="1"/>
          </p:nvPr>
        </p:nvSpPr>
        <p:spPr>
          <a:xfrm>
            <a:off x="0" y="1219200"/>
            <a:ext cx="9144000" cy="5638800"/>
          </a:xfrm>
        </p:spPr>
        <p:txBody>
          <a:bodyPr>
            <a:normAutofit fontScale="92500"/>
          </a:bodyPr>
          <a:lstStyle/>
          <a:p>
            <a:pPr>
              <a:buNone/>
            </a:pPr>
            <a:r>
              <a:rPr lang="en-US" dirty="0" smtClean="0">
                <a:solidFill>
                  <a:srgbClr val="FF0000"/>
                </a:solidFill>
              </a:rPr>
              <a:t>1-</a:t>
            </a:r>
            <a:r>
              <a:rPr lang="en-US" i="1" dirty="0">
                <a:solidFill>
                  <a:srgbClr val="FF0000"/>
                </a:solidFill>
              </a:rPr>
              <a:t>Skin Eczema </a:t>
            </a:r>
            <a:r>
              <a:rPr lang="en-US" i="1" dirty="0"/>
              <a:t>is common, and tender purulent </a:t>
            </a:r>
            <a:r>
              <a:rPr lang="en-US" i="1" dirty="0" smtClean="0"/>
              <a:t>lumps </a:t>
            </a:r>
            <a:r>
              <a:rPr lang="en-US" dirty="0" smtClean="0"/>
              <a:t>may </a:t>
            </a:r>
            <a:r>
              <a:rPr lang="en-US" dirty="0"/>
              <a:t>develop in the groin. A rest from the prosthesis </a:t>
            </a:r>
            <a:r>
              <a:rPr lang="en-US" dirty="0" smtClean="0"/>
              <a:t>is indicated.</a:t>
            </a:r>
          </a:p>
          <a:p>
            <a:pPr>
              <a:buNone/>
            </a:pPr>
            <a:r>
              <a:rPr lang="en-US" dirty="0" smtClean="0"/>
              <a:t>2-</a:t>
            </a:r>
            <a:r>
              <a:rPr lang="en-US" i="1" dirty="0"/>
              <a:t>Muscle If too much muscle is left at the end of </a:t>
            </a:r>
            <a:r>
              <a:rPr lang="en-US" i="1" dirty="0" smtClean="0"/>
              <a:t>the </a:t>
            </a:r>
            <a:r>
              <a:rPr lang="en-US" dirty="0" smtClean="0"/>
              <a:t>stump</a:t>
            </a:r>
            <a:r>
              <a:rPr lang="en-US" dirty="0"/>
              <a:t>, the resulting </a:t>
            </a:r>
            <a:r>
              <a:rPr lang="en-US" dirty="0">
                <a:solidFill>
                  <a:srgbClr val="FF0000"/>
                </a:solidFill>
              </a:rPr>
              <a:t>unstable ‘cushion</a:t>
            </a:r>
            <a:r>
              <a:rPr lang="en-US" dirty="0"/>
              <a:t>’ induces </a:t>
            </a:r>
            <a:r>
              <a:rPr lang="en-US" dirty="0" smtClean="0"/>
              <a:t>a feeling </a:t>
            </a:r>
            <a:r>
              <a:rPr lang="en-US" dirty="0"/>
              <a:t>of insecurity that may prevent proper use of </a:t>
            </a:r>
            <a:r>
              <a:rPr lang="en-US" dirty="0" smtClean="0"/>
              <a:t>a prosthesis</a:t>
            </a:r>
            <a:r>
              <a:rPr lang="en-US" dirty="0"/>
              <a:t>; if so, the excess soft tissue must be excised</a:t>
            </a:r>
            <a:r>
              <a:rPr lang="en-US" dirty="0" smtClean="0"/>
              <a:t>.</a:t>
            </a:r>
          </a:p>
          <a:p>
            <a:pPr>
              <a:buNone/>
            </a:pPr>
            <a:r>
              <a:rPr lang="en-US" i="1" dirty="0" smtClean="0"/>
              <a:t>3-</a:t>
            </a:r>
            <a:r>
              <a:rPr lang="en-US" i="1" dirty="0" smtClean="0">
                <a:solidFill>
                  <a:srgbClr val="FF0000"/>
                </a:solidFill>
              </a:rPr>
              <a:t>Blood </a:t>
            </a:r>
            <a:r>
              <a:rPr lang="en-US" i="1" dirty="0">
                <a:solidFill>
                  <a:srgbClr val="FF0000"/>
                </a:solidFill>
              </a:rPr>
              <a:t>supply </a:t>
            </a:r>
            <a:r>
              <a:rPr lang="en-US" i="1" dirty="0"/>
              <a:t>Poor circulation gives a cold, blue stump</a:t>
            </a:r>
          </a:p>
          <a:p>
            <a:pPr>
              <a:buNone/>
            </a:pPr>
            <a:r>
              <a:rPr lang="en-US" dirty="0" smtClean="0"/>
              <a:t> that </a:t>
            </a:r>
            <a:r>
              <a:rPr lang="en-US" dirty="0"/>
              <a:t>is liable to ulcerate. This problem chiefly arises</a:t>
            </a:r>
          </a:p>
          <a:p>
            <a:pPr>
              <a:buNone/>
            </a:pPr>
            <a:r>
              <a:rPr lang="en-US" dirty="0" smtClean="0"/>
              <a:t>with </a:t>
            </a:r>
            <a:r>
              <a:rPr lang="en-US" dirty="0"/>
              <a:t>below-knee amputations and often re-amputation</a:t>
            </a:r>
          </a:p>
          <a:p>
            <a:pPr>
              <a:buNone/>
            </a:pPr>
            <a:r>
              <a:rPr lang="en-US" dirty="0"/>
              <a:t>is necessary.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304800"/>
            <a:ext cx="8229600" cy="579438"/>
          </a:xfrm>
        </p:spPr>
        <p:txBody>
          <a:bodyPr>
            <a:normAutofit fontScale="90000"/>
          </a:bodyPr>
          <a:lstStyle/>
          <a:p>
            <a:endParaRPr lang="en-US"/>
          </a:p>
        </p:txBody>
      </p:sp>
      <p:sp>
        <p:nvSpPr>
          <p:cNvPr id="3" name="Content Placeholder 2"/>
          <p:cNvSpPr>
            <a:spLocks noGrp="1"/>
          </p:cNvSpPr>
          <p:nvPr>
            <p:ph idx="1"/>
          </p:nvPr>
        </p:nvSpPr>
        <p:spPr>
          <a:xfrm>
            <a:off x="0" y="228600"/>
            <a:ext cx="9144000" cy="6858000"/>
          </a:xfrm>
        </p:spPr>
        <p:txBody>
          <a:bodyPr>
            <a:normAutofit fontScale="85000" lnSpcReduction="20000"/>
          </a:bodyPr>
          <a:lstStyle/>
          <a:p>
            <a:r>
              <a:rPr lang="en-US" dirty="0" smtClean="0"/>
              <a:t>4-</a:t>
            </a:r>
            <a:r>
              <a:rPr lang="en-US" i="1" dirty="0"/>
              <a:t>Nerve A cut nerve always forms a </a:t>
            </a:r>
            <a:r>
              <a:rPr lang="en-US" i="1" dirty="0" err="1"/>
              <a:t>neuroma</a:t>
            </a:r>
            <a:r>
              <a:rPr lang="en-US" i="1" dirty="0"/>
              <a:t> and</a:t>
            </a:r>
          </a:p>
          <a:p>
            <a:pPr>
              <a:buNone/>
            </a:pPr>
            <a:r>
              <a:rPr lang="en-US" dirty="0"/>
              <a:t>occasionally this is painful and tender. Excising 3 cm of</a:t>
            </a:r>
          </a:p>
          <a:p>
            <a:pPr>
              <a:buNone/>
            </a:pPr>
            <a:r>
              <a:rPr lang="en-US" dirty="0"/>
              <a:t>the nerve above the </a:t>
            </a:r>
            <a:r>
              <a:rPr lang="en-US" dirty="0" err="1"/>
              <a:t>neuroma</a:t>
            </a:r>
            <a:r>
              <a:rPr lang="en-US" dirty="0"/>
              <a:t> sometimes </a:t>
            </a:r>
            <a:r>
              <a:rPr lang="en-US" dirty="0" smtClean="0"/>
              <a:t>succeeds.</a:t>
            </a:r>
          </a:p>
          <a:p>
            <a:r>
              <a:rPr lang="en-US" b="1" i="1" dirty="0">
                <a:solidFill>
                  <a:srgbClr val="FF0000"/>
                </a:solidFill>
              </a:rPr>
              <a:t>Phantom limb’ </a:t>
            </a:r>
            <a:r>
              <a:rPr lang="en-US" i="1" dirty="0"/>
              <a:t>This term is used to describe the</a:t>
            </a:r>
          </a:p>
          <a:p>
            <a:pPr>
              <a:buNone/>
            </a:pPr>
            <a:r>
              <a:rPr lang="en-US" dirty="0"/>
              <a:t>feeling </a:t>
            </a:r>
            <a:r>
              <a:rPr lang="en-US" dirty="0" smtClean="0"/>
              <a:t>that </a:t>
            </a:r>
            <a:r>
              <a:rPr lang="en-US" dirty="0"/>
              <a:t>the amputated limb is still </a:t>
            </a:r>
            <a:r>
              <a:rPr lang="en-US" dirty="0" smtClean="0"/>
              <a:t>present.</a:t>
            </a:r>
          </a:p>
          <a:p>
            <a:r>
              <a:rPr lang="en-US" dirty="0" smtClean="0"/>
              <a:t>5-</a:t>
            </a:r>
            <a:r>
              <a:rPr lang="en-US" i="1" dirty="0"/>
              <a:t>Joint The joint above an amputation may be stiff or</a:t>
            </a:r>
          </a:p>
          <a:p>
            <a:pPr>
              <a:buNone/>
            </a:pPr>
            <a:r>
              <a:rPr lang="en-US" dirty="0"/>
              <a:t>deformed. A common deformity is </a:t>
            </a:r>
            <a:r>
              <a:rPr lang="en-US" dirty="0">
                <a:solidFill>
                  <a:srgbClr val="FF0000"/>
                </a:solidFill>
              </a:rPr>
              <a:t>fixed flexion </a:t>
            </a:r>
            <a:r>
              <a:rPr lang="en-US" dirty="0"/>
              <a:t>and</a:t>
            </a:r>
          </a:p>
          <a:p>
            <a:pPr>
              <a:buNone/>
            </a:pPr>
            <a:r>
              <a:rPr lang="en-US" dirty="0"/>
              <a:t>fixed abduction at the hip in above-knee stumps</a:t>
            </a:r>
          </a:p>
          <a:p>
            <a:pPr>
              <a:buNone/>
            </a:pPr>
            <a:r>
              <a:rPr lang="en-US" dirty="0"/>
              <a:t>(because the adductors and hamstring muscles have</a:t>
            </a:r>
          </a:p>
          <a:p>
            <a:pPr>
              <a:buNone/>
            </a:pPr>
            <a:r>
              <a:rPr lang="en-US" dirty="0"/>
              <a:t>been divided). It should be prevented by exercises</a:t>
            </a:r>
            <a:r>
              <a:rPr lang="en-US" dirty="0" smtClean="0"/>
              <a:t>.</a:t>
            </a:r>
          </a:p>
          <a:p>
            <a:pPr>
              <a:buNone/>
            </a:pPr>
            <a:r>
              <a:rPr lang="en-US" dirty="0" smtClean="0"/>
              <a:t> </a:t>
            </a:r>
            <a:r>
              <a:rPr lang="en-US" dirty="0"/>
              <a:t>Fixed flexion at the knee makes it </a:t>
            </a:r>
            <a:r>
              <a:rPr lang="en-US" dirty="0" smtClean="0"/>
              <a:t>difficult to </a:t>
            </a:r>
            <a:r>
              <a:rPr lang="en-US" dirty="0"/>
              <a:t>walk properly </a:t>
            </a:r>
            <a:r>
              <a:rPr lang="en-US" dirty="0" smtClean="0"/>
              <a:t>and should </a:t>
            </a:r>
            <a:r>
              <a:rPr lang="en-US" dirty="0"/>
              <a:t>also be prevented</a:t>
            </a:r>
            <a:r>
              <a:rPr lang="en-US" dirty="0" smtClean="0"/>
              <a:t>.</a:t>
            </a:r>
          </a:p>
          <a:p>
            <a:pPr>
              <a:buNone/>
            </a:pPr>
            <a:r>
              <a:rPr lang="en-US" i="1" smtClean="0">
                <a:solidFill>
                  <a:srgbClr val="FF0000"/>
                </a:solidFill>
              </a:rPr>
              <a:t>6-Bone </a:t>
            </a:r>
            <a:r>
              <a:rPr lang="en-US" i="1" dirty="0" smtClean="0">
                <a:solidFill>
                  <a:srgbClr val="FF0000"/>
                </a:solidFill>
              </a:rPr>
              <a:t>a</a:t>
            </a:r>
            <a:r>
              <a:rPr lang="en-US" i="1" smtClean="0">
                <a:solidFill>
                  <a:srgbClr val="FF0000"/>
                </a:solidFill>
              </a:rPr>
              <a:t> </a:t>
            </a:r>
            <a:r>
              <a:rPr lang="en-US" i="1" dirty="0">
                <a:solidFill>
                  <a:srgbClr val="FF0000"/>
                </a:solidFill>
              </a:rPr>
              <a:t>spur </a:t>
            </a:r>
            <a:r>
              <a:rPr lang="en-US" i="1" dirty="0"/>
              <a:t>often forms at the end of the bone, but</a:t>
            </a:r>
          </a:p>
          <a:p>
            <a:pPr>
              <a:buNone/>
            </a:pPr>
            <a:r>
              <a:rPr lang="en-US" dirty="0" smtClean="0"/>
              <a:t> is </a:t>
            </a:r>
            <a:r>
              <a:rPr lang="en-US" dirty="0"/>
              <a:t>usually painless. If there has been infection, however,</a:t>
            </a:r>
          </a:p>
          <a:p>
            <a:pPr>
              <a:buNone/>
            </a:pPr>
            <a:r>
              <a:rPr lang="en-US" dirty="0"/>
              <a:t>the spur may be large and painful and it may be</a:t>
            </a:r>
          </a:p>
          <a:p>
            <a:pPr>
              <a:buNone/>
            </a:pPr>
            <a:r>
              <a:rPr lang="en-US" dirty="0"/>
              <a:t>necessary to excise the end of the bone with the spur.</a:t>
            </a:r>
            <a:endParaRPr lang="en-US" dirty="0" smtClean="0"/>
          </a:p>
          <a:p>
            <a:endParaRPr lang="en-US"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229600" cy="1143000"/>
          </a:xfrm>
        </p:spPr>
        <p:txBody>
          <a:bodyPr/>
          <a:lstStyle/>
          <a:p>
            <a:endParaRPr lang="en-US" dirty="0"/>
          </a:p>
        </p:txBody>
      </p:sp>
      <p:sp>
        <p:nvSpPr>
          <p:cNvPr id="3" name="Content Placeholder 2"/>
          <p:cNvSpPr>
            <a:spLocks noGrp="1"/>
          </p:cNvSpPr>
          <p:nvPr>
            <p:ph idx="1"/>
          </p:nvPr>
        </p:nvSpPr>
        <p:spPr>
          <a:xfrm>
            <a:off x="0" y="228600"/>
            <a:ext cx="9144000" cy="6324600"/>
          </a:xfrm>
        </p:spPr>
        <p:txBody>
          <a:bodyPr>
            <a:normAutofit fontScale="85000" lnSpcReduction="10000"/>
          </a:bodyPr>
          <a:lstStyle/>
          <a:p>
            <a:pPr>
              <a:buNone/>
            </a:pPr>
            <a:r>
              <a:rPr lang="en-US" b="1" i="1" dirty="0" smtClean="0">
                <a:solidFill>
                  <a:srgbClr val="FF0000"/>
                </a:solidFill>
              </a:rPr>
              <a:t>3-The operating environment:</a:t>
            </a:r>
          </a:p>
          <a:p>
            <a:pPr>
              <a:buNone/>
            </a:pPr>
            <a:r>
              <a:rPr lang="en-US" dirty="0" smtClean="0"/>
              <a:t>Short operating times and limiting the number</a:t>
            </a:r>
          </a:p>
          <a:p>
            <a:pPr>
              <a:buNone/>
            </a:pPr>
            <a:r>
              <a:rPr lang="en-US" dirty="0" smtClean="0"/>
              <a:t>of people in the theatre will reduce the likelihood of infection</a:t>
            </a:r>
          </a:p>
          <a:p>
            <a:pPr>
              <a:buNone/>
            </a:pPr>
            <a:r>
              <a:rPr lang="en-US" dirty="0" smtClean="0"/>
              <a:t>ultra-clean laminar </a:t>
            </a:r>
            <a:r>
              <a:rPr lang="en-US" dirty="0" err="1" smtClean="0"/>
              <a:t>airfl</a:t>
            </a:r>
            <a:r>
              <a:rPr lang="en-US" dirty="0" smtClean="0"/>
              <a:t> </a:t>
            </a:r>
            <a:r>
              <a:rPr lang="en-US" dirty="0" err="1" smtClean="0"/>
              <a:t>ow</a:t>
            </a:r>
            <a:r>
              <a:rPr lang="en-US" dirty="0" smtClean="0"/>
              <a:t> theatres and</a:t>
            </a:r>
          </a:p>
          <a:p>
            <a:pPr>
              <a:buNone/>
            </a:pPr>
            <a:r>
              <a:rPr lang="en-US" dirty="0" smtClean="0"/>
              <a:t>prophylactic antibiotics should be administered</a:t>
            </a:r>
          </a:p>
          <a:p>
            <a:pPr>
              <a:buNone/>
            </a:pPr>
            <a:r>
              <a:rPr lang="en-US" dirty="0" smtClean="0"/>
              <a:t>before, during and after the operation.</a:t>
            </a:r>
          </a:p>
          <a:p>
            <a:pPr>
              <a:buNone/>
            </a:pPr>
            <a:r>
              <a:rPr lang="en-US" b="1" i="1" dirty="0" smtClean="0">
                <a:solidFill>
                  <a:srgbClr val="FF0000"/>
                </a:solidFill>
              </a:rPr>
              <a:t>4-Surgical equipment:</a:t>
            </a:r>
          </a:p>
          <a:p>
            <a:pPr>
              <a:buNone/>
            </a:pPr>
            <a:r>
              <a:rPr lang="en-US" dirty="0" smtClean="0"/>
              <a:t>The minimum requirements for </a:t>
            </a:r>
            <a:r>
              <a:rPr lang="en-US" dirty="0" err="1" smtClean="0"/>
              <a:t>orthopaedic</a:t>
            </a:r>
            <a:r>
              <a:rPr lang="en-US" dirty="0" smtClean="0"/>
              <a:t> operations are drills (for boring holes), </a:t>
            </a:r>
            <a:r>
              <a:rPr lang="en-US" dirty="0" err="1" smtClean="0"/>
              <a:t>osteotomes</a:t>
            </a:r>
            <a:r>
              <a:rPr lang="en-US" dirty="0" smtClean="0"/>
              <a:t> (for cutting </a:t>
            </a:r>
            <a:r>
              <a:rPr lang="en-US" dirty="0" err="1" smtClean="0"/>
              <a:t>cancellous</a:t>
            </a:r>
            <a:r>
              <a:rPr lang="en-US" dirty="0" smtClean="0"/>
              <a:t> bone), saws (for cutting cortical bone), chisels (for shaping bone), gouges (for removing bone) and plates, screws, wires and screwdrivers (for </a:t>
            </a:r>
            <a:r>
              <a:rPr lang="en-US" dirty="0" err="1" smtClean="0"/>
              <a:t>fi</a:t>
            </a:r>
            <a:r>
              <a:rPr lang="en-US" dirty="0" smtClean="0"/>
              <a:t> </a:t>
            </a:r>
            <a:r>
              <a:rPr lang="en-US" dirty="0" err="1" smtClean="0"/>
              <a:t>xing</a:t>
            </a:r>
            <a:r>
              <a:rPr lang="en-US" dirty="0" smtClean="0"/>
              <a:t> bone). Operations such as joint replacement, spinal fusion and internal </a:t>
            </a:r>
            <a:r>
              <a:rPr lang="en-US" dirty="0" err="1" smtClean="0"/>
              <a:t>fi</a:t>
            </a:r>
            <a:r>
              <a:rPr lang="en-US" dirty="0" smtClean="0"/>
              <a:t> </a:t>
            </a:r>
            <a:r>
              <a:rPr lang="en-US" dirty="0" err="1" smtClean="0"/>
              <a:t>xation</a:t>
            </a:r>
            <a:r>
              <a:rPr lang="en-US" dirty="0" smtClean="0"/>
              <a:t> require special implants and instruments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600200"/>
            <a:ext cx="8229600" cy="1874838"/>
          </a:xfrm>
        </p:spPr>
        <p:txBody>
          <a:bodyPr/>
          <a:lstStyle/>
          <a:p>
            <a:endParaRPr lang="en-US" dirty="0"/>
          </a:p>
        </p:txBody>
      </p:sp>
      <p:sp>
        <p:nvSpPr>
          <p:cNvPr id="3" name="Content Placeholder 2"/>
          <p:cNvSpPr>
            <a:spLocks noGrp="1"/>
          </p:cNvSpPr>
          <p:nvPr>
            <p:ph idx="1"/>
          </p:nvPr>
        </p:nvSpPr>
        <p:spPr>
          <a:xfrm>
            <a:off x="0" y="381000"/>
            <a:ext cx="9144000" cy="5745163"/>
          </a:xfrm>
        </p:spPr>
        <p:txBody>
          <a:bodyPr>
            <a:normAutofit fontScale="92500" lnSpcReduction="10000"/>
          </a:bodyPr>
          <a:lstStyle/>
          <a:p>
            <a:r>
              <a:rPr lang="en-US" b="1" i="1" dirty="0" smtClean="0">
                <a:solidFill>
                  <a:srgbClr val="FF0000"/>
                </a:solidFill>
              </a:rPr>
              <a:t>5-Intraoperative </a:t>
            </a:r>
            <a:r>
              <a:rPr lang="en-US" b="1" i="1" dirty="0" smtClean="0">
                <a:solidFill>
                  <a:srgbClr val="FF0000"/>
                </a:solidFill>
              </a:rPr>
              <a:t>radiography(</a:t>
            </a:r>
            <a:r>
              <a:rPr lang="en-US" b="1" i="1" dirty="0" err="1" smtClean="0">
                <a:solidFill>
                  <a:srgbClr val="FF0000"/>
                </a:solidFill>
              </a:rPr>
              <a:t>flouroscopy</a:t>
            </a:r>
            <a:r>
              <a:rPr lang="en-US" b="1" i="1" dirty="0" smtClean="0">
                <a:solidFill>
                  <a:srgbClr val="FF0000"/>
                </a:solidFill>
              </a:rPr>
              <a:t>):</a:t>
            </a:r>
            <a:endParaRPr lang="en-US" b="1" i="1" dirty="0" smtClean="0">
              <a:solidFill>
                <a:srgbClr val="FF0000"/>
              </a:solidFill>
            </a:endParaRPr>
          </a:p>
          <a:p>
            <a:pPr>
              <a:buNone/>
            </a:pPr>
            <a:r>
              <a:rPr lang="en-US" dirty="0" err="1" smtClean="0"/>
              <a:t>Intraoperative</a:t>
            </a:r>
            <a:r>
              <a:rPr lang="en-US" dirty="0" smtClean="0"/>
              <a:t> radiography and image intensification</a:t>
            </a:r>
          </a:p>
          <a:p>
            <a:pPr>
              <a:buNone/>
            </a:pPr>
            <a:r>
              <a:rPr lang="en-US" dirty="0" smtClean="0"/>
              <a:t>are often helpful and sometimes essential.</a:t>
            </a:r>
          </a:p>
          <a:p>
            <a:pPr>
              <a:buNone/>
            </a:pPr>
            <a:r>
              <a:rPr lang="en-US" dirty="0" smtClean="0"/>
              <a:t>Fracture reduction, </a:t>
            </a:r>
            <a:r>
              <a:rPr lang="en-US" dirty="0" err="1" smtClean="0"/>
              <a:t>osteotomy</a:t>
            </a:r>
            <a:r>
              <a:rPr lang="en-US" dirty="0" smtClean="0"/>
              <a:t> alignments and the</a:t>
            </a:r>
          </a:p>
          <a:p>
            <a:pPr>
              <a:buNone/>
            </a:pPr>
            <a:r>
              <a:rPr lang="en-US" dirty="0" smtClean="0"/>
              <a:t>positioning of implants and fixation devices can be</a:t>
            </a:r>
          </a:p>
          <a:p>
            <a:pPr>
              <a:buNone/>
            </a:pPr>
            <a:r>
              <a:rPr lang="en-US" dirty="0" smtClean="0"/>
              <a:t>checked during the operation and often again at the end of the procedure.</a:t>
            </a:r>
          </a:p>
          <a:p>
            <a:pPr>
              <a:buNone/>
            </a:pPr>
            <a:r>
              <a:rPr lang="en-US" b="1" i="1" dirty="0" smtClean="0">
                <a:solidFill>
                  <a:srgbClr val="FF0000"/>
                </a:solidFill>
              </a:rPr>
              <a:t>6-Magnification(Microscopic ):</a:t>
            </a:r>
            <a:endParaRPr lang="en-US" b="1" i="1" dirty="0" smtClean="0">
              <a:solidFill>
                <a:srgbClr val="FF0000"/>
              </a:solidFill>
            </a:endParaRPr>
          </a:p>
          <a:p>
            <a:pPr>
              <a:buNone/>
            </a:pPr>
            <a:r>
              <a:rPr lang="en-US" dirty="0" smtClean="0"/>
              <a:t>Magnification is an integral part of peripheral nerve</a:t>
            </a:r>
          </a:p>
          <a:p>
            <a:pPr>
              <a:buNone/>
            </a:pPr>
            <a:r>
              <a:rPr lang="en-US" dirty="0" smtClean="0"/>
              <a:t>and hand surgery like nerve repair or vascular </a:t>
            </a:r>
            <a:r>
              <a:rPr lang="en-US" dirty="0" err="1" smtClean="0"/>
              <a:t>anastomosis</a:t>
            </a:r>
            <a:r>
              <a:rPr lang="en-US" dirty="0" smtClean="0"/>
              <a: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0000"/>
                </a:solidFill>
              </a:rPr>
              <a:t>6-The </a:t>
            </a:r>
            <a:r>
              <a:rPr lang="en-US" b="1" i="1" dirty="0" smtClean="0">
                <a:solidFill>
                  <a:srgbClr val="FF0000"/>
                </a:solidFill>
              </a:rPr>
              <a:t>‘bloodless field</a:t>
            </a:r>
            <a:r>
              <a:rPr lang="en-US" dirty="0" smtClean="0"/>
              <a:t>’</a:t>
            </a:r>
            <a:endParaRPr lang="en-US" dirty="0"/>
          </a:p>
        </p:txBody>
      </p:sp>
      <p:sp>
        <p:nvSpPr>
          <p:cNvPr id="3" name="Content Placeholder 2"/>
          <p:cNvSpPr>
            <a:spLocks noGrp="1"/>
          </p:cNvSpPr>
          <p:nvPr>
            <p:ph idx="1"/>
          </p:nvPr>
        </p:nvSpPr>
        <p:spPr/>
        <p:txBody>
          <a:bodyPr>
            <a:normAutofit/>
          </a:bodyPr>
          <a:lstStyle/>
          <a:p>
            <a:pPr>
              <a:buNone/>
            </a:pPr>
            <a:r>
              <a:rPr lang="en-US" dirty="0" smtClean="0"/>
              <a:t> </a:t>
            </a:r>
            <a:r>
              <a:rPr lang="en-US" dirty="0" smtClean="0"/>
              <a:t>    </a:t>
            </a:r>
            <a:r>
              <a:rPr lang="en-US" dirty="0" smtClean="0"/>
              <a:t>Many </a:t>
            </a:r>
            <a:r>
              <a:rPr lang="en-US" dirty="0" smtClean="0"/>
              <a:t>operations on limbs can be performed more rapidly and accurately if bleeding is prevented by the application of a tourniquet. Only a </a:t>
            </a:r>
            <a:r>
              <a:rPr lang="en-US" b="1" i="1" dirty="0" smtClean="0">
                <a:solidFill>
                  <a:srgbClr val="FF0000"/>
                </a:solidFill>
              </a:rPr>
              <a:t>pneumatic cuff </a:t>
            </a:r>
            <a:r>
              <a:rPr lang="en-US" i="1" dirty="0" smtClean="0"/>
              <a:t>is suitable. Rubber bandages are potentially </a:t>
            </a:r>
            <a:r>
              <a:rPr lang="en-US" dirty="0" smtClean="0"/>
              <a:t>dangerous; the pressure beneath the bandage cannot be controlled and there is a risk of damage to the underlying nerves and muscle.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0000"/>
                </a:solidFill>
              </a:rPr>
              <a:t>Principle of Pneumatic </a:t>
            </a:r>
            <a:r>
              <a:rPr lang="en-US" b="1" i="1" dirty="0" smtClean="0">
                <a:solidFill>
                  <a:srgbClr val="FF0000"/>
                </a:solidFill>
              </a:rPr>
              <a:t>Tourniquet</a:t>
            </a:r>
            <a:endParaRPr lang="en-US" b="1" i="1"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pPr>
              <a:buNone/>
            </a:pPr>
            <a:r>
              <a:rPr lang="en-US" b="1" i="1" dirty="0" smtClean="0">
                <a:solidFill>
                  <a:srgbClr val="FF0000"/>
                </a:solidFill>
              </a:rPr>
              <a:t>1-Adequate </a:t>
            </a:r>
            <a:r>
              <a:rPr lang="en-US" b="1" i="1" dirty="0" err="1" smtClean="0">
                <a:solidFill>
                  <a:srgbClr val="FF0000"/>
                </a:solidFill>
              </a:rPr>
              <a:t>exsanguination</a:t>
            </a:r>
            <a:r>
              <a:rPr lang="en-US" b="1" i="1" dirty="0" smtClean="0">
                <a:solidFill>
                  <a:srgbClr val="FF0000"/>
                </a:solidFill>
              </a:rPr>
              <a:t> </a:t>
            </a:r>
            <a:r>
              <a:rPr lang="en-US" i="1" dirty="0" smtClean="0"/>
              <a:t>of the tissues can usually </a:t>
            </a:r>
            <a:r>
              <a:rPr lang="en-US" dirty="0" smtClean="0"/>
              <a:t>be achieved by elevating the limb to 60 degrees above horizontal for 30 seconds before inflating the tourniquet cuff.</a:t>
            </a:r>
          </a:p>
          <a:p>
            <a:pPr>
              <a:buNone/>
            </a:pPr>
            <a:r>
              <a:rPr lang="en-US" b="1" i="1" dirty="0" smtClean="0">
                <a:solidFill>
                  <a:srgbClr val="FF0000"/>
                </a:solidFill>
              </a:rPr>
              <a:t>2-rubber tubular </a:t>
            </a:r>
            <a:r>
              <a:rPr lang="en-US" b="1" i="1" dirty="0" err="1" smtClean="0">
                <a:solidFill>
                  <a:srgbClr val="FF0000"/>
                </a:solidFill>
              </a:rPr>
              <a:t>exsanguinator</a:t>
            </a:r>
            <a:r>
              <a:rPr lang="en-US" b="1" i="1" dirty="0" smtClean="0">
                <a:solidFill>
                  <a:srgbClr val="FF0000"/>
                </a:solidFill>
              </a:rPr>
              <a:t> </a:t>
            </a:r>
            <a:r>
              <a:rPr lang="en-US" dirty="0" smtClean="0"/>
              <a:t>is equally effective. </a:t>
            </a:r>
            <a:r>
              <a:rPr lang="en-US" i="1" dirty="0" smtClean="0"/>
              <a:t>Tourniquet pressure should not exceed 150 </a:t>
            </a:r>
            <a:r>
              <a:rPr lang="en-US" dirty="0" smtClean="0"/>
              <a:t>mmHg above systolic for the lower limb and 100 mmHg above systolic for the upper limb.</a:t>
            </a:r>
          </a:p>
          <a:p>
            <a:pPr>
              <a:buNone/>
            </a:pPr>
            <a:r>
              <a:rPr lang="en-US" b="1" i="1" dirty="0" smtClean="0">
                <a:solidFill>
                  <a:srgbClr val="FF0000"/>
                </a:solidFill>
              </a:rPr>
              <a:t>3-Tourniquet time </a:t>
            </a:r>
            <a:r>
              <a:rPr lang="en-US" i="1" dirty="0" smtClean="0"/>
              <a:t>should not exceed 2 hours, Excessive</a:t>
            </a:r>
          </a:p>
          <a:p>
            <a:pPr>
              <a:buNone/>
            </a:pPr>
            <a:r>
              <a:rPr lang="en-US" i="1" dirty="0" smtClean="0"/>
              <a:t>or prolonged pressure can cause permanent nerve or muscle damage.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0"/>
            <a:ext cx="8229600" cy="274638"/>
          </a:xfrm>
        </p:spPr>
        <p:txBody>
          <a:bodyPr>
            <a:normAutofit fontScale="90000"/>
          </a:bodyPr>
          <a:lstStyle/>
          <a:p>
            <a:endParaRPr lang="en-US" dirty="0"/>
          </a:p>
        </p:txBody>
      </p:sp>
      <p:sp>
        <p:nvSpPr>
          <p:cNvPr id="3" name="Content Placeholder 2"/>
          <p:cNvSpPr>
            <a:spLocks noGrp="1"/>
          </p:cNvSpPr>
          <p:nvPr>
            <p:ph idx="1"/>
          </p:nvPr>
        </p:nvSpPr>
        <p:spPr>
          <a:xfrm>
            <a:off x="152400" y="304800"/>
            <a:ext cx="8991600" cy="6553200"/>
          </a:xfrm>
        </p:spPr>
        <p:txBody>
          <a:bodyPr>
            <a:normAutofit fontScale="70000" lnSpcReduction="20000"/>
          </a:bodyPr>
          <a:lstStyle/>
          <a:p>
            <a:pPr>
              <a:buNone/>
            </a:pPr>
            <a:r>
              <a:rPr lang="en-US" b="1" dirty="0" smtClean="0">
                <a:solidFill>
                  <a:srgbClr val="FF0000"/>
                </a:solidFill>
              </a:rPr>
              <a:t>A-OPERATIONS ON BONES</a:t>
            </a:r>
            <a:endParaRPr lang="en-US" dirty="0" smtClean="0">
              <a:solidFill>
                <a:srgbClr val="FF0000"/>
              </a:solidFill>
            </a:endParaRPr>
          </a:p>
          <a:p>
            <a:pPr>
              <a:buNone/>
            </a:pPr>
            <a:r>
              <a:rPr lang="en-US" b="1" i="1" dirty="0" smtClean="0">
                <a:solidFill>
                  <a:srgbClr val="FF0000"/>
                </a:solidFill>
              </a:rPr>
              <a:t>1-OSTEOTOMY</a:t>
            </a:r>
            <a:r>
              <a:rPr lang="en-US" dirty="0" smtClean="0"/>
              <a:t>:Osteotomy </a:t>
            </a:r>
            <a:r>
              <a:rPr lang="en-US" dirty="0" smtClean="0"/>
              <a:t>may be used to correct deformity, to change the shape of the bone, or to relieve pain in arthritis by redirecting the load.</a:t>
            </a:r>
          </a:p>
          <a:p>
            <a:pPr>
              <a:buNone/>
            </a:pPr>
            <a:r>
              <a:rPr lang="en-US" b="1" i="1" dirty="0" smtClean="0">
                <a:solidFill>
                  <a:srgbClr val="FF0000"/>
                </a:solidFill>
              </a:rPr>
              <a:t>2-BONE </a:t>
            </a:r>
            <a:r>
              <a:rPr lang="en-US" b="1" i="1" dirty="0" smtClean="0">
                <a:solidFill>
                  <a:srgbClr val="FF0000"/>
                </a:solidFill>
              </a:rPr>
              <a:t>FIXATION (internal or external fixation</a:t>
            </a:r>
            <a:r>
              <a:rPr lang="en-US" dirty="0" smtClean="0"/>
              <a:t>).</a:t>
            </a:r>
          </a:p>
          <a:p>
            <a:pPr>
              <a:buNone/>
            </a:pPr>
            <a:r>
              <a:rPr lang="en-US" b="1" i="1" dirty="0" smtClean="0">
                <a:solidFill>
                  <a:srgbClr val="FF0000"/>
                </a:solidFill>
              </a:rPr>
              <a:t>3-BONE </a:t>
            </a:r>
            <a:r>
              <a:rPr lang="en-US" b="1" i="1" dirty="0" smtClean="0">
                <a:solidFill>
                  <a:srgbClr val="FF0000"/>
                </a:solidFill>
              </a:rPr>
              <a:t>GRAFT</a:t>
            </a:r>
            <a:r>
              <a:rPr lang="en-US" dirty="0" smtClean="0"/>
              <a:t>: Bone </a:t>
            </a:r>
            <a:r>
              <a:rPr lang="en-US" dirty="0" smtClean="0"/>
              <a:t>grafts are both </a:t>
            </a:r>
            <a:r>
              <a:rPr lang="en-US" i="1" dirty="0" err="1" smtClean="0"/>
              <a:t>osteoinductive</a:t>
            </a:r>
            <a:r>
              <a:rPr lang="en-US" i="1" dirty="0" smtClean="0"/>
              <a:t> and  </a:t>
            </a:r>
            <a:r>
              <a:rPr lang="en-US" i="1" dirty="0" err="1" smtClean="0"/>
              <a:t>osteoconductive</a:t>
            </a:r>
            <a:r>
              <a:rPr lang="en-US" i="1" dirty="0" smtClean="0"/>
              <a:t>, i.e. they are able to </a:t>
            </a:r>
            <a:r>
              <a:rPr lang="en-US" i="1" dirty="0" err="1" smtClean="0"/>
              <a:t>stimulate</a:t>
            </a:r>
            <a:r>
              <a:rPr lang="en-US" dirty="0" err="1" smtClean="0"/>
              <a:t>osteogenesis</a:t>
            </a:r>
            <a:r>
              <a:rPr lang="en-US" dirty="0" smtClean="0"/>
              <a:t> and they also provide linkage across defects and a scaffold upon which new bone can form.</a:t>
            </a:r>
          </a:p>
          <a:p>
            <a:r>
              <a:rPr lang="en-US" b="1" i="1" dirty="0" smtClean="0">
                <a:solidFill>
                  <a:srgbClr val="00B050"/>
                </a:solidFill>
              </a:rPr>
              <a:t>1-Autografts </a:t>
            </a:r>
            <a:r>
              <a:rPr lang="en-US" dirty="0" smtClean="0"/>
              <a:t>In these, bone is taken from one site to another in the individual.</a:t>
            </a:r>
          </a:p>
          <a:p>
            <a:r>
              <a:rPr lang="en-US" b="1" i="1" dirty="0" smtClean="0">
                <a:solidFill>
                  <a:srgbClr val="00B050"/>
                </a:solidFill>
              </a:rPr>
              <a:t>2-Allografts (</a:t>
            </a:r>
            <a:r>
              <a:rPr lang="en-US" b="1" i="1" dirty="0" err="1" smtClean="0">
                <a:solidFill>
                  <a:srgbClr val="00B050"/>
                </a:solidFill>
              </a:rPr>
              <a:t>homografts</a:t>
            </a:r>
            <a:r>
              <a:rPr lang="en-US" dirty="0" smtClean="0"/>
              <a:t>) This bone is transferred from an individual (alive or dead) to another of the same species. The graft must always be harvested under sterile conditions and the donor must be cleared for malignancy, venereal disease, hepatitis and human immunodeficiency virus (HIV).</a:t>
            </a:r>
          </a:p>
          <a:p>
            <a:r>
              <a:rPr lang="en-US" b="1" i="1" dirty="0" smtClean="0">
                <a:solidFill>
                  <a:srgbClr val="00B050"/>
                </a:solidFill>
              </a:rPr>
              <a:t>3-Synthetic substitutes </a:t>
            </a:r>
            <a:r>
              <a:rPr lang="en-US" i="1" dirty="0" smtClean="0"/>
              <a:t>Calcium-derived pastes or granules are available</a:t>
            </a:r>
          </a:p>
          <a:p>
            <a:r>
              <a:rPr lang="en-US" dirty="0" smtClean="0"/>
              <a:t>for use to stimulate healing across defects. These usually consist of calcium </a:t>
            </a:r>
            <a:r>
              <a:rPr lang="en-US" dirty="0" err="1" smtClean="0"/>
              <a:t>sulphate</a:t>
            </a:r>
            <a:r>
              <a:rPr lang="en-US" dirty="0" smtClean="0"/>
              <a:t>, calcium phosphate or calcium </a:t>
            </a:r>
            <a:r>
              <a:rPr lang="en-US" dirty="0" err="1" smtClean="0"/>
              <a:t>hydroxyapatite</a:t>
            </a:r>
            <a:r>
              <a:rPr lang="en-US" dirty="0" smtClean="0"/>
              <a:t>.</a:t>
            </a:r>
            <a:r>
              <a:rPr lang="en-US" i="1" dirty="0" smtClean="0"/>
              <a:t> </a:t>
            </a:r>
            <a:r>
              <a:rPr lang="en-US" b="1" i="1" dirty="0" smtClean="0">
                <a:solidFill>
                  <a:srgbClr val="00B050"/>
                </a:solidFill>
              </a:rPr>
              <a:t>Bone morphogenetic protein (BMP</a:t>
            </a:r>
            <a:r>
              <a:rPr lang="en-US" i="1" dirty="0" smtClean="0"/>
              <a:t>) is a synthetic </a:t>
            </a:r>
            <a:r>
              <a:rPr lang="en-US" dirty="0" err="1" smtClean="0"/>
              <a:t>osteoinductive</a:t>
            </a:r>
            <a:r>
              <a:rPr lang="en-US" dirty="0" smtClean="0"/>
              <a:t> agent.</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and External fixation</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676400"/>
            <a:ext cx="2709018" cy="452596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819400" y="1752600"/>
            <a:ext cx="2895600" cy="4343401"/>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791200" y="1447800"/>
            <a:ext cx="3352800" cy="471487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solidFill>
                  <a:srgbClr val="FF0000"/>
                </a:solidFill>
              </a:rPr>
              <a:t>B-OPERATIONS ON JOINTS</a:t>
            </a:r>
          </a:p>
          <a:p>
            <a:pPr>
              <a:buNone/>
            </a:pPr>
            <a:r>
              <a:rPr lang="en-US" dirty="0" smtClean="0"/>
              <a:t>ARTHROTOMY</a:t>
            </a:r>
          </a:p>
          <a:p>
            <a:pPr>
              <a:buNone/>
            </a:pPr>
            <a:r>
              <a:rPr lang="en-US" dirty="0" smtClean="0"/>
              <a:t>ARTHRODESIS</a:t>
            </a:r>
          </a:p>
          <a:p>
            <a:pPr>
              <a:buNone/>
            </a:pPr>
            <a:r>
              <a:rPr lang="en-US" dirty="0" smtClean="0"/>
              <a:t>ARTHROPLASTY</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1593</Words>
  <Application>Microsoft Office PowerPoint</Application>
  <PresentationFormat>On-screen Show (4:3)</PresentationFormat>
  <Paragraphs>110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Orthopaedic operations</vt:lpstr>
      <vt:lpstr>preoperative preparation</vt:lpstr>
      <vt:lpstr>Slide 3</vt:lpstr>
      <vt:lpstr>Slide 4</vt:lpstr>
      <vt:lpstr>6-The ‘bloodless field’</vt:lpstr>
      <vt:lpstr>Principle of Pneumatic Tourniquet</vt:lpstr>
      <vt:lpstr>Slide 7</vt:lpstr>
      <vt:lpstr>Internal and External fixation</vt:lpstr>
      <vt:lpstr>Slide 9</vt:lpstr>
      <vt:lpstr>AMPUTATIONS</vt:lpstr>
      <vt:lpstr>Slide 11</vt:lpstr>
      <vt:lpstr>AMPUTATIONS AT SITES OF ELECTION</vt:lpstr>
      <vt:lpstr>The traditional sites of election;the scar is made terminalbecause these are not endbearing stumps.</vt:lpstr>
      <vt:lpstr>Slide 14</vt:lpstr>
      <vt:lpstr>PRINCIPLES OF TECHNIQUE</vt:lpstr>
      <vt:lpstr>Slide 16</vt:lpstr>
      <vt:lpstr>AFTERCARE</vt:lpstr>
      <vt:lpstr>AMPUTATIONS OTHER THAN AT SITES OF ELECTION</vt:lpstr>
      <vt:lpstr>COMPLICATIONS OF AMPUTATION STUMPS</vt:lpstr>
      <vt:lpstr>LATE COMPLICATIONS</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Orthopaedic operations</dc:title>
  <dc:creator>DR.AHMED</dc:creator>
  <cp:lastModifiedBy>DR.AHMED</cp:lastModifiedBy>
  <cp:revision>76</cp:revision>
  <dcterms:created xsi:type="dcterms:W3CDTF">2015-01-04T18:19:15Z</dcterms:created>
  <dcterms:modified xsi:type="dcterms:W3CDTF">2016-12-19T08:40:38Z</dcterms:modified>
</cp:coreProperties>
</file>