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9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IQ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EFEA1C-6C72-4A85-8386-821284BEAB99}" type="datetimeFigureOut">
              <a:rPr lang="ar-IQ" smtClean="0"/>
              <a:t>18/03/1440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247BCD-1151-435A-B190-F8FEEFAD351A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om/url?sa=i&amp;rct=j&amp;q=&amp;esrc=s&amp;source=images&amp;cd=&amp;cad=rja&amp;uact=8&amp;ved=2ahUKEwi6r-a1vPLeAhWE-aQKHdJPDKIQjRx6BAgBEAU&amp;url=https%3A%2F%2Fwww.taringa.net%2Fposts%2Fimagenes%2F14425082%2FA-esto-se-le-llama-Creatividad.html&amp;psig=AOvVaw2bxNxP4DntFDvefGC7cePK&amp;ust=154333577063247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m/url?sa=i&amp;rct=j&amp;q=&amp;esrc=s&amp;source=images&amp;cd=&amp;cad=rja&amp;uact=8&amp;ved=2ahUKEwjWrf_us_LeAhVFDewKHVzQDbIQjRx6BAgBEAU&amp;url=https%3A%2F%2Fwww.researchgate.net%2Ffigure%2FMultiple-stab-wounds-to-the-chest_fig12_34262294&amp;psig=AOvVaw2Rtm2gZ6Y2YE_mqLC-tBZW&amp;ust=154333329871256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ar-IQ" dirty="0" smtClean="0"/>
              <a:t>كلية الطب – الجامعة المستنصرية </a:t>
            </a:r>
            <a:br>
              <a:rPr lang="ar-IQ" dirty="0" smtClean="0"/>
            </a:br>
            <a:r>
              <a:rPr lang="ar-IQ" dirty="0" smtClean="0"/>
              <a:t>فرع الامراض والطب العدلي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2143116"/>
            <a:ext cx="6400800" cy="3429024"/>
          </a:xfrm>
        </p:spPr>
        <p:txBody>
          <a:bodyPr>
            <a:noAutofit/>
          </a:bodyPr>
          <a:lstStyle/>
          <a:p>
            <a:pPr algn="ctr"/>
            <a:r>
              <a:rPr lang="ar-IQ" sz="3200" b="1" dirty="0" smtClean="0"/>
              <a:t>المرحلة الرابعة </a:t>
            </a:r>
          </a:p>
          <a:p>
            <a:pPr algn="ctr"/>
            <a:r>
              <a:rPr lang="ar-IQ" sz="3200" b="1" dirty="0" smtClean="0"/>
              <a:t>العام الدراسي 2018 -2019</a:t>
            </a:r>
          </a:p>
          <a:p>
            <a:pPr algn="ctr"/>
            <a:r>
              <a:rPr lang="ar-IQ" sz="3200" b="1" dirty="0" smtClean="0"/>
              <a:t>مراجعة عامة للجروح</a:t>
            </a:r>
          </a:p>
          <a:p>
            <a:pPr algn="ctr"/>
            <a:endParaRPr lang="ar-IQ" sz="3200" b="1" dirty="0" smtClean="0"/>
          </a:p>
          <a:p>
            <a:pPr algn="ctr"/>
            <a:r>
              <a:rPr lang="ar-IQ" sz="3200" b="1" dirty="0" smtClean="0"/>
              <a:t>اعداد</a:t>
            </a:r>
          </a:p>
          <a:p>
            <a:pPr algn="ctr"/>
            <a:r>
              <a:rPr lang="ar-IQ" sz="3200" b="1" dirty="0" smtClean="0"/>
              <a:t>د.أمين محمد </a:t>
            </a:r>
          </a:p>
          <a:p>
            <a:pPr algn="ctr"/>
            <a:r>
              <a:rPr lang="en-US" sz="3200" b="1" dirty="0" smtClean="0"/>
              <a:t>Dr.ameen76@yahoo.com</a:t>
            </a:r>
            <a:r>
              <a:rPr lang="ar-IQ" sz="800" dirty="0" smtClean="0"/>
              <a:t> </a:t>
            </a:r>
            <a:endParaRPr lang="ar-IQ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7-  للتفريق بين جروح الرقبه الجنائيه والانتحاريه , على الطبيب العدلي فحص:</a:t>
            </a:r>
            <a:endParaRPr lang="en-US" sz="3600" dirty="0" smtClean="0"/>
          </a:p>
          <a:p>
            <a:r>
              <a:rPr lang="ar-SA" sz="3600" b="1" dirty="0" smtClean="0"/>
              <a:t>     أ- الاله المحدثه              </a:t>
            </a:r>
            <a:endParaRPr lang="en-US" sz="3600" dirty="0" smtClean="0"/>
          </a:p>
          <a:p>
            <a:r>
              <a:rPr lang="ar-SA" sz="3600" b="1" dirty="0" smtClean="0"/>
              <a:t>     ب -حافات الجرح</a:t>
            </a:r>
            <a:endParaRPr lang="en-US" sz="3600" dirty="0" smtClean="0"/>
          </a:p>
          <a:p>
            <a:r>
              <a:rPr lang="ar-SA" sz="3600" b="1" dirty="0" smtClean="0"/>
              <a:t>     ج- الانسجه المحيطه بالجرح         </a:t>
            </a:r>
            <a:endParaRPr lang="en-US" sz="3600" dirty="0" smtClean="0"/>
          </a:p>
          <a:p>
            <a:r>
              <a:rPr lang="ar-SA" sz="3600" b="1" dirty="0" smtClean="0"/>
              <a:t>      د- عمق الجرح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/>
              <a:t>8- تمتاز الجروح الدفاعيه بكونها:</a:t>
            </a:r>
            <a:endParaRPr lang="en-US" sz="4000" dirty="0" smtClean="0"/>
          </a:p>
          <a:p>
            <a:r>
              <a:rPr lang="ar-SA" sz="4000" b="1" dirty="0" smtClean="0"/>
              <a:t>     أ- عميقه        </a:t>
            </a:r>
            <a:endParaRPr lang="en-US" sz="4000" dirty="0" smtClean="0"/>
          </a:p>
          <a:p>
            <a:r>
              <a:rPr lang="ar-SA" sz="4000" b="1" dirty="0" smtClean="0"/>
              <a:t>     ب-  سطحيه</a:t>
            </a:r>
            <a:endParaRPr lang="en-US" sz="4000" dirty="0" smtClean="0"/>
          </a:p>
          <a:p>
            <a:r>
              <a:rPr lang="ar-SA" sz="4000" b="1" dirty="0" smtClean="0"/>
              <a:t>     ج- متعدده      </a:t>
            </a:r>
            <a:endParaRPr lang="en-US" sz="4000" dirty="0" smtClean="0"/>
          </a:p>
          <a:p>
            <a:r>
              <a:rPr lang="ar-SA" sz="4000" b="1" dirty="0" smtClean="0"/>
              <a:t>      د-كل ماتقدم صحيح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9- </a:t>
            </a:r>
            <a:r>
              <a:rPr lang="ar-IQ" sz="3600" b="1" dirty="0" smtClean="0"/>
              <a:t>من صفات </a:t>
            </a:r>
            <a:r>
              <a:rPr lang="ar-SA" sz="3600" b="1" dirty="0" smtClean="0"/>
              <a:t>الجروح </a:t>
            </a:r>
            <a:r>
              <a:rPr lang="ar-SA" sz="3600" b="1" dirty="0" smtClean="0"/>
              <a:t>الرضيه في فروة الرأس:</a:t>
            </a:r>
            <a:endParaRPr lang="en-US" sz="3600" dirty="0" smtClean="0"/>
          </a:p>
          <a:p>
            <a:r>
              <a:rPr lang="ar-SA" sz="3600" b="1" dirty="0" smtClean="0"/>
              <a:t>      أ- تبدو ذات حافات منتظمه عند الفحص بالعين    </a:t>
            </a:r>
            <a:endParaRPr lang="en-US" sz="3600" dirty="0" smtClean="0"/>
          </a:p>
          <a:p>
            <a:r>
              <a:rPr lang="ar-SA" sz="3600" b="1" dirty="0" smtClean="0"/>
              <a:t>      ب- محاطه </a:t>
            </a:r>
            <a:r>
              <a:rPr lang="ar-SA" sz="3600" b="1" dirty="0" smtClean="0"/>
              <a:t>بتسحج</a:t>
            </a:r>
            <a:r>
              <a:rPr lang="ar-IQ" sz="3600" b="1" dirty="0" smtClean="0"/>
              <a:t> عادةً</a:t>
            </a:r>
            <a:endParaRPr lang="en-US" sz="3600" dirty="0" smtClean="0"/>
          </a:p>
          <a:p>
            <a:r>
              <a:rPr lang="ar-SA" sz="3600" b="1" dirty="0" smtClean="0"/>
              <a:t>      ج- عدم وجود جسور </a:t>
            </a:r>
            <a:r>
              <a:rPr lang="ar-SA" sz="3600" b="1" dirty="0" smtClean="0"/>
              <a:t>نسيجيه</a:t>
            </a:r>
            <a:r>
              <a:rPr lang="ar-IQ" sz="3600" b="1" dirty="0" smtClean="0"/>
              <a:t> احياناً </a:t>
            </a:r>
            <a:r>
              <a:rPr lang="ar-SA" sz="3600" b="1" dirty="0" smtClean="0"/>
              <a:t>                   </a:t>
            </a:r>
            <a:endParaRPr lang="en-US" sz="3600" dirty="0" smtClean="0"/>
          </a:p>
          <a:p>
            <a:r>
              <a:rPr lang="ar-SA" sz="3600" b="1" dirty="0" smtClean="0"/>
              <a:t>       د- كل ماتقدم صحيح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4495800"/>
          </a:xfrm>
        </p:spPr>
        <p:txBody>
          <a:bodyPr>
            <a:noAutofit/>
          </a:bodyPr>
          <a:lstStyle/>
          <a:p>
            <a:r>
              <a:rPr lang="ar-SA" sz="3600" b="1" dirty="0" smtClean="0"/>
              <a:t>10- الكدمات :</a:t>
            </a:r>
            <a:endParaRPr lang="en-US" sz="3600" dirty="0" smtClean="0"/>
          </a:p>
          <a:p>
            <a:pPr lvl="0"/>
            <a:r>
              <a:rPr lang="ar-SA" sz="3600" b="1" dirty="0" smtClean="0"/>
              <a:t>تعطي فكرة عن الالة المحدثة لها بعد اندمالها</a:t>
            </a:r>
            <a:endParaRPr lang="en-US" sz="3600" dirty="0" smtClean="0"/>
          </a:p>
          <a:p>
            <a:pPr lvl="0"/>
            <a:r>
              <a:rPr lang="ar-SA" sz="3600" b="1" dirty="0" smtClean="0"/>
              <a:t>تعتبر من الاصابات البسيطة ولا يمكن ان تكون مميتة</a:t>
            </a:r>
            <a:endParaRPr lang="en-US" sz="3600" dirty="0" smtClean="0"/>
          </a:p>
          <a:p>
            <a:pPr lvl="0"/>
            <a:r>
              <a:rPr lang="ar-SA" sz="3600" b="1" dirty="0" smtClean="0"/>
              <a:t>يظهر فيها اللون الاصفر بعد الاسبوع الاول من الاصابة</a:t>
            </a:r>
            <a:endParaRPr lang="en-US" sz="3600" dirty="0" smtClean="0"/>
          </a:p>
          <a:p>
            <a:pPr lvl="0"/>
            <a:r>
              <a:rPr lang="ar-SA" sz="3600" b="1" dirty="0" smtClean="0"/>
              <a:t>تحتاج الى مقدار اكبر من القوة لاحداثها مقارنة بالسحجات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623204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IQ" sz="5400" dirty="0" smtClean="0"/>
              <a:t>س </a:t>
            </a:r>
            <a:r>
              <a:rPr lang="ar-KW" sz="5400" dirty="0" smtClean="0"/>
              <a:t>: </a:t>
            </a:r>
            <a:r>
              <a:rPr lang="ar-KW" sz="5400" dirty="0" smtClean="0"/>
              <a:t>ضع دائرة حول الاجابه الصحيحه من بين الاقواس:</a:t>
            </a:r>
            <a:endParaRPr lang="en-US" sz="5400" dirty="0" smtClean="0"/>
          </a:p>
          <a:p>
            <a:endParaRPr lang="ar-IQ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28736"/>
            <a:ext cx="9144000" cy="44958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ar-KW" sz="3200" b="1" dirty="0" smtClean="0"/>
              <a:t>اهم سبب للوفاة في متلازمة الطفل </a:t>
            </a:r>
            <a:r>
              <a:rPr lang="ar-KW" sz="3200" b="1" dirty="0" smtClean="0"/>
              <a:t>المعذب</a:t>
            </a:r>
            <a:r>
              <a:rPr lang="ar-KW" sz="3200" dirty="0" smtClean="0"/>
              <a:t> (الانتان </a:t>
            </a:r>
            <a:r>
              <a:rPr lang="ar-KW" sz="3200" dirty="0" smtClean="0"/>
              <a:t>الدموي /  النزف الدموي فوق الام </a:t>
            </a:r>
            <a:r>
              <a:rPr lang="ar-KW" sz="3200" dirty="0" smtClean="0"/>
              <a:t>الجافيه</a:t>
            </a:r>
            <a:r>
              <a:rPr lang="ar-IQ" sz="3200" dirty="0" smtClean="0"/>
              <a:t> </a:t>
            </a:r>
            <a:r>
              <a:rPr lang="ar-KW" sz="3200" dirty="0" smtClean="0"/>
              <a:t>/النزف </a:t>
            </a:r>
            <a:r>
              <a:rPr lang="ar-KW" sz="3200" dirty="0" smtClean="0"/>
              <a:t>الدموي تحت الام الجافيه )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KW" sz="3200" b="1" dirty="0" smtClean="0"/>
              <a:t>يحصل الموت بالصدمه العصبيه عند الضرب بشدة على المنطقة التناسلية خلال مدة  </a:t>
            </a:r>
            <a:r>
              <a:rPr lang="ar-KW" sz="3200" dirty="0" smtClean="0"/>
              <a:t>(  دقيقتين /  ساعتين  /  اكثر من ذلك )</a:t>
            </a:r>
            <a:endParaRPr lang="en-US" sz="3200" b="1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KW" sz="3200" b="1" dirty="0" smtClean="0"/>
              <a:t>اول اجراء يتخذه طبيب ردهة الطوراىء عند استقباله لاصابه خطيره </a:t>
            </a:r>
            <a:r>
              <a:rPr lang="ar-KW" sz="3200" dirty="0" smtClean="0"/>
              <a:t>(  طلب ورقة شرطه </a:t>
            </a:r>
            <a:r>
              <a:rPr lang="ar-KW" sz="3200" dirty="0" smtClean="0"/>
              <a:t>/ </a:t>
            </a:r>
            <a:r>
              <a:rPr lang="ar-KW" sz="3200" dirty="0" smtClean="0"/>
              <a:t>المعالجه  </a:t>
            </a:r>
            <a:r>
              <a:rPr lang="ar-KW" sz="3200" dirty="0" smtClean="0"/>
              <a:t>/  </a:t>
            </a:r>
            <a:r>
              <a:rPr lang="ar-KW" sz="3200" dirty="0" smtClean="0"/>
              <a:t>كتابة التقرير الاولي  )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KW" sz="3200" dirty="0" smtClean="0"/>
              <a:t> </a:t>
            </a:r>
            <a:r>
              <a:rPr lang="ar-KW" sz="3200" b="1" dirty="0" smtClean="0"/>
              <a:t>ينتـج اللـون الاخـضـر للكـدمه مـن تكون مـادة</a:t>
            </a:r>
            <a:r>
              <a:rPr lang="ar-KW" sz="3200" dirty="0" smtClean="0"/>
              <a:t>  ( البليروبين   /   البيليفردين   /   كبريتيد الحديد  )</a:t>
            </a:r>
            <a:endParaRPr lang="en-US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ar-KW" sz="3200" b="1" dirty="0" smtClean="0"/>
              <a:t>اهــم عـلامه تفريقيه للجـروح التردديه عن المفتعله هي</a:t>
            </a:r>
            <a:r>
              <a:rPr lang="ar-KW" sz="3200" dirty="0" smtClean="0"/>
              <a:t>  ( عدد الجروح   /  منطـقة الاصابه  /  عمق الاصابة  )</a:t>
            </a: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ar-IQ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433530"/>
            <a:ext cx="9144000" cy="4495800"/>
          </a:xfrm>
        </p:spPr>
        <p:txBody>
          <a:bodyPr>
            <a:noAutofit/>
          </a:bodyPr>
          <a:lstStyle/>
          <a:p>
            <a:pPr marL="514350" lvl="0" indent="-514350">
              <a:buNone/>
            </a:pPr>
            <a:r>
              <a:rPr lang="ar-IQ" sz="3000" b="1" dirty="0" smtClean="0"/>
              <a:t>6- </a:t>
            </a:r>
            <a:r>
              <a:rPr lang="ar-SA" sz="3000" b="1" dirty="0" smtClean="0"/>
              <a:t>يعتمد </a:t>
            </a:r>
            <a:r>
              <a:rPr lang="ar-SA" sz="3000" b="1" dirty="0" smtClean="0"/>
              <a:t>القاضي في تحديد خطورة  الجرح  بالاساس </a:t>
            </a:r>
            <a:r>
              <a:rPr lang="ar-SA" sz="3000" b="1" dirty="0" smtClean="0"/>
              <a:t>على</a:t>
            </a:r>
            <a:r>
              <a:rPr lang="en-US" sz="3000" b="1" dirty="0" smtClean="0"/>
              <a:t> : </a:t>
            </a:r>
            <a:r>
              <a:rPr lang="ar-SA" sz="3000" b="1" dirty="0" smtClean="0"/>
              <a:t> </a:t>
            </a:r>
            <a:r>
              <a:rPr lang="ar-SA" sz="3000" dirty="0" smtClean="0"/>
              <a:t> </a:t>
            </a:r>
            <a:endParaRPr lang="en-US" sz="3000" dirty="0" smtClean="0"/>
          </a:p>
          <a:p>
            <a:pPr marL="514350" lvl="0" indent="-514350">
              <a:buNone/>
            </a:pPr>
            <a:r>
              <a:rPr lang="en-US" sz="3000" dirty="0" smtClean="0"/>
              <a:t> </a:t>
            </a:r>
            <a:r>
              <a:rPr lang="en-US" sz="3000" dirty="0" smtClean="0"/>
              <a:t>   </a:t>
            </a:r>
            <a:r>
              <a:rPr lang="ar-SA" sz="3000" dirty="0" smtClean="0"/>
              <a:t>( </a:t>
            </a:r>
            <a:r>
              <a:rPr lang="ar-SA" sz="3000" dirty="0" smtClean="0"/>
              <a:t>نوع الجرح  / مكان الجرح / المدة اللازمة لشفائه)</a:t>
            </a:r>
            <a:endParaRPr lang="en-US" sz="3000" dirty="0" smtClean="0"/>
          </a:p>
          <a:p>
            <a:pPr marL="514350" lvl="0" indent="-514350">
              <a:buNone/>
            </a:pPr>
            <a:r>
              <a:rPr lang="ar-IQ" sz="3000" b="1" dirty="0" smtClean="0"/>
              <a:t>7- </a:t>
            </a:r>
            <a:r>
              <a:rPr lang="ar-KW" sz="3000" b="1" dirty="0" smtClean="0"/>
              <a:t>اكثر </a:t>
            </a:r>
            <a:r>
              <a:rPr lang="ar-KW" sz="3000" b="1" dirty="0" smtClean="0"/>
              <a:t>اسباب الانصمام الدهني شيوعاً هو </a:t>
            </a:r>
            <a:r>
              <a:rPr lang="en-US" sz="3000" b="1" dirty="0" smtClean="0"/>
              <a:t>:</a:t>
            </a:r>
          </a:p>
          <a:p>
            <a:pPr marL="514350" lvl="0" indent="-514350">
              <a:buNone/>
            </a:pPr>
            <a:r>
              <a:rPr lang="en-US" sz="3000" dirty="0" smtClean="0"/>
              <a:t> </a:t>
            </a:r>
            <a:r>
              <a:rPr lang="en-US" sz="3000" dirty="0" smtClean="0"/>
              <a:t>    </a:t>
            </a:r>
            <a:r>
              <a:rPr lang="ar-KW" sz="3000" dirty="0" smtClean="0"/>
              <a:t>(التهاب </a:t>
            </a:r>
            <a:r>
              <a:rPr lang="ar-KW" sz="3000" dirty="0" smtClean="0"/>
              <a:t>البنكرياس الحاد  /  كسور العظام الطويلة  /  الحروق  )</a:t>
            </a:r>
            <a:endParaRPr lang="en-US" sz="3000" dirty="0" smtClean="0"/>
          </a:p>
          <a:p>
            <a:pPr marL="514350" lvl="0" indent="-514350">
              <a:buNone/>
            </a:pPr>
            <a:r>
              <a:rPr lang="ar-IQ" sz="3000" b="1" dirty="0" smtClean="0"/>
              <a:t>8- </a:t>
            </a:r>
            <a:r>
              <a:rPr lang="ar-SA" sz="3000" b="1" dirty="0" smtClean="0"/>
              <a:t>عند </a:t>
            </a:r>
            <a:r>
              <a:rPr lang="ar-SA" sz="3000" b="1" dirty="0" smtClean="0"/>
              <a:t>التئام الجروح القطعيه يتكون النسيج الحبيبي بعد مدة </a:t>
            </a:r>
            <a:r>
              <a:rPr lang="en-US" sz="3000" b="1" dirty="0" smtClean="0"/>
              <a:t>:</a:t>
            </a:r>
          </a:p>
          <a:p>
            <a:pPr marL="514350" lvl="0" indent="-514350">
              <a:buNone/>
            </a:pPr>
            <a:r>
              <a:rPr lang="en-US" sz="3000" dirty="0" smtClean="0"/>
              <a:t> </a:t>
            </a:r>
            <a:r>
              <a:rPr lang="en-US" sz="3000" dirty="0" smtClean="0"/>
              <a:t>    </a:t>
            </a:r>
            <a:r>
              <a:rPr lang="ar-SA" sz="3000" dirty="0" smtClean="0"/>
              <a:t>( </a:t>
            </a:r>
            <a:r>
              <a:rPr lang="ar-SA" sz="3000" dirty="0" smtClean="0"/>
              <a:t>خمس ساعات / خمسة أيام / خمسة اسابيع) </a:t>
            </a:r>
            <a:r>
              <a:rPr lang="ar-SA" sz="3000" dirty="0" smtClean="0"/>
              <a:t>.</a:t>
            </a:r>
            <a:endParaRPr lang="en-US" sz="3000" dirty="0" smtClean="0"/>
          </a:p>
          <a:p>
            <a:pPr marL="514350" lvl="0" indent="-514350">
              <a:buNone/>
            </a:pPr>
            <a:r>
              <a:rPr lang="ar-IQ" sz="3000" b="1" dirty="0" smtClean="0"/>
              <a:t>9- </a:t>
            </a:r>
            <a:r>
              <a:rPr lang="ar-SA" sz="3000" b="1" dirty="0" smtClean="0"/>
              <a:t>تحدث </a:t>
            </a:r>
            <a:r>
              <a:rPr lang="ar-SA" sz="3000" b="1" dirty="0" smtClean="0"/>
              <a:t>الوفاة في متلازمة الهرس نتيجة </a:t>
            </a:r>
            <a:r>
              <a:rPr lang="ar-IQ" sz="3000" b="1" dirty="0" smtClean="0"/>
              <a:t>:</a:t>
            </a:r>
          </a:p>
          <a:p>
            <a:pPr marL="514350" lvl="0" indent="-514350">
              <a:buNone/>
            </a:pPr>
            <a:r>
              <a:rPr lang="ar-IQ" sz="3000" dirty="0" smtClean="0"/>
              <a:t> </a:t>
            </a:r>
            <a:r>
              <a:rPr lang="ar-IQ" sz="3000" dirty="0" smtClean="0"/>
              <a:t>   </a:t>
            </a:r>
            <a:r>
              <a:rPr lang="ar-SA" sz="3000" dirty="0" smtClean="0"/>
              <a:t>(</a:t>
            </a:r>
            <a:r>
              <a:rPr lang="ar-SA" sz="3000" dirty="0" smtClean="0"/>
              <a:t>عجز القلب الحاد / عجز الكبد الحاد / العجز الكلوي الحاد )</a:t>
            </a:r>
            <a:endParaRPr lang="en-US" sz="3000" dirty="0" smtClean="0"/>
          </a:p>
          <a:p>
            <a:pPr marL="514350" lvl="0" indent="-514350">
              <a:buNone/>
            </a:pPr>
            <a:r>
              <a:rPr lang="ar-IQ" sz="3000" b="1" dirty="0" smtClean="0"/>
              <a:t>10- </a:t>
            </a:r>
            <a:r>
              <a:rPr lang="ar-JO" sz="3000" b="1" dirty="0" smtClean="0"/>
              <a:t>من </a:t>
            </a:r>
            <a:r>
              <a:rPr lang="ar-JO" sz="3000" b="1" dirty="0" smtClean="0"/>
              <a:t>الاضرار التي ي</a:t>
            </a:r>
            <a:r>
              <a:rPr lang="ar-IQ" sz="3000" b="1" dirty="0" smtClean="0"/>
              <a:t>ستفاد</a:t>
            </a:r>
            <a:r>
              <a:rPr lang="ar-JO" sz="3000" b="1" dirty="0" smtClean="0"/>
              <a:t> منها لتحديد الآلة المستخدمة بدقة </a:t>
            </a:r>
            <a:r>
              <a:rPr lang="ar-JO" sz="3000" b="1" dirty="0" smtClean="0"/>
              <a:t>كبيرة</a:t>
            </a:r>
            <a:r>
              <a:rPr lang="ar-IQ" sz="3000" b="1" dirty="0" smtClean="0"/>
              <a:t>:</a:t>
            </a:r>
          </a:p>
          <a:p>
            <a:pPr marL="514350" lvl="0" indent="-514350">
              <a:buNone/>
            </a:pPr>
            <a:r>
              <a:rPr lang="ar-IQ" sz="3000" dirty="0" smtClean="0"/>
              <a:t>    </a:t>
            </a:r>
            <a:r>
              <a:rPr lang="ar-JO" sz="3000" dirty="0" smtClean="0"/>
              <a:t>( </a:t>
            </a:r>
            <a:r>
              <a:rPr lang="ar-JO" sz="3000" dirty="0" smtClean="0"/>
              <a:t>الجروح الطعنية / الجروح </a:t>
            </a:r>
            <a:r>
              <a:rPr lang="ar-IQ" sz="3000" dirty="0" smtClean="0"/>
              <a:t>الرضي</a:t>
            </a:r>
            <a:r>
              <a:rPr lang="ar-JO" sz="3000" dirty="0" smtClean="0"/>
              <a:t>ة</a:t>
            </a:r>
            <a:r>
              <a:rPr lang="ar-IQ" sz="3000" dirty="0" smtClean="0"/>
              <a:t>-القطعية</a:t>
            </a:r>
            <a:r>
              <a:rPr lang="ar-JO" sz="3000" dirty="0" smtClean="0"/>
              <a:t>  </a:t>
            </a:r>
            <a:r>
              <a:rPr lang="ar-JO" sz="3000" dirty="0" smtClean="0"/>
              <a:t>/  السحجات </a:t>
            </a:r>
            <a:r>
              <a:rPr lang="ar-JO" sz="3000" dirty="0" smtClean="0"/>
              <a:t>الختمية)</a:t>
            </a:r>
            <a:endParaRPr lang="en-US" sz="3000" dirty="0" smtClean="0"/>
          </a:p>
          <a:p>
            <a:pPr marL="514350" indent="-514350">
              <a:buFont typeface="+mj-lt"/>
              <a:buAutoNum type="arabicPeriod"/>
            </a:pPr>
            <a:endParaRPr lang="ar-IQ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5581672"/>
            <a:ext cx="8153400" cy="990600"/>
          </a:xfrm>
        </p:spPr>
        <p:txBody>
          <a:bodyPr>
            <a:noAutofit/>
          </a:bodyPr>
          <a:lstStyle/>
          <a:p>
            <a:pPr algn="ctr"/>
            <a:r>
              <a:rPr lang="ar-IQ" sz="6000" b="1" dirty="0" smtClean="0">
                <a:latin typeface="Andalus" pitchFamily="18" charset="-78"/>
                <a:cs typeface="Andalus" pitchFamily="18" charset="-78"/>
              </a:rPr>
              <a:t>شكراً لاصغائكم</a:t>
            </a:r>
            <a:endParaRPr lang="ar-IQ" sz="6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29698" name="Picture 2" descr="Related imag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14290"/>
            <a:ext cx="8215370" cy="5286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2976" y="1500175"/>
            <a:ext cx="2357454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؟</a:t>
            </a:r>
            <a:endParaRPr lang="ar-IQ" sz="34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06" y="357166"/>
            <a:ext cx="8858280" cy="990600"/>
          </a:xfrm>
        </p:spPr>
        <p:txBody>
          <a:bodyPr>
            <a:noAutofit/>
          </a:bodyPr>
          <a:lstStyle/>
          <a:p>
            <a:pPr algn="r"/>
            <a:r>
              <a:rPr lang="ar-KW" sz="3200" b="1" dirty="0" smtClean="0"/>
              <a:t>س : ما هي الواجبات الطبية العدلية للطبيب المعالج عند استقباله في ردهة الطوارئ لحالة مصاب بجروح طعنية متعددة في الصدر ؟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ar-IQ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957390"/>
            <a:ext cx="4429156" cy="4686320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/>
              <a:t>الفحص والمعالجة ( على ان يتضمن الفحص اخذ نموذج كافي من الدم لتحديد فصيلة دم الضحية ) </a:t>
            </a:r>
          </a:p>
          <a:p>
            <a:r>
              <a:rPr lang="ar-IQ" dirty="0" smtClean="0"/>
              <a:t>ابلاغ مركز الشرطة المختص وطلب كتاب الفحص والمعالجة (ورقة الشرطة)</a:t>
            </a:r>
          </a:p>
          <a:p>
            <a:r>
              <a:rPr lang="ar-IQ" dirty="0" smtClean="0"/>
              <a:t>كتابة استبيان التقرير الطبي العدلي الاولي</a:t>
            </a:r>
          </a:p>
          <a:p>
            <a:r>
              <a:rPr lang="ar-IQ" dirty="0" smtClean="0"/>
              <a:t>كتابة التقريرالطبي العدلي الدوري عند رقود المصاب في المستشفى اسبوعياً بناءاً على طلب السلطة التحقيقية</a:t>
            </a:r>
          </a:p>
          <a:p>
            <a:r>
              <a:rPr lang="ar-IQ" dirty="0" smtClean="0"/>
              <a:t>كتابة التقرير الطبي العدلي النهائي عند مغادرة المصاب للمستشفى و بناءاً على طلب السلطة التحقيقية</a:t>
            </a:r>
          </a:p>
          <a:p>
            <a:r>
              <a:rPr lang="ar-IQ" dirty="0" smtClean="0"/>
              <a:t>عند وفاة الضحية يتم ابلاغ السلطة التحقيقية لتتولى ارسال جثته الى دائرة الطب العدلي لاجراء التشريح  الاصولي .</a:t>
            </a:r>
            <a:endParaRPr lang="ar-IQ" dirty="0"/>
          </a:p>
        </p:txBody>
      </p:sp>
      <p:pic>
        <p:nvPicPr>
          <p:cNvPr id="15362" name="Picture 2" descr="Image result for chest stab wound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643050"/>
            <a:ext cx="4214842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4400" b="1" dirty="0" smtClean="0"/>
              <a:t>س: </a:t>
            </a:r>
            <a:r>
              <a:rPr lang="ar-SA" sz="4400" b="1" dirty="0" smtClean="0"/>
              <a:t>لكل سؤال فيما يلي اربع اجابات، ضع دائره حول الحرف الذي يحمل الاجابه الصحيحه لكل سؤال  علما بأن هناك اجابه صحيحه واحده فقط لكل سؤال:</a:t>
            </a:r>
            <a:endParaRPr lang="en-US" sz="4400" dirty="0" smtClean="0"/>
          </a:p>
          <a:p>
            <a:endParaRPr lang="ar-IQ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4495800"/>
          </a:xfrm>
        </p:spPr>
        <p:txBody>
          <a:bodyPr>
            <a:normAutofit/>
          </a:bodyPr>
          <a:lstStyle/>
          <a:p>
            <a:r>
              <a:rPr lang="ar-SA" sz="3600" b="1" dirty="0" smtClean="0"/>
              <a:t>1- </a:t>
            </a:r>
            <a:r>
              <a:rPr lang="ar-IQ" sz="3600" b="1" dirty="0" smtClean="0"/>
              <a:t>الندبة</a:t>
            </a:r>
            <a:r>
              <a:rPr lang="ar-SA" sz="3600" b="1" dirty="0" smtClean="0"/>
              <a:t>:</a:t>
            </a:r>
            <a:endParaRPr lang="en-US" sz="3600" dirty="0" smtClean="0"/>
          </a:p>
          <a:p>
            <a:r>
              <a:rPr lang="ar-SA" sz="3600" b="1" dirty="0" smtClean="0"/>
              <a:t>     أ- </a:t>
            </a:r>
            <a:r>
              <a:rPr lang="ar-IQ" sz="3600" b="1" dirty="0" smtClean="0"/>
              <a:t>حمراء حساسة للالم بعد ثلاثة اشهر</a:t>
            </a:r>
            <a:endParaRPr lang="en-US" sz="3600" dirty="0" smtClean="0"/>
          </a:p>
          <a:p>
            <a:r>
              <a:rPr lang="ar-SA" sz="3600" b="1" dirty="0" smtClean="0"/>
              <a:t>     ب-  </a:t>
            </a:r>
            <a:r>
              <a:rPr lang="ar-IQ" sz="3600" b="1" dirty="0" smtClean="0"/>
              <a:t>منتظمة في الجروح الرضية عادةً</a:t>
            </a:r>
            <a:endParaRPr lang="en-US" sz="3600" dirty="0" smtClean="0"/>
          </a:p>
          <a:p>
            <a:r>
              <a:rPr lang="ar-SA" sz="3600" b="1" dirty="0" smtClean="0"/>
              <a:t>     ج- </a:t>
            </a:r>
            <a:r>
              <a:rPr lang="ar-IQ" sz="3600" b="1" dirty="0" smtClean="0"/>
              <a:t>تتكون بعد اسبوعين من الاصابة بالسحجات</a:t>
            </a:r>
            <a:r>
              <a:rPr lang="ar-SA" sz="3600" b="1" dirty="0" smtClean="0"/>
              <a:t>                     </a:t>
            </a:r>
            <a:endParaRPr lang="en-US" sz="3600" dirty="0" smtClean="0"/>
          </a:p>
          <a:p>
            <a:r>
              <a:rPr lang="ar-SA" sz="3600" b="1" dirty="0" smtClean="0"/>
              <a:t>      د- </a:t>
            </a:r>
            <a:r>
              <a:rPr lang="ar-IQ" sz="3600" b="1" dirty="0" smtClean="0"/>
              <a:t>تكون غير منتظمة عند اصابة الجرح بالخمج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/>
              <a:t>2-  يمكن الاستفاده من السحجات غير الحيويه في تحديد:</a:t>
            </a:r>
            <a:endParaRPr lang="en-US" sz="4000" dirty="0" smtClean="0"/>
          </a:p>
          <a:p>
            <a:r>
              <a:rPr lang="ar-SA" sz="4000" b="1" dirty="0" smtClean="0"/>
              <a:t>      أ- طبيعة الاصابه     </a:t>
            </a:r>
            <a:endParaRPr lang="en-US" sz="4000" dirty="0" smtClean="0"/>
          </a:p>
          <a:p>
            <a:r>
              <a:rPr lang="ar-SA" sz="4000" b="1" dirty="0" smtClean="0"/>
              <a:t>      ب-  نوع الجريمه</a:t>
            </a:r>
            <a:endParaRPr lang="en-US" sz="4000" dirty="0" smtClean="0"/>
          </a:p>
          <a:p>
            <a:r>
              <a:rPr lang="ar-SA" sz="4000" b="1" dirty="0" smtClean="0"/>
              <a:t>      ج- تغيير وضعية الجسم بعد الوفاة           </a:t>
            </a:r>
            <a:endParaRPr lang="en-US" sz="4000" dirty="0" smtClean="0"/>
          </a:p>
          <a:p>
            <a:r>
              <a:rPr lang="ar-SA" sz="4000" b="1" dirty="0" smtClean="0"/>
              <a:t>       د- كل ماتقدم صحيح</a:t>
            </a:r>
            <a:endParaRPr lang="en-US" sz="4000" dirty="0" smtClean="0"/>
          </a:p>
          <a:p>
            <a:endParaRPr lang="ar-IQ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929718" cy="4495800"/>
          </a:xfrm>
        </p:spPr>
        <p:txBody>
          <a:bodyPr>
            <a:normAutofit/>
          </a:bodyPr>
          <a:lstStyle/>
          <a:p>
            <a:r>
              <a:rPr lang="ar-SA" sz="4000" b="1" dirty="0" smtClean="0"/>
              <a:t>3-  </a:t>
            </a:r>
            <a:r>
              <a:rPr lang="ar-SA" sz="4000" b="1" dirty="0" smtClean="0"/>
              <a:t>تمتاز الكدمات عند مرضى تشمع الكبد بكونها: </a:t>
            </a:r>
            <a:endParaRPr lang="en-US" sz="4000" dirty="0" smtClean="0"/>
          </a:p>
          <a:p>
            <a:r>
              <a:rPr lang="ar-SA" sz="4000" b="1" dirty="0" smtClean="0"/>
              <a:t>      أ- تمر بتغيرات لونيه سريعه           </a:t>
            </a:r>
            <a:endParaRPr lang="en-US" sz="4000" dirty="0" smtClean="0"/>
          </a:p>
          <a:p>
            <a:r>
              <a:rPr lang="ar-SA" sz="4000" b="1" dirty="0" smtClean="0"/>
              <a:t>      ب- تظهر بشكل تلقائي</a:t>
            </a:r>
            <a:endParaRPr lang="en-US" sz="4000" dirty="0" smtClean="0"/>
          </a:p>
          <a:p>
            <a:r>
              <a:rPr lang="ar-SA" sz="4000" b="1" dirty="0" smtClean="0"/>
              <a:t>      ج- صغيرة الحجم                  </a:t>
            </a:r>
            <a:endParaRPr lang="en-US" sz="4000" dirty="0" smtClean="0"/>
          </a:p>
          <a:p>
            <a:r>
              <a:rPr lang="ar-SA" sz="4000" b="1" dirty="0" smtClean="0"/>
              <a:t>       د- كل ماتقدم خطا</a:t>
            </a:r>
            <a:endParaRPr lang="en-US" sz="4000" dirty="0" smtClean="0"/>
          </a:p>
          <a:p>
            <a:endParaRPr lang="ar-IQ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14346" y="1600200"/>
            <a:ext cx="9144000" cy="4495800"/>
          </a:xfrm>
        </p:spPr>
        <p:txBody>
          <a:bodyPr>
            <a:normAutofit/>
          </a:bodyPr>
          <a:lstStyle/>
          <a:p>
            <a:r>
              <a:rPr lang="ar-SA" sz="3600" b="1" dirty="0" smtClean="0"/>
              <a:t>4- </a:t>
            </a:r>
            <a:r>
              <a:rPr lang="ar-IQ" sz="3600" b="1" dirty="0" smtClean="0"/>
              <a:t>قد </a:t>
            </a:r>
            <a:r>
              <a:rPr lang="ar-SA" sz="3600" b="1" dirty="0" smtClean="0"/>
              <a:t>لا </a:t>
            </a:r>
            <a:r>
              <a:rPr lang="ar-SA" sz="3600" b="1" dirty="0" smtClean="0"/>
              <a:t>يمكن مشاهده الكدمات الحيويه في حالة الموت نتيجة:</a:t>
            </a:r>
            <a:endParaRPr lang="en-US" sz="3600" dirty="0" smtClean="0"/>
          </a:p>
          <a:p>
            <a:r>
              <a:rPr lang="ar-SA" sz="3600" b="1" dirty="0" smtClean="0"/>
              <a:t>      أ- النزف الدموي        </a:t>
            </a:r>
            <a:endParaRPr lang="en-US" sz="3600" dirty="0" smtClean="0"/>
          </a:p>
          <a:p>
            <a:r>
              <a:rPr lang="ar-SA" sz="3600" b="1" dirty="0" smtClean="0"/>
              <a:t>      ب- فقر الدم</a:t>
            </a:r>
            <a:endParaRPr lang="en-US" sz="3600" dirty="0" smtClean="0"/>
          </a:p>
          <a:p>
            <a:r>
              <a:rPr lang="ar-SA" sz="3600" b="1" dirty="0" smtClean="0"/>
              <a:t>      ج- اصابة المنطقه الشرسوفيه              </a:t>
            </a:r>
            <a:endParaRPr lang="en-US" sz="3600" dirty="0" smtClean="0"/>
          </a:p>
          <a:p>
            <a:r>
              <a:rPr lang="ar-SA" sz="3600" b="1" dirty="0" smtClean="0"/>
              <a:t>       د- اصابات الرأس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5- يمكن تحديد الطبيعه الجنائيه للجروح الطعنيه من خلال:</a:t>
            </a:r>
            <a:endParaRPr lang="en-US" sz="3600" dirty="0" smtClean="0"/>
          </a:p>
          <a:p>
            <a:r>
              <a:rPr lang="ar-SA" sz="3600" b="1" dirty="0" smtClean="0"/>
              <a:t>      أ- تباعد حافاتها           </a:t>
            </a:r>
            <a:endParaRPr lang="en-US" sz="3600" dirty="0" smtClean="0"/>
          </a:p>
          <a:p>
            <a:r>
              <a:rPr lang="ar-SA" sz="3600" b="1" dirty="0" smtClean="0"/>
              <a:t>      ب- شكل الحافات</a:t>
            </a:r>
            <a:endParaRPr lang="en-US" sz="3600" dirty="0" smtClean="0"/>
          </a:p>
          <a:p>
            <a:r>
              <a:rPr lang="ar-SA" sz="3600" b="1" dirty="0" smtClean="0"/>
              <a:t>      ج- عددها              </a:t>
            </a:r>
            <a:endParaRPr lang="en-US" sz="3600" dirty="0" smtClean="0"/>
          </a:p>
          <a:p>
            <a:r>
              <a:rPr lang="ar-SA" sz="3600" b="1" dirty="0" smtClean="0"/>
              <a:t>      د- التشنج الموتي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6- السبب الاكثر احتمالا لوفاة طفل عمره 12 سنه مباشرة بعد تلقيه ضربه على المنطقه الشرسوفيه:</a:t>
            </a:r>
            <a:endParaRPr lang="en-US" sz="3600" dirty="0" smtClean="0"/>
          </a:p>
          <a:p>
            <a:r>
              <a:rPr lang="ar-SA" sz="3600" b="1" dirty="0" smtClean="0"/>
              <a:t>     أ- النزف الدموي الداخلي              </a:t>
            </a:r>
            <a:endParaRPr lang="en-US" sz="3600" dirty="0" smtClean="0"/>
          </a:p>
          <a:p>
            <a:r>
              <a:rPr lang="ar-SA" sz="3600" b="1" dirty="0" smtClean="0"/>
              <a:t>     ب- الرجفان البطيني</a:t>
            </a:r>
            <a:endParaRPr lang="en-US" sz="3600" dirty="0" smtClean="0"/>
          </a:p>
          <a:p>
            <a:r>
              <a:rPr lang="ar-SA" sz="3600" b="1" dirty="0" smtClean="0"/>
              <a:t>     ج- النهي العصبي                    </a:t>
            </a:r>
            <a:endParaRPr lang="en-US" sz="3600" dirty="0" smtClean="0"/>
          </a:p>
          <a:p>
            <a:r>
              <a:rPr lang="ar-SA" sz="3600" b="1" dirty="0" smtClean="0"/>
              <a:t>      د- كل ماتقدم خطا</a:t>
            </a:r>
            <a:endParaRPr lang="en-US" sz="3600" dirty="0" smtClean="0"/>
          </a:p>
          <a:p>
            <a:endParaRPr lang="ar-IQ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79</TotalTime>
  <Words>685</Words>
  <Application>Microsoft Office PowerPoint</Application>
  <PresentationFormat>On-screen Show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كلية الطب – الجامعة المستنصرية  فرع الامراض والطب العدلي</vt:lpstr>
      <vt:lpstr>س : ما هي الواجبات الطبية العدلية للطبيب المعالج عند استقباله في ردهة الطوارئ لحالة مصاب بجروح طعنية متعددة في الصدر ؟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شكراً لاصغائكم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كلية الطب – الجامعة المستنصرية  فرع الامراض والطب العدلي</dc:title>
  <dc:creator>dr.ameen</dc:creator>
  <cp:lastModifiedBy>dr.ameen</cp:lastModifiedBy>
  <cp:revision>8</cp:revision>
  <dcterms:created xsi:type="dcterms:W3CDTF">2018-11-26T15:11:03Z</dcterms:created>
  <dcterms:modified xsi:type="dcterms:W3CDTF">2018-11-26T16:30:57Z</dcterms:modified>
</cp:coreProperties>
</file>