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65" r:id="rId4"/>
    <p:sldId id="261" r:id="rId5"/>
    <p:sldId id="267" r:id="rId6"/>
    <p:sldId id="268" r:id="rId7"/>
    <p:sldId id="269"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582" y="223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12/3/2018</a:t>
            </a:fld>
            <a:endParaRPr lang="en-US"/>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4136152"/>
            <a:ext cx="5029200" cy="707886"/>
          </a:xfrm>
          <a:prstGeom prst="rect">
            <a:avLst/>
          </a:prstGeom>
        </p:spPr>
        <p:txBody>
          <a:bodyPr wrap="square">
            <a:spAutoFit/>
          </a:bodyPr>
          <a:lstStyle/>
          <a:p>
            <a:pPr lvl="0" algn="ctr">
              <a:spcBef>
                <a:spcPct val="0"/>
              </a:spcBef>
              <a:defRPr/>
            </a:pPr>
            <a:r>
              <a:rPr lang="en-US"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4000" b="1" cap="all" dirty="0" smtClean="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4000" dirty="0">
              <a:ln w="9000" cmpd="sng">
                <a:solidFill>
                  <a:schemeClr val="accent1"/>
                </a:solidFill>
                <a:prstDash val="solid"/>
              </a:ln>
              <a:solidFill>
                <a:schemeClr val="accent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pic>
        <p:nvPicPr>
          <p:cNvPr id="3074" name="Picture 2" descr="Deluxe Sugar Plum - 50 Blooms of Peruvian Lilies with Roses - Image 3 Of 4"/>
          <p:cNvPicPr>
            <a:picLocks noChangeAspect="1" noChangeArrowheads="1"/>
          </p:cNvPicPr>
          <p:nvPr/>
        </p:nvPicPr>
        <p:blipFill>
          <a:blip r:embed="rId2" cstate="print"/>
          <a:srcRect/>
          <a:stretch>
            <a:fillRect/>
          </a:stretch>
        </p:blipFill>
        <p:spPr bwMode="auto">
          <a:xfrm>
            <a:off x="-457200" y="-3581400"/>
            <a:ext cx="13415963" cy="12496800"/>
          </a:xfrm>
          <a:prstGeom prst="rect">
            <a:avLst/>
          </a:prstGeom>
          <a:noFill/>
        </p:spPr>
      </p:pic>
      <p:sp>
        <p:nvSpPr>
          <p:cNvPr id="5" name="Rectangle 4"/>
          <p:cNvSpPr/>
          <p:nvPr/>
        </p:nvSpPr>
        <p:spPr>
          <a:xfrm>
            <a:off x="7829550" y="-1027907"/>
            <a:ext cx="5314950" cy="1754326"/>
          </a:xfrm>
          <a:prstGeom prst="rect">
            <a:avLst/>
          </a:prstGeom>
        </p:spPr>
        <p:txBody>
          <a:bodyPr wrap="square">
            <a:spAutoFit/>
          </a:bodyPr>
          <a:lstStyle/>
          <a:p>
            <a:pPr lvl="0">
              <a:spcBef>
                <a:spcPct val="0"/>
              </a:spcBef>
              <a:defRPr/>
            </a:pPr>
            <a:r>
              <a:rPr lang="en-US"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5400" b="1" cap="all" dirty="0" smtClean="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rPr>
              <a:t>.</a:t>
            </a:r>
            <a:endParaRPr lang="en-US" sz="5400" dirty="0">
              <a:ln w="9000" cmpd="sng">
                <a:solidFill>
                  <a:schemeClr val="accent1"/>
                </a:solidFill>
                <a:prstDash val="solid"/>
              </a:ln>
              <a:effectLst>
                <a:outerShdw sx="1000" sy="1000" algn="ctr" rotWithShape="0">
                  <a:schemeClr val="accent1">
                    <a:lumMod val="50000"/>
                    <a:alpha val="54000"/>
                  </a:schemeClr>
                </a:outerShdw>
                <a:reflection blurRad="12700" stA="28000" endPos="45000" dist="1000" dir="5400000" sy="-100000" algn="bl" rotWithShape="0"/>
              </a:effectLst>
            </a:endParaRPr>
          </a:p>
        </p:txBody>
      </p:sp>
      <p:sp>
        <p:nvSpPr>
          <p:cNvPr id="6" name="Rectangle 5"/>
          <p:cNvSpPr/>
          <p:nvPr/>
        </p:nvSpPr>
        <p:spPr>
          <a:xfrm>
            <a:off x="762000" y="3810000"/>
            <a:ext cx="4572000" cy="646331"/>
          </a:xfrm>
          <a:prstGeom prst="rect">
            <a:avLst/>
          </a:prstGeom>
        </p:spPr>
        <p:txBody>
          <a:bodyPr wrap="square">
            <a:spAutoFit/>
          </a:bodyPr>
          <a:lstStyle/>
          <a:p>
            <a:pPr lvl="0">
              <a:spcBef>
                <a:spcPct val="0"/>
              </a:spcBef>
              <a:defRPr/>
            </a:pPr>
            <a:r>
              <a:rPr lang="en-US"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Acid-Base Titration</a:t>
            </a:r>
            <a:r>
              <a:rPr lang="ar-IQ" sz="3600" b="1" cap="all" dirty="0" smtClean="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rPr>
              <a:t>.</a:t>
            </a:r>
            <a:endParaRPr lang="en-US" sz="3600" dirty="0">
              <a:ln w="9000" cmpd="sng">
                <a:solidFill>
                  <a:schemeClr val="accent1"/>
                </a:solidFill>
                <a:prstDash val="solid"/>
              </a:ln>
              <a:solidFill>
                <a:schemeClr val="bg1"/>
              </a:solidFill>
              <a:effectLst>
                <a:outerShdw sx="1000" sy="1000" algn="ctr" rotWithShape="0">
                  <a:schemeClr val="accent1">
                    <a:lumMod val="50000"/>
                    <a:alpha val="54000"/>
                  </a:schemeClr>
                </a:outerShdw>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2"/>
            <a:ext cx="6705600" cy="761999"/>
          </a:xfrm>
        </p:spPr>
        <p:txBody>
          <a:bodyPr>
            <a:normAutofit fontScale="90000"/>
          </a:bodyPr>
          <a:lstStyle/>
          <a:p>
            <a:r>
              <a:rPr lang="ar-IQ" sz="1800" b="1" dirty="0" smtClean="0"/>
              <a:t>  المحاضرة الثانية للجزء العملي</a:t>
            </a:r>
            <a:r>
              <a:rPr lang="en-US" sz="1800" b="1" dirty="0" smtClean="0"/>
              <a:t/>
            </a:r>
            <a:br>
              <a:rPr lang="en-US" sz="1800" b="1" dirty="0" smtClean="0"/>
            </a:br>
            <a:r>
              <a:rPr lang="ar-IQ" sz="27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7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Acid-Base Titration</a:t>
            </a:r>
            <a:r>
              <a:rPr lang="ar-IQ" sz="3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1800" b="1" dirty="0"/>
          </a:p>
        </p:txBody>
      </p:sp>
      <p:sp>
        <p:nvSpPr>
          <p:cNvPr id="3" name="Subtitle 2"/>
          <p:cNvSpPr>
            <a:spLocks noGrp="1"/>
          </p:cNvSpPr>
          <p:nvPr>
            <p:ph type="subTitle" idx="1"/>
          </p:nvPr>
        </p:nvSpPr>
        <p:spPr>
          <a:xfrm>
            <a:off x="152400" y="1066800"/>
            <a:ext cx="6705600" cy="8458200"/>
          </a:xfrm>
        </p:spPr>
        <p:txBody>
          <a:bodyPr>
            <a:noAutofit/>
          </a:bodyPr>
          <a:lstStyle/>
          <a:p>
            <a:pPr algn="l"/>
            <a:r>
              <a:rPr lang="en-US" sz="1800" b="1" dirty="0" smtClean="0">
                <a:solidFill>
                  <a:schemeClr val="tx1"/>
                </a:solidFill>
              </a:rPr>
              <a:t>Analytical chemistry</a:t>
            </a:r>
            <a:r>
              <a:rPr lang="en-US" sz="1600" b="1" dirty="0" smtClean="0">
                <a:solidFill>
                  <a:schemeClr val="tx1"/>
                </a:solidFill>
              </a:rPr>
              <a:t>: is the analysis of material samples to understanding of their chemical composition and structure. It has a wide range of monitoring pollution in the environment, development of new materials, and drug manufacture.</a:t>
            </a:r>
          </a:p>
          <a:p>
            <a:pPr algn="l"/>
            <a:r>
              <a:rPr lang="en-US" sz="1600" b="1" dirty="0" smtClean="0">
                <a:solidFill>
                  <a:schemeClr val="tx1"/>
                </a:solidFill>
              </a:rPr>
              <a:t>             </a:t>
            </a:r>
            <a:r>
              <a:rPr lang="en-US" sz="1800" b="1" dirty="0" smtClean="0">
                <a:solidFill>
                  <a:schemeClr val="tx1"/>
                </a:solidFill>
              </a:rPr>
              <a:t>Titration technique</a:t>
            </a:r>
            <a:r>
              <a:rPr lang="en-US" sz="1600" b="1" dirty="0" smtClean="0">
                <a:solidFill>
                  <a:schemeClr val="tx1"/>
                </a:solidFill>
              </a:rPr>
              <a:t>: Titration is a technique used to determine the concentration of an unknown solution by using known concentration solution. Typically, the titrant (the known solution) is added in a burette to balance a known quantity (volume) of the analyte (the unknown solution). By knowing the volume of titrant added you can determine the unknown concentration solution. </a:t>
            </a:r>
          </a:p>
          <a:p>
            <a:pPr algn="l"/>
            <a:r>
              <a:rPr lang="en-US" sz="1600" b="1" dirty="0" smtClean="0">
                <a:solidFill>
                  <a:schemeClr val="tx1"/>
                </a:solidFill>
              </a:rPr>
              <a:t> Neutralization: is a complete reaction of acid and base to form salt, and water the solution is called a neutral solution. </a:t>
            </a:r>
          </a:p>
          <a:p>
            <a:pPr algn="l"/>
            <a:r>
              <a:rPr lang="en-US" sz="1600" b="1" dirty="0" smtClean="0">
                <a:solidFill>
                  <a:schemeClr val="tx1"/>
                </a:solidFill>
                <a:latin typeface="Andalus" pitchFamily="18" charset="-78"/>
                <a:cs typeface="Andalus" pitchFamily="18" charset="-78"/>
              </a:rPr>
              <a:t>                 NaOH + HCl −→ H</a:t>
            </a:r>
            <a:r>
              <a:rPr lang="en-US" sz="1600" b="1" dirty="0" smtClean="0">
                <a:solidFill>
                  <a:schemeClr val="tx1"/>
                </a:solidFill>
                <a:cs typeface="Calibri"/>
              </a:rPr>
              <a:t>₂</a:t>
            </a:r>
            <a:r>
              <a:rPr lang="en-US" sz="1600" b="1" dirty="0" smtClean="0">
                <a:solidFill>
                  <a:schemeClr val="tx1"/>
                </a:solidFill>
                <a:latin typeface="Andalus" pitchFamily="18" charset="-78"/>
                <a:cs typeface="Andalus" pitchFamily="18" charset="-78"/>
              </a:rPr>
              <a:t>O + NaCl</a:t>
            </a:r>
            <a:endParaRPr lang="en-US" sz="1600" b="1" dirty="0" smtClean="0">
              <a:solidFill>
                <a:schemeClr val="tx1"/>
              </a:solidFill>
            </a:endParaRPr>
          </a:p>
          <a:p>
            <a:pPr algn="l"/>
            <a:r>
              <a:rPr lang="en-US" sz="1600" b="1" dirty="0" smtClean="0">
                <a:solidFill>
                  <a:schemeClr val="tx1"/>
                </a:solidFill>
              </a:rPr>
              <a:t> Acid-base reactions are important for living things. Thus, it is important to know the concentration, of acids and bases in certain situations. During a titration, use a known volume of an acidic sample, and add base to it until the solution is neutral. Often, a pH indicator is used, to signal the end, of the reaction, the endpoint  is the equilibrium point, where the amount of acid is equal to the amount of base present.</a:t>
            </a:r>
          </a:p>
          <a:p>
            <a:pPr algn="l"/>
            <a:r>
              <a:rPr lang="en-US" sz="1600" b="1" dirty="0" smtClean="0">
                <a:solidFill>
                  <a:schemeClr val="tx1"/>
                </a:solidFill>
              </a:rPr>
              <a:t>pH indicators:  Indicators are used in a titration, to show the completion of an acid-base reaction. The pH indicator is an chemical detector, for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or hydrogen ions (H</a:t>
            </a:r>
            <a:r>
              <a:rPr lang="en-US" sz="1600" b="1" baseline="30000" dirty="0" smtClean="0">
                <a:solidFill>
                  <a:schemeClr val="tx1"/>
                </a:solidFill>
              </a:rPr>
              <a:t>+</a:t>
            </a:r>
            <a:r>
              <a:rPr lang="en-US" sz="1600" b="1" dirty="0" smtClean="0">
                <a:solidFill>
                  <a:schemeClr val="tx1"/>
                </a:solidFill>
              </a:rPr>
              <a:t>) giving two or colors at the same solution depending on pH (Figure 1).</a:t>
            </a:r>
          </a:p>
          <a:p>
            <a:pPr algn="l"/>
            <a:r>
              <a:rPr lang="en-US" sz="1600" b="1" dirty="0" smtClean="0">
                <a:solidFill>
                  <a:schemeClr val="tx1"/>
                </a:solidFill>
              </a:rPr>
              <a:t>Phenolphthalein is a colorless, weak acid which dissociates in water forming pink color, slight pink and colorless solution depending on a pH. The pink color is  due to the presence of hydronium ions H</a:t>
            </a:r>
            <a:r>
              <a:rPr lang="en-US" sz="1600" b="1" baseline="-25000" dirty="0" smtClean="0">
                <a:solidFill>
                  <a:schemeClr val="tx1"/>
                </a:solidFill>
              </a:rPr>
              <a:t>3</a:t>
            </a:r>
            <a:r>
              <a:rPr lang="en-US" sz="1600" b="1" dirty="0" smtClean="0">
                <a:solidFill>
                  <a:schemeClr val="tx1"/>
                </a:solidFill>
              </a:rPr>
              <a:t>O</a:t>
            </a:r>
            <a:r>
              <a:rPr lang="en-US" sz="1600" b="1" baseline="30000" dirty="0" smtClean="0">
                <a:solidFill>
                  <a:schemeClr val="tx1"/>
                </a:solidFill>
              </a:rPr>
              <a:t>+</a:t>
            </a:r>
            <a:r>
              <a:rPr lang="en-US" sz="1600" b="1" dirty="0" smtClean="0">
                <a:solidFill>
                  <a:schemeClr val="tx1"/>
                </a:solidFill>
              </a:rPr>
              <a:t>. Under acidic conditions, the concentration of the hydrogen ions (H</a:t>
            </a:r>
            <a:r>
              <a:rPr lang="en-US" sz="1600" b="1" baseline="30000" dirty="0" smtClean="0">
                <a:solidFill>
                  <a:schemeClr val="tx1"/>
                </a:solidFill>
              </a:rPr>
              <a:t>+</a:t>
            </a:r>
            <a:r>
              <a:rPr lang="en-US" sz="1600" b="1" dirty="0" smtClean="0">
                <a:solidFill>
                  <a:schemeClr val="tx1"/>
                </a:solidFill>
              </a:rPr>
              <a:t>) cause  the colorless solution to be observed (Figure 2). </a:t>
            </a:r>
          </a:p>
          <a:p>
            <a:pPr algn="l"/>
            <a:endParaRPr lang="en-US" sz="1600" b="1" dirty="0" smtClean="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9525000"/>
          </a:xfrm>
        </p:spPr>
        <p:txBody>
          <a:bodyPr>
            <a:noAutofit/>
          </a:bodyPr>
          <a:lstStyle/>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dirty="0" smtClean="0">
              <a:solidFill>
                <a:schemeClr val="tx1"/>
              </a:solidFill>
            </a:endParaRPr>
          </a:p>
          <a:p>
            <a:pPr algn="l"/>
            <a:endParaRPr lang="en-US" sz="1600" b="1" u="sng" dirty="0" smtClean="0">
              <a:solidFill>
                <a:schemeClr val="tx1"/>
              </a:solidFill>
            </a:endParaRPr>
          </a:p>
          <a:p>
            <a:pPr algn="l"/>
            <a:r>
              <a:rPr lang="en-US" sz="1600" b="1" u="sng" dirty="0" smtClean="0">
                <a:solidFill>
                  <a:schemeClr val="tx1"/>
                </a:solidFill>
              </a:rPr>
              <a:t>Materials:</a:t>
            </a:r>
          </a:p>
          <a:p>
            <a:pPr algn="l"/>
            <a:r>
              <a:rPr lang="en-US" sz="1600" b="1" dirty="0" smtClean="0">
                <a:solidFill>
                  <a:schemeClr val="tx1"/>
                </a:solidFill>
              </a:rPr>
              <a:t>     Use distilled water to wash all glass wears.</a:t>
            </a:r>
          </a:p>
          <a:p>
            <a:pPr algn="l"/>
            <a:r>
              <a:rPr lang="en-US" sz="1600" b="1" u="sng" dirty="0" smtClean="0">
                <a:solidFill>
                  <a:schemeClr val="tx1"/>
                </a:solidFill>
              </a:rPr>
              <a:t>Equipments (glass wears):</a:t>
            </a:r>
          </a:p>
          <a:p>
            <a:pPr algn="l"/>
            <a:r>
              <a:rPr lang="en-US" sz="1600" b="1" dirty="0" smtClean="0">
                <a:solidFill>
                  <a:schemeClr val="tx1"/>
                </a:solidFill>
              </a:rPr>
              <a:t>      Burette – Clamp -</a:t>
            </a:r>
            <a:r>
              <a:rPr lang="nb-NO" sz="1600" b="1" dirty="0" smtClean="0">
                <a:solidFill>
                  <a:schemeClr val="tx1"/>
                </a:solidFill>
              </a:rPr>
              <a:t> Erlenmeyer Flask- </a:t>
            </a:r>
            <a:r>
              <a:rPr lang="en-US" sz="1600" b="1" dirty="0" smtClean="0">
                <a:solidFill>
                  <a:schemeClr val="tx1"/>
                </a:solidFill>
              </a:rPr>
              <a:t>Funnel - volumetric pipette -   </a:t>
            </a:r>
          </a:p>
          <a:p>
            <a:pPr algn="l"/>
            <a:r>
              <a:rPr lang="en-US" sz="1600" b="1" dirty="0" smtClean="0">
                <a:solidFill>
                  <a:schemeClr val="tx1"/>
                </a:solidFill>
              </a:rPr>
              <a:t>      250mL beakers -  washing bottle.</a:t>
            </a:r>
          </a:p>
          <a:p>
            <a:pPr algn="l"/>
            <a:r>
              <a:rPr lang="en-US" sz="1600" b="1" u="sng" dirty="0" smtClean="0">
                <a:solidFill>
                  <a:schemeClr val="tx1"/>
                </a:solidFill>
              </a:rPr>
              <a:t>Safety Tips:</a:t>
            </a:r>
          </a:p>
          <a:p>
            <a:pPr algn="l"/>
            <a:r>
              <a:rPr lang="en-US" sz="1600" b="1" dirty="0" smtClean="0">
                <a:solidFill>
                  <a:schemeClr val="tx1"/>
                </a:solidFill>
              </a:rPr>
              <a:t>      Safety mask &amp; Gloves. Always wear masks and gloves.</a:t>
            </a:r>
          </a:p>
          <a:p>
            <a:pPr algn="l"/>
            <a:r>
              <a:rPr lang="en-US" sz="1800" b="1" u="sng" dirty="0" smtClean="0">
                <a:solidFill>
                  <a:schemeClr val="tx1"/>
                </a:solidFill>
              </a:rPr>
              <a:t>Steps:</a:t>
            </a:r>
          </a:p>
          <a:p>
            <a:pPr algn="l"/>
            <a:r>
              <a:rPr lang="en-US" sz="1600" b="1" dirty="0" smtClean="0">
                <a:solidFill>
                  <a:schemeClr val="tx1"/>
                </a:solidFill>
              </a:rPr>
              <a:t>1. Hold the burette on the clamp, leaving room for the flask underneath.</a:t>
            </a:r>
          </a:p>
          <a:p>
            <a:pPr algn="l"/>
            <a:r>
              <a:rPr lang="en-US" sz="1600" b="1" dirty="0" smtClean="0">
                <a:solidFill>
                  <a:schemeClr val="tx1"/>
                </a:solidFill>
              </a:rPr>
              <a:t>2. Measure 25mL of 0.1N base (known concentration) in the 250mL beaker.</a:t>
            </a:r>
          </a:p>
          <a:p>
            <a:pPr algn="l"/>
            <a:r>
              <a:rPr lang="en-US" sz="1600" b="1" dirty="0" smtClean="0">
                <a:solidFill>
                  <a:schemeClr val="tx1"/>
                </a:solidFill>
              </a:rPr>
              <a:t>3. Pour quantity of 0.1N base into the burette using the funnel. Record this </a:t>
            </a:r>
          </a:p>
          <a:p>
            <a:pPr algn="l"/>
            <a:r>
              <a:rPr lang="en-US" sz="1600" b="1" dirty="0" smtClean="0">
                <a:solidFill>
                  <a:schemeClr val="tx1"/>
                </a:solidFill>
              </a:rPr>
              <a:t>    volume in your notebook as initial volume. Notice the flow through, to clear </a:t>
            </a:r>
          </a:p>
          <a:p>
            <a:pPr algn="l"/>
            <a:r>
              <a:rPr lang="en-US" sz="1600" b="1" dirty="0" smtClean="0">
                <a:solidFill>
                  <a:schemeClr val="tx1"/>
                </a:solidFill>
              </a:rPr>
              <a:t>    any air bubbles near the burette tap.</a:t>
            </a:r>
          </a:p>
          <a:p>
            <a:pPr algn="l"/>
            <a:r>
              <a:rPr lang="en-US" sz="1600" b="1" dirty="0" smtClean="0">
                <a:solidFill>
                  <a:schemeClr val="tx1"/>
                </a:solidFill>
              </a:rPr>
              <a:t>4. Measure out 5mL of Acid (unknown concentration) by volumetric pipette     </a:t>
            </a:r>
          </a:p>
          <a:p>
            <a:pPr algn="l"/>
            <a:r>
              <a:rPr lang="en-US" sz="1600" b="1" dirty="0" smtClean="0">
                <a:solidFill>
                  <a:schemeClr val="tx1"/>
                </a:solidFill>
              </a:rPr>
              <a:t>    and pour it in the </a:t>
            </a:r>
            <a:r>
              <a:rPr lang="nb-NO" sz="1600" b="1" dirty="0" smtClean="0">
                <a:solidFill>
                  <a:schemeClr val="tx1"/>
                </a:solidFill>
              </a:rPr>
              <a:t>Erlenmeyer Flask.</a:t>
            </a:r>
          </a:p>
          <a:p>
            <a:pPr algn="l"/>
            <a:r>
              <a:rPr lang="en-US" sz="1600" b="1" dirty="0" smtClean="0">
                <a:solidFill>
                  <a:schemeClr val="tx1"/>
                </a:solidFill>
              </a:rPr>
              <a:t> 5. Put 2-3 drops of phenolphthalein on Acid in the flask.</a:t>
            </a:r>
          </a:p>
          <a:p>
            <a:pPr algn="l"/>
            <a:r>
              <a:rPr lang="en-US" sz="1600" b="1" dirty="0" smtClean="0">
                <a:solidFill>
                  <a:schemeClr val="tx1"/>
                </a:solidFill>
              </a:rPr>
              <a:t>6. Put the flask underneath the burette. You're ready to start the experiment.</a:t>
            </a:r>
          </a:p>
          <a:p>
            <a:pPr algn="l"/>
            <a:r>
              <a:rPr lang="en-US" sz="1600" b="1" dirty="0" smtClean="0">
                <a:solidFill>
                  <a:schemeClr val="tx1"/>
                </a:solidFill>
              </a:rPr>
              <a:t>7. Carefully add drops of base at a time to the flask.</a:t>
            </a:r>
          </a:p>
          <a:p>
            <a:pPr algn="l"/>
            <a:endParaRPr lang="en-US" sz="1600" b="1" dirty="0" smtClean="0">
              <a:solidFill>
                <a:schemeClr val="tx1"/>
              </a:solidFill>
            </a:endParaRPr>
          </a:p>
        </p:txBody>
      </p:sp>
      <p:pic>
        <p:nvPicPr>
          <p:cNvPr id="6" name="Picture 3"/>
          <p:cNvPicPr>
            <a:picLocks noChangeAspect="1" noChangeArrowheads="1"/>
          </p:cNvPicPr>
          <p:nvPr/>
        </p:nvPicPr>
        <p:blipFill>
          <a:blip r:embed="rId2" cstate="print"/>
          <a:srcRect/>
          <a:stretch>
            <a:fillRect/>
          </a:stretch>
        </p:blipFill>
        <p:spPr bwMode="auto">
          <a:xfrm>
            <a:off x="762000" y="304801"/>
            <a:ext cx="2590800" cy="1613140"/>
          </a:xfrm>
          <a:prstGeom prst="rect">
            <a:avLst/>
          </a:prstGeom>
          <a:noFill/>
          <a:ln w="9525">
            <a:noFill/>
            <a:miter lim="800000"/>
            <a:headEnd/>
            <a:tailEnd/>
          </a:ln>
          <a:effectLst/>
        </p:spPr>
      </p:pic>
      <p:sp>
        <p:nvSpPr>
          <p:cNvPr id="7" name="Rectangle 6"/>
          <p:cNvSpPr/>
          <p:nvPr/>
        </p:nvSpPr>
        <p:spPr>
          <a:xfrm>
            <a:off x="685800" y="1752600"/>
            <a:ext cx="2819400" cy="153888"/>
          </a:xfrm>
          <a:prstGeom prst="rect">
            <a:avLst/>
          </a:prstGeom>
        </p:spPr>
        <p:txBody>
          <a:bodyPr wrap="square">
            <a:spAutoFit/>
          </a:bodyPr>
          <a:lstStyle/>
          <a:p>
            <a:r>
              <a:rPr lang="en-US" sz="400" dirty="0"/>
              <a:t> A pH indicator changes color in response to changes in acidity or alkalinity. </a:t>
            </a:r>
            <a:r>
              <a:rPr lang="en-US" sz="400" dirty="0" err="1"/>
              <a:t>Cultura</a:t>
            </a:r>
            <a:r>
              <a:rPr lang="en-US" sz="400" dirty="0"/>
              <a:t> </a:t>
            </a:r>
            <a:r>
              <a:rPr lang="en-US" sz="400" dirty="0" smtClean="0"/>
              <a:t>Exclusive/</a:t>
            </a:r>
            <a:r>
              <a:rPr lang="en-US" sz="400" dirty="0" err="1" smtClean="0"/>
              <a:t>GIPhotoStock</a:t>
            </a:r>
            <a:r>
              <a:rPr lang="en-US" sz="400" dirty="0" smtClean="0"/>
              <a:t> </a:t>
            </a:r>
            <a:r>
              <a:rPr lang="en-US" sz="400" dirty="0"/>
              <a:t>/ Getty Images</a:t>
            </a:r>
          </a:p>
        </p:txBody>
      </p:sp>
      <p:grpSp>
        <p:nvGrpSpPr>
          <p:cNvPr id="2" name="Group 10"/>
          <p:cNvGrpSpPr/>
          <p:nvPr/>
        </p:nvGrpSpPr>
        <p:grpSpPr>
          <a:xfrm>
            <a:off x="4038600" y="228600"/>
            <a:ext cx="2590800" cy="1828800"/>
            <a:chOff x="685800" y="1981200"/>
            <a:chExt cx="4191000" cy="1553474"/>
          </a:xfrm>
        </p:grpSpPr>
        <p:pic>
          <p:nvPicPr>
            <p:cNvPr id="9" name="Picture 5" descr="ÙØªÙØ¬Ø© Ø¨Ø­Ø« Ø§ÙØµÙØ± Ø¹Ù âªph indicators definitionâ¬â"/>
            <p:cNvPicPr>
              <a:picLocks noChangeAspect="1" noChangeArrowheads="1"/>
            </p:cNvPicPr>
            <p:nvPr/>
          </p:nvPicPr>
          <p:blipFill>
            <a:blip r:embed="rId3" cstate="print"/>
            <a:srcRect t="53157"/>
            <a:stretch>
              <a:fillRect/>
            </a:stretch>
          </p:blipFill>
          <p:spPr bwMode="auto">
            <a:xfrm>
              <a:off x="685800" y="2057400"/>
              <a:ext cx="4191000" cy="1477274"/>
            </a:xfrm>
            <a:prstGeom prst="rect">
              <a:avLst/>
            </a:prstGeom>
            <a:noFill/>
          </p:spPr>
        </p:pic>
        <p:pic>
          <p:nvPicPr>
            <p:cNvPr id="10" name="Picture 9" descr="ÙØªÙØ¬Ø© Ø¨Ø­Ø« Ø§ÙØµÙØ± Ø¹Ù âªph indicators definitionâ¬â"/>
            <p:cNvPicPr>
              <a:picLocks noChangeAspect="1" noChangeArrowheads="1"/>
            </p:cNvPicPr>
            <p:nvPr/>
          </p:nvPicPr>
          <p:blipFill>
            <a:blip r:embed="rId3" cstate="print"/>
            <a:srcRect b="61340"/>
            <a:stretch>
              <a:fillRect/>
            </a:stretch>
          </p:blipFill>
          <p:spPr bwMode="auto">
            <a:xfrm>
              <a:off x="685800" y="1981200"/>
              <a:ext cx="4191000" cy="1219200"/>
            </a:xfrm>
            <a:prstGeom prst="rect">
              <a:avLst/>
            </a:prstGeom>
            <a:noFill/>
          </p:spPr>
        </p:pic>
      </p:grpSp>
      <p:sp>
        <p:nvSpPr>
          <p:cNvPr id="11" name="Rectangle 10"/>
          <p:cNvSpPr/>
          <p:nvPr/>
        </p:nvSpPr>
        <p:spPr>
          <a:xfrm>
            <a:off x="4038600" y="2057401"/>
            <a:ext cx="2667000" cy="600164"/>
          </a:xfrm>
          <a:prstGeom prst="rect">
            <a:avLst/>
          </a:prstGeom>
        </p:spPr>
        <p:txBody>
          <a:bodyPr wrap="square">
            <a:spAutoFit/>
          </a:bodyPr>
          <a:lstStyle/>
          <a:p>
            <a:r>
              <a:rPr lang="en-US" sz="1100" b="1" dirty="0"/>
              <a:t> </a:t>
            </a:r>
            <a:r>
              <a:rPr lang="en-US" sz="1100" b="1" dirty="0" smtClean="0"/>
              <a:t>Figure 2: A </a:t>
            </a:r>
            <a:r>
              <a:rPr lang="en-US" sz="1100" b="1" dirty="0"/>
              <a:t>pH </a:t>
            </a:r>
            <a:r>
              <a:rPr lang="en-US" sz="1100" b="1" dirty="0" smtClean="0"/>
              <a:t>indicator Phenolphthalein </a:t>
            </a:r>
            <a:r>
              <a:rPr lang="en-US" sz="1100" b="1" dirty="0"/>
              <a:t>changes color in response to changes in </a:t>
            </a:r>
            <a:r>
              <a:rPr lang="en-US" sz="1100" b="1" dirty="0" smtClean="0"/>
              <a:t>acidic or basic solutions.</a:t>
            </a:r>
            <a:endParaRPr lang="en-US" sz="1100" b="1" dirty="0"/>
          </a:p>
        </p:txBody>
      </p:sp>
      <p:sp>
        <p:nvSpPr>
          <p:cNvPr id="12" name="Rectangle 11"/>
          <p:cNvSpPr/>
          <p:nvPr/>
        </p:nvSpPr>
        <p:spPr>
          <a:xfrm>
            <a:off x="762000" y="1905000"/>
            <a:ext cx="2667000" cy="261610"/>
          </a:xfrm>
          <a:prstGeom prst="rect">
            <a:avLst/>
          </a:prstGeom>
        </p:spPr>
        <p:txBody>
          <a:bodyPr wrap="square">
            <a:spAutoFit/>
          </a:bodyPr>
          <a:lstStyle/>
          <a:p>
            <a:r>
              <a:rPr lang="en-US" sz="1100" b="1" dirty="0"/>
              <a:t> </a:t>
            </a:r>
            <a:r>
              <a:rPr lang="en-US" sz="1100" b="1" dirty="0" smtClean="0"/>
              <a:t>Figure 1: A </a:t>
            </a:r>
            <a:r>
              <a:rPr lang="en-US" sz="1100" b="1" dirty="0"/>
              <a:t>pH </a:t>
            </a:r>
            <a:r>
              <a:rPr lang="en-US" sz="1100" b="1" dirty="0" smtClean="0"/>
              <a:t>indicators after titrations.</a:t>
            </a:r>
            <a:endParaRPr lang="en-US" sz="1100" b="1" dirty="0"/>
          </a:p>
        </p:txBody>
      </p:sp>
      <p:pic>
        <p:nvPicPr>
          <p:cNvPr id="13" name="Picture 2" descr="titration"/>
          <p:cNvPicPr>
            <a:picLocks noChangeAspect="1" noChangeArrowheads="1"/>
          </p:cNvPicPr>
          <p:nvPr/>
        </p:nvPicPr>
        <p:blipFill>
          <a:blip r:embed="rId4" cstate="print"/>
          <a:srcRect/>
          <a:stretch>
            <a:fillRect/>
          </a:stretch>
        </p:blipFill>
        <p:spPr bwMode="auto">
          <a:xfrm>
            <a:off x="5410201" y="7391400"/>
            <a:ext cx="1066799" cy="1676400"/>
          </a:xfrm>
          <a:prstGeom prst="rect">
            <a:avLst/>
          </a:prstGeom>
          <a:noFill/>
        </p:spPr>
      </p:pic>
      <p:sp>
        <p:nvSpPr>
          <p:cNvPr id="14" name="Rectangle 13"/>
          <p:cNvSpPr/>
          <p:nvPr/>
        </p:nvSpPr>
        <p:spPr>
          <a:xfrm>
            <a:off x="2590800" y="8196592"/>
            <a:ext cx="2743200" cy="307777"/>
          </a:xfrm>
          <a:prstGeom prst="rect">
            <a:avLst/>
          </a:prstGeom>
        </p:spPr>
        <p:txBody>
          <a:bodyPr wrap="square">
            <a:spAutoFit/>
          </a:bodyPr>
          <a:lstStyle/>
          <a:p>
            <a:r>
              <a:rPr lang="en-US" sz="1400" b="1" dirty="0"/>
              <a:t> </a:t>
            </a:r>
            <a:r>
              <a:rPr lang="en-US" sz="1400" b="1" dirty="0" smtClean="0"/>
              <a:t>Figure 3: Acid- base titration.</a:t>
            </a:r>
            <a:endParaRPr 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6705600" cy="8915400"/>
          </a:xfrm>
        </p:spPr>
        <p:txBody>
          <a:bodyPr>
            <a:noAutofit/>
          </a:bodyPr>
          <a:lstStyle/>
          <a:p>
            <a:pPr algn="l"/>
            <a:r>
              <a:rPr lang="en-US" sz="1600" b="1" dirty="0" smtClean="0">
                <a:solidFill>
                  <a:schemeClr val="tx1"/>
                </a:solidFill>
              </a:rPr>
              <a:t>8. Phenolphthalein is clear when the pH is acidic and turns pink if the pH is </a:t>
            </a:r>
          </a:p>
          <a:p>
            <a:pPr algn="l"/>
            <a:r>
              <a:rPr lang="en-US" sz="1600" b="1" dirty="0" smtClean="0">
                <a:solidFill>
                  <a:schemeClr val="tx1"/>
                </a:solidFill>
              </a:rPr>
              <a:t>    basic. Continue to add drop by drop of Base causing the acid turns a very </a:t>
            </a:r>
          </a:p>
          <a:p>
            <a:pPr algn="l"/>
            <a:r>
              <a:rPr lang="en-US" sz="1600" b="1" dirty="0" smtClean="0">
                <a:solidFill>
                  <a:schemeClr val="tx1"/>
                </a:solidFill>
              </a:rPr>
              <a:t>    light pink. This is the equilibrium point.</a:t>
            </a:r>
          </a:p>
          <a:p>
            <a:pPr algn="l"/>
            <a:r>
              <a:rPr lang="en-US" sz="1600" b="1" dirty="0" smtClean="0">
                <a:solidFill>
                  <a:schemeClr val="tx1"/>
                </a:solidFill>
              </a:rPr>
              <a:t>9- Record the reading of burette after titration(the acid turns a very light pink).</a:t>
            </a:r>
          </a:p>
          <a:p>
            <a:pPr algn="l"/>
            <a:r>
              <a:rPr lang="en-US" sz="1600" b="1" dirty="0" smtClean="0">
                <a:solidFill>
                  <a:schemeClr val="tx1"/>
                </a:solidFill>
              </a:rPr>
              <a:t>10- Rinse your equipment with </a:t>
            </a:r>
            <a:r>
              <a:rPr lang="en-US" sz="1600" b="1" dirty="0" err="1" smtClean="0">
                <a:solidFill>
                  <a:schemeClr val="tx1"/>
                </a:solidFill>
              </a:rPr>
              <a:t>distelled</a:t>
            </a:r>
            <a:r>
              <a:rPr lang="en-US" sz="1600" b="1" dirty="0" smtClean="0">
                <a:solidFill>
                  <a:schemeClr val="tx1"/>
                </a:solidFill>
              </a:rPr>
              <a:t> water, and repeat steps two times, to validate your data. Take an average of the readings.</a:t>
            </a:r>
          </a:p>
          <a:p>
            <a:pPr algn="l"/>
            <a:r>
              <a:rPr lang="en-US" sz="1600" b="1" u="sng" dirty="0" smtClean="0">
                <a:solidFill>
                  <a:schemeClr val="tx1"/>
                </a:solidFill>
              </a:rPr>
              <a:t>Calculations:</a:t>
            </a:r>
          </a:p>
          <a:p>
            <a:pPr marL="342900" indent="-342900" algn="l">
              <a:buAutoNum type="arabicPeriod"/>
            </a:pPr>
            <a:r>
              <a:rPr lang="en-US" sz="1600" b="1" dirty="0" smtClean="0">
                <a:solidFill>
                  <a:schemeClr val="tx1"/>
                </a:solidFill>
              </a:rPr>
              <a:t>Calculate the volume of titrant (Sodium Hydroxide solution). Subtract the Initial volume from the Final volume to gain the Real Volume (the volume of titrant ).</a:t>
            </a:r>
          </a:p>
          <a:p>
            <a:pPr marL="342900" indent="-342900"/>
            <a:r>
              <a:rPr lang="en-US" sz="1600" b="1" dirty="0" smtClean="0">
                <a:solidFill>
                  <a:schemeClr val="tx1"/>
                </a:solidFill>
              </a:rPr>
              <a:t>Final volume  ̶  Initial volume = Real Volume</a:t>
            </a:r>
          </a:p>
          <a:p>
            <a:pPr algn="l"/>
            <a:r>
              <a:rPr lang="en-US" sz="1600" b="1" dirty="0" smtClean="0">
                <a:solidFill>
                  <a:schemeClr val="tx1"/>
                </a:solidFill>
              </a:rPr>
              <a:t>2. At end point the equivalent of acid = the equivalent of base.</a:t>
            </a:r>
          </a:p>
          <a:p>
            <a:pPr algn="l"/>
            <a:r>
              <a:rPr lang="en-US" sz="1600" b="1" dirty="0" smtClean="0">
                <a:solidFill>
                  <a:schemeClr val="tx1"/>
                </a:solidFill>
              </a:rPr>
              <a:t>                                       </a:t>
            </a:r>
            <a:r>
              <a:rPr lang="en-US" sz="1600" b="1" dirty="0" smtClean="0">
                <a:solidFill>
                  <a:schemeClr val="tx1"/>
                </a:solidFill>
                <a:cs typeface="Andalus" pitchFamily="18" charset="-78"/>
              </a:rPr>
              <a:t>Na  .  Va  </a:t>
            </a:r>
            <a:r>
              <a:rPr lang="en-US" sz="1600" b="1" dirty="0" smtClean="0">
                <a:solidFill>
                  <a:schemeClr val="tx1"/>
                </a:solidFill>
              </a:rPr>
              <a:t>= equivalent of acid.</a:t>
            </a:r>
          </a:p>
          <a:p>
            <a:pPr algn="l"/>
            <a:r>
              <a:rPr lang="en-US" sz="1600" b="1" dirty="0" smtClean="0">
                <a:solidFill>
                  <a:schemeClr val="tx1"/>
                </a:solidFill>
              </a:rPr>
              <a:t>                                        </a:t>
            </a:r>
            <a:r>
              <a:rPr lang="en-US" sz="1600" b="1" dirty="0" smtClean="0">
                <a:solidFill>
                  <a:schemeClr val="tx1"/>
                </a:solidFill>
                <a:cs typeface="Andalus" pitchFamily="18" charset="-78"/>
              </a:rPr>
              <a:t>Nb  .  Vb  </a:t>
            </a:r>
            <a:r>
              <a:rPr lang="en-US" sz="1600" b="1" dirty="0" smtClean="0">
                <a:solidFill>
                  <a:schemeClr val="tx1"/>
                </a:solidFill>
              </a:rPr>
              <a:t>= equivalent of Base.</a:t>
            </a:r>
          </a:p>
          <a:p>
            <a:pPr algn="l"/>
            <a:r>
              <a:rPr lang="en-US" sz="1600" b="1" dirty="0" smtClean="0">
                <a:solidFill>
                  <a:schemeClr val="tx1"/>
                </a:solidFill>
              </a:rPr>
              <a:t> 3. Normality of Base given by lab. = </a:t>
            </a:r>
            <a:r>
              <a:rPr lang="en-US" sz="1600" b="1" dirty="0" smtClean="0">
                <a:solidFill>
                  <a:schemeClr val="tx1"/>
                </a:solidFill>
                <a:cs typeface="Andalus" pitchFamily="18" charset="-78"/>
              </a:rPr>
              <a:t>N b. </a:t>
            </a:r>
            <a:r>
              <a:rPr lang="en-US" sz="1600" b="1" dirty="0" smtClean="0">
                <a:solidFill>
                  <a:schemeClr val="tx1"/>
                </a:solidFill>
              </a:rPr>
              <a:t>The Real Volume of Base from burette readings = </a:t>
            </a:r>
            <a:r>
              <a:rPr lang="en-US" sz="1600" b="1" dirty="0" smtClean="0">
                <a:solidFill>
                  <a:schemeClr val="tx1"/>
                </a:solidFill>
                <a:cs typeface="Andalus" pitchFamily="18" charset="-78"/>
              </a:rPr>
              <a:t>V b,</a:t>
            </a:r>
            <a:r>
              <a:rPr lang="en-US" sz="1600" b="1" dirty="0" smtClean="0">
                <a:solidFill>
                  <a:schemeClr val="tx1"/>
                </a:solidFill>
              </a:rPr>
              <a:t> Acid Volume  = 5ml = </a:t>
            </a:r>
            <a:r>
              <a:rPr lang="en-US" sz="1600" b="1" dirty="0" smtClean="0">
                <a:solidFill>
                  <a:schemeClr val="tx1"/>
                </a:solidFill>
                <a:cs typeface="Andalus" pitchFamily="18" charset="-78"/>
              </a:rPr>
              <a:t>V a, and</a:t>
            </a:r>
            <a:r>
              <a:rPr lang="en-US" sz="1600" b="1" dirty="0" smtClean="0">
                <a:solidFill>
                  <a:schemeClr val="tx1"/>
                </a:solidFill>
              </a:rPr>
              <a:t>  Unknown concentration of Acid = </a:t>
            </a:r>
            <a:r>
              <a:rPr lang="en-US" sz="1600" b="1" dirty="0" smtClean="0">
                <a:solidFill>
                  <a:schemeClr val="tx1"/>
                </a:solidFill>
                <a:cs typeface="Andalus" pitchFamily="18" charset="-78"/>
              </a:rPr>
              <a:t>Na </a:t>
            </a:r>
            <a:r>
              <a:rPr lang="en-US" sz="1600" b="1" dirty="0" smtClean="0">
                <a:solidFill>
                  <a:schemeClr val="tx1"/>
                </a:solidFill>
              </a:rPr>
              <a:t>is measured by the following equation:</a:t>
            </a:r>
          </a:p>
          <a:p>
            <a:pPr algn="l"/>
            <a:r>
              <a:rPr lang="en-US" sz="1600" b="1" dirty="0" smtClean="0">
                <a:solidFill>
                  <a:schemeClr val="tx1"/>
                </a:solidFill>
              </a:rPr>
              <a:t>        </a:t>
            </a:r>
            <a:r>
              <a:rPr lang="en-US" sz="1600" b="1" dirty="0" smtClean="0">
                <a:solidFill>
                  <a:schemeClr val="tx1"/>
                </a:solidFill>
                <a:cs typeface="Andalus" pitchFamily="18" charset="-78"/>
              </a:rPr>
              <a:t>                    N b .  V b  =  Na  .  V a</a:t>
            </a:r>
          </a:p>
          <a:p>
            <a:pPr algn="l"/>
            <a:r>
              <a:rPr lang="en-US" sz="1600" b="1" u="sng" dirty="0" smtClean="0">
                <a:solidFill>
                  <a:schemeClr val="tx1"/>
                </a:solidFill>
              </a:rPr>
              <a:t>Molarity and Normality </a:t>
            </a:r>
            <a:r>
              <a:rPr lang="en-US" sz="1600" b="1" dirty="0" smtClean="0">
                <a:solidFill>
                  <a:schemeClr val="tx1"/>
                </a:solidFill>
              </a:rPr>
              <a:t>:</a:t>
            </a:r>
          </a:p>
          <a:p>
            <a:r>
              <a:rPr lang="en-US" sz="1600" b="1" dirty="0" smtClean="0">
                <a:solidFill>
                  <a:schemeClr val="tx1"/>
                </a:solidFill>
              </a:rPr>
              <a:t>The concentration of each solution is expressed by Molarity and</a:t>
            </a:r>
          </a:p>
          <a:p>
            <a:pPr algn="l"/>
            <a:r>
              <a:rPr lang="en-US" sz="1600" b="1" dirty="0" smtClean="0">
                <a:solidFill>
                  <a:schemeClr val="tx1"/>
                </a:solidFill>
              </a:rPr>
              <a:t>Normality.</a:t>
            </a:r>
          </a:p>
          <a:p>
            <a:pPr algn="l"/>
            <a:r>
              <a:rPr lang="en-US" sz="1600" b="1" dirty="0" smtClean="0">
                <a:solidFill>
                  <a:schemeClr val="tx1"/>
                </a:solidFill>
              </a:rPr>
              <a:t>1-Molarity (M) is defined as the number of moles of solute/ liter of solution.                  </a:t>
            </a:r>
          </a:p>
          <a:p>
            <a:pPr algn="l"/>
            <a:r>
              <a:rPr lang="en-US" sz="1600" b="1" dirty="0" smtClean="0">
                <a:solidFill>
                  <a:schemeClr val="tx1"/>
                </a:solidFill>
              </a:rPr>
              <a:t>                                  (M) = moles of solute / liters of solution.</a:t>
            </a:r>
          </a:p>
          <a:p>
            <a:pPr algn="l"/>
            <a:r>
              <a:rPr lang="en-US" sz="1600" b="1" dirty="0" smtClean="0">
                <a:solidFill>
                  <a:schemeClr val="tx1"/>
                </a:solidFill>
              </a:rPr>
              <a:t>2-Normality is defined as the gram equivalent weight per liter of solution.</a:t>
            </a:r>
          </a:p>
          <a:p>
            <a:pPr algn="l"/>
            <a:r>
              <a:rPr lang="en-US" sz="1600" b="1" dirty="0" smtClean="0">
                <a:solidFill>
                  <a:schemeClr val="tx1"/>
                </a:solidFill>
              </a:rPr>
              <a:t>       Normality of Acid = (M)(number of hydrogen or hydroxide ions)</a:t>
            </a:r>
          </a:p>
          <a:p>
            <a:pPr algn="l"/>
            <a:r>
              <a:rPr lang="en-US" sz="1600" b="1" dirty="0" smtClean="0">
                <a:solidFill>
                  <a:schemeClr val="tx1"/>
                </a:solidFill>
              </a:rPr>
              <a:t>       Normality of Base = (M)(number of hydrogen or hydroxide ions)</a:t>
            </a:r>
          </a:p>
          <a:p>
            <a:r>
              <a:rPr lang="en-US" sz="1600" b="1" dirty="0" smtClean="0">
                <a:solidFill>
                  <a:schemeClr val="tx1"/>
                </a:solidFill>
              </a:rPr>
              <a:t>Normality(N) is equal to the molarity multiplied by the number of equivalents.</a:t>
            </a:r>
          </a:p>
          <a:p>
            <a:r>
              <a:rPr lang="en-US" sz="1600" b="1" dirty="0" smtClean="0">
                <a:solidFill>
                  <a:schemeClr val="tx1"/>
                </a:solidFill>
              </a:rPr>
              <a:t>Normality(N) = Molarity(M</a:t>
            </a:r>
            <a:r>
              <a:rPr lang="en-US" sz="1600" b="1" smtClean="0">
                <a:solidFill>
                  <a:schemeClr val="tx1"/>
                </a:solidFill>
              </a:rPr>
              <a:t>) x </a:t>
            </a:r>
            <a:r>
              <a:rPr lang="en-US" sz="1600" b="1" dirty="0" smtClean="0">
                <a:solidFill>
                  <a:schemeClr val="tx1"/>
                </a:solidFill>
              </a:rPr>
              <a:t>number of equivalents</a:t>
            </a:r>
            <a:endParaRPr lang="en-US" sz="1600" b="1" dirty="0" smtClean="0">
              <a:solidFill>
                <a:schemeClr val="tx1"/>
              </a:solidFill>
              <a:cs typeface="Andalus" pitchFamily="18" charset="-78"/>
            </a:endParaRPr>
          </a:p>
          <a:p>
            <a:pPr algn="l"/>
            <a:r>
              <a:rPr lang="en-US" sz="1600" b="1" dirty="0" smtClean="0">
                <a:solidFill>
                  <a:schemeClr val="tx1"/>
                </a:solidFill>
                <a:cs typeface="Andalus" pitchFamily="18" charset="-78"/>
              </a:rPr>
              <a:t>  </a:t>
            </a:r>
          </a:p>
          <a:p>
            <a:pPr algn="l"/>
            <a:endParaRPr lang="en-US" sz="1600"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 y="76201"/>
            <a:ext cx="6629400" cy="8156079"/>
          </a:xfrm>
          <a:prstGeom prst="rect">
            <a:avLst/>
          </a:prstGeom>
        </p:spPr>
        <p:txBody>
          <a:bodyPr wrap="square">
            <a:spAutoFit/>
          </a:bodyPr>
          <a:lstStyle/>
          <a:p>
            <a:pPr algn="ctr"/>
            <a:r>
              <a:rPr lang="en-US" b="1" dirty="0" smtClean="0">
                <a:solidFill>
                  <a:schemeClr val="tx1">
                    <a:lumMod val="95000"/>
                    <a:lumOff val="5000"/>
                  </a:schemeClr>
                </a:solidFill>
              </a:rPr>
              <a:t> </a:t>
            </a:r>
            <a:r>
              <a:rPr lang="ar-IQ" b="1" dirty="0" smtClean="0">
                <a:solidFill>
                  <a:schemeClr val="tx1">
                    <a:lumMod val="95000"/>
                    <a:lumOff val="5000"/>
                  </a:schemeClr>
                </a:solidFill>
              </a:rPr>
              <a:t>المختبر الرابع</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rPr>
              <a:t>Determination of Solution  Strength  For Acetic Acid </a:t>
            </a:r>
          </a:p>
          <a:p>
            <a:pPr algn="ctr"/>
            <a:r>
              <a:rPr lang="en-US" b="1" dirty="0" smtClean="0">
                <a:solidFill>
                  <a:schemeClr val="tx1">
                    <a:lumMod val="95000"/>
                    <a:lumOff val="5000"/>
                  </a:schemeClr>
                </a:solidFill>
              </a:rPr>
              <a:t>Content In Vinegar By Titration.</a:t>
            </a:r>
          </a:p>
          <a:p>
            <a:pPr algn="ctr"/>
            <a:endParaRPr lang="en-US" b="1" dirty="0" smtClean="0">
              <a:solidFill>
                <a:schemeClr val="tx1">
                  <a:lumMod val="95000"/>
                  <a:lumOff val="5000"/>
                </a:schemeClr>
              </a:solidFill>
            </a:endParaRPr>
          </a:p>
          <a:p>
            <a:r>
              <a:rPr lang="en-US" b="1" dirty="0" smtClean="0">
                <a:solidFill>
                  <a:schemeClr val="tx1">
                    <a:lumMod val="95000"/>
                    <a:lumOff val="5000"/>
                  </a:schemeClr>
                </a:solidFill>
              </a:rPr>
              <a:t>The aim is to </a:t>
            </a:r>
            <a:r>
              <a:rPr lang="en-US" b="1" dirty="0" smtClean="0">
                <a:solidFill>
                  <a:schemeClr val="tx1">
                    <a:lumMod val="95000"/>
                    <a:lumOff val="5000"/>
                  </a:schemeClr>
                </a:solidFill>
                <a:cs typeface="Andalus" pitchFamily="18" charset="-78"/>
              </a:rPr>
              <a:t>calculate the concentration of solute by comparing the weight of solute with the total volume of solution percent. Its similar to express the level of any blood or urine component, in milligram of component per 100 milliliter of blood or urine samples. </a:t>
            </a:r>
          </a:p>
          <a:p>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Vinegar solution consists of (4-5%) acetic acid concentration, flavoring, and coloring agent. This means the vinegar solution prepared by dissolving a measured weight, of solute, or acetic acid (gm.) dissolved, in a solvent , or water to give (100ml.), of the final solution.</a:t>
            </a:r>
          </a:p>
          <a:p>
            <a:r>
              <a:rPr lang="en-US" b="1" dirty="0" smtClean="0">
                <a:solidFill>
                  <a:schemeClr val="tx1">
                    <a:lumMod val="95000"/>
                    <a:lumOff val="5000"/>
                  </a:schemeClr>
                </a:solidFill>
              </a:rPr>
              <a:t>So the Weight/ Volume percentage (W/V%) indicates the Solution Strength  of solution were:</a:t>
            </a:r>
          </a:p>
          <a:p>
            <a:pPr algn="ctr"/>
            <a:r>
              <a:rPr lang="en-US" b="1" dirty="0" smtClean="0">
                <a:solidFill>
                  <a:schemeClr val="tx1">
                    <a:lumMod val="95000"/>
                    <a:lumOff val="5000"/>
                  </a:schemeClr>
                </a:solidFill>
                <a:latin typeface="Andalus" pitchFamily="18" charset="-78"/>
                <a:cs typeface="Andalus" pitchFamily="18" charset="-78"/>
              </a:rPr>
              <a:t>                              Weight of Solute</a:t>
            </a:r>
          </a:p>
          <a:p>
            <a:r>
              <a:rPr lang="en-US" b="1" dirty="0" smtClean="0">
                <a:solidFill>
                  <a:schemeClr val="tx1">
                    <a:lumMod val="95000"/>
                    <a:lumOff val="5000"/>
                  </a:schemeClr>
                </a:solidFill>
                <a:latin typeface="Andalus" pitchFamily="18" charset="-78"/>
                <a:cs typeface="Andalus" pitchFamily="18" charset="-78"/>
              </a:rPr>
              <a:t>     Weight/ Volume percentage =     …………………  X 100%.</a:t>
            </a:r>
          </a:p>
          <a:p>
            <a:pPr algn="ctr"/>
            <a:r>
              <a:rPr lang="en-US" b="1" dirty="0" smtClean="0">
                <a:solidFill>
                  <a:schemeClr val="tx1">
                    <a:lumMod val="95000"/>
                    <a:lumOff val="5000"/>
                  </a:schemeClr>
                </a:solidFill>
                <a:latin typeface="Andalus" pitchFamily="18" charset="-78"/>
                <a:cs typeface="Andalus" pitchFamily="18" charset="-78"/>
              </a:rPr>
              <a:t>                                  Volume of Solvent</a:t>
            </a:r>
          </a:p>
          <a:p>
            <a:endParaRPr lang="en-US" b="1" dirty="0" smtClean="0">
              <a:solidFill>
                <a:schemeClr val="tx1">
                  <a:lumMod val="95000"/>
                  <a:lumOff val="5000"/>
                </a:schemeClr>
              </a:solidFill>
            </a:endParaRPr>
          </a:p>
          <a:p>
            <a:pPr lvl="0" fontAlgn="base">
              <a:spcBef>
                <a:spcPct val="0"/>
              </a:spcBef>
              <a:spcAft>
                <a:spcPct val="0"/>
              </a:spcAft>
            </a:pPr>
            <a:r>
              <a:rPr lang="en-US" sz="2000" u="sng" dirty="0" smtClean="0">
                <a:solidFill>
                  <a:srgbClr val="231F20"/>
                </a:solidFill>
                <a:cs typeface="Arial" pitchFamily="34" charset="0"/>
              </a:rPr>
              <a:t>Some of the possible health benefits of vinegar include:</a:t>
            </a:r>
            <a:endParaRPr lang="en-US" sz="2000" u="sng" dirty="0" smtClean="0">
              <a:cs typeface="Arial" pitchFamily="34" charset="0"/>
            </a:endParaRPr>
          </a:p>
          <a:p>
            <a:pPr lvl="0" eaLnBrk="0" fontAlgn="base" hangingPunct="0">
              <a:spcBef>
                <a:spcPct val="0"/>
              </a:spcBef>
              <a:spcAft>
                <a:spcPct val="0"/>
              </a:spcAft>
              <a:buFontTx/>
              <a:buChar char="•"/>
            </a:pPr>
            <a:r>
              <a:rPr lang="en-US" b="1" dirty="0" smtClean="0">
                <a:solidFill>
                  <a:srgbClr val="231F20"/>
                </a:solidFill>
                <a:cs typeface="Arial" pitchFamily="34" charset="0"/>
              </a:rPr>
              <a:t>Blood sugar control: </a:t>
            </a:r>
            <a:r>
              <a:rPr lang="en-US" dirty="0" smtClean="0">
                <a:solidFill>
                  <a:srgbClr val="231F20"/>
                </a:solidFill>
                <a:cs typeface="Arial" pitchFamily="34" charset="0"/>
              </a:rPr>
              <a:t>ingesting vinegar may reduce both blood sugar after a meal, and Insulin.</a:t>
            </a:r>
          </a:p>
          <a:p>
            <a:pPr lvl="0" eaLnBrk="0" fontAlgn="base" hangingPunct="0">
              <a:spcBef>
                <a:spcPct val="0"/>
              </a:spcBef>
              <a:spcAft>
                <a:spcPct val="0"/>
              </a:spcAft>
              <a:buFontTx/>
              <a:buChar char="•"/>
            </a:pPr>
            <a:r>
              <a:rPr lang="en-US" b="1" dirty="0" smtClean="0">
                <a:solidFill>
                  <a:srgbClr val="231F20"/>
                </a:solidFill>
                <a:cs typeface="Arial" pitchFamily="34" charset="0"/>
              </a:rPr>
              <a:t>Weight management:</a:t>
            </a:r>
            <a:r>
              <a:rPr lang="en-US" dirty="0" smtClean="0">
                <a:solidFill>
                  <a:srgbClr val="231F20"/>
                </a:solidFill>
                <a:cs typeface="Arial" pitchFamily="34" charset="0"/>
              </a:rPr>
              <a:t>  consuming vinegar may leads to reduced calorie intake.</a:t>
            </a:r>
          </a:p>
          <a:p>
            <a:pPr lvl="0" eaLnBrk="0" fontAlgn="base" hangingPunct="0">
              <a:spcBef>
                <a:spcPct val="0"/>
              </a:spcBef>
              <a:spcAft>
                <a:spcPct val="0"/>
              </a:spcAft>
              <a:buFontTx/>
              <a:buChar char="•"/>
            </a:pPr>
            <a:r>
              <a:rPr lang="en-US" b="1" dirty="0" smtClean="0">
                <a:solidFill>
                  <a:srgbClr val="231F20"/>
                </a:solidFill>
                <a:cs typeface="Arial" pitchFamily="34" charset="0"/>
              </a:rPr>
              <a:t>Reduced cholesterol: </a:t>
            </a:r>
            <a:r>
              <a:rPr lang="en-US" dirty="0" smtClean="0">
                <a:solidFill>
                  <a:srgbClr val="231F20"/>
                </a:solidFill>
                <a:cs typeface="Arial" pitchFamily="34" charset="0"/>
              </a:rPr>
              <a:t>Animal studies have shown reduced cholesterol in mice given vinegar. </a:t>
            </a:r>
          </a:p>
          <a:p>
            <a:pPr lvl="0" eaLnBrk="0" fontAlgn="base" hangingPunct="0">
              <a:spcBef>
                <a:spcPct val="0"/>
              </a:spcBef>
              <a:spcAft>
                <a:spcPct val="0"/>
              </a:spcAft>
              <a:buFontTx/>
              <a:buChar char="•"/>
            </a:pPr>
            <a:r>
              <a:rPr lang="en-US" b="1" dirty="0" smtClean="0">
                <a:solidFill>
                  <a:srgbClr val="231F20"/>
                </a:solidFill>
                <a:cs typeface="Arial" pitchFamily="34" charset="0"/>
              </a:rPr>
              <a:t>Antimicrobial: </a:t>
            </a:r>
            <a:r>
              <a:rPr lang="en-US" dirty="0" smtClean="0">
                <a:solidFill>
                  <a:srgbClr val="231F20"/>
                </a:solidFill>
                <a:cs typeface="Arial" pitchFamily="34" charset="0"/>
              </a:rPr>
              <a:t>Because of its antimicrobial properties, vinegar is useful and effective for treatment skin infections and burns.</a:t>
            </a:r>
          </a:p>
          <a:p>
            <a:endParaRPr lang="en-US" b="1" dirty="0" smtClean="0">
              <a:solidFill>
                <a:schemeClr val="tx1">
                  <a:lumMod val="95000"/>
                  <a:lumOff val="5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105"/>
            <a:ext cx="6629400" cy="9387185"/>
          </a:xfrm>
          <a:prstGeom prst="rect">
            <a:avLst/>
          </a:prstGeom>
        </p:spPr>
        <p:txBody>
          <a:bodyPr wrap="square">
            <a:spAutoFit/>
          </a:bodyPr>
          <a:lstStyle/>
          <a:p>
            <a:r>
              <a:rPr lang="en-US" sz="2000" b="1" u="sng" dirty="0" smtClean="0">
                <a:solidFill>
                  <a:schemeClr val="tx1">
                    <a:lumMod val="95000"/>
                    <a:lumOff val="5000"/>
                  </a:schemeClr>
                </a:solidFill>
              </a:rPr>
              <a:t>Titrations:</a:t>
            </a:r>
          </a:p>
          <a:p>
            <a:r>
              <a:rPr lang="en-US" sz="2000" b="1" dirty="0" smtClean="0">
                <a:solidFill>
                  <a:schemeClr val="tx1">
                    <a:lumMod val="95000"/>
                    <a:lumOff val="5000"/>
                  </a:schemeClr>
                </a:solidFill>
              </a:rPr>
              <a:t>    </a:t>
            </a:r>
            <a:r>
              <a:rPr lang="en-US" b="1" dirty="0" smtClean="0">
                <a:solidFill>
                  <a:schemeClr val="tx1">
                    <a:lumMod val="95000"/>
                    <a:lumOff val="5000"/>
                  </a:schemeClr>
                </a:solidFill>
              </a:rPr>
              <a:t>A titration is needed to determine the amount of acid present in vinegar, by the reaction of  acetic acid, with sodium </a:t>
            </a:r>
            <a:r>
              <a:rPr lang="en-US" b="1" dirty="0" err="1" smtClean="0">
                <a:solidFill>
                  <a:schemeClr val="tx1">
                    <a:lumMod val="95000"/>
                    <a:lumOff val="5000"/>
                  </a:schemeClr>
                </a:solidFill>
              </a:rPr>
              <a:t>hydroxide,and</a:t>
            </a:r>
            <a:r>
              <a:rPr lang="en-US" b="1" dirty="0" smtClean="0">
                <a:solidFill>
                  <a:schemeClr val="tx1">
                    <a:lumMod val="95000"/>
                    <a:lumOff val="5000"/>
                  </a:schemeClr>
                </a:solidFill>
              </a:rPr>
              <a:t>  the reaction is:</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sz="2000" b="1" dirty="0" smtClean="0">
                <a:solidFill>
                  <a:schemeClr val="tx1">
                    <a:lumMod val="95000"/>
                    <a:lumOff val="5000"/>
                  </a:schemeClr>
                </a:solidFill>
                <a:latin typeface="Andalus" pitchFamily="18" charset="-78"/>
                <a:cs typeface="Andalus" pitchFamily="18" charset="-78"/>
              </a:rPr>
              <a:t>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COOH + NaOH → CH</a:t>
            </a:r>
            <a:r>
              <a:rPr lang="en-US" sz="2000" b="1" baseline="-25000" dirty="0" smtClean="0">
                <a:solidFill>
                  <a:schemeClr val="tx1">
                    <a:lumMod val="95000"/>
                    <a:lumOff val="5000"/>
                  </a:schemeClr>
                </a:solidFill>
                <a:latin typeface="Andalus" pitchFamily="18" charset="-78"/>
                <a:cs typeface="Andalus" pitchFamily="18" charset="-78"/>
              </a:rPr>
              <a:t>3</a:t>
            </a:r>
            <a:r>
              <a:rPr lang="en-US" sz="2000" b="1" dirty="0" smtClean="0">
                <a:solidFill>
                  <a:schemeClr val="tx1">
                    <a:lumMod val="95000"/>
                    <a:lumOff val="5000"/>
                  </a:schemeClr>
                </a:solidFill>
                <a:latin typeface="Andalus" pitchFamily="18" charset="-78"/>
                <a:cs typeface="Andalus" pitchFamily="18" charset="-78"/>
              </a:rPr>
              <a:t>COO</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Na</a:t>
            </a:r>
            <a:r>
              <a:rPr lang="en-US" sz="2000" b="1" baseline="30000" dirty="0" smtClean="0">
                <a:solidFill>
                  <a:schemeClr val="tx1">
                    <a:lumMod val="95000"/>
                    <a:lumOff val="5000"/>
                  </a:schemeClr>
                </a:solidFill>
                <a:latin typeface="Andalus" pitchFamily="18" charset="-78"/>
                <a:cs typeface="Andalus" pitchFamily="18" charset="-78"/>
              </a:rPr>
              <a:t>+</a:t>
            </a:r>
            <a:r>
              <a:rPr lang="en-US" sz="2000" b="1" dirty="0" smtClean="0">
                <a:solidFill>
                  <a:schemeClr val="tx1">
                    <a:lumMod val="95000"/>
                    <a:lumOff val="5000"/>
                  </a:schemeClr>
                </a:solidFill>
                <a:latin typeface="Andalus" pitchFamily="18" charset="-78"/>
                <a:cs typeface="Andalus" pitchFamily="18" charset="-78"/>
              </a:rPr>
              <a:t> + H</a:t>
            </a:r>
            <a:r>
              <a:rPr lang="en-US" sz="2000" b="1" baseline="-25000" dirty="0" smtClean="0">
                <a:solidFill>
                  <a:schemeClr val="tx1">
                    <a:lumMod val="95000"/>
                    <a:lumOff val="5000"/>
                  </a:schemeClr>
                </a:solidFill>
                <a:latin typeface="Andalus" pitchFamily="18" charset="-78"/>
                <a:cs typeface="Andalus" pitchFamily="18" charset="-78"/>
              </a:rPr>
              <a:t>2</a:t>
            </a:r>
            <a:r>
              <a:rPr lang="en-US" sz="2000" b="1" dirty="0" smtClean="0">
                <a:solidFill>
                  <a:schemeClr val="tx1">
                    <a:lumMod val="95000"/>
                    <a:lumOff val="5000"/>
                  </a:schemeClr>
                </a:solidFill>
                <a:latin typeface="Andalus" pitchFamily="18" charset="-78"/>
                <a:cs typeface="Andalus" pitchFamily="18" charset="-78"/>
              </a:rPr>
              <a:t>O</a:t>
            </a:r>
          </a:p>
          <a:p>
            <a:r>
              <a:rPr lang="en-US" b="1" dirty="0" smtClean="0">
                <a:solidFill>
                  <a:schemeClr val="tx1">
                    <a:lumMod val="95000"/>
                    <a:lumOff val="5000"/>
                  </a:schemeClr>
                </a:solidFill>
              </a:rPr>
              <a:t>At the end point of the titration, the volume of NaOH added at this point will be used to calculate the acetic acid content of vinegar.</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rPr>
              <a:t>Steps:</a:t>
            </a:r>
          </a:p>
          <a:p>
            <a:r>
              <a:rPr lang="en-US" b="1" dirty="0" smtClean="0">
                <a:solidFill>
                  <a:schemeClr val="tx1">
                    <a:lumMod val="95000"/>
                    <a:lumOff val="5000"/>
                  </a:schemeClr>
                </a:solidFill>
              </a:rPr>
              <a:t>1. Hold the burette on the clamp, leaving room for the flask underneath. </a:t>
            </a:r>
          </a:p>
          <a:p>
            <a:r>
              <a:rPr lang="en-US" b="1" dirty="0" smtClean="0">
                <a:solidFill>
                  <a:schemeClr val="tx1">
                    <a:lumMod val="95000"/>
                    <a:lumOff val="5000"/>
                  </a:schemeClr>
                </a:solidFill>
              </a:rPr>
              <a:t>2. Then measure a volume of NaOH of 0.1N (known concentration) in the 250mL beaker, pour a quantity of 0.1N NaOH into the burette using the funnel. Notice the flow through, to clear any air bubbles near the burette tap.</a:t>
            </a:r>
          </a:p>
          <a:p>
            <a:r>
              <a:rPr lang="en-US" b="1" dirty="0" smtClean="0">
                <a:solidFill>
                  <a:schemeClr val="tx1">
                    <a:lumMod val="95000"/>
                    <a:lumOff val="5000"/>
                  </a:schemeClr>
                </a:solidFill>
              </a:rPr>
              <a:t>3. Record this initial volume in your notebook. </a:t>
            </a:r>
          </a:p>
          <a:p>
            <a:r>
              <a:rPr lang="en-US" b="1" dirty="0" smtClean="0">
                <a:solidFill>
                  <a:schemeClr val="tx1">
                    <a:lumMod val="95000"/>
                    <a:lumOff val="5000"/>
                  </a:schemeClr>
                </a:solidFill>
              </a:rPr>
              <a:t>4. Measure out 5mL of Vinegar (unknown concentration) by volumetric pipette, pour it in the </a:t>
            </a:r>
            <a:r>
              <a:rPr lang="nb-NO" b="1" dirty="0" smtClean="0">
                <a:solidFill>
                  <a:schemeClr val="tx1">
                    <a:lumMod val="95000"/>
                    <a:lumOff val="5000"/>
                  </a:schemeClr>
                </a:solidFill>
              </a:rPr>
              <a:t>Erlenmeyer Flask.</a:t>
            </a:r>
          </a:p>
          <a:p>
            <a:r>
              <a:rPr lang="en-US" b="1" dirty="0" smtClean="0">
                <a:solidFill>
                  <a:schemeClr val="tx1">
                    <a:lumMod val="95000"/>
                    <a:lumOff val="5000"/>
                  </a:schemeClr>
                </a:solidFill>
              </a:rPr>
              <a:t> 5. Put 1 drops of phenolphthalein on Acid in the flask.</a:t>
            </a:r>
          </a:p>
          <a:p>
            <a:r>
              <a:rPr lang="en-US" b="1" dirty="0" smtClean="0">
                <a:solidFill>
                  <a:schemeClr val="tx1">
                    <a:lumMod val="95000"/>
                    <a:lumOff val="5000"/>
                  </a:schemeClr>
                </a:solidFill>
              </a:rPr>
              <a:t>6. Put the flask underneath the burette. You're ready to start the titration.</a:t>
            </a:r>
          </a:p>
          <a:p>
            <a:r>
              <a:rPr lang="en-US" b="1" dirty="0" smtClean="0">
                <a:solidFill>
                  <a:schemeClr val="tx1">
                    <a:lumMod val="95000"/>
                    <a:lumOff val="5000"/>
                  </a:schemeClr>
                </a:solidFill>
              </a:rPr>
              <a:t>7. Carefully add drops of NaOH at a time to the flask.</a:t>
            </a:r>
          </a:p>
          <a:p>
            <a:r>
              <a:rPr lang="en-US" b="1" dirty="0" smtClean="0">
                <a:solidFill>
                  <a:schemeClr val="tx1">
                    <a:lumMod val="95000"/>
                    <a:lumOff val="5000"/>
                  </a:schemeClr>
                </a:solidFill>
              </a:rPr>
              <a:t>8. Phenolphthalein is clear when the pH is acidic and turns pink if the pH is basic. Continue to add drop by drop of Base causing the acid turns a very light pink. This is the equilibrium point.</a:t>
            </a:r>
          </a:p>
          <a:p>
            <a:r>
              <a:rPr lang="en-US" b="1" dirty="0" smtClean="0">
                <a:solidFill>
                  <a:schemeClr val="tx1">
                    <a:lumMod val="95000"/>
                    <a:lumOff val="5000"/>
                  </a:schemeClr>
                </a:solidFill>
              </a:rPr>
              <a:t>9- Record the reading of burette after titration(the acid turns a very light pink)  Figure 1.</a:t>
            </a:r>
          </a:p>
          <a:p>
            <a:r>
              <a:rPr lang="en-US" b="1" dirty="0" smtClean="0">
                <a:solidFill>
                  <a:schemeClr val="tx1">
                    <a:lumMod val="95000"/>
                    <a:lumOff val="5000"/>
                  </a:schemeClr>
                </a:solidFill>
              </a:rPr>
              <a:t>10- Rinse your equipment with distilled water, and repeat steps two times, to validate your data. Take an average of the readings.</a:t>
            </a:r>
          </a:p>
          <a:p>
            <a:endParaRPr lang="en-US" b="1" dirty="0" smtClean="0">
              <a:solidFill>
                <a:schemeClr val="tx1">
                  <a:lumMod val="95000"/>
                  <a:lumOff val="5000"/>
                </a:schemeClr>
              </a:solidFill>
              <a:cs typeface="Andalus" pitchFamily="18" charset="-78"/>
            </a:endParaRPr>
          </a:p>
          <a:p>
            <a:endParaRPr lang="en-US" b="1" dirty="0" smtClean="0">
              <a:solidFill>
                <a:schemeClr val="tx1">
                  <a:lumMod val="95000"/>
                  <a:lumOff val="5000"/>
                </a:schemeClr>
              </a:solidFill>
            </a:endParaRPr>
          </a:p>
          <a:p>
            <a:endParaRPr lang="en-US" b="1" dirty="0" smtClean="0">
              <a:solidFill>
                <a:schemeClr val="tx1">
                  <a:lumMod val="95000"/>
                  <a:lumOff val="5000"/>
                </a:schemeClr>
              </a:solidFill>
            </a:endParaRPr>
          </a:p>
          <a:p>
            <a:r>
              <a:rPr lang="en-US" b="1" dirty="0" smtClean="0">
                <a:solidFill>
                  <a:schemeClr val="tx1">
                    <a:lumMod val="95000"/>
                    <a:lumOff val="5000"/>
                  </a:schemeClr>
                </a:solidFill>
              </a:rPr>
              <a:t>	</a:t>
            </a:r>
          </a:p>
        </p:txBody>
      </p:sp>
      <p:pic>
        <p:nvPicPr>
          <p:cNvPr id="3" name="Picture 3"/>
          <p:cNvPicPr>
            <a:picLocks noChangeAspect="1" noChangeArrowheads="1"/>
          </p:cNvPicPr>
          <p:nvPr/>
        </p:nvPicPr>
        <p:blipFill>
          <a:blip r:embed="rId2" cstate="print"/>
          <a:srcRect/>
          <a:stretch>
            <a:fillRect/>
          </a:stretch>
        </p:blipFill>
        <p:spPr bwMode="auto">
          <a:xfrm>
            <a:off x="3810000" y="7924800"/>
            <a:ext cx="1371600" cy="1219200"/>
          </a:xfrm>
          <a:prstGeom prst="rect">
            <a:avLst/>
          </a:prstGeom>
          <a:noFill/>
          <a:ln w="9525">
            <a:noFill/>
            <a:miter lim="800000"/>
            <a:headEnd/>
            <a:tailEnd/>
          </a:ln>
          <a:effectLst/>
        </p:spPr>
      </p:pic>
      <p:sp>
        <p:nvSpPr>
          <p:cNvPr id="5" name="Rectangle 4"/>
          <p:cNvSpPr/>
          <p:nvPr/>
        </p:nvSpPr>
        <p:spPr>
          <a:xfrm>
            <a:off x="1143000" y="8229601"/>
            <a:ext cx="2743200" cy="307777"/>
          </a:xfrm>
          <a:prstGeom prst="rect">
            <a:avLst/>
          </a:prstGeom>
        </p:spPr>
        <p:txBody>
          <a:bodyPr wrap="square">
            <a:spAutoFit/>
          </a:bodyPr>
          <a:lstStyle/>
          <a:p>
            <a:r>
              <a:rPr lang="en-US" sz="1400" b="1" dirty="0"/>
              <a:t> </a:t>
            </a:r>
            <a:r>
              <a:rPr lang="en-US" sz="1400" b="1" dirty="0" smtClean="0"/>
              <a:t>Figure 1: Acid- base titration.</a:t>
            </a:r>
            <a:endParaRPr lang="en-US" sz="14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6705600" cy="9294852"/>
          </a:xfrm>
          <a:prstGeom prst="rect">
            <a:avLst/>
          </a:prstGeom>
        </p:spPr>
        <p:txBody>
          <a:bodyPr wrap="square">
            <a:spAutoFit/>
          </a:bodyPr>
          <a:lstStyle/>
          <a:p>
            <a:r>
              <a:rPr lang="en-US" b="1" u="sng" dirty="0" smtClean="0">
                <a:solidFill>
                  <a:schemeClr val="tx1">
                    <a:lumMod val="95000"/>
                    <a:lumOff val="5000"/>
                  </a:schemeClr>
                </a:solidFill>
              </a:rPr>
              <a:t>Calculations:</a:t>
            </a:r>
          </a:p>
          <a:p>
            <a:r>
              <a:rPr lang="en-US" b="1" dirty="0" smtClean="0">
                <a:solidFill>
                  <a:schemeClr val="tx1">
                    <a:lumMod val="95000"/>
                    <a:lumOff val="5000"/>
                  </a:schemeClr>
                </a:solidFill>
              </a:rPr>
              <a:t>          1-Calculate the Normality of acid = </a:t>
            </a:r>
            <a:r>
              <a:rPr lang="en-US" b="1" dirty="0" smtClean="0">
                <a:solidFill>
                  <a:schemeClr val="tx1">
                    <a:lumMod val="95000"/>
                    <a:lumOff val="5000"/>
                  </a:schemeClr>
                </a:solidFill>
                <a:latin typeface="Andalus" pitchFamily="18" charset="-78"/>
                <a:cs typeface="Andalus" pitchFamily="18" charset="-78"/>
              </a:rPr>
              <a:t>N a.</a:t>
            </a:r>
            <a:r>
              <a:rPr lang="en-US" b="1" dirty="0" smtClean="0">
                <a:solidFill>
                  <a:schemeClr val="tx1">
                    <a:lumMod val="95000"/>
                    <a:lumOff val="5000"/>
                  </a:schemeClr>
                </a:solidFill>
              </a:rPr>
              <a:t> The Real Volume of Base from burette readings = </a:t>
            </a:r>
            <a:r>
              <a:rPr lang="en-US" b="1" dirty="0" smtClean="0">
                <a:solidFill>
                  <a:schemeClr val="tx1">
                    <a:lumMod val="95000"/>
                    <a:lumOff val="5000"/>
                  </a:schemeClr>
                </a:solidFill>
                <a:latin typeface="Andalus" pitchFamily="18" charset="-78"/>
                <a:cs typeface="Andalus" pitchFamily="18" charset="-78"/>
              </a:rPr>
              <a:t>V b,</a:t>
            </a:r>
            <a:r>
              <a:rPr lang="en-US" b="1" dirty="0" smtClean="0">
                <a:solidFill>
                  <a:schemeClr val="tx1">
                    <a:lumMod val="95000"/>
                    <a:lumOff val="5000"/>
                  </a:schemeClr>
                </a:solidFill>
              </a:rPr>
              <a:t> Acid Volume  = 5ml = </a:t>
            </a:r>
            <a:r>
              <a:rPr lang="en-US" b="1" dirty="0" smtClean="0">
                <a:solidFill>
                  <a:schemeClr val="tx1">
                    <a:lumMod val="95000"/>
                    <a:lumOff val="5000"/>
                  </a:schemeClr>
                </a:solidFill>
                <a:latin typeface="Andalus" pitchFamily="18" charset="-78"/>
                <a:cs typeface="Andalus" pitchFamily="18" charset="-78"/>
              </a:rPr>
              <a:t>V a, u</a:t>
            </a:r>
            <a:r>
              <a:rPr lang="en-US" b="1" dirty="0" smtClean="0">
                <a:solidFill>
                  <a:schemeClr val="tx1">
                    <a:lumMod val="95000"/>
                    <a:lumOff val="5000"/>
                  </a:schemeClr>
                </a:solidFill>
              </a:rPr>
              <a:t>nknown concentration of Acid = </a:t>
            </a:r>
            <a:r>
              <a:rPr lang="en-US" b="1" dirty="0" smtClean="0">
                <a:solidFill>
                  <a:schemeClr val="tx1">
                    <a:lumMod val="95000"/>
                    <a:lumOff val="5000"/>
                  </a:schemeClr>
                </a:solidFill>
                <a:latin typeface="Andalus" pitchFamily="18" charset="-78"/>
                <a:cs typeface="Andalus" pitchFamily="18" charset="-78"/>
              </a:rPr>
              <a:t>Na </a:t>
            </a:r>
            <a:r>
              <a:rPr lang="en-US" b="1" dirty="0" smtClean="0">
                <a:solidFill>
                  <a:schemeClr val="tx1">
                    <a:lumMod val="95000"/>
                    <a:lumOff val="5000"/>
                  </a:schemeClr>
                </a:solidFill>
              </a:rPr>
              <a:t>is measured by the following equation:</a:t>
            </a:r>
          </a:p>
          <a:p>
            <a:r>
              <a:rPr lang="en-US" b="1" dirty="0" smtClean="0">
                <a:solidFill>
                  <a:schemeClr val="tx1">
                    <a:lumMod val="95000"/>
                    <a:lumOff val="5000"/>
                  </a:schemeClr>
                </a:solidFill>
              </a:rPr>
              <a:t>                                  </a:t>
            </a:r>
            <a:r>
              <a:rPr lang="en-US" sz="2000" b="1" dirty="0" smtClean="0">
                <a:solidFill>
                  <a:schemeClr val="tx1">
                    <a:lumMod val="95000"/>
                    <a:lumOff val="5000"/>
                  </a:schemeClr>
                </a:solidFill>
              </a:rPr>
              <a:t>  </a:t>
            </a:r>
            <a:r>
              <a:rPr lang="en-US" sz="2000" b="1" u="sng" dirty="0" smtClean="0">
                <a:solidFill>
                  <a:schemeClr val="tx1">
                    <a:lumMod val="95000"/>
                    <a:lumOff val="5000"/>
                  </a:schemeClr>
                </a:solidFill>
                <a:latin typeface="Andalus" pitchFamily="18" charset="-78"/>
                <a:cs typeface="Andalus" pitchFamily="18" charset="-78"/>
              </a:rPr>
              <a:t>Na</a:t>
            </a:r>
            <a:r>
              <a:rPr lang="en-US" sz="2000" b="1" dirty="0" smtClean="0">
                <a:solidFill>
                  <a:schemeClr val="tx1">
                    <a:lumMod val="95000"/>
                    <a:lumOff val="5000"/>
                  </a:schemeClr>
                </a:solidFill>
                <a:latin typeface="Andalus" pitchFamily="18" charset="-78"/>
                <a:cs typeface="Andalus" pitchFamily="18" charset="-78"/>
              </a:rPr>
              <a:t> = N b .  V b / V a </a:t>
            </a:r>
          </a:p>
          <a:p>
            <a:r>
              <a:rPr lang="en-US" b="1" dirty="0" smtClean="0">
                <a:solidFill>
                  <a:schemeClr val="tx1">
                    <a:lumMod val="95000"/>
                    <a:lumOff val="5000"/>
                  </a:schemeClr>
                </a:solidFill>
              </a:rPr>
              <a:t>2-Find Normality of Acid.     </a:t>
            </a:r>
          </a:p>
          <a:p>
            <a:r>
              <a:rPr lang="en-US" b="1" dirty="0" smtClean="0">
                <a:solidFill>
                  <a:schemeClr val="tx1">
                    <a:lumMod val="95000"/>
                    <a:lumOff val="5000"/>
                  </a:schemeClr>
                </a:solidFill>
              </a:rPr>
              <a:t>3-</a:t>
            </a:r>
            <a:r>
              <a:rPr lang="en-US" b="1" u="sng" dirty="0" smtClean="0">
                <a:solidFill>
                  <a:schemeClr val="tx1">
                    <a:lumMod val="95000"/>
                    <a:lumOff val="5000"/>
                  </a:schemeClr>
                </a:solidFill>
              </a:rPr>
              <a:t>For acetic acid the number of equivalents x Normality = gram </a:t>
            </a:r>
          </a:p>
          <a:p>
            <a:r>
              <a:rPr lang="en-US" b="1" dirty="0" smtClean="0">
                <a:solidFill>
                  <a:schemeClr val="tx1">
                    <a:lumMod val="95000"/>
                    <a:lumOff val="5000"/>
                  </a:schemeClr>
                </a:solidFill>
              </a:rPr>
              <a:t>    </a:t>
            </a:r>
            <a:r>
              <a:rPr lang="en-US" b="1" u="sng" dirty="0" smtClean="0">
                <a:solidFill>
                  <a:schemeClr val="tx1">
                    <a:lumMod val="95000"/>
                    <a:lumOff val="5000"/>
                  </a:schemeClr>
                </a:solidFill>
              </a:rPr>
              <a:t>molecular weight.</a:t>
            </a:r>
          </a:p>
          <a:p>
            <a:r>
              <a:rPr lang="en-US" b="1" dirty="0" smtClean="0">
                <a:solidFill>
                  <a:schemeClr val="tx1">
                    <a:lumMod val="95000"/>
                    <a:lumOff val="5000"/>
                  </a:schemeClr>
                </a:solidFill>
                <a:latin typeface="Andalus" pitchFamily="18" charset="-78"/>
                <a:cs typeface="Andalus" pitchFamily="18" charset="-78"/>
              </a:rPr>
              <a:t>                                         </a:t>
            </a:r>
            <a:r>
              <a:rPr lang="en-US" b="1" u="sng" dirty="0" smtClean="0">
                <a:solidFill>
                  <a:schemeClr val="tx1">
                    <a:lumMod val="95000"/>
                    <a:lumOff val="5000"/>
                  </a:schemeClr>
                </a:solidFill>
                <a:latin typeface="Andalus" pitchFamily="18" charset="-78"/>
                <a:cs typeface="Andalus" pitchFamily="18" charset="-78"/>
              </a:rPr>
              <a:t>W</a:t>
            </a:r>
            <a:r>
              <a:rPr lang="en-US" b="1" dirty="0" smtClean="0">
                <a:solidFill>
                  <a:schemeClr val="tx1">
                    <a:lumMod val="95000"/>
                    <a:lumOff val="5000"/>
                  </a:schemeClr>
                </a:solidFill>
                <a:latin typeface="Andalus" pitchFamily="18" charset="-78"/>
                <a:cs typeface="Andalus" pitchFamily="18" charset="-78"/>
              </a:rPr>
              <a:t> = Na . eq.</a:t>
            </a:r>
            <a:endParaRPr lang="en-US" b="1" dirty="0" smtClean="0">
              <a:solidFill>
                <a:schemeClr val="tx1">
                  <a:lumMod val="95000"/>
                  <a:lumOff val="5000"/>
                </a:schemeClr>
              </a:solidFill>
            </a:endParaRPr>
          </a:p>
          <a:p>
            <a:r>
              <a:rPr lang="en-US" b="1" dirty="0" smtClean="0">
                <a:solidFill>
                  <a:schemeClr val="tx1">
                    <a:lumMod val="95000"/>
                    <a:lumOff val="5000"/>
                  </a:schemeClr>
                </a:solidFill>
              </a:rPr>
              <a:t>Normality = </a:t>
            </a:r>
            <a:r>
              <a:rPr lang="en-US" b="1" dirty="0" smtClean="0">
                <a:solidFill>
                  <a:schemeClr val="tx1">
                    <a:lumMod val="95000"/>
                    <a:lumOff val="5000"/>
                  </a:schemeClr>
                </a:solidFill>
                <a:cs typeface="Andalus" pitchFamily="18" charset="-78"/>
              </a:rPr>
              <a:t>Na  </a:t>
            </a:r>
          </a:p>
          <a:p>
            <a:r>
              <a:rPr lang="en-US" b="1" dirty="0" smtClean="0">
                <a:solidFill>
                  <a:schemeClr val="tx1">
                    <a:lumMod val="95000"/>
                    <a:lumOff val="5000"/>
                  </a:schemeClr>
                </a:solidFill>
              </a:rPr>
              <a:t>number of equivalents = W/MW/1 = W/60.035gm. </a:t>
            </a:r>
          </a:p>
          <a:p>
            <a:r>
              <a:rPr lang="en-US" b="1" dirty="0" smtClean="0">
                <a:solidFill>
                  <a:schemeClr val="tx1">
                    <a:lumMod val="95000"/>
                    <a:lumOff val="5000"/>
                  </a:schemeClr>
                </a:solidFill>
              </a:rPr>
              <a:t>Weight (gm.),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cs typeface="Andalus" pitchFamily="18" charset="-78"/>
              </a:rPr>
              <a:t>acetic acid = unknown. </a:t>
            </a:r>
            <a:endParaRPr lang="en-US" b="1" dirty="0" smtClean="0">
              <a:solidFill>
                <a:schemeClr val="tx1">
                  <a:lumMod val="95000"/>
                  <a:lumOff val="5000"/>
                </a:schemeClr>
              </a:solidFill>
            </a:endParaRPr>
          </a:p>
          <a:p>
            <a:r>
              <a:rPr lang="en-US" b="1" dirty="0" smtClean="0">
                <a:solidFill>
                  <a:schemeClr val="tx1">
                    <a:lumMod val="95000"/>
                    <a:lumOff val="5000"/>
                  </a:schemeClr>
                </a:solidFill>
                <a:cs typeface="Andalus" pitchFamily="18" charset="-78"/>
              </a:rPr>
              <a:t>MW of acetic acid =  60.035 ≈  60.</a:t>
            </a:r>
            <a:endParaRPr lang="en-US" b="1" dirty="0" smtClean="0">
              <a:solidFill>
                <a:schemeClr val="tx1">
                  <a:lumMod val="95000"/>
                  <a:lumOff val="5000"/>
                </a:schemeClr>
              </a:solidFill>
            </a:endParaRPr>
          </a:p>
          <a:p>
            <a:pPr algn="ctr"/>
            <a:r>
              <a:rPr lang="en-US" b="1" dirty="0" smtClean="0">
                <a:solidFill>
                  <a:schemeClr val="tx1">
                    <a:lumMod val="95000"/>
                    <a:lumOff val="5000"/>
                  </a:schemeClr>
                </a:solidFill>
                <a:latin typeface="Andalus" pitchFamily="18" charset="-78"/>
                <a:cs typeface="Andalus" pitchFamily="18" charset="-78"/>
              </a:rPr>
              <a:t>W = Na . </a:t>
            </a:r>
            <a:r>
              <a:rPr lang="en-US" b="1" dirty="0" smtClean="0">
                <a:solidFill>
                  <a:schemeClr val="tx1">
                    <a:lumMod val="95000"/>
                    <a:lumOff val="5000"/>
                  </a:schemeClr>
                </a:solidFill>
              </a:rPr>
              <a:t>60.035.</a:t>
            </a:r>
          </a:p>
          <a:p>
            <a:r>
              <a:rPr lang="en-US" sz="2000" b="1" u="sng" dirty="0" smtClean="0">
                <a:solidFill>
                  <a:schemeClr val="tx1">
                    <a:lumMod val="95000"/>
                    <a:lumOff val="5000"/>
                  </a:schemeClr>
                </a:solidFill>
              </a:rPr>
              <a:t>Solution  Strength  (Percent Composition):</a:t>
            </a:r>
          </a:p>
          <a:p>
            <a:r>
              <a:rPr lang="en-US" b="1" dirty="0" smtClean="0">
                <a:solidFill>
                  <a:schemeClr val="tx1">
                    <a:lumMod val="95000"/>
                    <a:lumOff val="5000"/>
                  </a:schemeClr>
                </a:solidFill>
              </a:rPr>
              <a:t>Solution  Strength : is the concentration of a solution, expressed as a composition percentage.</a:t>
            </a:r>
          </a:p>
          <a:p>
            <a:endParaRPr lang="en-US" b="1" dirty="0" smtClean="0">
              <a:solidFill>
                <a:schemeClr val="tx1">
                  <a:lumMod val="95000"/>
                  <a:lumOff val="5000"/>
                </a:schemeClr>
              </a:solidFill>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W </a:t>
            </a:r>
            <a:r>
              <a:rPr lang="en-US" b="1" dirty="0" smtClean="0">
                <a:solidFill>
                  <a:schemeClr val="tx1">
                    <a:lumMod val="95000"/>
                    <a:lumOff val="5000"/>
                  </a:schemeClr>
                </a:solidFill>
                <a:latin typeface="Andalus" pitchFamily="18" charset="-78"/>
                <a:cs typeface="Andalus" pitchFamily="18" charset="-78"/>
              </a:rPr>
              <a:t>/ V</a:t>
            </a:r>
            <a:r>
              <a:rPr lang="en-US" b="1" dirty="0" smtClean="0">
                <a:solidFill>
                  <a:schemeClr val="tx1">
                    <a:lumMod val="95000"/>
                    <a:lumOff val="5000"/>
                  </a:schemeClr>
                </a:solidFill>
              </a:rPr>
              <a:t>C     .   </a:t>
            </a:r>
            <a:r>
              <a:rPr lang="en-US" b="1" dirty="0" smtClean="0">
                <a:solidFill>
                  <a:schemeClr val="tx1">
                    <a:lumMod val="95000"/>
                    <a:lumOff val="5000"/>
                  </a:schemeClr>
                </a:solidFill>
                <a:latin typeface="Andalus" pitchFamily="18" charset="-78"/>
                <a:cs typeface="Andalus" pitchFamily="18" charset="-78"/>
              </a:rPr>
              <a:t> 100 %</a:t>
            </a:r>
          </a:p>
          <a:p>
            <a:r>
              <a:rPr lang="en-US" b="1" dirty="0" smtClean="0">
                <a:solidFill>
                  <a:schemeClr val="tx1">
                    <a:lumMod val="95000"/>
                    <a:lumOff val="5000"/>
                  </a:schemeClr>
                </a:solidFill>
                <a:cs typeface="Andalus" pitchFamily="18" charset="-78"/>
              </a:rPr>
              <a:t>                                            W</a:t>
            </a:r>
            <a:endParaRPr lang="en-US" b="1" dirty="0" smtClean="0">
              <a:solidFill>
                <a:schemeClr val="tx1">
                  <a:lumMod val="95000"/>
                  <a:lumOff val="5000"/>
                </a:schemeClr>
              </a:solidFill>
              <a:latin typeface="Andalus" pitchFamily="18" charset="-78"/>
              <a:cs typeface="Andalus" pitchFamily="18" charset="-78"/>
            </a:endParaRPr>
          </a:p>
          <a:p>
            <a:r>
              <a:rPr lang="en-US" b="1" dirty="0" smtClean="0">
                <a:solidFill>
                  <a:schemeClr val="tx1">
                    <a:lumMod val="95000"/>
                    <a:lumOff val="5000"/>
                  </a:schemeClr>
                </a:solidFill>
                <a:latin typeface="Andalus" pitchFamily="18" charset="-78"/>
                <a:cs typeface="Andalus" pitchFamily="18" charset="-78"/>
              </a:rPr>
              <a:t>Composition %     =      </a:t>
            </a:r>
            <a:r>
              <a:rPr lang="en-US" b="1" dirty="0" smtClean="0">
                <a:solidFill>
                  <a:schemeClr val="tx1">
                    <a:lumMod val="95000"/>
                    <a:lumOff val="5000"/>
                  </a:schemeClr>
                </a:solidFill>
                <a:cs typeface="Andalus" pitchFamily="18" charset="-78"/>
              </a:rPr>
              <a:t>--------- </a:t>
            </a:r>
            <a:r>
              <a:rPr lang="en-US" b="1" dirty="0" smtClean="0">
                <a:solidFill>
                  <a:schemeClr val="tx1">
                    <a:lumMod val="95000"/>
                    <a:lumOff val="5000"/>
                  </a:schemeClr>
                </a:solidFill>
              </a:rPr>
              <a:t>    x</a:t>
            </a:r>
            <a:r>
              <a:rPr lang="en-US" b="1" dirty="0" smtClean="0">
                <a:solidFill>
                  <a:schemeClr val="tx1">
                    <a:lumMod val="95000"/>
                    <a:lumOff val="5000"/>
                  </a:schemeClr>
                </a:solidFill>
                <a:latin typeface="Andalus" pitchFamily="18" charset="-78"/>
                <a:cs typeface="Andalus" pitchFamily="18" charset="-78"/>
              </a:rPr>
              <a:t> 100 %</a:t>
            </a:r>
            <a:endParaRPr lang="en-US" b="1" dirty="0" smtClean="0">
              <a:solidFill>
                <a:schemeClr val="tx1">
                  <a:lumMod val="95000"/>
                  <a:lumOff val="5000"/>
                </a:schemeClr>
              </a:solidFill>
            </a:endParaRPr>
          </a:p>
          <a:p>
            <a:r>
              <a:rPr lang="en-US" b="1" dirty="0" smtClean="0">
                <a:solidFill>
                  <a:schemeClr val="tx1">
                    <a:lumMod val="95000"/>
                    <a:lumOff val="5000"/>
                  </a:schemeClr>
                </a:solidFill>
              </a:rPr>
              <a:t>                                          1000</a:t>
            </a:r>
          </a:p>
          <a:p>
            <a:r>
              <a:rPr lang="en-US" b="1" dirty="0" smtClean="0">
                <a:solidFill>
                  <a:schemeClr val="tx1">
                    <a:lumMod val="95000"/>
                    <a:lumOff val="5000"/>
                  </a:schemeClr>
                </a:solidFill>
                <a:latin typeface="Andalus" pitchFamily="18" charset="-78"/>
                <a:cs typeface="Andalus" pitchFamily="18" charset="-78"/>
              </a:rPr>
              <a:t>Weight/ Volume percentage % </a:t>
            </a:r>
            <a:r>
              <a:rPr lang="en-US" b="1" dirty="0" smtClean="0">
                <a:solidFill>
                  <a:schemeClr val="tx1">
                    <a:lumMod val="95000"/>
                    <a:lumOff val="5000"/>
                  </a:schemeClr>
                </a:solidFill>
              </a:rPr>
              <a:t>of </a:t>
            </a:r>
            <a:r>
              <a:rPr lang="en-US" b="1" dirty="0" smtClean="0">
                <a:solidFill>
                  <a:schemeClr val="tx1">
                    <a:lumMod val="95000"/>
                    <a:lumOff val="5000"/>
                  </a:schemeClr>
                </a:solidFill>
                <a:latin typeface="Andalus" pitchFamily="18" charset="-78"/>
                <a:cs typeface="Andalus" pitchFamily="18" charset="-78"/>
              </a:rPr>
              <a:t>(</a:t>
            </a:r>
            <a:r>
              <a:rPr lang="en-US" b="1" dirty="0" smtClean="0">
                <a:solidFill>
                  <a:schemeClr val="tx1">
                    <a:lumMod val="95000"/>
                    <a:lumOff val="5000"/>
                  </a:schemeClr>
                </a:solidFill>
                <a:cs typeface="Andalus" pitchFamily="18" charset="-78"/>
              </a:rPr>
              <a:t>acetic acid ) </a:t>
            </a:r>
            <a:r>
              <a:rPr lang="en-US" b="1" dirty="0" smtClean="0">
                <a:solidFill>
                  <a:schemeClr val="tx1">
                    <a:lumMod val="95000"/>
                    <a:lumOff val="5000"/>
                  </a:schemeClr>
                </a:solidFill>
                <a:latin typeface="Andalus" pitchFamily="18" charset="-78"/>
                <a:cs typeface="Andalus" pitchFamily="18" charset="-78"/>
              </a:rPr>
              <a:t>=  Composition %</a:t>
            </a:r>
            <a:endParaRPr lang="en-US" b="1" dirty="0" smtClean="0">
              <a:solidFill>
                <a:schemeClr val="tx1">
                  <a:lumMod val="95000"/>
                  <a:lumOff val="5000"/>
                </a:schemeClr>
              </a:solidFill>
            </a:endParaRPr>
          </a:p>
          <a:p>
            <a:r>
              <a:rPr lang="en-US" b="1" dirty="0" smtClean="0">
                <a:solidFill>
                  <a:schemeClr val="tx1">
                    <a:lumMod val="95000"/>
                    <a:lumOff val="5000"/>
                  </a:schemeClr>
                </a:solidFill>
              </a:rPr>
              <a:t>Weight </a:t>
            </a:r>
            <a:r>
              <a:rPr lang="en-US" b="1" dirty="0" smtClean="0">
                <a:solidFill>
                  <a:schemeClr val="tx1">
                    <a:lumMod val="95000"/>
                    <a:lumOff val="5000"/>
                  </a:schemeClr>
                </a:solidFill>
                <a:cs typeface="Andalus" pitchFamily="18" charset="-78"/>
              </a:rPr>
              <a:t>of</a:t>
            </a:r>
            <a:r>
              <a:rPr lang="en-US" b="1" dirty="0" smtClean="0">
                <a:solidFill>
                  <a:schemeClr val="tx1">
                    <a:lumMod val="95000"/>
                    <a:lumOff val="5000"/>
                  </a:schemeClr>
                </a:solidFill>
              </a:rPr>
              <a:t> </a:t>
            </a:r>
            <a:r>
              <a:rPr lang="en-US" b="1" dirty="0" smtClean="0">
                <a:solidFill>
                  <a:schemeClr val="tx1">
                    <a:lumMod val="95000"/>
                    <a:lumOff val="5000"/>
                  </a:schemeClr>
                </a:solidFill>
                <a:latin typeface="Andalus" pitchFamily="18" charset="-78"/>
                <a:cs typeface="Andalus" pitchFamily="18" charset="-78"/>
              </a:rPr>
              <a:t>Solute (</a:t>
            </a:r>
            <a:r>
              <a:rPr lang="en-US" b="1" dirty="0" smtClean="0">
                <a:solidFill>
                  <a:schemeClr val="tx1">
                    <a:lumMod val="95000"/>
                    <a:lumOff val="5000"/>
                  </a:schemeClr>
                </a:solidFill>
                <a:cs typeface="Andalus" pitchFamily="18" charset="-78"/>
              </a:rPr>
              <a:t>acetic acid )= W.</a:t>
            </a:r>
          </a:p>
          <a:p>
            <a:r>
              <a:rPr lang="en-US" b="1" dirty="0" smtClean="0">
                <a:solidFill>
                  <a:schemeClr val="tx1">
                    <a:lumMod val="95000"/>
                    <a:lumOff val="5000"/>
                  </a:schemeClr>
                </a:solidFill>
              </a:rPr>
              <a:t>A volume of a solution concentration (</a:t>
            </a:r>
            <a:r>
              <a:rPr lang="en-US" b="1" dirty="0" smtClean="0">
                <a:solidFill>
                  <a:schemeClr val="tx1">
                    <a:lumMod val="95000"/>
                    <a:lumOff val="5000"/>
                  </a:schemeClr>
                </a:solidFill>
                <a:cs typeface="Andalus" pitchFamily="18" charset="-78"/>
              </a:rPr>
              <a:t>acetic acid)</a:t>
            </a:r>
            <a:r>
              <a:rPr lang="en-US" b="1" dirty="0" smtClean="0">
                <a:solidFill>
                  <a:schemeClr val="tx1">
                    <a:lumMod val="95000"/>
                    <a:lumOff val="5000"/>
                  </a:schemeClr>
                </a:solidFill>
              </a:rPr>
              <a:t> concentration in Vinegar= VC = 1000 ml.</a:t>
            </a:r>
          </a:p>
          <a:p>
            <a:r>
              <a:rPr lang="en-US" b="1" dirty="0" smtClean="0">
                <a:solidFill>
                  <a:schemeClr val="tx1">
                    <a:lumMod val="95000"/>
                    <a:lumOff val="5000"/>
                  </a:schemeClr>
                </a:solidFill>
                <a:cs typeface="Andalus" pitchFamily="18" charset="-78"/>
              </a:rPr>
              <a:t>Its important to know that, at the end point, calculate the concentration of solute, by comparing the percent (%) of weight of solute with the total volume of </a:t>
            </a:r>
            <a:r>
              <a:rPr lang="en-US" b="1" dirty="0" err="1" smtClean="0">
                <a:solidFill>
                  <a:schemeClr val="tx1">
                    <a:lumMod val="95000"/>
                    <a:lumOff val="5000"/>
                  </a:schemeClr>
                </a:solidFill>
                <a:cs typeface="Andalus" pitchFamily="18" charset="-78"/>
              </a:rPr>
              <a:t>solution.Its</a:t>
            </a:r>
            <a:r>
              <a:rPr lang="en-US" b="1" dirty="0" smtClean="0">
                <a:solidFill>
                  <a:schemeClr val="tx1">
                    <a:lumMod val="95000"/>
                    <a:lumOff val="5000"/>
                  </a:schemeClr>
                </a:solidFill>
                <a:cs typeface="Andalus" pitchFamily="18" charset="-78"/>
              </a:rPr>
              <a:t> similar to express the level of any blood or urine component, in milligram of component per 100 milliliter (mg/100ml)of blood or urine </a:t>
            </a:r>
            <a:r>
              <a:rPr lang="en-US" b="1" smtClean="0">
                <a:solidFill>
                  <a:schemeClr val="tx1">
                    <a:lumMod val="95000"/>
                    <a:lumOff val="5000"/>
                  </a:schemeClr>
                </a:solidFill>
                <a:cs typeface="Andalus" pitchFamily="18" charset="-78"/>
              </a:rPr>
              <a:t>samples.</a:t>
            </a:r>
            <a:endParaRPr lang="en-US" sz="2000" b="1" dirty="0" smtClean="0">
              <a:solidFill>
                <a:schemeClr val="tx1">
                  <a:lumMod val="95000"/>
                  <a:lumOff val="5000"/>
                </a:schemeClr>
              </a:solidFill>
              <a:latin typeface="Andalus" pitchFamily="18" charset="-78"/>
              <a:cs typeface="Andalus" pitchFamily="18" charset="-78"/>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917</Words>
  <Application>Microsoft Office PowerPoint</Application>
  <PresentationFormat>On-screen Show (4:3)</PresentationFormat>
  <Paragraphs>126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  المحاضرة الثانية للجزء العملي                 Acid-Base Titration               </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delta</dc:creator>
  <cp:lastModifiedBy>DR.Ahmed Saker 2O14</cp:lastModifiedBy>
  <cp:revision>72</cp:revision>
  <dcterms:created xsi:type="dcterms:W3CDTF">2006-08-16T00:00:00Z</dcterms:created>
  <dcterms:modified xsi:type="dcterms:W3CDTF">2018-12-03T15:18:35Z</dcterms:modified>
</cp:coreProperties>
</file>