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816"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00301" y="583491"/>
            <a:ext cx="7886700" cy="210256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ar-IQ" sz="5400" b="1" u="sng" dirty="0" smtClean="0"/>
              <a:t>	</a:t>
            </a:r>
            <a:r>
              <a:rPr lang="en-US" sz="5400" b="1" u="sng" dirty="0" smtClean="0"/>
              <a:t>     Color Test For Proteins </a:t>
            </a:r>
            <a:br>
              <a:rPr lang="en-US" sz="5400" b="1" u="sng" dirty="0" smtClean="0"/>
            </a:br>
            <a:r>
              <a:rPr lang="en-US" sz="5400" b="1" u="sng" dirty="0" smtClean="0"/>
              <a:t>And Amino Acids.</a:t>
            </a:r>
            <a:endParaRPr lang="ar-SA" sz="5400" b="1" u="sng" dirty="0"/>
          </a:p>
        </p:txBody>
      </p:sp>
      <p:pic>
        <p:nvPicPr>
          <p:cNvPr id="3" name="صورة 2" descr="لقطة الشاشة"/>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048000" y="2914651"/>
            <a:ext cx="2701741" cy="1257300"/>
          </a:xfrm>
          <a:prstGeom prst="rect">
            <a:avLst/>
          </a:prstGeom>
        </p:spPr>
      </p:pic>
    </p:spTree>
    <p:extLst>
      <p:ext uri="{BB962C8B-B14F-4D97-AF65-F5344CB8AC3E}">
        <p14:creationId xmlns:p14="http://schemas.microsoft.com/office/powerpoint/2010/main" xmlns="" val="295419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49" y="365126"/>
            <a:ext cx="8204864" cy="1325563"/>
          </a:xfrm>
        </p:spPr>
        <p:txBody>
          <a:bodyPr>
            <a:normAutofit fontScale="90000"/>
          </a:bodyPr>
          <a:lstStyle/>
          <a:p>
            <a:pPr algn="l"/>
            <a:r>
              <a:rPr lang="en-US" sz="2800" b="1" dirty="0" smtClean="0"/>
              <a:t>The reaction depends on presence of free amino group so proline and hydroxyproline which lack of free amino group yield yellow color with ninhydrin. Peptides and proteins  owing to their free terminal amino groups yield a positive test. </a:t>
            </a:r>
            <a:endParaRPr lang="ar-SA" sz="2800" b="1" dirty="0"/>
          </a:p>
        </p:txBody>
      </p:sp>
      <p:pic>
        <p:nvPicPr>
          <p:cNvPr id="3" name="صورة 2" descr="لقطة الشاشة"/>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8651" y="2062701"/>
            <a:ext cx="1562173" cy="3505585"/>
          </a:xfrm>
          <a:prstGeom prst="rect">
            <a:avLst/>
          </a:prstGeom>
        </p:spPr>
      </p:pic>
      <p:pic>
        <p:nvPicPr>
          <p:cNvPr id="4" name="صورة 3" descr="لقطة الشاشة"/>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93905" y="2354586"/>
            <a:ext cx="2276641" cy="2921816"/>
          </a:xfrm>
          <a:prstGeom prst="rect">
            <a:avLst/>
          </a:prstGeom>
        </p:spPr>
      </p:pic>
      <p:sp>
        <p:nvSpPr>
          <p:cNvPr id="5" name="مستطيل 4"/>
          <p:cNvSpPr/>
          <p:nvPr/>
        </p:nvSpPr>
        <p:spPr>
          <a:xfrm>
            <a:off x="694950" y="5940297"/>
            <a:ext cx="1413079" cy="369332"/>
          </a:xfrm>
          <a:prstGeom prst="rect">
            <a:avLst/>
          </a:prstGeom>
        </p:spPr>
        <p:txBody>
          <a:bodyPr wrap="none">
            <a:spAutoFit/>
          </a:bodyPr>
          <a:lstStyle/>
          <a:p>
            <a:r>
              <a:rPr lang="en-US" b="1"/>
              <a:t>positive test.</a:t>
            </a:r>
            <a:endParaRPr lang="ar-SA" dirty="0"/>
          </a:p>
        </p:txBody>
      </p:sp>
      <p:sp>
        <p:nvSpPr>
          <p:cNvPr id="6" name="مستطيل 5"/>
          <p:cNvSpPr/>
          <p:nvPr/>
        </p:nvSpPr>
        <p:spPr>
          <a:xfrm>
            <a:off x="4592765" y="5874329"/>
            <a:ext cx="5660845" cy="369332"/>
          </a:xfrm>
          <a:prstGeom prst="rect">
            <a:avLst/>
          </a:prstGeom>
        </p:spPr>
        <p:txBody>
          <a:bodyPr wrap="none">
            <a:spAutoFit/>
          </a:bodyPr>
          <a:lstStyle/>
          <a:p>
            <a:r>
              <a:rPr lang="en-US" b="1" dirty="0"/>
              <a:t>positive </a:t>
            </a:r>
            <a:r>
              <a:rPr lang="en-US" b="1" dirty="0" smtClean="0"/>
              <a:t>test and proline as yellow solution  negative test.</a:t>
            </a:r>
            <a:endParaRPr lang="ar-SA" dirty="0"/>
          </a:p>
        </p:txBody>
      </p:sp>
    </p:spTree>
    <p:extLst>
      <p:ext uri="{BB962C8B-B14F-4D97-AF65-F5344CB8AC3E}">
        <p14:creationId xmlns:p14="http://schemas.microsoft.com/office/powerpoint/2010/main" xmlns="" val="372174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3225" y="1170350"/>
            <a:ext cx="8030856" cy="1325563"/>
          </a:xfrm>
        </p:spPr>
        <p:txBody>
          <a:bodyPr>
            <a:noAutofit/>
          </a:bodyPr>
          <a:lstStyle/>
          <a:p>
            <a:pPr algn="l"/>
            <a:r>
              <a:rPr lang="en-US" sz="2800" b="1" dirty="0" smtClean="0"/>
              <a:t>③</a:t>
            </a:r>
            <a:r>
              <a:rPr lang="en-US" sz="2800" b="1" u="sng" dirty="0" smtClean="0"/>
              <a:t>The </a:t>
            </a:r>
            <a:r>
              <a:rPr lang="en-US" sz="2800" b="1" u="sng" dirty="0"/>
              <a:t>xanthoproteic </a:t>
            </a:r>
            <a:r>
              <a:rPr lang="en-US" sz="2800" b="1" u="sng" dirty="0" smtClean="0"/>
              <a:t>reaction:</a:t>
            </a:r>
            <a:r>
              <a:rPr lang="en-US" sz="2800" b="1" u="sng" dirty="0"/>
              <a:t/>
            </a:r>
            <a:br>
              <a:rPr lang="en-US" sz="2800" b="1" u="sng" dirty="0"/>
            </a:br>
            <a:r>
              <a:rPr lang="en-US" sz="2800" b="1" dirty="0" smtClean="0"/>
              <a:t>Nitration of the aromatic ring of an amino acid by hot concentrated nitric acid produce a yellow color so Tyrosine and Tryptophan give a positive test.</a:t>
            </a:r>
            <a:br>
              <a:rPr lang="en-US" sz="2800" b="1" dirty="0" smtClean="0"/>
            </a:br>
            <a:r>
              <a:rPr lang="en-US" sz="2800" b="1" dirty="0" smtClean="0"/>
              <a:t>Under the condition of the test, Phenylalanine doesn’t produce the color. However, if one adds a small amount of concentrated sulfuric acid together with the nitric acid one will obtain a </a:t>
            </a:r>
            <a:r>
              <a:rPr lang="en-US" sz="2800" b="1" smtClean="0"/>
              <a:t>positive result (colorless solution).  </a:t>
            </a:r>
            <a:r>
              <a:rPr lang="en-US" sz="2800" b="1" u="sng" dirty="0" smtClean="0"/>
              <a:t/>
            </a:r>
            <a:br>
              <a:rPr lang="en-US" sz="2800" b="1" u="sng" dirty="0" smtClean="0"/>
            </a:br>
            <a:r>
              <a:rPr lang="en-US" sz="2800" b="1" u="sng" dirty="0"/>
              <a:t/>
            </a:r>
            <a:br>
              <a:rPr lang="en-US" sz="2800" b="1" u="sng" dirty="0"/>
            </a:br>
            <a:endParaRPr lang="ar-SA" sz="2800" b="1" dirty="0"/>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xmlns="" val="0"/>
              </a:ext>
            </a:extLst>
          </a:blip>
          <a:srcRect l="17186" r="23908" b="45870"/>
          <a:stretch/>
        </p:blipFill>
        <p:spPr>
          <a:xfrm>
            <a:off x="3306172" y="2797793"/>
            <a:ext cx="2272353" cy="3712191"/>
          </a:xfrm>
          <a:prstGeom prst="rect">
            <a:avLst/>
          </a:prstGeom>
        </p:spPr>
      </p:pic>
    </p:spTree>
    <p:extLst>
      <p:ext uri="{BB962C8B-B14F-4D97-AF65-F5344CB8AC3E}">
        <p14:creationId xmlns:p14="http://schemas.microsoft.com/office/powerpoint/2010/main" xmlns="" val="1202047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dirty="0"/>
              <a:t>The xanthoproteic reaction</a:t>
            </a:r>
            <a:endParaRPr lang="ar-SA" dirty="0"/>
          </a:p>
        </p:txBody>
      </p:sp>
      <p:pic>
        <p:nvPicPr>
          <p:cNvPr id="3" name="صورة 2" descr="لقطة الشاشة"/>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5870" y="2707139"/>
            <a:ext cx="3906809" cy="2968338"/>
          </a:xfrm>
          <a:prstGeom prst="rect">
            <a:avLst/>
          </a:prstGeom>
        </p:spPr>
      </p:pic>
      <p:pic>
        <p:nvPicPr>
          <p:cNvPr id="4" name="صورة 3" descr="لقطة الشاشة"/>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85546" y="4011705"/>
            <a:ext cx="4958455" cy="1400370"/>
          </a:xfrm>
          <a:prstGeom prst="rect">
            <a:avLst/>
          </a:prstGeom>
        </p:spPr>
      </p:pic>
      <p:pic>
        <p:nvPicPr>
          <p:cNvPr id="5" name="صورة 4" descr="لقطة الشاشة"/>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97288" y="831261"/>
            <a:ext cx="1814201" cy="2735308"/>
          </a:xfrm>
          <a:prstGeom prst="rect">
            <a:avLst/>
          </a:prstGeom>
        </p:spPr>
      </p:pic>
    </p:spTree>
    <p:extLst>
      <p:ext uri="{BB962C8B-B14F-4D97-AF65-F5344CB8AC3E}">
        <p14:creationId xmlns:p14="http://schemas.microsoft.com/office/powerpoint/2010/main" xmlns="" val="14212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331811" y="406070"/>
            <a:ext cx="8711911" cy="1325563"/>
          </a:xfrm>
        </p:spPr>
        <p:txBody>
          <a:bodyPr>
            <a:normAutofit fontScale="90000"/>
          </a:bodyPr>
          <a:lstStyle/>
          <a:p>
            <a:pPr algn="l"/>
            <a:r>
              <a:rPr lang="en-US" sz="2800" b="1" dirty="0" smtClean="0"/>
              <a:t>④</a:t>
            </a:r>
            <a:r>
              <a:rPr lang="en-US" sz="2800" b="1" u="sng" dirty="0" smtClean="0"/>
              <a:t>Hopkins Cole test :</a:t>
            </a:r>
            <a:br>
              <a:rPr lang="en-US" sz="2800" b="1" u="sng" dirty="0" smtClean="0"/>
            </a:br>
            <a:r>
              <a:rPr lang="en-US" sz="2800" b="1" dirty="0" smtClean="0"/>
              <a:t>    Tryptophan, due to its indole ring condenses with the aldehyde glyoxlic acid </a:t>
            </a:r>
            <a:r>
              <a:rPr lang="en-US" sz="2000" b="1" dirty="0" smtClean="0"/>
              <a:t>(CHO-COOH) </a:t>
            </a:r>
            <a:r>
              <a:rPr lang="en-US" sz="2800" b="1" dirty="0" smtClean="0"/>
              <a:t>in presence of concentrated H₂SO₄ to produce a purple to blue color. </a:t>
            </a:r>
            <a:endParaRPr lang="ar-SA" sz="2800" b="1" dirty="0"/>
          </a:p>
        </p:txBody>
      </p:sp>
      <p:pic>
        <p:nvPicPr>
          <p:cNvPr id="5" name="صورة 4" descr="لقطة الشاشة"/>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5581700" y="2492914"/>
            <a:ext cx="3462021" cy="2280810"/>
          </a:xfrm>
          <a:prstGeom prst="rect">
            <a:avLst/>
          </a:prstGeom>
        </p:spPr>
      </p:pic>
      <p:grpSp>
        <p:nvGrpSpPr>
          <p:cNvPr id="4" name="مجموعة 5"/>
          <p:cNvGrpSpPr/>
          <p:nvPr/>
        </p:nvGrpSpPr>
        <p:grpSpPr>
          <a:xfrm>
            <a:off x="3956633" y="2531706"/>
            <a:ext cx="1621652" cy="2203226"/>
            <a:chOff x="5961064" y="2690339"/>
            <a:chExt cx="2162203" cy="2203226"/>
          </a:xfrm>
        </p:grpSpPr>
        <p:grpSp>
          <p:nvGrpSpPr>
            <p:cNvPr id="6" name="مجموعة 6"/>
            <p:cNvGrpSpPr/>
            <p:nvPr/>
          </p:nvGrpSpPr>
          <p:grpSpPr>
            <a:xfrm>
              <a:off x="5961064" y="2690339"/>
              <a:ext cx="2139173" cy="2203226"/>
              <a:chOff x="5142198" y="2975208"/>
              <a:chExt cx="2139173" cy="2203226"/>
            </a:xfrm>
          </p:grpSpPr>
          <p:pic>
            <p:nvPicPr>
              <p:cNvPr id="9" name="صورة 8" descr="لقطة الشاشة"/>
              <p:cNvPicPr>
                <a:picLocks noChangeAspect="1"/>
              </p:cNvPicPr>
              <p:nvPr/>
            </p:nvPicPr>
            <p:blipFill rotWithShape="1">
              <a:blip r:embed="rId4" cstate="print">
                <a:extLst>
                  <a:ext uri="{28A0092B-C50C-407E-A947-70E740481C1C}">
                    <a14:useLocalDpi xmlns:a14="http://schemas.microsoft.com/office/drawing/2010/main" xmlns="" val="0"/>
                  </a:ext>
                </a:extLst>
              </a:blip>
              <a:srcRect l="2154" t="25716" r="48134"/>
              <a:stretch/>
            </p:blipFill>
            <p:spPr>
              <a:xfrm flipH="1" flipV="1">
                <a:off x="5142198" y="2975208"/>
                <a:ext cx="1719615" cy="1583141"/>
              </a:xfrm>
              <a:prstGeom prst="rect">
                <a:avLst/>
              </a:prstGeom>
            </p:spPr>
          </p:pic>
          <p:sp>
            <p:nvSpPr>
              <p:cNvPr id="10" name="مستطيل 9"/>
              <p:cNvSpPr/>
              <p:nvPr/>
            </p:nvSpPr>
            <p:spPr>
              <a:xfrm>
                <a:off x="5603133" y="4809102"/>
                <a:ext cx="1678238" cy="369332"/>
              </a:xfrm>
              <a:prstGeom prst="rect">
                <a:avLst/>
              </a:prstGeom>
            </p:spPr>
            <p:txBody>
              <a:bodyPr wrap="none">
                <a:spAutoFit/>
              </a:bodyPr>
              <a:lstStyle/>
              <a:p>
                <a:r>
                  <a:rPr lang="en-US" b="1" dirty="0" smtClean="0"/>
                  <a:t>Indole Ring</a:t>
                </a:r>
                <a:endParaRPr lang="ar-SA" dirty="0"/>
              </a:p>
            </p:txBody>
          </p:sp>
        </p:grpSp>
        <p:pic>
          <p:nvPicPr>
            <p:cNvPr id="8" name="صورة 7" descr="لقطة الشاشة"/>
            <p:cNvPicPr>
              <a:picLocks noChangeAspect="1"/>
            </p:cNvPicPr>
            <p:nvPr/>
          </p:nvPicPr>
          <p:blipFill rotWithShape="1">
            <a:blip r:embed="rId4" cstate="print">
              <a:extLst>
                <a:ext uri="{28A0092B-C50C-407E-A947-70E740481C1C}">
                  <a14:useLocalDpi xmlns:a14="http://schemas.microsoft.com/office/drawing/2010/main" xmlns="" val="0"/>
                </a:ext>
              </a:extLst>
            </a:blip>
            <a:srcRect l="2154" t="86613" r="48134"/>
            <a:stretch/>
          </p:blipFill>
          <p:spPr>
            <a:xfrm flipH="1" flipV="1">
              <a:off x="6403652" y="4081977"/>
              <a:ext cx="1719615" cy="285303"/>
            </a:xfrm>
            <a:prstGeom prst="rect">
              <a:avLst/>
            </a:prstGeom>
          </p:spPr>
        </p:pic>
      </p:grpSp>
      <p:grpSp>
        <p:nvGrpSpPr>
          <p:cNvPr id="7" name="مجموعة 10"/>
          <p:cNvGrpSpPr/>
          <p:nvPr/>
        </p:nvGrpSpPr>
        <p:grpSpPr>
          <a:xfrm>
            <a:off x="2241072" y="2646237"/>
            <a:ext cx="1826552" cy="3438726"/>
            <a:chOff x="327800" y="2512146"/>
            <a:chExt cx="4210807" cy="4158171"/>
          </a:xfrm>
        </p:grpSpPr>
        <p:pic>
          <p:nvPicPr>
            <p:cNvPr id="12" name="صورة 11" descr="لقطة الشاشة"/>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27800" y="2512146"/>
              <a:ext cx="4210807" cy="3257419"/>
            </a:xfrm>
            <a:prstGeom prst="rect">
              <a:avLst/>
            </a:prstGeom>
          </p:spPr>
        </p:pic>
        <p:pic>
          <p:nvPicPr>
            <p:cNvPr id="13" name="صورة 12" descr="لقطة الشاشة"/>
            <p:cNvPicPr>
              <a:picLocks noChangeAspect="1"/>
            </p:cNvPicPr>
            <p:nvPr/>
          </p:nvPicPr>
          <p:blipFill rotWithShape="1">
            <a:blip r:embed="rId6" cstate="print">
              <a:extLst>
                <a:ext uri="{BEBA8EAE-BF5A-486C-A8C5-ECC9F3942E4B}">
                  <a14:imgProps xmlns:a14="http://schemas.microsoft.com/office/drawing/2010/main" xmlns="">
                    <a14:imgLayer r:embed="rId7">
                      <a14:imgEffect>
                        <a14:brightnessContrast bright="20000"/>
                      </a14:imgEffect>
                    </a14:imgLayer>
                  </a14:imgProps>
                </a:ext>
                <a:ext uri="{28A0092B-C50C-407E-A947-70E740481C1C}">
                  <a14:useLocalDpi xmlns:a14="http://schemas.microsoft.com/office/drawing/2010/main" xmlns="" val="0"/>
                </a:ext>
              </a:extLst>
            </a:blip>
            <a:srcRect t="77163"/>
            <a:stretch/>
          </p:blipFill>
          <p:spPr>
            <a:xfrm>
              <a:off x="496955" y="5769565"/>
              <a:ext cx="3872496" cy="900752"/>
            </a:xfrm>
            <a:prstGeom prst="rect">
              <a:avLst/>
            </a:prstGeom>
          </p:spPr>
        </p:pic>
      </p:grpSp>
      <p:pic>
        <p:nvPicPr>
          <p:cNvPr id="2" name="صورة 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40074" y="2108192"/>
            <a:ext cx="2075527" cy="3575713"/>
          </a:xfrm>
          <a:prstGeom prst="rect">
            <a:avLst/>
          </a:prstGeom>
        </p:spPr>
      </p:pic>
    </p:spTree>
    <p:extLst>
      <p:ext uri="{BB962C8B-B14F-4D97-AF65-F5344CB8AC3E}">
        <p14:creationId xmlns:p14="http://schemas.microsoft.com/office/powerpoint/2010/main" xmlns="" val="2294672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0" y="774558"/>
            <a:ext cx="8317457" cy="1325563"/>
          </a:xfrm>
        </p:spPr>
        <p:txBody>
          <a:bodyPr>
            <a:noAutofit/>
          </a:bodyPr>
          <a:lstStyle/>
          <a:p>
            <a:pPr algn="l"/>
            <a:r>
              <a:rPr lang="en-US" sz="2800" b="1" dirty="0"/>
              <a:t>⑤</a:t>
            </a:r>
            <a:r>
              <a:rPr lang="en-US" sz="2800" b="1" u="sng" dirty="0" smtClean="0"/>
              <a:t>The </a:t>
            </a:r>
            <a:r>
              <a:rPr lang="en-US" sz="2800" b="1" u="sng" dirty="0"/>
              <a:t>Sakaguchi </a:t>
            </a:r>
            <a:r>
              <a:rPr lang="en-US" sz="2800" b="1" u="sng" dirty="0" smtClean="0"/>
              <a:t>test:</a:t>
            </a:r>
            <a:r>
              <a:rPr lang="en-US" sz="2800" b="1" dirty="0" smtClean="0"/>
              <a:t> </a:t>
            </a:r>
            <a:br>
              <a:rPr lang="en-US" sz="2800" b="1" dirty="0" smtClean="0"/>
            </a:br>
            <a:r>
              <a:rPr lang="en-US" sz="2800" b="1" dirty="0" smtClean="0"/>
              <a:t>The only amino acid containing the Guanidine group is and this reacts </a:t>
            </a:r>
            <a:r>
              <a:rPr lang="en-US" sz="2800" b="1" dirty="0"/>
              <a:t>with </a:t>
            </a:r>
            <a:br>
              <a:rPr lang="en-US" sz="2800" b="1" dirty="0"/>
            </a:br>
            <a:r>
              <a:rPr lang="en-US" sz="2800" b="1" dirty="0"/>
              <a:t> </a:t>
            </a:r>
            <a:r>
              <a:rPr lang="el-GR" sz="2800" b="1" dirty="0"/>
              <a:t>α</a:t>
            </a:r>
            <a:r>
              <a:rPr lang="en-US" sz="2800" b="1" dirty="0"/>
              <a:t> </a:t>
            </a:r>
            <a:r>
              <a:rPr lang="en-US" sz="2800" b="1" dirty="0" smtClean="0"/>
              <a:t>– Naphthol and an oxidizing agent such as bromine to give a red color.</a:t>
            </a:r>
            <a:r>
              <a:rPr lang="el-GR" sz="2800" b="1" dirty="0" smtClean="0"/>
              <a:t> </a:t>
            </a:r>
            <a:endParaRPr lang="ar-SA" sz="2800" b="1" dirty="0"/>
          </a:p>
        </p:txBody>
      </p:sp>
      <p:pic>
        <p:nvPicPr>
          <p:cNvPr id="3" name="صورة 2" descr="لقطة الشاشة"/>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231" y="4165000"/>
            <a:ext cx="2627032" cy="2172009"/>
          </a:xfrm>
          <a:prstGeom prst="rect">
            <a:avLst/>
          </a:prstGeom>
        </p:spPr>
      </p:pic>
      <p:pic>
        <p:nvPicPr>
          <p:cNvPr id="4" name="صورة 3" descr="لقطة الشاشة"/>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131258" y="2950553"/>
            <a:ext cx="2384093" cy="3186507"/>
          </a:xfrm>
          <a:prstGeom prst="rect">
            <a:avLst/>
          </a:prstGeom>
        </p:spPr>
      </p:pic>
      <p:pic>
        <p:nvPicPr>
          <p:cNvPr id="5" name="صورة 4" descr="لقطة الشاشة"/>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6973" y="2929114"/>
            <a:ext cx="1343212" cy="1314633"/>
          </a:xfrm>
          <a:prstGeom prst="rect">
            <a:avLst/>
          </a:prstGeom>
        </p:spPr>
      </p:pic>
      <p:grpSp>
        <p:nvGrpSpPr>
          <p:cNvPr id="9" name="مجموعة 8"/>
          <p:cNvGrpSpPr/>
          <p:nvPr/>
        </p:nvGrpSpPr>
        <p:grpSpPr>
          <a:xfrm>
            <a:off x="3684045" y="3365945"/>
            <a:ext cx="2198422" cy="2408574"/>
            <a:chOff x="5280551" y="3898207"/>
            <a:chExt cx="2931231" cy="2408574"/>
          </a:xfrm>
        </p:grpSpPr>
        <p:pic>
          <p:nvPicPr>
            <p:cNvPr id="6" name="صورة 5" descr="لقطة الشاشة"/>
            <p:cNvPicPr>
              <a:picLocks noChangeAspect="1"/>
            </p:cNvPicPr>
            <p:nvPr/>
          </p:nvPicPr>
          <p:blipFill rotWithShape="1">
            <a:blip r:embed="rId5" cstate="print">
              <a:extLst>
                <a:ext uri="{28A0092B-C50C-407E-A947-70E740481C1C}">
                  <a14:useLocalDpi xmlns:a14="http://schemas.microsoft.com/office/drawing/2010/main" xmlns="" val="0"/>
                </a:ext>
              </a:extLst>
            </a:blip>
            <a:srcRect l="10673"/>
            <a:stretch/>
          </p:blipFill>
          <p:spPr>
            <a:xfrm>
              <a:off x="5650173" y="3898207"/>
              <a:ext cx="1828800" cy="1858058"/>
            </a:xfrm>
            <a:prstGeom prst="rect">
              <a:avLst/>
            </a:prstGeom>
          </p:spPr>
        </p:pic>
        <p:sp>
          <p:nvSpPr>
            <p:cNvPr id="7" name="مستطيل 6"/>
            <p:cNvSpPr/>
            <p:nvPr/>
          </p:nvSpPr>
          <p:spPr>
            <a:xfrm>
              <a:off x="5280551" y="5937449"/>
              <a:ext cx="2931231" cy="369332"/>
            </a:xfrm>
            <a:prstGeom prst="rect">
              <a:avLst/>
            </a:prstGeom>
          </p:spPr>
          <p:txBody>
            <a:bodyPr wrap="none">
              <a:spAutoFit/>
            </a:bodyPr>
            <a:lstStyle/>
            <a:p>
              <a:r>
                <a:rPr lang="en-US" b="1" dirty="0"/>
                <a:t>The guanidine group </a:t>
              </a:r>
              <a:endParaRPr lang="ar-SA" dirty="0"/>
            </a:p>
          </p:txBody>
        </p:sp>
      </p:grpSp>
      <p:pic>
        <p:nvPicPr>
          <p:cNvPr id="8" name="صورة 7" descr="لقطة الشاشة"/>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776163" y="3035600"/>
            <a:ext cx="846440" cy="1208147"/>
          </a:xfrm>
          <a:prstGeom prst="rect">
            <a:avLst/>
          </a:prstGeom>
        </p:spPr>
      </p:pic>
    </p:spTree>
    <p:extLst>
      <p:ext uri="{BB962C8B-B14F-4D97-AF65-F5344CB8AC3E}">
        <p14:creationId xmlns:p14="http://schemas.microsoft.com/office/powerpoint/2010/main" xmlns="" val="780785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en-US" sz="2400" b="1" dirty="0"/>
              <a:t>⑤</a:t>
            </a:r>
            <a:r>
              <a:rPr lang="en-US" sz="2400" b="1" u="sng" dirty="0"/>
              <a:t>The Sakaguchi test:</a:t>
            </a:r>
            <a:r>
              <a:rPr lang="en-US" sz="2400" b="1" dirty="0"/>
              <a:t> </a:t>
            </a:r>
            <a:br>
              <a:rPr lang="en-US" sz="2400" b="1" dirty="0"/>
            </a:br>
            <a:r>
              <a:rPr lang="en-US" sz="2400" b="1" dirty="0"/>
              <a:t>The only amino acid containing the Guanidine group is and this reacts with </a:t>
            </a:r>
            <a:br>
              <a:rPr lang="en-US" sz="2400" b="1" dirty="0"/>
            </a:br>
            <a:r>
              <a:rPr lang="en-US" sz="2400" b="1" dirty="0"/>
              <a:t> </a:t>
            </a:r>
            <a:r>
              <a:rPr lang="el-GR" sz="2400" b="1" dirty="0"/>
              <a:t>α</a:t>
            </a:r>
            <a:r>
              <a:rPr lang="en-US" sz="2400" b="1" dirty="0"/>
              <a:t> – </a:t>
            </a:r>
            <a:r>
              <a:rPr lang="en-US" sz="2400" b="1" dirty="0">
                <a:ln>
                  <a:solidFill>
                    <a:schemeClr val="accent1"/>
                  </a:solidFill>
                </a:ln>
              </a:rPr>
              <a:t>Naphthol</a:t>
            </a:r>
            <a:r>
              <a:rPr lang="en-US" sz="2400" b="1" dirty="0"/>
              <a:t> and an oxidizing agent such as bromine to give a red color</a:t>
            </a:r>
            <a:r>
              <a:rPr lang="en-US" sz="2400" b="1" dirty="0" smtClean="0"/>
              <a:t>.</a:t>
            </a:r>
            <a:br>
              <a:rPr lang="en-US" sz="2400" b="1" dirty="0" smtClean="0"/>
            </a:br>
            <a:r>
              <a:rPr lang="en-US" sz="2400" b="1" dirty="0" smtClean="0"/>
              <a:t>Arg. (red solution), Gelatin &amp; Albumen</a:t>
            </a:r>
            <a:r>
              <a:rPr lang="el-GR" sz="2400" b="1" dirty="0" smtClean="0"/>
              <a:t> </a:t>
            </a:r>
            <a:r>
              <a:rPr lang="en-US" sz="2400" b="1" dirty="0" smtClean="0"/>
              <a:t>(</a:t>
            </a:r>
            <a:r>
              <a:rPr lang="en-US" sz="2400" b="1" dirty="0"/>
              <a:t>red </a:t>
            </a:r>
            <a:r>
              <a:rPr lang="en-US" sz="2400" b="1" dirty="0" smtClean="0"/>
              <a:t>solutions) are positive the other samples are </a:t>
            </a:r>
            <a:r>
              <a:rPr lang="en-US" sz="2400" b="1" smtClean="0"/>
              <a:t>negative results. </a:t>
            </a:r>
            <a:endParaRPr lang="ar-SA" sz="2400" dirty="0"/>
          </a:p>
        </p:txBody>
      </p:sp>
      <p:pic>
        <p:nvPicPr>
          <p:cNvPr id="3" name="صورة 2"/>
          <p:cNvPicPr>
            <a:picLocks noChangeAspect="1"/>
          </p:cNvPicPr>
          <p:nvPr/>
        </p:nvPicPr>
        <p:blipFill rotWithShape="1">
          <a:blip r:embed="rId2" cstate="print">
            <a:extLst>
              <a:ext uri="{28A0092B-C50C-407E-A947-70E740481C1C}">
                <a14:useLocalDpi xmlns:a14="http://schemas.microsoft.com/office/drawing/2010/main" xmlns="" val="0"/>
              </a:ext>
            </a:extLst>
          </a:blip>
          <a:srcRect l="6569" r="24600" b="37326"/>
          <a:stretch/>
        </p:blipFill>
        <p:spPr>
          <a:xfrm>
            <a:off x="1593376" y="2634012"/>
            <a:ext cx="2978624" cy="3070753"/>
          </a:xfrm>
          <a:prstGeom prst="rect">
            <a:avLst/>
          </a:prstGeom>
        </p:spPr>
      </p:pic>
    </p:spTree>
    <p:extLst>
      <p:ext uri="{BB962C8B-B14F-4D97-AF65-F5344CB8AC3E}">
        <p14:creationId xmlns:p14="http://schemas.microsoft.com/office/powerpoint/2010/main" xmlns="" val="2621553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232005" y="135495"/>
            <a:ext cx="8806225" cy="1655762"/>
          </a:xfrm>
        </p:spPr>
        <p:txBody>
          <a:bodyPr>
            <a:noAutofit/>
          </a:bodyPr>
          <a:lstStyle/>
          <a:p>
            <a:pPr algn="l"/>
            <a:r>
              <a:rPr lang="en-US" sz="2800" b="1" u="sng" dirty="0"/>
              <a:t>Proteins</a:t>
            </a:r>
            <a:r>
              <a:rPr lang="en-US" sz="2800" b="1" dirty="0"/>
              <a:t> </a:t>
            </a:r>
            <a:r>
              <a:rPr lang="en-US" sz="2800" b="1" dirty="0" smtClean="0"/>
              <a:t>:</a:t>
            </a:r>
          </a:p>
          <a:p>
            <a:pPr algn="l"/>
            <a:r>
              <a:rPr lang="en-US" sz="2800" b="1" dirty="0" smtClean="0"/>
              <a:t>Proteins are polymer or macromolecules, the building units </a:t>
            </a:r>
            <a:r>
              <a:rPr lang="en-US" sz="2800" b="1" dirty="0"/>
              <a:t>or </a:t>
            </a:r>
            <a:r>
              <a:rPr lang="en-US" sz="2800" b="1" dirty="0" smtClean="0"/>
              <a:t>monomer of which are the </a:t>
            </a:r>
            <a:r>
              <a:rPr lang="el-GR" sz="2800" b="1" dirty="0"/>
              <a:t>α</a:t>
            </a:r>
            <a:r>
              <a:rPr lang="en-US" sz="2800" b="1" dirty="0"/>
              <a:t>-amino</a:t>
            </a:r>
            <a:r>
              <a:rPr lang="en-US" sz="2800" b="1" dirty="0" smtClean="0"/>
              <a:t> acids. </a:t>
            </a:r>
            <a:r>
              <a:rPr lang="en-US" sz="2800" b="1" dirty="0"/>
              <a:t>An -amino </a:t>
            </a:r>
            <a:r>
              <a:rPr lang="en-US" sz="2800" b="1" dirty="0" smtClean="0"/>
              <a:t>acid contains a carboxyl group and amino group, both of which are attached to the</a:t>
            </a:r>
            <a:r>
              <a:rPr lang="el-GR" sz="2800" b="1" dirty="0"/>
              <a:t> α</a:t>
            </a:r>
            <a:r>
              <a:rPr lang="en-US" sz="2800" b="1" dirty="0" smtClean="0"/>
              <a:t>-carbon atom of the amino acid fig(1). </a:t>
            </a:r>
            <a:endParaRPr lang="ar-IQ" sz="2800" b="1" dirty="0" smtClean="0"/>
          </a:p>
          <a:p>
            <a:pPr algn="l"/>
            <a:endParaRPr lang="en-US" sz="2800" b="1" u="sng" dirty="0" smtClean="0"/>
          </a:p>
        </p:txBody>
      </p:sp>
      <p:pic>
        <p:nvPicPr>
          <p:cNvPr id="4" name="صورة 3" descr="لقطة الشاشة"/>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49422" y="2914650"/>
            <a:ext cx="2026156" cy="2311035"/>
          </a:xfrm>
          <a:prstGeom prst="rect">
            <a:avLst/>
          </a:prstGeom>
        </p:spPr>
      </p:pic>
      <p:pic>
        <p:nvPicPr>
          <p:cNvPr id="6" name="صورة 5" descr="لقطة الشاشة"/>
          <p:cNvPicPr>
            <a:picLocks noChangeAspect="1"/>
          </p:cNvPicPr>
          <p:nvPr/>
        </p:nvPicPr>
        <p:blipFill rotWithShape="1">
          <a:blip r:embed="rId3" cstate="print">
            <a:extLst>
              <a:ext uri="{28A0092B-C50C-407E-A947-70E740481C1C}">
                <a14:useLocalDpi xmlns:a14="http://schemas.microsoft.com/office/drawing/2010/main" xmlns="" val="0"/>
              </a:ext>
            </a:extLst>
          </a:blip>
          <a:srcRect l="18460" t="2915" r="15177" b="-2616"/>
          <a:stretch/>
        </p:blipFill>
        <p:spPr>
          <a:xfrm>
            <a:off x="2589664" y="2686051"/>
            <a:ext cx="1842448" cy="2743199"/>
          </a:xfrm>
          <a:prstGeom prst="rect">
            <a:avLst/>
          </a:prstGeom>
        </p:spPr>
      </p:pic>
      <p:pic>
        <p:nvPicPr>
          <p:cNvPr id="7" name="صورة 6" descr="لقطة الشاشة"/>
          <p:cNvPicPr>
            <a:picLocks noChangeAspect="1"/>
          </p:cNvPicPr>
          <p:nvPr/>
        </p:nvPicPr>
        <p:blipFill rotWithShape="1">
          <a:blip r:embed="rId3" cstate="print">
            <a:extLst>
              <a:ext uri="{28A0092B-C50C-407E-A947-70E740481C1C}">
                <a14:useLocalDpi xmlns:a14="http://schemas.microsoft.com/office/drawing/2010/main" xmlns="" val="0"/>
              </a:ext>
            </a:extLst>
          </a:blip>
          <a:srcRect l="18460" t="81700" r="15177" b="-2616"/>
          <a:stretch/>
        </p:blipFill>
        <p:spPr>
          <a:xfrm>
            <a:off x="4933129" y="4853770"/>
            <a:ext cx="1842448" cy="575480"/>
          </a:xfrm>
          <a:prstGeom prst="rect">
            <a:avLst/>
          </a:prstGeom>
        </p:spPr>
      </p:pic>
      <p:sp>
        <p:nvSpPr>
          <p:cNvPr id="8" name="مستطيل 7"/>
          <p:cNvSpPr/>
          <p:nvPr/>
        </p:nvSpPr>
        <p:spPr>
          <a:xfrm>
            <a:off x="2928178" y="5674070"/>
            <a:ext cx="5380447" cy="369332"/>
          </a:xfrm>
          <a:prstGeom prst="rect">
            <a:avLst/>
          </a:prstGeom>
        </p:spPr>
        <p:txBody>
          <a:bodyPr wrap="none">
            <a:spAutoFit/>
          </a:bodyPr>
          <a:lstStyle/>
          <a:p>
            <a:r>
              <a:rPr lang="en-US" b="1" dirty="0">
                <a:solidFill>
                  <a:prstClr val="black"/>
                </a:solidFill>
              </a:rPr>
              <a:t>fig(1</a:t>
            </a:r>
            <a:r>
              <a:rPr lang="en-US" b="1" dirty="0" smtClean="0">
                <a:solidFill>
                  <a:prstClr val="black"/>
                </a:solidFill>
              </a:rPr>
              <a:t>):</a:t>
            </a:r>
            <a:r>
              <a:rPr lang="en-US" b="1" dirty="0"/>
              <a:t> Proteins </a:t>
            </a:r>
            <a:r>
              <a:rPr lang="en-US" b="1" dirty="0" smtClean="0"/>
              <a:t>and monomer </a:t>
            </a:r>
            <a:r>
              <a:rPr lang="el-GR" b="1" dirty="0"/>
              <a:t>α</a:t>
            </a:r>
            <a:r>
              <a:rPr lang="en-US" b="1" dirty="0"/>
              <a:t>-amino acid </a:t>
            </a:r>
            <a:r>
              <a:rPr lang="en-US" b="1" dirty="0" smtClean="0"/>
              <a:t>structures.</a:t>
            </a:r>
            <a:endParaRPr lang="ar-SA" b="1" dirty="0"/>
          </a:p>
        </p:txBody>
      </p:sp>
    </p:spTree>
    <p:extLst>
      <p:ext uri="{BB962C8B-B14F-4D97-AF65-F5344CB8AC3E}">
        <p14:creationId xmlns:p14="http://schemas.microsoft.com/office/powerpoint/2010/main" xmlns="" val="334310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txBox="1">
            <a:spLocks/>
          </p:cNvSpPr>
          <p:nvPr/>
        </p:nvSpPr>
        <p:spPr>
          <a:xfrm>
            <a:off x="307070" y="284965"/>
            <a:ext cx="8673157" cy="1655762"/>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b="1" dirty="0" smtClean="0"/>
              <a:t>Beta amino acids and Gama amino acids  also occur in nature but not as a component of proteins. With exception of</a:t>
            </a:r>
            <a:r>
              <a:rPr lang="en-US" b="1" dirty="0"/>
              <a:t> </a:t>
            </a:r>
            <a:r>
              <a:rPr lang="en-US" b="1" dirty="0" smtClean="0"/>
              <a:t>Glycine </a:t>
            </a:r>
            <a:r>
              <a:rPr lang="en-US" b="1" dirty="0"/>
              <a:t>all </a:t>
            </a:r>
            <a:r>
              <a:rPr lang="el-GR" b="1" dirty="0"/>
              <a:t>α</a:t>
            </a:r>
            <a:r>
              <a:rPr lang="en-US" b="1" dirty="0"/>
              <a:t> – amino acids are </a:t>
            </a:r>
            <a:r>
              <a:rPr lang="en-US" b="1" dirty="0" smtClean="0"/>
              <a:t>asymmetric, i.e. Four</a:t>
            </a:r>
            <a:r>
              <a:rPr lang="en-US" b="1" dirty="0"/>
              <a:t> </a:t>
            </a:r>
            <a:r>
              <a:rPr lang="en-US" b="1" dirty="0" smtClean="0"/>
              <a:t>different groups are bounded to the</a:t>
            </a:r>
            <a:r>
              <a:rPr lang="el-GR" b="1" dirty="0"/>
              <a:t> α</a:t>
            </a:r>
            <a:r>
              <a:rPr lang="en-US" b="1" dirty="0"/>
              <a:t> – </a:t>
            </a:r>
            <a:r>
              <a:rPr lang="en-US" b="1" dirty="0" smtClean="0"/>
              <a:t>carbon atom occur optically active . Also</a:t>
            </a:r>
            <a:r>
              <a:rPr lang="el-GR" b="1" dirty="0"/>
              <a:t> α</a:t>
            </a:r>
            <a:r>
              <a:rPr lang="en-US" b="1" dirty="0"/>
              <a:t> – amino acids </a:t>
            </a:r>
            <a:r>
              <a:rPr lang="en-US" b="1" dirty="0" smtClean="0"/>
              <a:t>can be L </a:t>
            </a:r>
            <a:r>
              <a:rPr lang="en-US" b="1" dirty="0"/>
              <a:t>isomers </a:t>
            </a:r>
            <a:r>
              <a:rPr lang="en-US" b="1" dirty="0" smtClean="0"/>
              <a:t>or D isomers. In nature proteins of higher organism, only the</a:t>
            </a:r>
            <a:r>
              <a:rPr lang="en-US" b="1" dirty="0"/>
              <a:t> L </a:t>
            </a:r>
            <a:r>
              <a:rPr lang="en-US" b="1" dirty="0" smtClean="0"/>
              <a:t>isomers of one or more of approximately 20 amino acids are present. </a:t>
            </a:r>
            <a:endParaRPr lang="en-US" b="1" u="sng" dirty="0" smtClean="0"/>
          </a:p>
        </p:txBody>
      </p:sp>
      <p:grpSp>
        <p:nvGrpSpPr>
          <p:cNvPr id="2" name="مجموعة 10"/>
          <p:cNvGrpSpPr/>
          <p:nvPr/>
        </p:nvGrpSpPr>
        <p:grpSpPr>
          <a:xfrm>
            <a:off x="1596284" y="3233861"/>
            <a:ext cx="6299013" cy="2839392"/>
            <a:chOff x="2073788" y="1500595"/>
            <a:chExt cx="8398684" cy="2839392"/>
          </a:xfrm>
        </p:grpSpPr>
        <p:pic>
          <p:nvPicPr>
            <p:cNvPr id="12" name="صورة 11" descr="لقطة الشاشة"/>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73788" y="1966784"/>
              <a:ext cx="2934936" cy="1534340"/>
            </a:xfrm>
            <a:prstGeom prst="rect">
              <a:avLst/>
            </a:prstGeom>
          </p:spPr>
        </p:pic>
        <p:sp>
          <p:nvSpPr>
            <p:cNvPr id="13" name="عنوان 1"/>
            <p:cNvSpPr txBox="1">
              <a:spLocks/>
            </p:cNvSpPr>
            <p:nvPr/>
          </p:nvSpPr>
          <p:spPr>
            <a:xfrm>
              <a:off x="8388736" y="3651795"/>
              <a:ext cx="2083736" cy="688192"/>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t>all </a:t>
              </a:r>
              <a:r>
                <a:rPr lang="el-GR" sz="1800" b="1" dirty="0" smtClean="0"/>
                <a:t>α</a:t>
              </a:r>
              <a:r>
                <a:rPr lang="en-US" sz="1800" b="1" dirty="0" smtClean="0"/>
                <a:t> – amino acids asymmetric </a:t>
              </a:r>
              <a:r>
                <a:rPr lang="ar-IQ" sz="1800" b="1" dirty="0" smtClean="0"/>
                <a:t>   </a:t>
              </a:r>
              <a:br>
                <a:rPr lang="ar-IQ" sz="1800" b="1" dirty="0" smtClean="0"/>
              </a:br>
              <a:endParaRPr lang="ar-SA" sz="1800" b="1" dirty="0"/>
            </a:p>
          </p:txBody>
        </p:sp>
        <p:pic>
          <p:nvPicPr>
            <p:cNvPr id="14" name="صورة 13" descr="لقطة الشاشة"/>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54416" y="1500595"/>
              <a:ext cx="2324424" cy="2000529"/>
            </a:xfrm>
            <a:prstGeom prst="rect">
              <a:avLst/>
            </a:prstGeom>
          </p:spPr>
        </p:pic>
        <p:pic>
          <p:nvPicPr>
            <p:cNvPr id="15" name="صورة 14" descr="لقطة الشاشة"/>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542904" y="1545484"/>
              <a:ext cx="2468333" cy="2106311"/>
            </a:xfrm>
            <a:prstGeom prst="rect">
              <a:avLst/>
            </a:prstGeom>
          </p:spPr>
        </p:pic>
        <p:sp>
          <p:nvSpPr>
            <p:cNvPr id="16" name="مستطيل 15"/>
            <p:cNvSpPr/>
            <p:nvPr/>
          </p:nvSpPr>
          <p:spPr>
            <a:xfrm>
              <a:off x="6281455" y="3696684"/>
              <a:ext cx="1321644" cy="369332"/>
            </a:xfrm>
            <a:prstGeom prst="rect">
              <a:avLst/>
            </a:prstGeom>
          </p:spPr>
          <p:txBody>
            <a:bodyPr wrap="none">
              <a:spAutoFit/>
            </a:bodyPr>
            <a:lstStyle/>
            <a:p>
              <a:r>
                <a:rPr lang="en-US" b="1" dirty="0"/>
                <a:t> Glycine </a:t>
              </a:r>
              <a:endParaRPr lang="ar-SA" dirty="0"/>
            </a:p>
          </p:txBody>
        </p:sp>
      </p:grpSp>
    </p:spTree>
    <p:extLst>
      <p:ext uri="{BB962C8B-B14F-4D97-AF65-F5344CB8AC3E}">
        <p14:creationId xmlns:p14="http://schemas.microsoft.com/office/powerpoint/2010/main" xmlns="" val="225171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493932" y="624817"/>
            <a:ext cx="8516203" cy="3108543"/>
          </a:xfrm>
          <a:prstGeom prst="rect">
            <a:avLst/>
          </a:prstGeom>
        </p:spPr>
        <p:txBody>
          <a:bodyPr wrap="square">
            <a:spAutoFit/>
          </a:bodyPr>
          <a:lstStyle/>
          <a:p>
            <a:pPr algn="l"/>
            <a:r>
              <a:rPr lang="en-US" sz="2800" b="1" dirty="0"/>
              <a:t>When an amino group and carboxyl group of two amino acid molecules combine the resulting bond is called a peptide bond, and the constituent of amino acids are termed amino acid residue linked by peptide bonds. Peptides of more than ten amino acids are termed Polypeptides. With the increase in molecular weight the proteins will form. </a:t>
            </a:r>
            <a:endParaRPr lang="en-US" sz="2800" b="1" u="sng" dirty="0"/>
          </a:p>
        </p:txBody>
      </p:sp>
      <p:pic>
        <p:nvPicPr>
          <p:cNvPr id="11" name="صورة 10" descr="لقطة الشاشة"/>
          <p:cNvPicPr>
            <a:picLocks noChangeAspect="1"/>
          </p:cNvPicPr>
          <p:nvPr/>
        </p:nvPicPr>
        <p:blipFill rotWithShape="1">
          <a:blip r:embed="rId2" cstate="print">
            <a:extLst>
              <a:ext uri="{28A0092B-C50C-407E-A947-70E740481C1C}">
                <a14:useLocalDpi xmlns:a14="http://schemas.microsoft.com/office/drawing/2010/main" xmlns="" val="0"/>
              </a:ext>
            </a:extLst>
          </a:blip>
          <a:srcRect b="1172"/>
          <a:stretch/>
        </p:blipFill>
        <p:spPr>
          <a:xfrm>
            <a:off x="3081079" y="3415026"/>
            <a:ext cx="3186557" cy="2617285"/>
          </a:xfrm>
          <a:prstGeom prst="rect">
            <a:avLst/>
          </a:prstGeom>
        </p:spPr>
      </p:pic>
    </p:spTree>
    <p:extLst>
      <p:ext uri="{BB962C8B-B14F-4D97-AF65-F5344CB8AC3E}">
        <p14:creationId xmlns:p14="http://schemas.microsoft.com/office/powerpoint/2010/main" xmlns="" val="174212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35424" y="586555"/>
            <a:ext cx="8710683" cy="1384995"/>
          </a:xfrm>
          <a:prstGeom prst="rect">
            <a:avLst/>
          </a:prstGeom>
        </p:spPr>
        <p:txBody>
          <a:bodyPr wrap="square">
            <a:spAutoFit/>
          </a:bodyPr>
          <a:lstStyle/>
          <a:p>
            <a:pPr algn="l"/>
            <a:r>
              <a:rPr lang="en-US" sz="2800" b="1" dirty="0"/>
              <a:t>The dividing line between large Polypeptides and small proteins is usually taken to be between MW 8000 and </a:t>
            </a:r>
            <a:r>
              <a:rPr lang="en-US" sz="2800" b="1" dirty="0" smtClean="0"/>
              <a:t>10000 KD. </a:t>
            </a:r>
            <a:endParaRPr lang="en-US" sz="2800" b="1" u="sng" dirty="0"/>
          </a:p>
        </p:txBody>
      </p:sp>
      <p:pic>
        <p:nvPicPr>
          <p:cNvPr id="4" name="صورة 3" descr="لقطة الشاشة"/>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5093" y="3360363"/>
            <a:ext cx="2432883" cy="2740187"/>
          </a:xfrm>
          <a:prstGeom prst="rect">
            <a:avLst/>
          </a:prstGeom>
        </p:spPr>
      </p:pic>
      <p:pic>
        <p:nvPicPr>
          <p:cNvPr id="1026" name="Picture 2" descr="https://tse3.mm.bing.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94328" y="3522628"/>
            <a:ext cx="3756547" cy="24156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376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409433" y="576952"/>
            <a:ext cx="8424080" cy="2246769"/>
          </a:xfrm>
          <a:prstGeom prst="rect">
            <a:avLst/>
          </a:prstGeom>
        </p:spPr>
        <p:txBody>
          <a:bodyPr wrap="square">
            <a:spAutoFit/>
          </a:bodyPr>
          <a:lstStyle/>
          <a:p>
            <a:pPr algn="l"/>
            <a:r>
              <a:rPr lang="en-US" sz="2800" b="1" dirty="0"/>
              <a:t>Proteins &amp; amino acids  can be analyzed qualitatively and quantitatively.</a:t>
            </a:r>
          </a:p>
          <a:p>
            <a:pPr algn="l"/>
            <a:r>
              <a:rPr lang="en-US" sz="2800" b="1" dirty="0"/>
              <a:t>Different proteins &amp; amino acids may be separated by chromatography or electrophoresis before individual testing.  </a:t>
            </a:r>
            <a:endParaRPr lang="en-US" sz="2800" b="1" u="sng" dirty="0"/>
          </a:p>
        </p:txBody>
      </p:sp>
      <p:pic>
        <p:nvPicPr>
          <p:cNvPr id="2060" name="Picture 12" descr="https://tse3.mm.bing.n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96780"/>
            <a:ext cx="2135981" cy="1590675"/>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https://tse2.mm.bing.n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50256" y="2393539"/>
            <a:ext cx="1771651"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64" name="Picture 16" descr="https://tse2.mm.bing.ne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769181" y="3593689"/>
            <a:ext cx="2286000" cy="1657351"/>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2" descr="https://tse4.mm.bing.net/"/>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187855" y="2164938"/>
            <a:ext cx="1685925"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مستطيل 3"/>
          <p:cNvSpPr/>
          <p:nvPr/>
        </p:nvSpPr>
        <p:spPr>
          <a:xfrm>
            <a:off x="390196" y="4584948"/>
            <a:ext cx="1889876" cy="369332"/>
          </a:xfrm>
          <a:prstGeom prst="rect">
            <a:avLst/>
          </a:prstGeom>
        </p:spPr>
        <p:txBody>
          <a:bodyPr wrap="none">
            <a:spAutoFit/>
          </a:bodyPr>
          <a:lstStyle/>
          <a:p>
            <a:r>
              <a:rPr lang="en-US" b="1" dirty="0" smtClean="0"/>
              <a:t>Chromatography  </a:t>
            </a:r>
            <a:endParaRPr lang="ar-SA" dirty="0"/>
          </a:p>
        </p:txBody>
      </p:sp>
      <p:sp>
        <p:nvSpPr>
          <p:cNvPr id="5" name="مستطيل 4"/>
          <p:cNvSpPr/>
          <p:nvPr/>
        </p:nvSpPr>
        <p:spPr>
          <a:xfrm>
            <a:off x="7056733" y="5384929"/>
            <a:ext cx="1703736" cy="369332"/>
          </a:xfrm>
          <a:prstGeom prst="rect">
            <a:avLst/>
          </a:prstGeom>
        </p:spPr>
        <p:txBody>
          <a:bodyPr wrap="none">
            <a:spAutoFit/>
          </a:bodyPr>
          <a:lstStyle/>
          <a:p>
            <a:r>
              <a:rPr lang="en-US" b="1" dirty="0" smtClean="0"/>
              <a:t>Electrophoresis </a:t>
            </a:r>
            <a:endParaRPr lang="ar-SA" dirty="0"/>
          </a:p>
        </p:txBody>
      </p:sp>
    </p:spTree>
    <p:extLst>
      <p:ext uri="{BB962C8B-B14F-4D97-AF65-F5344CB8AC3E}">
        <p14:creationId xmlns:p14="http://schemas.microsoft.com/office/powerpoint/2010/main" xmlns="" val="376605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358252" y="330789"/>
            <a:ext cx="8505968" cy="5262979"/>
          </a:xfrm>
          <a:prstGeom prst="rect">
            <a:avLst/>
          </a:prstGeom>
        </p:spPr>
        <p:txBody>
          <a:bodyPr wrap="square">
            <a:spAutoFit/>
          </a:bodyPr>
          <a:lstStyle/>
          <a:p>
            <a:pPr algn="l"/>
            <a:r>
              <a:rPr lang="en-US" sz="2800" b="1" dirty="0"/>
              <a:t>Principle of the color tests:- </a:t>
            </a:r>
            <a:br>
              <a:rPr lang="en-US" sz="2800" b="1" dirty="0"/>
            </a:br>
            <a:r>
              <a:rPr lang="en-US" sz="2800" b="1" dirty="0"/>
              <a:t>①- Biuret Test</a:t>
            </a:r>
            <a:r>
              <a:rPr lang="en-US" sz="2800" b="1" dirty="0" smtClean="0"/>
              <a:t>:</a:t>
            </a:r>
            <a:r>
              <a:rPr lang="en-US" sz="2800" b="1" dirty="0"/>
              <a:t/>
            </a:r>
            <a:br>
              <a:rPr lang="en-US" sz="2800" b="1" dirty="0"/>
            </a:br>
            <a:r>
              <a:rPr lang="en-US" sz="2800" b="1" dirty="0"/>
              <a:t>Compounds react containing two or more peptide bond with Cu(II) ions in alkaline solution to form a purple (pink to violet) color. The color is due to coordination complex formation or chelation of the Cu (II) ions &amp; the carbonyl oxygen &amp; amid nitrogen atom of the peptide bond. At least two peptide bonds (tri-peptide) are required for a positive test. The name of this test comes from the compound biuret, which due to structural similarity to peptide bonds also gives a typically positive reaction. </a:t>
            </a:r>
            <a:endParaRPr lang="ar-SA" sz="2800" dirty="0"/>
          </a:p>
        </p:txBody>
      </p:sp>
    </p:spTree>
    <p:extLst>
      <p:ext uri="{BB962C8B-B14F-4D97-AF65-F5344CB8AC3E}">
        <p14:creationId xmlns:p14="http://schemas.microsoft.com/office/powerpoint/2010/main" xmlns="" val="291403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09433" y="914401"/>
            <a:ext cx="8444552" cy="1343113"/>
          </a:xfrm>
        </p:spPr>
        <p:txBody>
          <a:bodyPr>
            <a:normAutofit fontScale="90000"/>
          </a:bodyPr>
          <a:lstStyle/>
          <a:p>
            <a:pPr algn="l"/>
            <a:r>
              <a:rPr lang="en-US" sz="2800" b="1" dirty="0" smtClean="0"/>
              <a:t/>
            </a:r>
            <a:br>
              <a:rPr lang="en-US" sz="2800" b="1" dirty="0" smtClean="0"/>
            </a:br>
            <a:r>
              <a:rPr lang="en-US" sz="2800" b="1" dirty="0"/>
              <a:t/>
            </a:r>
            <a:br>
              <a:rPr lang="en-US" sz="2800" b="1" dirty="0"/>
            </a:br>
            <a:r>
              <a:rPr lang="ar-IQ" sz="2800" b="1" dirty="0" smtClean="0"/>
              <a:t>    </a:t>
            </a:r>
            <a:r>
              <a:rPr lang="en-US" sz="2800" b="1" dirty="0" smtClean="0"/>
              <a:t>                                                             </a:t>
            </a:r>
            <a:br>
              <a:rPr lang="en-US" sz="2800" b="1" dirty="0" smtClean="0"/>
            </a:br>
            <a:r>
              <a:rPr lang="en-US" sz="2800" b="1" dirty="0"/>
              <a:t/>
            </a:r>
            <a:br>
              <a:rPr lang="en-US" sz="2800" b="1" dirty="0"/>
            </a:br>
            <a:r>
              <a:rPr lang="en-US" sz="2800" b="1" dirty="0" smtClean="0"/>
              <a:t>                                                   NH₂ </a:t>
            </a:r>
            <a:br>
              <a:rPr lang="en-US" sz="2800" b="1" dirty="0" smtClean="0"/>
            </a:br>
            <a:r>
              <a:rPr lang="en-US" sz="2800" b="1" dirty="0" smtClean="0"/>
              <a:t>           	                                                            </a:t>
            </a:r>
            <a:r>
              <a:rPr lang="ar-IQ" sz="2800" b="1" dirty="0" smtClean="0"/>
              <a:t>                        </a:t>
            </a:r>
            <a:r>
              <a:rPr lang="en-US" sz="2800" b="1" dirty="0" smtClean="0"/>
              <a:t/>
            </a:r>
            <a:br>
              <a:rPr lang="en-US" sz="2800" b="1" dirty="0" smtClean="0"/>
            </a:br>
            <a:r>
              <a:rPr lang="en-US" sz="2800" b="1" dirty="0" smtClean="0"/>
              <a:t>                                            </a:t>
            </a:r>
            <a:r>
              <a:rPr lang="ar-IQ" sz="2800" b="1" dirty="0" smtClean="0"/>
              <a:t>				</a:t>
            </a:r>
            <a:r>
              <a:rPr lang="en-US" sz="2800" b="1" spc="300" dirty="0"/>
              <a:t> </a:t>
            </a:r>
            <a:r>
              <a:rPr lang="en-US" sz="2800" b="1" spc="300" dirty="0" smtClean="0"/>
              <a:t>C=O </a:t>
            </a:r>
            <a:r>
              <a:rPr lang="ar-IQ" sz="2800" b="1" dirty="0" smtClean="0"/>
              <a:t>					</a:t>
            </a:r>
            <a:r>
              <a:rPr lang="en-US" sz="2800" b="1" dirty="0"/>
              <a:t/>
            </a:r>
            <a:br>
              <a:rPr lang="en-US" sz="2800" b="1" dirty="0"/>
            </a:br>
            <a:r>
              <a:rPr lang="en-US" sz="2800" b="1" dirty="0" smtClean="0"/>
              <a:t>                                    </a:t>
            </a:r>
            <a:r>
              <a:rPr lang="en-US" sz="2800" b="1" spc="300" dirty="0" smtClean="0"/>
              <a:t>∆</a:t>
            </a:r>
            <a:r>
              <a:rPr lang="en-US" sz="2800" b="1" dirty="0" smtClean="0"/>
              <a:t/>
            </a:r>
            <a:br>
              <a:rPr lang="en-US" sz="2800" b="1" dirty="0" smtClean="0"/>
            </a:br>
            <a:r>
              <a:rPr lang="en-US" sz="2800" b="1" dirty="0" smtClean="0"/>
              <a:t>2(NH₂)₂ C=O          → →</a:t>
            </a:r>
            <a:r>
              <a:rPr lang="en-US" sz="2800" b="1" dirty="0"/>
              <a:t> </a:t>
            </a:r>
            <a:r>
              <a:rPr lang="en-US" sz="2800" b="1" dirty="0" smtClean="0"/>
              <a:t>→   NH             +      NH₃</a:t>
            </a:r>
            <a:br>
              <a:rPr lang="en-US" sz="2800" b="1" dirty="0" smtClean="0"/>
            </a:br>
            <a:r>
              <a:rPr lang="ar-IQ" sz="2800" b="1" dirty="0" smtClean="0"/>
              <a:t> </a:t>
            </a:r>
            <a:r>
              <a:rPr lang="en-US" sz="2800" b="1" dirty="0"/>
              <a:t/>
            </a:r>
            <a:br>
              <a:rPr lang="en-US" sz="2800" b="1" dirty="0"/>
            </a:br>
            <a:r>
              <a:rPr lang="en-US" sz="2800" b="1" dirty="0" smtClean="0"/>
              <a:t>                          </a:t>
            </a:r>
            <a:r>
              <a:rPr lang="en-US" sz="2000" b="1" dirty="0" smtClean="0"/>
              <a:t>(NaOH+CuSO₄)            </a:t>
            </a:r>
            <a:r>
              <a:rPr lang="en-US" sz="2800" b="1" dirty="0" smtClean="0"/>
              <a:t>C=O</a:t>
            </a:r>
            <a:br>
              <a:rPr lang="en-US" sz="2800" b="1" dirty="0" smtClean="0"/>
            </a:br>
            <a:r>
              <a:rPr lang="en-US" sz="2800" b="1" dirty="0"/>
              <a:t/>
            </a:r>
            <a:br>
              <a:rPr lang="en-US" sz="2800" b="1" dirty="0"/>
            </a:br>
            <a:r>
              <a:rPr lang="en-US" sz="2800" b="1" dirty="0" smtClean="0"/>
              <a:t>                                                   NH₂ </a:t>
            </a:r>
            <a:endParaRPr lang="ar-SA" sz="2800" b="1" dirty="0"/>
          </a:p>
        </p:txBody>
      </p:sp>
      <p:grpSp>
        <p:nvGrpSpPr>
          <p:cNvPr id="3" name="مجموعة 4"/>
          <p:cNvGrpSpPr/>
          <p:nvPr/>
        </p:nvGrpSpPr>
        <p:grpSpPr>
          <a:xfrm>
            <a:off x="6691118" y="2617240"/>
            <a:ext cx="2003004" cy="2282283"/>
            <a:chOff x="1610436" y="1933709"/>
            <a:chExt cx="4044478" cy="3226290"/>
          </a:xfrm>
        </p:grpSpPr>
        <p:pic>
          <p:nvPicPr>
            <p:cNvPr id="6" name="صورة 5" descr="لقطة الشاشة"/>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10436" y="1933709"/>
              <a:ext cx="2581032" cy="3226290"/>
            </a:xfrm>
            <a:prstGeom prst="rect">
              <a:avLst/>
            </a:prstGeom>
          </p:spPr>
        </p:pic>
        <p:pic>
          <p:nvPicPr>
            <p:cNvPr id="7" name="صورة 6" descr="لقطة الشاشة"/>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4067033" y="1933709"/>
              <a:ext cx="1587881" cy="3209368"/>
            </a:xfrm>
            <a:prstGeom prst="rect">
              <a:avLst/>
            </a:prstGeom>
          </p:spPr>
        </p:pic>
      </p:grpSp>
      <p:grpSp>
        <p:nvGrpSpPr>
          <p:cNvPr id="5" name="مجموعة 25"/>
          <p:cNvGrpSpPr/>
          <p:nvPr/>
        </p:nvGrpSpPr>
        <p:grpSpPr>
          <a:xfrm>
            <a:off x="1670004" y="1010273"/>
            <a:ext cx="3232531" cy="3696834"/>
            <a:chOff x="2049725" y="2314174"/>
            <a:chExt cx="4391452" cy="3648529"/>
          </a:xfrm>
        </p:grpSpPr>
        <p:sp>
          <p:nvSpPr>
            <p:cNvPr id="4" name="عنوان 1"/>
            <p:cNvSpPr txBox="1">
              <a:spLocks/>
            </p:cNvSpPr>
            <p:nvPr/>
          </p:nvSpPr>
          <p:spPr>
            <a:xfrm>
              <a:off x="3253287" y="5413428"/>
              <a:ext cx="3187890" cy="549275"/>
            </a:xfrm>
            <a:prstGeom prst="rect">
              <a:avLst/>
            </a:prstGeom>
          </p:spPr>
          <p:txBody>
            <a:bodyPr vert="horz" lIns="91440" tIns="45720" rIns="91440" bIns="45720" rtlCol="1" anchor="ctr">
              <a:normAutofit fontScale="7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800" b="1" dirty="0" smtClean="0"/>
                <a:t>Biuret coordination complex </a:t>
              </a:r>
              <a:endParaRPr lang="ar-SA" sz="2800" b="1" dirty="0"/>
            </a:p>
          </p:txBody>
        </p:sp>
        <p:cxnSp>
          <p:nvCxnSpPr>
            <p:cNvPr id="9" name="رابط كسهم مستقيم 8"/>
            <p:cNvCxnSpPr/>
            <p:nvPr/>
          </p:nvCxnSpPr>
          <p:spPr>
            <a:xfrm>
              <a:off x="2049725" y="3538124"/>
              <a:ext cx="1678674" cy="13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flipV="1">
              <a:off x="3957848" y="2988859"/>
              <a:ext cx="272958" cy="346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4026088" y="3684274"/>
              <a:ext cx="177422" cy="314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a:off x="4114799" y="2314174"/>
              <a:ext cx="116007" cy="326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flipH="1">
              <a:off x="4094327" y="4347380"/>
              <a:ext cx="136479" cy="40294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71409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28651" y="979276"/>
            <a:ext cx="7886700" cy="1325563"/>
          </a:xfrm>
        </p:spPr>
        <p:txBody>
          <a:bodyPr>
            <a:noAutofit/>
          </a:bodyPr>
          <a:lstStyle/>
          <a:p>
            <a:pPr algn="l"/>
            <a:r>
              <a:rPr lang="en-US" sz="2800" b="1" dirty="0" smtClean="0"/>
              <a:t>② </a:t>
            </a:r>
            <a:r>
              <a:rPr lang="en-US" sz="2800" b="1" u="sng" dirty="0" smtClean="0"/>
              <a:t>Ninhydrin</a:t>
            </a:r>
            <a:br>
              <a:rPr lang="en-US" sz="2800" b="1" u="sng" dirty="0" smtClean="0"/>
            </a:br>
            <a:r>
              <a:rPr lang="en-US" sz="2800" b="1" dirty="0" smtClean="0"/>
              <a:t>Its </a:t>
            </a:r>
            <a:r>
              <a:rPr lang="en-US" sz="2800" b="1" dirty="0"/>
              <a:t>the powerful </a:t>
            </a:r>
            <a:r>
              <a:rPr lang="en-US" sz="2800" b="1" dirty="0" smtClean="0"/>
              <a:t>oxidizing </a:t>
            </a:r>
            <a:r>
              <a:rPr lang="en-US" sz="2800" b="1" dirty="0"/>
              <a:t>agent. It causes oxidative decarboxylation </a:t>
            </a:r>
            <a:r>
              <a:rPr lang="en-US" sz="2800" b="1" dirty="0" smtClean="0"/>
              <a:t>of</a:t>
            </a:r>
            <a:r>
              <a:rPr lang="el-GR" sz="2800" b="1" dirty="0"/>
              <a:t> α</a:t>
            </a:r>
            <a:r>
              <a:rPr lang="en-US" sz="2800" b="1" dirty="0"/>
              <a:t> – amino acids</a:t>
            </a:r>
            <a:r>
              <a:rPr lang="en-US" sz="2800" b="1" dirty="0" smtClean="0"/>
              <a:t>, </a:t>
            </a:r>
            <a:r>
              <a:rPr lang="en-US" sz="2800" b="1" dirty="0"/>
              <a:t>producing </a:t>
            </a:r>
            <a:r>
              <a:rPr lang="en-US" sz="2800" b="1" dirty="0" smtClean="0"/>
              <a:t>carbon </a:t>
            </a:r>
            <a:r>
              <a:rPr lang="en-US" sz="2800" b="1" dirty="0"/>
              <a:t>dioxide CO</a:t>
            </a:r>
            <a:r>
              <a:rPr lang="en-US" sz="2800" b="1" dirty="0" smtClean="0"/>
              <a:t>₂, ammonia </a:t>
            </a:r>
            <a:r>
              <a:rPr lang="en-US" sz="2800" b="1" dirty="0"/>
              <a:t>(</a:t>
            </a:r>
            <a:r>
              <a:rPr lang="en-US" sz="2800" b="1" dirty="0" smtClean="0"/>
              <a:t>NH₃), </a:t>
            </a:r>
            <a:r>
              <a:rPr lang="en-US" sz="2800" b="1" dirty="0"/>
              <a:t>and an aldehyde. </a:t>
            </a:r>
            <a:r>
              <a:rPr lang="en-US" sz="2800" b="1" dirty="0" smtClean="0"/>
              <a:t>i.e</a:t>
            </a:r>
            <a:r>
              <a:rPr lang="en-US" sz="2800" b="1" dirty="0"/>
              <a:t>., Amino acids, on heating with ninhydrin, are oxidatively decarboxylated, </a:t>
            </a:r>
            <a:r>
              <a:rPr lang="en-US" sz="2800" b="1" dirty="0" smtClean="0"/>
              <a:t>Reduced </a:t>
            </a:r>
            <a:r>
              <a:rPr lang="en-US" sz="2800" b="1" dirty="0"/>
              <a:t>ninhydrin then reacts with the liberated ammonia and a blue or purple </a:t>
            </a:r>
            <a:r>
              <a:rPr lang="en-US" sz="2800" b="1" dirty="0" smtClean="0"/>
              <a:t>colored </a:t>
            </a:r>
            <a:r>
              <a:rPr lang="en-US" sz="2800" b="1" dirty="0"/>
              <a:t>complex is produced. A blue or purple </a:t>
            </a:r>
            <a:r>
              <a:rPr lang="en-US" sz="2800" b="1" dirty="0" smtClean="0"/>
              <a:t>color</a:t>
            </a:r>
            <a:r>
              <a:rPr lang="en-US" sz="2800" b="1" dirty="0"/>
              <a:t> appears, if proteins, peptides or amino acids are present.</a:t>
            </a:r>
            <a:endParaRPr lang="ar-SA" sz="2800" b="1" dirty="0"/>
          </a:p>
        </p:txBody>
      </p:sp>
      <p:pic>
        <p:nvPicPr>
          <p:cNvPr id="3" name="صورة 2" descr="لقطة الشاشة"/>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026692" y="3041302"/>
            <a:ext cx="4887008" cy="3286584"/>
          </a:xfrm>
          <a:prstGeom prst="rect">
            <a:avLst/>
          </a:prstGeom>
        </p:spPr>
      </p:pic>
      <p:pic>
        <p:nvPicPr>
          <p:cNvPr id="4" name="صورة 3" descr="لقطة الشاشة"/>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6641" y="3140876"/>
            <a:ext cx="1141395" cy="2477332"/>
          </a:xfrm>
          <a:prstGeom prst="rect">
            <a:avLst/>
          </a:prstGeom>
        </p:spPr>
      </p:pic>
      <p:pic>
        <p:nvPicPr>
          <p:cNvPr id="5" name="صورة 4"/>
          <p:cNvPicPr>
            <a:picLocks noChangeAspect="1"/>
          </p:cNvPicPr>
          <p:nvPr/>
        </p:nvPicPr>
        <p:blipFill>
          <a:blip r:embed="rId4" cstate="print"/>
          <a:stretch>
            <a:fillRect/>
          </a:stretch>
        </p:blipFill>
        <p:spPr>
          <a:xfrm>
            <a:off x="7092572" y="3140875"/>
            <a:ext cx="1571625" cy="2019300"/>
          </a:xfrm>
          <a:prstGeom prst="rect">
            <a:avLst/>
          </a:prstGeom>
        </p:spPr>
      </p:pic>
      <p:sp>
        <p:nvSpPr>
          <p:cNvPr id="6" name="مستطيل 5"/>
          <p:cNvSpPr/>
          <p:nvPr/>
        </p:nvSpPr>
        <p:spPr>
          <a:xfrm>
            <a:off x="6906657" y="5291504"/>
            <a:ext cx="2840329" cy="523220"/>
          </a:xfrm>
          <a:prstGeom prst="rect">
            <a:avLst/>
          </a:prstGeom>
        </p:spPr>
        <p:txBody>
          <a:bodyPr wrap="none">
            <a:spAutoFit/>
          </a:bodyPr>
          <a:lstStyle/>
          <a:p>
            <a:pPr algn="l"/>
            <a:r>
              <a:rPr lang="ar-SA" sz="1400" dirty="0"/>
              <a:t>A </a:t>
            </a:r>
            <a:r>
              <a:rPr lang="ar-SA" sz="1400" dirty="0" err="1"/>
              <a:t>stain</a:t>
            </a:r>
            <a:r>
              <a:rPr lang="ar-SA" sz="1400" dirty="0"/>
              <a:t> </a:t>
            </a:r>
            <a:r>
              <a:rPr lang="ar-SA" sz="1400" dirty="0" err="1"/>
              <a:t>obtained</a:t>
            </a:r>
            <a:r>
              <a:rPr lang="ar-SA" sz="1400" dirty="0"/>
              <a:t> </a:t>
            </a:r>
            <a:r>
              <a:rPr lang="ar-SA" sz="1400" dirty="0" err="1"/>
              <a:t>after</a:t>
            </a:r>
            <a:r>
              <a:rPr lang="ar-SA" sz="1400" dirty="0"/>
              <a:t> a </a:t>
            </a:r>
            <a:r>
              <a:rPr lang="ar-SA" sz="1400" dirty="0" err="1"/>
              <a:t>thumbprint</a:t>
            </a:r>
            <a:r>
              <a:rPr lang="ar-SA" sz="1400" dirty="0"/>
              <a:t> </a:t>
            </a:r>
            <a:endParaRPr lang="en-US" sz="1400" dirty="0" smtClean="0"/>
          </a:p>
          <a:p>
            <a:pPr algn="l"/>
            <a:r>
              <a:rPr lang="ar-SA" sz="1400" dirty="0" err="1" smtClean="0"/>
              <a:t>is</a:t>
            </a:r>
            <a:r>
              <a:rPr lang="ar-SA" sz="1400" dirty="0" smtClean="0"/>
              <a:t> </a:t>
            </a:r>
            <a:r>
              <a:rPr lang="ar-SA" sz="1400" dirty="0" err="1"/>
              <a:t>treated</a:t>
            </a:r>
            <a:r>
              <a:rPr lang="ar-SA" sz="1400" dirty="0"/>
              <a:t> </a:t>
            </a:r>
            <a:r>
              <a:rPr lang="ar-SA" sz="1400" dirty="0" err="1"/>
              <a:t>with</a:t>
            </a:r>
            <a:r>
              <a:rPr lang="ar-SA" sz="1400" dirty="0"/>
              <a:t> </a:t>
            </a:r>
            <a:r>
              <a:rPr lang="ar-SA" sz="1400" dirty="0" err="1"/>
              <a:t>ninhydrin</a:t>
            </a:r>
            <a:r>
              <a:rPr lang="ar-SA" sz="1400" dirty="0"/>
              <a:t>.</a:t>
            </a:r>
          </a:p>
        </p:txBody>
      </p:sp>
    </p:spTree>
    <p:extLst>
      <p:ext uri="{BB962C8B-B14F-4D97-AF65-F5344CB8AC3E}">
        <p14:creationId xmlns:p14="http://schemas.microsoft.com/office/powerpoint/2010/main" xmlns="" val="724666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364</Words>
  <Application>Microsoft Office PowerPoint</Application>
  <PresentationFormat>On-screen Show (4:3)</PresentationFormat>
  <Paragraphs>29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Color Test For Proteins  And Amino Acids.</vt:lpstr>
      <vt:lpstr>Slide 2</vt:lpstr>
      <vt:lpstr>Slide 3</vt:lpstr>
      <vt:lpstr>Slide 4</vt:lpstr>
      <vt:lpstr>Slide 5</vt:lpstr>
      <vt:lpstr>Slide 6</vt:lpstr>
      <vt:lpstr>Slide 7</vt:lpstr>
      <vt:lpstr>                                                                                                                        NH₂                                                                                                                                                    C=O                                           ∆ 2(NH₂)₂ C=O          → → →   NH             +      NH₃                             (NaOH+CuSO₄)            C=O                                                     NH₂ </vt:lpstr>
      <vt:lpstr>② Ninhydrin Its the powerful oxidizing agent. It causes oxidative decarboxylation of α – amino acids, producing carbon dioxide CO₂, ammonia (NH₃), and an aldehyde. i.e., Amino acids, on heating with ninhydrin, are oxidatively decarboxylated, Reduced ninhydrin then reacts with the liberated ammonia and a blue or purple colored complex is produced. A blue or purple color appears, if proteins, peptides or amino acids are present.</vt:lpstr>
      <vt:lpstr>The reaction depends on presence of free amino group so proline and hydroxyproline which lack of free amino group yield yellow color with ninhydrin. Peptides and proteins  owing to their free terminal amino groups yield a positive test. </vt:lpstr>
      <vt:lpstr>③The xanthoproteic reaction: Nitration of the aromatic ring of an amino acid by hot concentrated nitric acid produce a yellow color so Tyrosine and Tryptophan give a positive test. Under the condition of the test, Phenylalanine doesn’t produce the color. However, if one adds a small amount of concentrated sulfuric acid together with the nitric acid one will obtain a positive result (colorless solution).    </vt:lpstr>
      <vt:lpstr>The xanthoproteic reaction</vt:lpstr>
      <vt:lpstr>④Hopkins Cole test :     Tryptophan, due to its indole ring condenses with the aldehyde glyoxlic acid (CHO-COOH) in presence of concentrated H₂SO₄ to produce a purple to blue color. </vt:lpstr>
      <vt:lpstr>⑤The Sakaguchi test:  The only amino acid containing the Guanidine group is and this reacts with   α – Naphthol and an oxidizing agent such as bromine to give a red color. </vt:lpstr>
      <vt:lpstr>⑤The Sakaguchi test:  The only amino acid containing the Guanidine group is and this reacts with   α – Naphthol and an oxidizing agent such as bromine to give a red color. Arg. (red solution), Gelatin &amp; Albumen (red solutions) are positive the other samples are negative results.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Color Test For Proteins  And Amino Acids.</dc:title>
  <dc:creator>delta</dc:creator>
  <cp:lastModifiedBy>DR.Ahmed Saker 2O14</cp:lastModifiedBy>
  <cp:revision>2</cp:revision>
  <dcterms:created xsi:type="dcterms:W3CDTF">2006-08-16T00:00:00Z</dcterms:created>
  <dcterms:modified xsi:type="dcterms:W3CDTF">2018-12-03T15:05:33Z</dcterms:modified>
</cp:coreProperties>
</file>