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58" r:id="rId4"/>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548" autoAdjust="0"/>
  </p:normalViewPr>
  <p:slideViewPr>
    <p:cSldViewPr>
      <p:cViewPr>
        <p:scale>
          <a:sx n="110" d="100"/>
          <a:sy n="110" d="100"/>
        </p:scale>
        <p:origin x="-1014" y="3306"/>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599AE3-0696-442B-B781-00543E9B8D48}" type="datetimeFigureOut">
              <a:rPr lang="en-US" smtClean="0"/>
              <a:pPr/>
              <a:t>12/3/2018</a:t>
            </a:fld>
            <a:endParaRPr lang="en-US"/>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719F10-F965-49A0-BFEC-4D71BDA3570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70"/>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E87B9D6-6077-4821-A8C7-3ADC15CBCC32}" type="datetime1">
              <a:rPr lang="en-US" smtClean="0"/>
              <a:pPr/>
              <a:t>12/3/2018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EF8EB0-55C2-4C62-A25D-1E01FAA7665C}" type="datetime1">
              <a:rPr lang="en-US" smtClean="0"/>
              <a:pPr/>
              <a:t>12/3/2018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8"/>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8"/>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272DF3-28CC-4F42-8CBC-A47499D16871}" type="datetime1">
              <a:rPr lang="en-US" smtClean="0"/>
              <a:pPr/>
              <a:t>12/3/2018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FFDFB3-0E7F-4EBD-BBEE-C3590B7CDDD9}" type="datetime1">
              <a:rPr lang="en-US" smtClean="0"/>
              <a:pPr/>
              <a:t>12/3/2018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21"/>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E02181-81F2-41D9-9F52-EC638FBF2CFC}" type="datetime1">
              <a:rPr lang="en-US" smtClean="0"/>
              <a:pPr/>
              <a:t>12/3/2018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4"/>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4"/>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7494F5-5E86-40F6-BF4D-1E6617819775}" type="datetime1">
              <a:rPr lang="en-US" smtClean="0"/>
              <a:pPr/>
              <a:t>12/3/2018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2"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2"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71"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71"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41B78CB-18B9-434E-9A40-C9E4F7AD3FEE}" type="datetime1">
              <a:rPr lang="en-US" smtClean="0"/>
              <a:pPr/>
              <a:t>12/3/2018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47A96C-8EE7-41F5-8ED3-9F6B75722837}" type="datetime1">
              <a:rPr lang="en-US" smtClean="0"/>
              <a:pPr/>
              <a:t>12/3/2018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E091A4-10DE-4D2F-8A50-3B7F0C015BA9}" type="datetime1">
              <a:rPr lang="en-US" smtClean="0"/>
              <a:pPr/>
              <a:t>12/3/2018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2"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9" y="364070"/>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2" y="1913470"/>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D701A3-2397-4F60-B166-C344C07F7E28}" type="datetime1">
              <a:rPr lang="en-US" smtClean="0"/>
              <a:pPr/>
              <a:t>12/3/2018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1"/>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F9B-1592-4C27-97E9-D4DD21C0FF62}" type="datetime1">
              <a:rPr lang="en-US" smtClean="0"/>
              <a:pPr/>
              <a:t>12/3/2018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4"/>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7"/>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D1E284CF-84C0-4616-B847-1A93B0F2BA9D}" type="datetime1">
              <a:rPr lang="en-US" smtClean="0"/>
              <a:pPr/>
              <a:t>12/3/2018</a:t>
            </a:fld>
            <a:endParaRPr lang="en-US"/>
          </a:p>
        </p:txBody>
      </p:sp>
      <p:sp>
        <p:nvSpPr>
          <p:cNvPr id="5" name="Footer Placeholder 4"/>
          <p:cNvSpPr>
            <a:spLocks noGrp="1"/>
          </p:cNvSpPr>
          <p:nvPr>
            <p:ph type="ftr" sz="quarter" idx="3"/>
          </p:nvPr>
        </p:nvSpPr>
        <p:spPr>
          <a:xfrm>
            <a:off x="2343150" y="8475137"/>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7"/>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1450" y="76201"/>
            <a:ext cx="6629400" cy="8156079"/>
          </a:xfrm>
          <a:prstGeom prst="rect">
            <a:avLst/>
          </a:prstGeom>
        </p:spPr>
        <p:txBody>
          <a:bodyPr wrap="square">
            <a:spAutoFit/>
          </a:bodyPr>
          <a:lstStyle/>
          <a:p>
            <a:pPr algn="ctr"/>
            <a:r>
              <a:rPr lang="en-US" b="1" dirty="0" smtClean="0">
                <a:solidFill>
                  <a:schemeClr val="tx1">
                    <a:lumMod val="95000"/>
                    <a:lumOff val="5000"/>
                  </a:schemeClr>
                </a:solidFill>
              </a:rPr>
              <a:t> </a:t>
            </a:r>
            <a:r>
              <a:rPr lang="ar-IQ" b="1" dirty="0" smtClean="0">
                <a:solidFill>
                  <a:schemeClr val="tx1">
                    <a:lumMod val="95000"/>
                    <a:lumOff val="5000"/>
                  </a:schemeClr>
                </a:solidFill>
              </a:rPr>
              <a:t>المختبر الرابع</a:t>
            </a:r>
            <a:endParaRPr lang="en-US" b="1" dirty="0" smtClean="0">
              <a:solidFill>
                <a:schemeClr val="tx1">
                  <a:lumMod val="95000"/>
                  <a:lumOff val="5000"/>
                </a:schemeClr>
              </a:solidFill>
            </a:endParaRPr>
          </a:p>
          <a:p>
            <a:pPr algn="ctr"/>
            <a:r>
              <a:rPr lang="en-US" b="1" dirty="0" smtClean="0">
                <a:solidFill>
                  <a:schemeClr val="tx1">
                    <a:lumMod val="95000"/>
                    <a:lumOff val="5000"/>
                  </a:schemeClr>
                </a:solidFill>
              </a:rPr>
              <a:t>Determination of Solution  Strength  For Acetic Acid </a:t>
            </a:r>
          </a:p>
          <a:p>
            <a:pPr algn="ctr"/>
            <a:r>
              <a:rPr lang="en-US" b="1" dirty="0" smtClean="0">
                <a:solidFill>
                  <a:schemeClr val="tx1">
                    <a:lumMod val="95000"/>
                    <a:lumOff val="5000"/>
                  </a:schemeClr>
                </a:solidFill>
              </a:rPr>
              <a:t>Content In Vinegar By Titration.</a:t>
            </a:r>
          </a:p>
          <a:p>
            <a:pPr algn="ctr"/>
            <a:endParaRPr lang="en-US" b="1" dirty="0" smtClean="0">
              <a:solidFill>
                <a:schemeClr val="tx1">
                  <a:lumMod val="95000"/>
                  <a:lumOff val="5000"/>
                </a:schemeClr>
              </a:solidFill>
            </a:endParaRPr>
          </a:p>
          <a:p>
            <a:r>
              <a:rPr lang="en-US" b="1" dirty="0" smtClean="0">
                <a:solidFill>
                  <a:schemeClr val="tx1">
                    <a:lumMod val="95000"/>
                    <a:lumOff val="5000"/>
                  </a:schemeClr>
                </a:solidFill>
              </a:rPr>
              <a:t>The aim is to </a:t>
            </a:r>
            <a:r>
              <a:rPr lang="en-US" b="1" dirty="0" smtClean="0">
                <a:solidFill>
                  <a:schemeClr val="tx1">
                    <a:lumMod val="95000"/>
                    <a:lumOff val="5000"/>
                  </a:schemeClr>
                </a:solidFill>
                <a:cs typeface="Andalus" pitchFamily="18" charset="-78"/>
              </a:rPr>
              <a:t>calculate the concentration of solute by comparing the weight of solute with the total volume of solution percent. Its similar to express the level of any blood or urine component, in milligram of component per 100 milliliter of blood or urine samples. </a:t>
            </a:r>
          </a:p>
          <a:p>
            <a:r>
              <a:rPr lang="en-US" b="1" dirty="0" smtClean="0">
                <a:solidFill>
                  <a:schemeClr val="tx1">
                    <a:lumMod val="95000"/>
                    <a:lumOff val="5000"/>
                  </a:schemeClr>
                </a:solidFill>
                <a:cs typeface="Andalus" pitchFamily="18" charset="-78"/>
              </a:rPr>
              <a:t>         </a:t>
            </a:r>
            <a:r>
              <a:rPr lang="en-US" b="1" dirty="0" smtClean="0">
                <a:solidFill>
                  <a:schemeClr val="tx1">
                    <a:lumMod val="95000"/>
                    <a:lumOff val="5000"/>
                  </a:schemeClr>
                </a:solidFill>
              </a:rPr>
              <a:t>Vinegar solution consists of (4-5%) acetic acid concentration, flavoring, and coloring agent. This means the vinegar solution prepared by dissolving a measured weight, of solute, or acetic acid (gm.) dissolved, in a solvent , or water to give (100ml.), of the final solution.</a:t>
            </a:r>
          </a:p>
          <a:p>
            <a:r>
              <a:rPr lang="en-US" b="1" dirty="0" smtClean="0">
                <a:solidFill>
                  <a:schemeClr val="tx1">
                    <a:lumMod val="95000"/>
                    <a:lumOff val="5000"/>
                  </a:schemeClr>
                </a:solidFill>
              </a:rPr>
              <a:t>So the Weight/ Volume percentage (W/V%) indicates the Solution Strength  of solution were:</a:t>
            </a:r>
          </a:p>
          <a:p>
            <a:pPr algn="ctr"/>
            <a:r>
              <a:rPr lang="en-US" b="1" dirty="0" smtClean="0">
                <a:solidFill>
                  <a:schemeClr val="tx1">
                    <a:lumMod val="95000"/>
                    <a:lumOff val="5000"/>
                  </a:schemeClr>
                </a:solidFill>
                <a:latin typeface="Andalus" pitchFamily="18" charset="-78"/>
                <a:cs typeface="Andalus" pitchFamily="18" charset="-78"/>
              </a:rPr>
              <a:t>                              Weight of Solute</a:t>
            </a:r>
          </a:p>
          <a:p>
            <a:r>
              <a:rPr lang="en-US" b="1" dirty="0" smtClean="0">
                <a:solidFill>
                  <a:schemeClr val="tx1">
                    <a:lumMod val="95000"/>
                    <a:lumOff val="5000"/>
                  </a:schemeClr>
                </a:solidFill>
                <a:latin typeface="Andalus" pitchFamily="18" charset="-78"/>
                <a:cs typeface="Andalus" pitchFamily="18" charset="-78"/>
              </a:rPr>
              <a:t>     Weight/ Volume percentage =     …………………  X 100%.</a:t>
            </a:r>
          </a:p>
          <a:p>
            <a:pPr algn="ctr"/>
            <a:r>
              <a:rPr lang="en-US" b="1" dirty="0" smtClean="0">
                <a:solidFill>
                  <a:schemeClr val="tx1">
                    <a:lumMod val="95000"/>
                    <a:lumOff val="5000"/>
                  </a:schemeClr>
                </a:solidFill>
                <a:latin typeface="Andalus" pitchFamily="18" charset="-78"/>
                <a:cs typeface="Andalus" pitchFamily="18" charset="-78"/>
              </a:rPr>
              <a:t>                                  Volume of Solvent</a:t>
            </a:r>
          </a:p>
          <a:p>
            <a:endParaRPr lang="en-US" b="1" dirty="0" smtClean="0">
              <a:solidFill>
                <a:schemeClr val="tx1">
                  <a:lumMod val="95000"/>
                  <a:lumOff val="5000"/>
                </a:schemeClr>
              </a:solidFill>
            </a:endParaRPr>
          </a:p>
          <a:p>
            <a:pPr lvl="0" fontAlgn="base">
              <a:spcBef>
                <a:spcPct val="0"/>
              </a:spcBef>
              <a:spcAft>
                <a:spcPct val="0"/>
              </a:spcAft>
            </a:pPr>
            <a:r>
              <a:rPr lang="en-US" sz="2000" u="sng" dirty="0" smtClean="0">
                <a:solidFill>
                  <a:srgbClr val="231F20"/>
                </a:solidFill>
                <a:cs typeface="Arial" pitchFamily="34" charset="0"/>
              </a:rPr>
              <a:t>Some of the possible health benefits of vinegar include:</a:t>
            </a:r>
            <a:endParaRPr lang="en-US" sz="2000" u="sng" dirty="0" smtClean="0">
              <a:cs typeface="Arial" pitchFamily="34" charset="0"/>
            </a:endParaRPr>
          </a:p>
          <a:p>
            <a:pPr lvl="0" eaLnBrk="0" fontAlgn="base" hangingPunct="0">
              <a:spcBef>
                <a:spcPct val="0"/>
              </a:spcBef>
              <a:spcAft>
                <a:spcPct val="0"/>
              </a:spcAft>
              <a:buFontTx/>
              <a:buChar char="•"/>
            </a:pPr>
            <a:r>
              <a:rPr lang="en-US" b="1" dirty="0" smtClean="0">
                <a:solidFill>
                  <a:srgbClr val="231F20"/>
                </a:solidFill>
                <a:cs typeface="Arial" pitchFamily="34" charset="0"/>
              </a:rPr>
              <a:t>Blood sugar control: </a:t>
            </a:r>
            <a:r>
              <a:rPr lang="en-US" dirty="0" smtClean="0">
                <a:solidFill>
                  <a:srgbClr val="231F20"/>
                </a:solidFill>
                <a:cs typeface="Arial" pitchFamily="34" charset="0"/>
              </a:rPr>
              <a:t>ingesting vinegar may reduce both blood sugar after a meal, and Insulin.</a:t>
            </a:r>
          </a:p>
          <a:p>
            <a:pPr lvl="0" eaLnBrk="0" fontAlgn="base" hangingPunct="0">
              <a:spcBef>
                <a:spcPct val="0"/>
              </a:spcBef>
              <a:spcAft>
                <a:spcPct val="0"/>
              </a:spcAft>
              <a:buFontTx/>
              <a:buChar char="•"/>
            </a:pPr>
            <a:r>
              <a:rPr lang="en-US" b="1" dirty="0" smtClean="0">
                <a:solidFill>
                  <a:srgbClr val="231F20"/>
                </a:solidFill>
                <a:cs typeface="Arial" pitchFamily="34" charset="0"/>
              </a:rPr>
              <a:t>Weight management:</a:t>
            </a:r>
            <a:r>
              <a:rPr lang="en-US" dirty="0" smtClean="0">
                <a:solidFill>
                  <a:srgbClr val="231F20"/>
                </a:solidFill>
                <a:cs typeface="Arial" pitchFamily="34" charset="0"/>
              </a:rPr>
              <a:t>  consuming vinegar may leads to reduced calorie intake.</a:t>
            </a:r>
          </a:p>
          <a:p>
            <a:pPr lvl="0" eaLnBrk="0" fontAlgn="base" hangingPunct="0">
              <a:spcBef>
                <a:spcPct val="0"/>
              </a:spcBef>
              <a:spcAft>
                <a:spcPct val="0"/>
              </a:spcAft>
              <a:buFontTx/>
              <a:buChar char="•"/>
            </a:pPr>
            <a:r>
              <a:rPr lang="en-US" b="1" dirty="0" smtClean="0">
                <a:solidFill>
                  <a:srgbClr val="231F20"/>
                </a:solidFill>
                <a:cs typeface="Arial" pitchFamily="34" charset="0"/>
              </a:rPr>
              <a:t>Reduced cholesterol: </a:t>
            </a:r>
            <a:r>
              <a:rPr lang="en-US" dirty="0" smtClean="0">
                <a:solidFill>
                  <a:srgbClr val="231F20"/>
                </a:solidFill>
                <a:cs typeface="Arial" pitchFamily="34" charset="0"/>
              </a:rPr>
              <a:t>Animal studies have shown reduced cholesterol in mice given vinegar. </a:t>
            </a:r>
          </a:p>
          <a:p>
            <a:pPr lvl="0" eaLnBrk="0" fontAlgn="base" hangingPunct="0">
              <a:spcBef>
                <a:spcPct val="0"/>
              </a:spcBef>
              <a:spcAft>
                <a:spcPct val="0"/>
              </a:spcAft>
              <a:buFontTx/>
              <a:buChar char="•"/>
            </a:pPr>
            <a:r>
              <a:rPr lang="en-US" b="1" dirty="0" smtClean="0">
                <a:solidFill>
                  <a:srgbClr val="231F20"/>
                </a:solidFill>
                <a:cs typeface="Arial" pitchFamily="34" charset="0"/>
              </a:rPr>
              <a:t>Antimicrobial: </a:t>
            </a:r>
            <a:r>
              <a:rPr lang="en-US" dirty="0" smtClean="0">
                <a:solidFill>
                  <a:srgbClr val="231F20"/>
                </a:solidFill>
                <a:cs typeface="Arial" pitchFamily="34" charset="0"/>
              </a:rPr>
              <a:t>Because of its antimicrobial properties, vinegar is useful and effective for treatment skin infections and burns.</a:t>
            </a:r>
          </a:p>
          <a:p>
            <a:endParaRPr lang="en-US" b="1" dirty="0" smtClean="0">
              <a:solidFill>
                <a:schemeClr val="tx1">
                  <a:lumMod val="95000"/>
                  <a:lumOff val="5000"/>
                </a:schemeClr>
              </a:solidFill>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1</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68105"/>
            <a:ext cx="6629400" cy="9387185"/>
          </a:xfrm>
          <a:prstGeom prst="rect">
            <a:avLst/>
          </a:prstGeom>
        </p:spPr>
        <p:txBody>
          <a:bodyPr wrap="square">
            <a:spAutoFit/>
          </a:bodyPr>
          <a:lstStyle/>
          <a:p>
            <a:r>
              <a:rPr lang="en-US" sz="2000" b="1" u="sng" dirty="0" smtClean="0">
                <a:solidFill>
                  <a:schemeClr val="tx1">
                    <a:lumMod val="95000"/>
                    <a:lumOff val="5000"/>
                  </a:schemeClr>
                </a:solidFill>
              </a:rPr>
              <a:t>Titrations:</a:t>
            </a:r>
          </a:p>
          <a:p>
            <a:r>
              <a:rPr lang="en-US" sz="2000" b="1" dirty="0" smtClean="0">
                <a:solidFill>
                  <a:schemeClr val="tx1">
                    <a:lumMod val="95000"/>
                    <a:lumOff val="5000"/>
                  </a:schemeClr>
                </a:solidFill>
              </a:rPr>
              <a:t>    </a:t>
            </a:r>
            <a:r>
              <a:rPr lang="en-US" b="1" dirty="0" smtClean="0">
                <a:solidFill>
                  <a:schemeClr val="tx1">
                    <a:lumMod val="95000"/>
                    <a:lumOff val="5000"/>
                  </a:schemeClr>
                </a:solidFill>
              </a:rPr>
              <a:t>A titration is needed to determine the amount of acid present in vinegar, by the reaction of  acetic acid, with sodium </a:t>
            </a:r>
            <a:r>
              <a:rPr lang="en-US" b="1" dirty="0" err="1" smtClean="0">
                <a:solidFill>
                  <a:schemeClr val="tx1">
                    <a:lumMod val="95000"/>
                    <a:lumOff val="5000"/>
                  </a:schemeClr>
                </a:solidFill>
              </a:rPr>
              <a:t>hydroxide,and</a:t>
            </a:r>
            <a:r>
              <a:rPr lang="en-US" b="1" dirty="0" smtClean="0">
                <a:solidFill>
                  <a:schemeClr val="tx1">
                    <a:lumMod val="95000"/>
                    <a:lumOff val="5000"/>
                  </a:schemeClr>
                </a:solidFill>
              </a:rPr>
              <a:t>  the reaction is:</a:t>
            </a:r>
            <a:endParaRPr lang="en-US" sz="2000" b="1" dirty="0" smtClean="0">
              <a:solidFill>
                <a:schemeClr val="tx1">
                  <a:lumMod val="95000"/>
                  <a:lumOff val="5000"/>
                </a:schemeClr>
              </a:solidFill>
            </a:endParaRPr>
          </a:p>
          <a:p>
            <a:r>
              <a:rPr lang="en-US" sz="2000" b="1" dirty="0" smtClean="0">
                <a:solidFill>
                  <a:schemeClr val="tx1">
                    <a:lumMod val="95000"/>
                    <a:lumOff val="5000"/>
                  </a:schemeClr>
                </a:solidFill>
              </a:rPr>
              <a:t>                       </a:t>
            </a:r>
            <a:r>
              <a:rPr lang="en-US" sz="2000" b="1" dirty="0" smtClean="0">
                <a:solidFill>
                  <a:schemeClr val="tx1">
                    <a:lumMod val="95000"/>
                    <a:lumOff val="5000"/>
                  </a:schemeClr>
                </a:solidFill>
                <a:latin typeface="Andalus" pitchFamily="18" charset="-78"/>
                <a:cs typeface="Andalus" pitchFamily="18" charset="-78"/>
              </a:rPr>
              <a:t>CH</a:t>
            </a:r>
            <a:r>
              <a:rPr lang="en-US" sz="2000" b="1" baseline="-25000" dirty="0" smtClean="0">
                <a:solidFill>
                  <a:schemeClr val="tx1">
                    <a:lumMod val="95000"/>
                    <a:lumOff val="5000"/>
                  </a:schemeClr>
                </a:solidFill>
                <a:latin typeface="Andalus" pitchFamily="18" charset="-78"/>
                <a:cs typeface="Andalus" pitchFamily="18" charset="-78"/>
              </a:rPr>
              <a:t>3</a:t>
            </a:r>
            <a:r>
              <a:rPr lang="en-US" sz="2000" b="1" dirty="0" smtClean="0">
                <a:solidFill>
                  <a:schemeClr val="tx1">
                    <a:lumMod val="95000"/>
                    <a:lumOff val="5000"/>
                  </a:schemeClr>
                </a:solidFill>
                <a:latin typeface="Andalus" pitchFamily="18" charset="-78"/>
                <a:cs typeface="Andalus" pitchFamily="18" charset="-78"/>
              </a:rPr>
              <a:t>COOH + NaOH → CH</a:t>
            </a:r>
            <a:r>
              <a:rPr lang="en-US" sz="2000" b="1" baseline="-25000" dirty="0" smtClean="0">
                <a:solidFill>
                  <a:schemeClr val="tx1">
                    <a:lumMod val="95000"/>
                    <a:lumOff val="5000"/>
                  </a:schemeClr>
                </a:solidFill>
                <a:latin typeface="Andalus" pitchFamily="18" charset="-78"/>
                <a:cs typeface="Andalus" pitchFamily="18" charset="-78"/>
              </a:rPr>
              <a:t>3</a:t>
            </a:r>
            <a:r>
              <a:rPr lang="en-US" sz="2000" b="1" dirty="0" smtClean="0">
                <a:solidFill>
                  <a:schemeClr val="tx1">
                    <a:lumMod val="95000"/>
                    <a:lumOff val="5000"/>
                  </a:schemeClr>
                </a:solidFill>
                <a:latin typeface="Andalus" pitchFamily="18" charset="-78"/>
                <a:cs typeface="Andalus" pitchFamily="18" charset="-78"/>
              </a:rPr>
              <a:t>COO</a:t>
            </a:r>
            <a:r>
              <a:rPr lang="en-US" sz="2000" b="1" baseline="30000" dirty="0" smtClean="0">
                <a:solidFill>
                  <a:schemeClr val="tx1">
                    <a:lumMod val="95000"/>
                    <a:lumOff val="5000"/>
                  </a:schemeClr>
                </a:solidFill>
                <a:latin typeface="Andalus" pitchFamily="18" charset="-78"/>
                <a:cs typeface="Andalus" pitchFamily="18" charset="-78"/>
              </a:rPr>
              <a:t>-</a:t>
            </a:r>
            <a:r>
              <a:rPr lang="en-US" sz="2000" b="1" dirty="0" smtClean="0">
                <a:solidFill>
                  <a:schemeClr val="tx1">
                    <a:lumMod val="95000"/>
                    <a:lumOff val="5000"/>
                  </a:schemeClr>
                </a:solidFill>
                <a:latin typeface="Andalus" pitchFamily="18" charset="-78"/>
                <a:cs typeface="Andalus" pitchFamily="18" charset="-78"/>
              </a:rPr>
              <a:t> Na</a:t>
            </a:r>
            <a:r>
              <a:rPr lang="en-US" sz="2000" b="1" baseline="30000" dirty="0" smtClean="0">
                <a:solidFill>
                  <a:schemeClr val="tx1">
                    <a:lumMod val="95000"/>
                    <a:lumOff val="5000"/>
                  </a:schemeClr>
                </a:solidFill>
                <a:latin typeface="Andalus" pitchFamily="18" charset="-78"/>
                <a:cs typeface="Andalus" pitchFamily="18" charset="-78"/>
              </a:rPr>
              <a:t>+</a:t>
            </a:r>
            <a:r>
              <a:rPr lang="en-US" sz="2000" b="1" dirty="0" smtClean="0">
                <a:solidFill>
                  <a:schemeClr val="tx1">
                    <a:lumMod val="95000"/>
                    <a:lumOff val="5000"/>
                  </a:schemeClr>
                </a:solidFill>
                <a:latin typeface="Andalus" pitchFamily="18" charset="-78"/>
                <a:cs typeface="Andalus" pitchFamily="18" charset="-78"/>
              </a:rPr>
              <a:t> + H</a:t>
            </a:r>
            <a:r>
              <a:rPr lang="en-US" sz="2000" b="1" baseline="-25000" dirty="0" smtClean="0">
                <a:solidFill>
                  <a:schemeClr val="tx1">
                    <a:lumMod val="95000"/>
                    <a:lumOff val="5000"/>
                  </a:schemeClr>
                </a:solidFill>
                <a:latin typeface="Andalus" pitchFamily="18" charset="-78"/>
                <a:cs typeface="Andalus" pitchFamily="18" charset="-78"/>
              </a:rPr>
              <a:t>2</a:t>
            </a:r>
            <a:r>
              <a:rPr lang="en-US" sz="2000" b="1" dirty="0" smtClean="0">
                <a:solidFill>
                  <a:schemeClr val="tx1">
                    <a:lumMod val="95000"/>
                    <a:lumOff val="5000"/>
                  </a:schemeClr>
                </a:solidFill>
                <a:latin typeface="Andalus" pitchFamily="18" charset="-78"/>
                <a:cs typeface="Andalus" pitchFamily="18" charset="-78"/>
              </a:rPr>
              <a:t>O</a:t>
            </a:r>
          </a:p>
          <a:p>
            <a:r>
              <a:rPr lang="en-US" b="1" dirty="0" smtClean="0">
                <a:solidFill>
                  <a:schemeClr val="tx1">
                    <a:lumMod val="95000"/>
                    <a:lumOff val="5000"/>
                  </a:schemeClr>
                </a:solidFill>
              </a:rPr>
              <a:t>At the end point of the titration, the volume of NaOH added at this point will be used to calculate the acetic acid content of vinegar.</a:t>
            </a:r>
            <a:r>
              <a:rPr lang="en-US" sz="2000" b="1" dirty="0" smtClean="0">
                <a:solidFill>
                  <a:schemeClr val="tx1">
                    <a:lumMod val="95000"/>
                    <a:lumOff val="5000"/>
                  </a:schemeClr>
                </a:solidFill>
              </a:rPr>
              <a:t> </a:t>
            </a:r>
            <a:r>
              <a:rPr lang="en-US" sz="2000" b="1" u="sng" dirty="0" smtClean="0">
                <a:solidFill>
                  <a:schemeClr val="tx1">
                    <a:lumMod val="95000"/>
                    <a:lumOff val="5000"/>
                  </a:schemeClr>
                </a:solidFill>
              </a:rPr>
              <a:t>Steps:</a:t>
            </a:r>
          </a:p>
          <a:p>
            <a:r>
              <a:rPr lang="en-US" b="1" dirty="0" smtClean="0">
                <a:solidFill>
                  <a:schemeClr val="tx1">
                    <a:lumMod val="95000"/>
                    <a:lumOff val="5000"/>
                  </a:schemeClr>
                </a:solidFill>
              </a:rPr>
              <a:t>1. Hold the burette on the clamp, leaving room for the flask underneath. </a:t>
            </a:r>
          </a:p>
          <a:p>
            <a:r>
              <a:rPr lang="en-US" b="1" dirty="0" smtClean="0">
                <a:solidFill>
                  <a:schemeClr val="tx1">
                    <a:lumMod val="95000"/>
                    <a:lumOff val="5000"/>
                  </a:schemeClr>
                </a:solidFill>
              </a:rPr>
              <a:t>2. Then measure a volume of NaOH of 0.1N (known concentration) in the 250mL beaker, pour a quantity of 0.1N NaOH into the burette using the funnel. Notice the flow through, to clear any air bubbles near the burette tap.</a:t>
            </a:r>
          </a:p>
          <a:p>
            <a:r>
              <a:rPr lang="en-US" b="1" dirty="0" smtClean="0">
                <a:solidFill>
                  <a:schemeClr val="tx1">
                    <a:lumMod val="95000"/>
                    <a:lumOff val="5000"/>
                  </a:schemeClr>
                </a:solidFill>
              </a:rPr>
              <a:t>3. Record this initial volume in your notebook. </a:t>
            </a:r>
          </a:p>
          <a:p>
            <a:r>
              <a:rPr lang="en-US" b="1" dirty="0" smtClean="0">
                <a:solidFill>
                  <a:schemeClr val="tx1">
                    <a:lumMod val="95000"/>
                    <a:lumOff val="5000"/>
                  </a:schemeClr>
                </a:solidFill>
              </a:rPr>
              <a:t>4. Measure out 5mL of Vinegar (unknown concentration) by volumetric pipette, pour it in the </a:t>
            </a:r>
            <a:r>
              <a:rPr lang="nb-NO" b="1" dirty="0" smtClean="0">
                <a:solidFill>
                  <a:schemeClr val="tx1">
                    <a:lumMod val="95000"/>
                    <a:lumOff val="5000"/>
                  </a:schemeClr>
                </a:solidFill>
              </a:rPr>
              <a:t>Erlenmeyer Flask.</a:t>
            </a:r>
          </a:p>
          <a:p>
            <a:r>
              <a:rPr lang="en-US" b="1" dirty="0" smtClean="0">
                <a:solidFill>
                  <a:schemeClr val="tx1">
                    <a:lumMod val="95000"/>
                    <a:lumOff val="5000"/>
                  </a:schemeClr>
                </a:solidFill>
              </a:rPr>
              <a:t> 5. Put 1 drops of phenolphthalein on Acid in the flask.</a:t>
            </a:r>
          </a:p>
          <a:p>
            <a:r>
              <a:rPr lang="en-US" b="1" dirty="0" smtClean="0">
                <a:solidFill>
                  <a:schemeClr val="tx1">
                    <a:lumMod val="95000"/>
                    <a:lumOff val="5000"/>
                  </a:schemeClr>
                </a:solidFill>
              </a:rPr>
              <a:t>6. Put the flask underneath the burette. You're ready to start the titration.</a:t>
            </a:r>
          </a:p>
          <a:p>
            <a:r>
              <a:rPr lang="en-US" b="1" dirty="0" smtClean="0">
                <a:solidFill>
                  <a:schemeClr val="tx1">
                    <a:lumMod val="95000"/>
                    <a:lumOff val="5000"/>
                  </a:schemeClr>
                </a:solidFill>
              </a:rPr>
              <a:t>7. Carefully add drops of NaOH at a time to the flask.</a:t>
            </a:r>
          </a:p>
          <a:p>
            <a:r>
              <a:rPr lang="en-US" b="1" dirty="0" smtClean="0">
                <a:solidFill>
                  <a:schemeClr val="tx1">
                    <a:lumMod val="95000"/>
                    <a:lumOff val="5000"/>
                  </a:schemeClr>
                </a:solidFill>
              </a:rPr>
              <a:t>8. Phenolphthalein is clear when the pH is acidic and turns pink if the pH is basic. Continue to add drop by drop of Base causing the acid turns a very light pink. This is the equilibrium point.</a:t>
            </a:r>
          </a:p>
          <a:p>
            <a:r>
              <a:rPr lang="en-US" b="1" dirty="0" smtClean="0">
                <a:solidFill>
                  <a:schemeClr val="tx1">
                    <a:lumMod val="95000"/>
                    <a:lumOff val="5000"/>
                  </a:schemeClr>
                </a:solidFill>
              </a:rPr>
              <a:t>9- Record the reading of burette after titration(the acid turns a very light pink)  Figure 1.</a:t>
            </a:r>
          </a:p>
          <a:p>
            <a:r>
              <a:rPr lang="en-US" b="1" dirty="0" smtClean="0">
                <a:solidFill>
                  <a:schemeClr val="tx1">
                    <a:lumMod val="95000"/>
                    <a:lumOff val="5000"/>
                  </a:schemeClr>
                </a:solidFill>
              </a:rPr>
              <a:t>10- Rinse your equipment with distilled water, and repeat steps two times, to validate your data. Take an average of the readings.</a:t>
            </a:r>
          </a:p>
          <a:p>
            <a:endParaRPr lang="en-US" b="1" dirty="0" smtClean="0">
              <a:solidFill>
                <a:schemeClr val="tx1">
                  <a:lumMod val="95000"/>
                  <a:lumOff val="5000"/>
                </a:schemeClr>
              </a:solidFill>
              <a:cs typeface="Andalus" pitchFamily="18" charset="-78"/>
            </a:endParaRPr>
          </a:p>
          <a:p>
            <a:endParaRPr lang="en-US" b="1" dirty="0" smtClean="0">
              <a:solidFill>
                <a:schemeClr val="tx1">
                  <a:lumMod val="95000"/>
                  <a:lumOff val="5000"/>
                </a:schemeClr>
              </a:solidFill>
            </a:endParaRPr>
          </a:p>
          <a:p>
            <a:endParaRPr lang="en-US" b="1" dirty="0" smtClean="0">
              <a:solidFill>
                <a:schemeClr val="tx1">
                  <a:lumMod val="95000"/>
                  <a:lumOff val="5000"/>
                </a:schemeClr>
              </a:solidFill>
            </a:endParaRPr>
          </a:p>
          <a:p>
            <a:r>
              <a:rPr lang="en-US" b="1" dirty="0" smtClean="0">
                <a:solidFill>
                  <a:schemeClr val="tx1">
                    <a:lumMod val="95000"/>
                    <a:lumOff val="5000"/>
                  </a:schemeClr>
                </a:solidFill>
              </a:rPr>
              <a:t>	</a:t>
            </a:r>
          </a:p>
        </p:txBody>
      </p:sp>
      <p:pic>
        <p:nvPicPr>
          <p:cNvPr id="3" name="Picture 3"/>
          <p:cNvPicPr>
            <a:picLocks noChangeAspect="1" noChangeArrowheads="1"/>
          </p:cNvPicPr>
          <p:nvPr/>
        </p:nvPicPr>
        <p:blipFill>
          <a:blip r:embed="rId2" cstate="print"/>
          <a:srcRect/>
          <a:stretch>
            <a:fillRect/>
          </a:stretch>
        </p:blipFill>
        <p:spPr bwMode="auto">
          <a:xfrm>
            <a:off x="3810000" y="7924800"/>
            <a:ext cx="1371600" cy="1219200"/>
          </a:xfrm>
          <a:prstGeom prst="rect">
            <a:avLst/>
          </a:prstGeom>
          <a:noFill/>
          <a:ln w="9525">
            <a:noFill/>
            <a:miter lim="800000"/>
            <a:headEnd/>
            <a:tailEnd/>
          </a:ln>
          <a:effectLst/>
        </p:spPr>
      </p:pic>
      <p:sp>
        <p:nvSpPr>
          <p:cNvPr id="5" name="Rectangle 4"/>
          <p:cNvSpPr/>
          <p:nvPr/>
        </p:nvSpPr>
        <p:spPr>
          <a:xfrm>
            <a:off x="1143000" y="8229601"/>
            <a:ext cx="2743200" cy="307777"/>
          </a:xfrm>
          <a:prstGeom prst="rect">
            <a:avLst/>
          </a:prstGeom>
        </p:spPr>
        <p:txBody>
          <a:bodyPr wrap="square">
            <a:spAutoFit/>
          </a:bodyPr>
          <a:lstStyle/>
          <a:p>
            <a:r>
              <a:rPr lang="en-US" sz="1400" b="1" dirty="0"/>
              <a:t> </a:t>
            </a:r>
            <a:r>
              <a:rPr lang="en-US" sz="1400" b="1" dirty="0" smtClean="0"/>
              <a:t>Figure 1: Acid- base titration.</a:t>
            </a:r>
            <a:endParaRPr lang="en-US" sz="1400" b="1"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0"/>
            <a:ext cx="6705600" cy="9294852"/>
          </a:xfrm>
          <a:prstGeom prst="rect">
            <a:avLst/>
          </a:prstGeom>
        </p:spPr>
        <p:txBody>
          <a:bodyPr wrap="square">
            <a:spAutoFit/>
          </a:bodyPr>
          <a:lstStyle/>
          <a:p>
            <a:r>
              <a:rPr lang="en-US" b="1" u="sng" dirty="0" smtClean="0">
                <a:solidFill>
                  <a:schemeClr val="tx1">
                    <a:lumMod val="95000"/>
                    <a:lumOff val="5000"/>
                  </a:schemeClr>
                </a:solidFill>
              </a:rPr>
              <a:t>Calculations:</a:t>
            </a:r>
          </a:p>
          <a:p>
            <a:r>
              <a:rPr lang="en-US" b="1" dirty="0" smtClean="0">
                <a:solidFill>
                  <a:schemeClr val="tx1">
                    <a:lumMod val="95000"/>
                    <a:lumOff val="5000"/>
                  </a:schemeClr>
                </a:solidFill>
              </a:rPr>
              <a:t>          1-Calculate the Normality of acid = </a:t>
            </a:r>
            <a:r>
              <a:rPr lang="en-US" b="1" dirty="0" smtClean="0">
                <a:solidFill>
                  <a:schemeClr val="tx1">
                    <a:lumMod val="95000"/>
                    <a:lumOff val="5000"/>
                  </a:schemeClr>
                </a:solidFill>
                <a:latin typeface="Andalus" pitchFamily="18" charset="-78"/>
                <a:cs typeface="Andalus" pitchFamily="18" charset="-78"/>
              </a:rPr>
              <a:t>N a.</a:t>
            </a:r>
            <a:r>
              <a:rPr lang="en-US" b="1" dirty="0" smtClean="0">
                <a:solidFill>
                  <a:schemeClr val="tx1">
                    <a:lumMod val="95000"/>
                    <a:lumOff val="5000"/>
                  </a:schemeClr>
                </a:solidFill>
              </a:rPr>
              <a:t> The Real Volume of Base from burette readings = </a:t>
            </a:r>
            <a:r>
              <a:rPr lang="en-US" b="1" dirty="0" smtClean="0">
                <a:solidFill>
                  <a:schemeClr val="tx1">
                    <a:lumMod val="95000"/>
                    <a:lumOff val="5000"/>
                  </a:schemeClr>
                </a:solidFill>
                <a:latin typeface="Andalus" pitchFamily="18" charset="-78"/>
                <a:cs typeface="Andalus" pitchFamily="18" charset="-78"/>
              </a:rPr>
              <a:t>V b,</a:t>
            </a:r>
            <a:r>
              <a:rPr lang="en-US" b="1" dirty="0" smtClean="0">
                <a:solidFill>
                  <a:schemeClr val="tx1">
                    <a:lumMod val="95000"/>
                    <a:lumOff val="5000"/>
                  </a:schemeClr>
                </a:solidFill>
              </a:rPr>
              <a:t> Acid Volume  = 5ml = </a:t>
            </a:r>
            <a:r>
              <a:rPr lang="en-US" b="1" dirty="0" smtClean="0">
                <a:solidFill>
                  <a:schemeClr val="tx1">
                    <a:lumMod val="95000"/>
                    <a:lumOff val="5000"/>
                  </a:schemeClr>
                </a:solidFill>
                <a:latin typeface="Andalus" pitchFamily="18" charset="-78"/>
                <a:cs typeface="Andalus" pitchFamily="18" charset="-78"/>
              </a:rPr>
              <a:t>V a, u</a:t>
            </a:r>
            <a:r>
              <a:rPr lang="en-US" b="1" dirty="0" smtClean="0">
                <a:solidFill>
                  <a:schemeClr val="tx1">
                    <a:lumMod val="95000"/>
                    <a:lumOff val="5000"/>
                  </a:schemeClr>
                </a:solidFill>
              </a:rPr>
              <a:t>nknown concentration of Acid = </a:t>
            </a:r>
            <a:r>
              <a:rPr lang="en-US" b="1" dirty="0" smtClean="0">
                <a:solidFill>
                  <a:schemeClr val="tx1">
                    <a:lumMod val="95000"/>
                    <a:lumOff val="5000"/>
                  </a:schemeClr>
                </a:solidFill>
                <a:latin typeface="Andalus" pitchFamily="18" charset="-78"/>
                <a:cs typeface="Andalus" pitchFamily="18" charset="-78"/>
              </a:rPr>
              <a:t>Na </a:t>
            </a:r>
            <a:r>
              <a:rPr lang="en-US" b="1" dirty="0" smtClean="0">
                <a:solidFill>
                  <a:schemeClr val="tx1">
                    <a:lumMod val="95000"/>
                    <a:lumOff val="5000"/>
                  </a:schemeClr>
                </a:solidFill>
              </a:rPr>
              <a:t>is measured by the following equation:</a:t>
            </a:r>
          </a:p>
          <a:p>
            <a:r>
              <a:rPr lang="en-US" b="1" dirty="0" smtClean="0">
                <a:solidFill>
                  <a:schemeClr val="tx1">
                    <a:lumMod val="95000"/>
                    <a:lumOff val="5000"/>
                  </a:schemeClr>
                </a:solidFill>
              </a:rPr>
              <a:t>                                  </a:t>
            </a:r>
            <a:r>
              <a:rPr lang="en-US" sz="2000" b="1" dirty="0" smtClean="0">
                <a:solidFill>
                  <a:schemeClr val="tx1">
                    <a:lumMod val="95000"/>
                    <a:lumOff val="5000"/>
                  </a:schemeClr>
                </a:solidFill>
              </a:rPr>
              <a:t>  </a:t>
            </a:r>
            <a:r>
              <a:rPr lang="en-US" sz="2000" b="1" u="sng" dirty="0" smtClean="0">
                <a:solidFill>
                  <a:schemeClr val="tx1">
                    <a:lumMod val="95000"/>
                    <a:lumOff val="5000"/>
                  </a:schemeClr>
                </a:solidFill>
                <a:latin typeface="Andalus" pitchFamily="18" charset="-78"/>
                <a:cs typeface="Andalus" pitchFamily="18" charset="-78"/>
              </a:rPr>
              <a:t>Na</a:t>
            </a:r>
            <a:r>
              <a:rPr lang="en-US" sz="2000" b="1" dirty="0" smtClean="0">
                <a:solidFill>
                  <a:schemeClr val="tx1">
                    <a:lumMod val="95000"/>
                    <a:lumOff val="5000"/>
                  </a:schemeClr>
                </a:solidFill>
                <a:latin typeface="Andalus" pitchFamily="18" charset="-78"/>
                <a:cs typeface="Andalus" pitchFamily="18" charset="-78"/>
              </a:rPr>
              <a:t> = N b .  V b / V a </a:t>
            </a:r>
          </a:p>
          <a:p>
            <a:r>
              <a:rPr lang="en-US" b="1" dirty="0" smtClean="0">
                <a:solidFill>
                  <a:schemeClr val="tx1">
                    <a:lumMod val="95000"/>
                    <a:lumOff val="5000"/>
                  </a:schemeClr>
                </a:solidFill>
              </a:rPr>
              <a:t>2-Find Normality of Acid.     </a:t>
            </a:r>
          </a:p>
          <a:p>
            <a:r>
              <a:rPr lang="en-US" b="1" dirty="0" smtClean="0">
                <a:solidFill>
                  <a:schemeClr val="tx1">
                    <a:lumMod val="95000"/>
                    <a:lumOff val="5000"/>
                  </a:schemeClr>
                </a:solidFill>
              </a:rPr>
              <a:t>3-</a:t>
            </a:r>
            <a:r>
              <a:rPr lang="en-US" b="1" u="sng" dirty="0" smtClean="0">
                <a:solidFill>
                  <a:schemeClr val="tx1">
                    <a:lumMod val="95000"/>
                    <a:lumOff val="5000"/>
                  </a:schemeClr>
                </a:solidFill>
              </a:rPr>
              <a:t>For acetic acid the number of equivalents x Normality = gram </a:t>
            </a:r>
          </a:p>
          <a:p>
            <a:r>
              <a:rPr lang="en-US" b="1" dirty="0" smtClean="0">
                <a:solidFill>
                  <a:schemeClr val="tx1">
                    <a:lumMod val="95000"/>
                    <a:lumOff val="5000"/>
                  </a:schemeClr>
                </a:solidFill>
              </a:rPr>
              <a:t>    </a:t>
            </a:r>
            <a:r>
              <a:rPr lang="en-US" b="1" u="sng" dirty="0" smtClean="0">
                <a:solidFill>
                  <a:schemeClr val="tx1">
                    <a:lumMod val="95000"/>
                    <a:lumOff val="5000"/>
                  </a:schemeClr>
                </a:solidFill>
              </a:rPr>
              <a:t>molecular weight.</a:t>
            </a:r>
          </a:p>
          <a:p>
            <a:r>
              <a:rPr lang="en-US" b="1" dirty="0" smtClean="0">
                <a:solidFill>
                  <a:schemeClr val="tx1">
                    <a:lumMod val="95000"/>
                    <a:lumOff val="5000"/>
                  </a:schemeClr>
                </a:solidFill>
                <a:latin typeface="Andalus" pitchFamily="18" charset="-78"/>
                <a:cs typeface="Andalus" pitchFamily="18" charset="-78"/>
              </a:rPr>
              <a:t>                                         </a:t>
            </a:r>
            <a:r>
              <a:rPr lang="en-US" b="1" u="sng" dirty="0" smtClean="0">
                <a:solidFill>
                  <a:schemeClr val="tx1">
                    <a:lumMod val="95000"/>
                    <a:lumOff val="5000"/>
                  </a:schemeClr>
                </a:solidFill>
                <a:latin typeface="Andalus" pitchFamily="18" charset="-78"/>
                <a:cs typeface="Andalus" pitchFamily="18" charset="-78"/>
              </a:rPr>
              <a:t>W</a:t>
            </a:r>
            <a:r>
              <a:rPr lang="en-US" b="1" dirty="0" smtClean="0">
                <a:solidFill>
                  <a:schemeClr val="tx1">
                    <a:lumMod val="95000"/>
                    <a:lumOff val="5000"/>
                  </a:schemeClr>
                </a:solidFill>
                <a:latin typeface="Andalus" pitchFamily="18" charset="-78"/>
                <a:cs typeface="Andalus" pitchFamily="18" charset="-78"/>
              </a:rPr>
              <a:t> = Na . eq.</a:t>
            </a:r>
            <a:endParaRPr lang="en-US" b="1" dirty="0" smtClean="0">
              <a:solidFill>
                <a:schemeClr val="tx1">
                  <a:lumMod val="95000"/>
                  <a:lumOff val="5000"/>
                </a:schemeClr>
              </a:solidFill>
            </a:endParaRPr>
          </a:p>
          <a:p>
            <a:r>
              <a:rPr lang="en-US" b="1" dirty="0" smtClean="0">
                <a:solidFill>
                  <a:schemeClr val="tx1">
                    <a:lumMod val="95000"/>
                    <a:lumOff val="5000"/>
                  </a:schemeClr>
                </a:solidFill>
              </a:rPr>
              <a:t>Normality = </a:t>
            </a:r>
            <a:r>
              <a:rPr lang="en-US" b="1" dirty="0" smtClean="0">
                <a:solidFill>
                  <a:schemeClr val="tx1">
                    <a:lumMod val="95000"/>
                    <a:lumOff val="5000"/>
                  </a:schemeClr>
                </a:solidFill>
                <a:cs typeface="Andalus" pitchFamily="18" charset="-78"/>
              </a:rPr>
              <a:t>Na  </a:t>
            </a:r>
          </a:p>
          <a:p>
            <a:r>
              <a:rPr lang="en-US" b="1" dirty="0" smtClean="0">
                <a:solidFill>
                  <a:schemeClr val="tx1">
                    <a:lumMod val="95000"/>
                    <a:lumOff val="5000"/>
                  </a:schemeClr>
                </a:solidFill>
              </a:rPr>
              <a:t>number of equivalents = W/MW/1 = W/60.035gm. </a:t>
            </a:r>
          </a:p>
          <a:p>
            <a:r>
              <a:rPr lang="en-US" b="1" dirty="0" smtClean="0">
                <a:solidFill>
                  <a:schemeClr val="tx1">
                    <a:lumMod val="95000"/>
                    <a:lumOff val="5000"/>
                  </a:schemeClr>
                </a:solidFill>
              </a:rPr>
              <a:t>Weight (gm.), </a:t>
            </a:r>
            <a:r>
              <a:rPr lang="en-US" b="1" dirty="0" smtClean="0">
                <a:solidFill>
                  <a:schemeClr val="tx1">
                    <a:lumMod val="95000"/>
                    <a:lumOff val="5000"/>
                  </a:schemeClr>
                </a:solidFill>
                <a:cs typeface="Andalus" pitchFamily="18" charset="-78"/>
              </a:rPr>
              <a:t>of</a:t>
            </a:r>
            <a:r>
              <a:rPr lang="en-US" b="1" dirty="0" smtClean="0">
                <a:solidFill>
                  <a:schemeClr val="tx1">
                    <a:lumMod val="95000"/>
                    <a:lumOff val="5000"/>
                  </a:schemeClr>
                </a:solidFill>
              </a:rPr>
              <a:t> </a:t>
            </a:r>
            <a:r>
              <a:rPr lang="en-US" b="1" dirty="0" smtClean="0">
                <a:solidFill>
                  <a:schemeClr val="tx1">
                    <a:lumMod val="95000"/>
                    <a:lumOff val="5000"/>
                  </a:schemeClr>
                </a:solidFill>
                <a:cs typeface="Andalus" pitchFamily="18" charset="-78"/>
              </a:rPr>
              <a:t>acetic acid = unknown. </a:t>
            </a:r>
            <a:endParaRPr lang="en-US" b="1" dirty="0" smtClean="0">
              <a:solidFill>
                <a:schemeClr val="tx1">
                  <a:lumMod val="95000"/>
                  <a:lumOff val="5000"/>
                </a:schemeClr>
              </a:solidFill>
            </a:endParaRPr>
          </a:p>
          <a:p>
            <a:r>
              <a:rPr lang="en-US" b="1" dirty="0" smtClean="0">
                <a:solidFill>
                  <a:schemeClr val="tx1">
                    <a:lumMod val="95000"/>
                    <a:lumOff val="5000"/>
                  </a:schemeClr>
                </a:solidFill>
                <a:cs typeface="Andalus" pitchFamily="18" charset="-78"/>
              </a:rPr>
              <a:t>MW of acetic acid =  60.035 ≈  60.</a:t>
            </a:r>
            <a:endParaRPr lang="en-US" b="1" dirty="0" smtClean="0">
              <a:solidFill>
                <a:schemeClr val="tx1">
                  <a:lumMod val="95000"/>
                  <a:lumOff val="5000"/>
                </a:schemeClr>
              </a:solidFill>
            </a:endParaRPr>
          </a:p>
          <a:p>
            <a:pPr algn="ctr"/>
            <a:r>
              <a:rPr lang="en-US" b="1" dirty="0" smtClean="0">
                <a:solidFill>
                  <a:schemeClr val="tx1">
                    <a:lumMod val="95000"/>
                    <a:lumOff val="5000"/>
                  </a:schemeClr>
                </a:solidFill>
                <a:latin typeface="Andalus" pitchFamily="18" charset="-78"/>
                <a:cs typeface="Andalus" pitchFamily="18" charset="-78"/>
              </a:rPr>
              <a:t>W = Na . </a:t>
            </a:r>
            <a:r>
              <a:rPr lang="en-US" b="1" dirty="0" smtClean="0">
                <a:solidFill>
                  <a:schemeClr val="tx1">
                    <a:lumMod val="95000"/>
                    <a:lumOff val="5000"/>
                  </a:schemeClr>
                </a:solidFill>
              </a:rPr>
              <a:t>60.035.</a:t>
            </a:r>
          </a:p>
          <a:p>
            <a:r>
              <a:rPr lang="en-US" sz="2000" b="1" u="sng" dirty="0" smtClean="0">
                <a:solidFill>
                  <a:schemeClr val="tx1">
                    <a:lumMod val="95000"/>
                    <a:lumOff val="5000"/>
                  </a:schemeClr>
                </a:solidFill>
              </a:rPr>
              <a:t>Solution  Strength  (Percent Composition):</a:t>
            </a:r>
          </a:p>
          <a:p>
            <a:r>
              <a:rPr lang="en-US" b="1" dirty="0" smtClean="0">
                <a:solidFill>
                  <a:schemeClr val="tx1">
                    <a:lumMod val="95000"/>
                    <a:lumOff val="5000"/>
                  </a:schemeClr>
                </a:solidFill>
              </a:rPr>
              <a:t>Solution  Strength : is the concentration of a solution, expressed as a composition percentage.</a:t>
            </a:r>
          </a:p>
          <a:p>
            <a:endParaRPr lang="en-US" b="1" dirty="0" smtClean="0">
              <a:solidFill>
                <a:schemeClr val="tx1">
                  <a:lumMod val="95000"/>
                  <a:lumOff val="5000"/>
                </a:schemeClr>
              </a:solidFill>
            </a:endParaRPr>
          </a:p>
          <a:p>
            <a:r>
              <a:rPr lang="en-US" b="1" dirty="0" smtClean="0">
                <a:solidFill>
                  <a:schemeClr val="tx1">
                    <a:lumMod val="95000"/>
                    <a:lumOff val="5000"/>
                  </a:schemeClr>
                </a:solidFill>
                <a:latin typeface="Andalus" pitchFamily="18" charset="-78"/>
                <a:cs typeface="Andalus" pitchFamily="18" charset="-78"/>
              </a:rPr>
              <a:t>Composition %     =      </a:t>
            </a:r>
            <a:r>
              <a:rPr lang="en-US" b="1" dirty="0" smtClean="0">
                <a:solidFill>
                  <a:schemeClr val="tx1">
                    <a:lumMod val="95000"/>
                    <a:lumOff val="5000"/>
                  </a:schemeClr>
                </a:solidFill>
                <a:cs typeface="Andalus" pitchFamily="18" charset="-78"/>
              </a:rPr>
              <a:t>W </a:t>
            </a:r>
            <a:r>
              <a:rPr lang="en-US" b="1" dirty="0" smtClean="0">
                <a:solidFill>
                  <a:schemeClr val="tx1">
                    <a:lumMod val="95000"/>
                    <a:lumOff val="5000"/>
                  </a:schemeClr>
                </a:solidFill>
                <a:latin typeface="Andalus" pitchFamily="18" charset="-78"/>
                <a:cs typeface="Andalus" pitchFamily="18" charset="-78"/>
              </a:rPr>
              <a:t>/ V</a:t>
            </a:r>
            <a:r>
              <a:rPr lang="en-US" b="1" dirty="0" smtClean="0">
                <a:solidFill>
                  <a:schemeClr val="tx1">
                    <a:lumMod val="95000"/>
                    <a:lumOff val="5000"/>
                  </a:schemeClr>
                </a:solidFill>
              </a:rPr>
              <a:t>C     .   </a:t>
            </a:r>
            <a:r>
              <a:rPr lang="en-US" b="1" dirty="0" smtClean="0">
                <a:solidFill>
                  <a:schemeClr val="tx1">
                    <a:lumMod val="95000"/>
                    <a:lumOff val="5000"/>
                  </a:schemeClr>
                </a:solidFill>
                <a:latin typeface="Andalus" pitchFamily="18" charset="-78"/>
                <a:cs typeface="Andalus" pitchFamily="18" charset="-78"/>
              </a:rPr>
              <a:t> 100 %</a:t>
            </a:r>
          </a:p>
          <a:p>
            <a:r>
              <a:rPr lang="en-US" b="1" dirty="0" smtClean="0">
                <a:solidFill>
                  <a:schemeClr val="tx1">
                    <a:lumMod val="95000"/>
                    <a:lumOff val="5000"/>
                  </a:schemeClr>
                </a:solidFill>
                <a:cs typeface="Andalus" pitchFamily="18" charset="-78"/>
              </a:rPr>
              <a:t>                                            W</a:t>
            </a:r>
            <a:endParaRPr lang="en-US" b="1" dirty="0" smtClean="0">
              <a:solidFill>
                <a:schemeClr val="tx1">
                  <a:lumMod val="95000"/>
                  <a:lumOff val="5000"/>
                </a:schemeClr>
              </a:solidFill>
              <a:latin typeface="Andalus" pitchFamily="18" charset="-78"/>
              <a:cs typeface="Andalus" pitchFamily="18" charset="-78"/>
            </a:endParaRPr>
          </a:p>
          <a:p>
            <a:r>
              <a:rPr lang="en-US" b="1" dirty="0" smtClean="0">
                <a:solidFill>
                  <a:schemeClr val="tx1">
                    <a:lumMod val="95000"/>
                    <a:lumOff val="5000"/>
                  </a:schemeClr>
                </a:solidFill>
                <a:latin typeface="Andalus" pitchFamily="18" charset="-78"/>
                <a:cs typeface="Andalus" pitchFamily="18" charset="-78"/>
              </a:rPr>
              <a:t>Composition %     =      </a:t>
            </a:r>
            <a:r>
              <a:rPr lang="en-US" b="1" dirty="0" smtClean="0">
                <a:solidFill>
                  <a:schemeClr val="tx1">
                    <a:lumMod val="95000"/>
                    <a:lumOff val="5000"/>
                  </a:schemeClr>
                </a:solidFill>
                <a:cs typeface="Andalus" pitchFamily="18" charset="-78"/>
              </a:rPr>
              <a:t>--------- </a:t>
            </a:r>
            <a:r>
              <a:rPr lang="en-US" b="1" dirty="0" smtClean="0">
                <a:solidFill>
                  <a:schemeClr val="tx1">
                    <a:lumMod val="95000"/>
                    <a:lumOff val="5000"/>
                  </a:schemeClr>
                </a:solidFill>
              </a:rPr>
              <a:t>    x</a:t>
            </a:r>
            <a:r>
              <a:rPr lang="en-US" b="1" dirty="0" smtClean="0">
                <a:solidFill>
                  <a:schemeClr val="tx1">
                    <a:lumMod val="95000"/>
                    <a:lumOff val="5000"/>
                  </a:schemeClr>
                </a:solidFill>
                <a:latin typeface="Andalus" pitchFamily="18" charset="-78"/>
                <a:cs typeface="Andalus" pitchFamily="18" charset="-78"/>
              </a:rPr>
              <a:t> 100 %</a:t>
            </a:r>
            <a:endParaRPr lang="en-US" b="1" dirty="0" smtClean="0">
              <a:solidFill>
                <a:schemeClr val="tx1">
                  <a:lumMod val="95000"/>
                  <a:lumOff val="5000"/>
                </a:schemeClr>
              </a:solidFill>
            </a:endParaRPr>
          </a:p>
          <a:p>
            <a:r>
              <a:rPr lang="en-US" b="1" dirty="0" smtClean="0">
                <a:solidFill>
                  <a:schemeClr val="tx1">
                    <a:lumMod val="95000"/>
                    <a:lumOff val="5000"/>
                  </a:schemeClr>
                </a:solidFill>
              </a:rPr>
              <a:t>                                          1000</a:t>
            </a:r>
          </a:p>
          <a:p>
            <a:r>
              <a:rPr lang="en-US" b="1" dirty="0" smtClean="0">
                <a:solidFill>
                  <a:schemeClr val="tx1">
                    <a:lumMod val="95000"/>
                    <a:lumOff val="5000"/>
                  </a:schemeClr>
                </a:solidFill>
                <a:latin typeface="Andalus" pitchFamily="18" charset="-78"/>
                <a:cs typeface="Andalus" pitchFamily="18" charset="-78"/>
              </a:rPr>
              <a:t>Weight/ Volume percentage % </a:t>
            </a:r>
            <a:r>
              <a:rPr lang="en-US" b="1" dirty="0" smtClean="0">
                <a:solidFill>
                  <a:schemeClr val="tx1">
                    <a:lumMod val="95000"/>
                    <a:lumOff val="5000"/>
                  </a:schemeClr>
                </a:solidFill>
              </a:rPr>
              <a:t>of </a:t>
            </a:r>
            <a:r>
              <a:rPr lang="en-US" b="1" dirty="0" smtClean="0">
                <a:solidFill>
                  <a:schemeClr val="tx1">
                    <a:lumMod val="95000"/>
                    <a:lumOff val="5000"/>
                  </a:schemeClr>
                </a:solidFill>
                <a:latin typeface="Andalus" pitchFamily="18" charset="-78"/>
                <a:cs typeface="Andalus" pitchFamily="18" charset="-78"/>
              </a:rPr>
              <a:t>(</a:t>
            </a:r>
            <a:r>
              <a:rPr lang="en-US" b="1" dirty="0" smtClean="0">
                <a:solidFill>
                  <a:schemeClr val="tx1">
                    <a:lumMod val="95000"/>
                    <a:lumOff val="5000"/>
                  </a:schemeClr>
                </a:solidFill>
                <a:cs typeface="Andalus" pitchFamily="18" charset="-78"/>
              </a:rPr>
              <a:t>acetic acid ) </a:t>
            </a:r>
            <a:r>
              <a:rPr lang="en-US" b="1" dirty="0" smtClean="0">
                <a:solidFill>
                  <a:schemeClr val="tx1">
                    <a:lumMod val="95000"/>
                    <a:lumOff val="5000"/>
                  </a:schemeClr>
                </a:solidFill>
                <a:latin typeface="Andalus" pitchFamily="18" charset="-78"/>
                <a:cs typeface="Andalus" pitchFamily="18" charset="-78"/>
              </a:rPr>
              <a:t>=  Composition %</a:t>
            </a:r>
            <a:endParaRPr lang="en-US" b="1" dirty="0" smtClean="0">
              <a:solidFill>
                <a:schemeClr val="tx1">
                  <a:lumMod val="95000"/>
                  <a:lumOff val="5000"/>
                </a:schemeClr>
              </a:solidFill>
            </a:endParaRPr>
          </a:p>
          <a:p>
            <a:r>
              <a:rPr lang="en-US" b="1" dirty="0" smtClean="0">
                <a:solidFill>
                  <a:schemeClr val="tx1">
                    <a:lumMod val="95000"/>
                    <a:lumOff val="5000"/>
                  </a:schemeClr>
                </a:solidFill>
              </a:rPr>
              <a:t>Weight </a:t>
            </a:r>
            <a:r>
              <a:rPr lang="en-US" b="1" dirty="0" smtClean="0">
                <a:solidFill>
                  <a:schemeClr val="tx1">
                    <a:lumMod val="95000"/>
                    <a:lumOff val="5000"/>
                  </a:schemeClr>
                </a:solidFill>
                <a:cs typeface="Andalus" pitchFamily="18" charset="-78"/>
              </a:rPr>
              <a:t>of</a:t>
            </a:r>
            <a:r>
              <a:rPr lang="en-US" b="1" dirty="0" smtClean="0">
                <a:solidFill>
                  <a:schemeClr val="tx1">
                    <a:lumMod val="95000"/>
                    <a:lumOff val="5000"/>
                  </a:schemeClr>
                </a:solidFill>
              </a:rPr>
              <a:t> </a:t>
            </a:r>
            <a:r>
              <a:rPr lang="en-US" b="1" dirty="0" smtClean="0">
                <a:solidFill>
                  <a:schemeClr val="tx1">
                    <a:lumMod val="95000"/>
                    <a:lumOff val="5000"/>
                  </a:schemeClr>
                </a:solidFill>
                <a:latin typeface="Andalus" pitchFamily="18" charset="-78"/>
                <a:cs typeface="Andalus" pitchFamily="18" charset="-78"/>
              </a:rPr>
              <a:t>Solute (</a:t>
            </a:r>
            <a:r>
              <a:rPr lang="en-US" b="1" dirty="0" smtClean="0">
                <a:solidFill>
                  <a:schemeClr val="tx1">
                    <a:lumMod val="95000"/>
                    <a:lumOff val="5000"/>
                  </a:schemeClr>
                </a:solidFill>
                <a:cs typeface="Andalus" pitchFamily="18" charset="-78"/>
              </a:rPr>
              <a:t>acetic acid )= W.</a:t>
            </a:r>
          </a:p>
          <a:p>
            <a:r>
              <a:rPr lang="en-US" b="1" dirty="0" smtClean="0">
                <a:solidFill>
                  <a:schemeClr val="tx1">
                    <a:lumMod val="95000"/>
                    <a:lumOff val="5000"/>
                  </a:schemeClr>
                </a:solidFill>
              </a:rPr>
              <a:t>A volume of a solution concentration (</a:t>
            </a:r>
            <a:r>
              <a:rPr lang="en-US" b="1" dirty="0" smtClean="0">
                <a:solidFill>
                  <a:schemeClr val="tx1">
                    <a:lumMod val="95000"/>
                    <a:lumOff val="5000"/>
                  </a:schemeClr>
                </a:solidFill>
                <a:cs typeface="Andalus" pitchFamily="18" charset="-78"/>
              </a:rPr>
              <a:t>acetic acid)</a:t>
            </a:r>
            <a:r>
              <a:rPr lang="en-US" b="1" dirty="0" smtClean="0">
                <a:solidFill>
                  <a:schemeClr val="tx1">
                    <a:lumMod val="95000"/>
                    <a:lumOff val="5000"/>
                  </a:schemeClr>
                </a:solidFill>
              </a:rPr>
              <a:t> concentration in Vinegar= VC = 1000 ml.</a:t>
            </a:r>
          </a:p>
          <a:p>
            <a:r>
              <a:rPr lang="en-US" b="1" dirty="0" smtClean="0">
                <a:solidFill>
                  <a:schemeClr val="tx1">
                    <a:lumMod val="95000"/>
                    <a:lumOff val="5000"/>
                  </a:schemeClr>
                </a:solidFill>
                <a:cs typeface="Andalus" pitchFamily="18" charset="-78"/>
              </a:rPr>
              <a:t>Its important to know that, at the end point, calculate the concentration of solute, by comparing the percent (%) of weight of solute with the total volume of </a:t>
            </a:r>
            <a:r>
              <a:rPr lang="en-US" b="1" dirty="0" err="1" smtClean="0">
                <a:solidFill>
                  <a:schemeClr val="tx1">
                    <a:lumMod val="95000"/>
                    <a:lumOff val="5000"/>
                  </a:schemeClr>
                </a:solidFill>
                <a:cs typeface="Andalus" pitchFamily="18" charset="-78"/>
              </a:rPr>
              <a:t>solution.Its</a:t>
            </a:r>
            <a:r>
              <a:rPr lang="en-US" b="1" dirty="0" smtClean="0">
                <a:solidFill>
                  <a:schemeClr val="tx1">
                    <a:lumMod val="95000"/>
                    <a:lumOff val="5000"/>
                  </a:schemeClr>
                </a:solidFill>
                <a:cs typeface="Andalus" pitchFamily="18" charset="-78"/>
              </a:rPr>
              <a:t> similar to express the level of any blood or urine component, in milligram of component per 100 milliliter (mg/100ml)of blood or urine </a:t>
            </a:r>
            <a:r>
              <a:rPr lang="en-US" b="1" smtClean="0">
                <a:solidFill>
                  <a:schemeClr val="tx1">
                    <a:lumMod val="95000"/>
                    <a:lumOff val="5000"/>
                  </a:schemeClr>
                </a:solidFill>
                <a:cs typeface="Andalus" pitchFamily="18" charset="-78"/>
              </a:rPr>
              <a:t>samples.</a:t>
            </a:r>
            <a:endParaRPr lang="en-US" sz="2000" b="1" dirty="0" smtClean="0">
              <a:solidFill>
                <a:schemeClr val="tx1">
                  <a:lumMod val="95000"/>
                  <a:lumOff val="5000"/>
                </a:schemeClr>
              </a:solidFill>
              <a:latin typeface="Andalus" pitchFamily="18" charset="-78"/>
              <a:cs typeface="Andalus" pitchFamily="18" charset="-78"/>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3</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TotalTime>
  <Words>471</Words>
  <Application>Microsoft Office PowerPoint</Application>
  <PresentationFormat>On-screen Show (4:3)</PresentationFormat>
  <Paragraphs>61</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Slide 1</vt:lpstr>
      <vt:lpstr>Slide 2</vt:lpstr>
      <vt:lpstr>Slide 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delta</dc:creator>
  <cp:lastModifiedBy>DR.Ahmed Saker 2O14</cp:lastModifiedBy>
  <cp:revision>28</cp:revision>
  <dcterms:created xsi:type="dcterms:W3CDTF">2006-08-16T00:00:00Z</dcterms:created>
  <dcterms:modified xsi:type="dcterms:W3CDTF">2018-12-03T13:23:53Z</dcterms:modified>
</cp:coreProperties>
</file>