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8" r:id="rId3"/>
    <p:sldId id="265" r:id="rId4"/>
    <p:sldId id="261" r:id="rId5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30" d="100"/>
          <a:sy n="130" d="100"/>
        </p:scale>
        <p:origin x="-306" y="331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6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6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20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4069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1913469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71550" y="4136152"/>
            <a:ext cx="5029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4000" b="1" cap="all" dirty="0" smtClean="0">
                <a:ln w="9000" cmpd="sng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>
                  <a:outerShdw sx="1000" sy="1000" algn="ctr" rotWithShape="0">
                    <a:schemeClr val="accent1">
                      <a:lumMod val="50000"/>
                      <a:alpha val="54000"/>
                    </a:schemeClr>
                  </a:outerShdw>
                  <a:reflection blurRad="12700" stA="28000" endPos="45000" dist="1000" dir="5400000" sy="-100000" algn="bl" rotWithShape="0"/>
                </a:effectLst>
              </a:rPr>
              <a:t>Acid-Base Titration</a:t>
            </a:r>
            <a:r>
              <a:rPr lang="ar-IQ" sz="4000" b="1" cap="all" dirty="0" smtClean="0">
                <a:ln w="9000" cmpd="sng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>
                  <a:outerShdw sx="1000" sy="1000" algn="ctr" rotWithShape="0">
                    <a:schemeClr val="accent1">
                      <a:lumMod val="50000"/>
                      <a:alpha val="54000"/>
                    </a:schemeClr>
                  </a:outerShdw>
                  <a:reflection blurRad="12700" stA="28000" endPos="45000" dist="1000" dir="5400000" sy="-100000" algn="bl" rotWithShape="0"/>
                </a:effectLst>
              </a:rPr>
              <a:t>.</a:t>
            </a:r>
            <a:endParaRPr lang="en-US" sz="4000" dirty="0">
              <a:ln w="9000" cmpd="sng">
                <a:solidFill>
                  <a:schemeClr val="accent1"/>
                </a:solidFill>
                <a:prstDash val="solid"/>
              </a:ln>
              <a:solidFill>
                <a:schemeClr val="accent1"/>
              </a:solidFill>
              <a:effectLst>
                <a:outerShdw sx="1000" sy="1000" algn="ctr" rotWithShape="0">
                  <a:schemeClr val="accent1">
                    <a:lumMod val="50000"/>
                    <a:alpha val="54000"/>
                  </a:schemeClr>
                </a:outerShdw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3074" name="Picture 2" descr="Deluxe Sugar Plum - 50 Blooms of Peruvian Lilies with Roses - Image 3 Of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457200" y="-3581400"/>
            <a:ext cx="13415963" cy="124968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7829550" y="-1027907"/>
            <a:ext cx="531495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US" sz="5400" b="1" cap="all" dirty="0" smtClean="0">
                <a:ln w="9000" cmpd="sng">
                  <a:solidFill>
                    <a:schemeClr val="accent1"/>
                  </a:solidFill>
                  <a:prstDash val="solid"/>
                </a:ln>
                <a:effectLst>
                  <a:outerShdw sx="1000" sy="1000" algn="ctr" rotWithShape="0">
                    <a:schemeClr val="accent1">
                      <a:lumMod val="50000"/>
                      <a:alpha val="54000"/>
                    </a:schemeClr>
                  </a:outerShdw>
                  <a:reflection blurRad="12700" stA="28000" endPos="45000" dist="1000" dir="5400000" sy="-100000" algn="bl" rotWithShape="0"/>
                </a:effectLst>
              </a:rPr>
              <a:t>Acid-Base Titration</a:t>
            </a:r>
            <a:r>
              <a:rPr lang="ar-IQ" sz="5400" b="1" cap="all" dirty="0" smtClean="0">
                <a:ln w="9000" cmpd="sng">
                  <a:solidFill>
                    <a:schemeClr val="accent1"/>
                  </a:solidFill>
                  <a:prstDash val="solid"/>
                </a:ln>
                <a:effectLst>
                  <a:outerShdw sx="1000" sy="1000" algn="ctr" rotWithShape="0">
                    <a:schemeClr val="accent1">
                      <a:lumMod val="50000"/>
                      <a:alpha val="54000"/>
                    </a:schemeClr>
                  </a:outerShdw>
                  <a:reflection blurRad="12700" stA="28000" endPos="45000" dist="1000" dir="5400000" sy="-100000" algn="bl" rotWithShape="0"/>
                </a:effectLst>
              </a:rPr>
              <a:t>.</a:t>
            </a:r>
            <a:endParaRPr lang="en-US" sz="5400" dirty="0">
              <a:ln w="9000" cmpd="sng">
                <a:solidFill>
                  <a:schemeClr val="accent1"/>
                </a:solidFill>
                <a:prstDash val="solid"/>
              </a:ln>
              <a:effectLst>
                <a:outerShdw sx="1000" sy="1000" algn="ctr" rotWithShape="0">
                  <a:schemeClr val="accent1">
                    <a:lumMod val="50000"/>
                    <a:alpha val="54000"/>
                  </a:schemeClr>
                </a:outerShdw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62000" y="3810000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US" sz="3600" b="1" cap="all" dirty="0" smtClean="0">
                <a:ln w="9000" cmpd="sng">
                  <a:solidFill>
                    <a:schemeClr val="accent1"/>
                  </a:solidFill>
                  <a:prstDash val="solid"/>
                </a:ln>
                <a:solidFill>
                  <a:schemeClr val="bg1"/>
                </a:solidFill>
                <a:effectLst>
                  <a:outerShdw sx="1000" sy="1000" algn="ctr" rotWithShape="0">
                    <a:schemeClr val="accent1">
                      <a:lumMod val="50000"/>
                      <a:alpha val="54000"/>
                    </a:schemeClr>
                  </a:outerShdw>
                  <a:reflection blurRad="12700" stA="28000" endPos="45000" dist="1000" dir="5400000" sy="-100000" algn="bl" rotWithShape="0"/>
                </a:effectLst>
              </a:rPr>
              <a:t>Acid-Base Titration</a:t>
            </a:r>
            <a:r>
              <a:rPr lang="ar-IQ" sz="3600" b="1" cap="all" dirty="0" smtClean="0">
                <a:ln w="9000" cmpd="sng">
                  <a:solidFill>
                    <a:schemeClr val="accent1"/>
                  </a:solidFill>
                  <a:prstDash val="solid"/>
                </a:ln>
                <a:solidFill>
                  <a:schemeClr val="bg1"/>
                </a:solidFill>
                <a:effectLst>
                  <a:outerShdw sx="1000" sy="1000" algn="ctr" rotWithShape="0">
                    <a:schemeClr val="accent1">
                      <a:lumMod val="50000"/>
                      <a:alpha val="54000"/>
                    </a:schemeClr>
                  </a:outerShdw>
                  <a:reflection blurRad="12700" stA="28000" endPos="45000" dist="1000" dir="5400000" sy="-100000" algn="bl" rotWithShape="0"/>
                </a:effectLst>
              </a:rPr>
              <a:t>.</a:t>
            </a:r>
            <a:endParaRPr lang="en-US" sz="3600" dirty="0">
              <a:ln w="9000" cmpd="sng">
                <a:solidFill>
                  <a:schemeClr val="accent1"/>
                </a:solidFill>
                <a:prstDash val="solid"/>
              </a:ln>
              <a:solidFill>
                <a:schemeClr val="bg1"/>
              </a:solidFill>
              <a:effectLst>
                <a:outerShdw sx="1000" sy="1000" algn="ctr" rotWithShape="0">
                  <a:schemeClr val="accent1">
                    <a:lumMod val="50000"/>
                    <a:alpha val="54000"/>
                  </a:schemeClr>
                </a:outerShdw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04802"/>
            <a:ext cx="6705600" cy="761999"/>
          </a:xfrm>
        </p:spPr>
        <p:txBody>
          <a:bodyPr>
            <a:normAutofit fontScale="90000"/>
          </a:bodyPr>
          <a:lstStyle/>
          <a:p>
            <a:r>
              <a:rPr lang="ar-IQ" sz="1800" b="1" dirty="0" smtClean="0"/>
              <a:t>  المحاضرة الثانية للجزء العملي</a:t>
            </a:r>
            <a:r>
              <a:rPr lang="en-US" sz="1800" b="1" dirty="0" smtClean="0"/>
              <a:t/>
            </a:r>
            <a:br>
              <a:rPr lang="en-US" sz="1800" b="1" dirty="0" smtClean="0"/>
            </a:br>
            <a:r>
              <a:rPr lang="ar-IQ" sz="2700" b="1" cap="all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              </a:t>
            </a:r>
            <a:r>
              <a:rPr lang="en-US" sz="27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31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Acid-Base Titration</a:t>
            </a:r>
            <a:r>
              <a:rPr lang="ar-IQ" sz="31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              </a:t>
            </a:r>
            <a:endParaRPr lang="en-US" sz="1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066800"/>
            <a:ext cx="6705600" cy="8458200"/>
          </a:xfrm>
        </p:spPr>
        <p:txBody>
          <a:bodyPr>
            <a:noAutofit/>
          </a:bodyPr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</a:rPr>
              <a:t>Analytical chemistry</a:t>
            </a:r>
            <a:r>
              <a:rPr lang="en-US" sz="1600" b="1" dirty="0" smtClean="0">
                <a:solidFill>
                  <a:schemeClr val="tx1"/>
                </a:solidFill>
              </a:rPr>
              <a:t>: is the analysis of material samples to understanding of their chemical composition and structure. It has a wide range of monitoring pollution in the environment, development of new materials, and drug manufacture.</a:t>
            </a:r>
          </a:p>
          <a:p>
            <a:pPr algn="l"/>
            <a:r>
              <a:rPr lang="en-US" sz="1600" b="1" dirty="0" smtClean="0">
                <a:solidFill>
                  <a:schemeClr val="tx1"/>
                </a:solidFill>
              </a:rPr>
              <a:t>             </a:t>
            </a:r>
            <a:r>
              <a:rPr lang="en-US" sz="1800" b="1" dirty="0" smtClean="0">
                <a:solidFill>
                  <a:schemeClr val="tx1"/>
                </a:solidFill>
              </a:rPr>
              <a:t>Titration technique</a:t>
            </a:r>
            <a:r>
              <a:rPr lang="en-US" sz="1600" b="1" dirty="0" smtClean="0">
                <a:solidFill>
                  <a:schemeClr val="tx1"/>
                </a:solidFill>
              </a:rPr>
              <a:t>: Titration is a technique used to determine the concentration of an unknown solution by using known concentration solution. Typically, the titrant (the known solution) is added in a burette to balance a known quantity (volume) of the analyte (the unknown solution). By knowing the volume of titrant added you can determine the unknown concentration solution. </a:t>
            </a:r>
          </a:p>
          <a:p>
            <a:pPr algn="l"/>
            <a:r>
              <a:rPr lang="en-US" sz="1600" b="1" dirty="0" smtClean="0">
                <a:solidFill>
                  <a:schemeClr val="tx1"/>
                </a:solidFill>
              </a:rPr>
              <a:t> Neutralization: is a complete reaction of acid and base to form salt, and water the solution is called a neutral solution. </a:t>
            </a:r>
          </a:p>
          <a:p>
            <a:pPr algn="l"/>
            <a:r>
              <a:rPr lang="en-US" sz="16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                NaOH + HCl −→ H</a:t>
            </a:r>
            <a:r>
              <a:rPr lang="en-US" sz="1600" b="1" dirty="0" smtClean="0">
                <a:solidFill>
                  <a:schemeClr val="tx1"/>
                </a:solidFill>
                <a:cs typeface="Calibri"/>
              </a:rPr>
              <a:t>₂</a:t>
            </a:r>
            <a:r>
              <a:rPr lang="en-US" sz="16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O + NaCl</a:t>
            </a:r>
            <a:endParaRPr lang="en-US" sz="1600" b="1" dirty="0" smtClean="0">
              <a:solidFill>
                <a:schemeClr val="tx1"/>
              </a:solidFill>
            </a:endParaRPr>
          </a:p>
          <a:p>
            <a:pPr algn="l"/>
            <a:r>
              <a:rPr lang="en-US" sz="1600" b="1" dirty="0" smtClean="0">
                <a:solidFill>
                  <a:schemeClr val="tx1"/>
                </a:solidFill>
              </a:rPr>
              <a:t> Acid-base reactions are important for living things. Thus, it is important to know the concentration, of acids and bases in certain situations. During a titration, use a known volume of an acidic sample, and add base to it until the solution is neutral. Often, a pH indicator is used, to signal the end, of the reaction, the endpoint  is the equilibrium point, where the amount of acid is equal to the amount of base present.</a:t>
            </a:r>
          </a:p>
          <a:p>
            <a:pPr algn="l"/>
            <a:r>
              <a:rPr lang="en-US" sz="1600" b="1" dirty="0" smtClean="0">
                <a:solidFill>
                  <a:schemeClr val="tx1"/>
                </a:solidFill>
              </a:rPr>
              <a:t>pH indicators:  Indicators are used in a titration, to show the completion of an acid-base reaction. The pH indicator is an chemical detector, for hydronium ions (H</a:t>
            </a:r>
            <a:r>
              <a:rPr lang="en-US" sz="1600" b="1" baseline="-25000" dirty="0" smtClean="0">
                <a:solidFill>
                  <a:schemeClr val="tx1"/>
                </a:solidFill>
              </a:rPr>
              <a:t>3</a:t>
            </a:r>
            <a:r>
              <a:rPr lang="en-US" sz="1600" b="1" dirty="0" smtClean="0">
                <a:solidFill>
                  <a:schemeClr val="tx1"/>
                </a:solidFill>
              </a:rPr>
              <a:t>O</a:t>
            </a:r>
            <a:r>
              <a:rPr lang="en-US" sz="1600" b="1" baseline="30000" dirty="0" smtClean="0">
                <a:solidFill>
                  <a:schemeClr val="tx1"/>
                </a:solidFill>
              </a:rPr>
              <a:t>+</a:t>
            </a:r>
            <a:r>
              <a:rPr lang="en-US" sz="1600" b="1" dirty="0" smtClean="0">
                <a:solidFill>
                  <a:schemeClr val="tx1"/>
                </a:solidFill>
              </a:rPr>
              <a:t>) or hydrogen ions (H</a:t>
            </a:r>
            <a:r>
              <a:rPr lang="en-US" sz="1600" b="1" baseline="30000" dirty="0" smtClean="0">
                <a:solidFill>
                  <a:schemeClr val="tx1"/>
                </a:solidFill>
              </a:rPr>
              <a:t>+</a:t>
            </a:r>
            <a:r>
              <a:rPr lang="en-US" sz="1600" b="1" dirty="0" smtClean="0">
                <a:solidFill>
                  <a:schemeClr val="tx1"/>
                </a:solidFill>
              </a:rPr>
              <a:t>) giving two or colors at the same solution depending on pH (Figure 1).</a:t>
            </a:r>
          </a:p>
          <a:p>
            <a:pPr algn="l"/>
            <a:r>
              <a:rPr lang="en-US" sz="1600" b="1" dirty="0" smtClean="0">
                <a:solidFill>
                  <a:schemeClr val="tx1"/>
                </a:solidFill>
              </a:rPr>
              <a:t>Phenolphthalein is a colorless, weak acid which dissociates in water forming pink color, slight pink and colorless solution depending on a pH. The pink color is  due to the presence of hydronium ions H</a:t>
            </a:r>
            <a:r>
              <a:rPr lang="en-US" sz="1600" b="1" baseline="-25000" dirty="0" smtClean="0">
                <a:solidFill>
                  <a:schemeClr val="tx1"/>
                </a:solidFill>
              </a:rPr>
              <a:t>3</a:t>
            </a:r>
            <a:r>
              <a:rPr lang="en-US" sz="1600" b="1" dirty="0" smtClean="0">
                <a:solidFill>
                  <a:schemeClr val="tx1"/>
                </a:solidFill>
              </a:rPr>
              <a:t>O</a:t>
            </a:r>
            <a:r>
              <a:rPr lang="en-US" sz="1600" b="1" baseline="30000" dirty="0" smtClean="0">
                <a:solidFill>
                  <a:schemeClr val="tx1"/>
                </a:solidFill>
              </a:rPr>
              <a:t>+</a:t>
            </a:r>
            <a:r>
              <a:rPr lang="en-US" sz="1600" b="1" dirty="0" smtClean="0">
                <a:solidFill>
                  <a:schemeClr val="tx1"/>
                </a:solidFill>
              </a:rPr>
              <a:t>. Under acidic conditions, the concentration of the hydrogen ions (H</a:t>
            </a:r>
            <a:r>
              <a:rPr lang="en-US" sz="1600" b="1" baseline="30000" dirty="0" smtClean="0">
                <a:solidFill>
                  <a:schemeClr val="tx1"/>
                </a:solidFill>
              </a:rPr>
              <a:t>+</a:t>
            </a:r>
            <a:r>
              <a:rPr lang="en-US" sz="1600" b="1" dirty="0" smtClean="0">
                <a:solidFill>
                  <a:schemeClr val="tx1"/>
                </a:solidFill>
              </a:rPr>
              <a:t>) cause  the colorless solution to be observed (Figure 2). </a:t>
            </a:r>
          </a:p>
          <a:p>
            <a:pPr algn="l"/>
            <a:endParaRPr lang="en-US" sz="1600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76200"/>
            <a:ext cx="6705600" cy="9525000"/>
          </a:xfrm>
        </p:spPr>
        <p:txBody>
          <a:bodyPr>
            <a:noAutofit/>
          </a:bodyPr>
          <a:lstStyle/>
          <a:p>
            <a:pPr algn="l"/>
            <a:endParaRPr lang="en-US" sz="1600" b="1" dirty="0" smtClean="0">
              <a:solidFill>
                <a:schemeClr val="tx1"/>
              </a:solidFill>
            </a:endParaRPr>
          </a:p>
          <a:p>
            <a:pPr algn="l"/>
            <a:endParaRPr lang="en-US" sz="1600" b="1" dirty="0" smtClean="0">
              <a:solidFill>
                <a:schemeClr val="tx1"/>
              </a:solidFill>
            </a:endParaRPr>
          </a:p>
          <a:p>
            <a:pPr algn="l"/>
            <a:endParaRPr lang="en-US" sz="1600" b="1" dirty="0" smtClean="0">
              <a:solidFill>
                <a:schemeClr val="tx1"/>
              </a:solidFill>
            </a:endParaRPr>
          </a:p>
          <a:p>
            <a:pPr algn="l"/>
            <a:endParaRPr lang="en-US" sz="1600" b="1" dirty="0" smtClean="0">
              <a:solidFill>
                <a:schemeClr val="tx1"/>
              </a:solidFill>
            </a:endParaRPr>
          </a:p>
          <a:p>
            <a:pPr algn="l"/>
            <a:endParaRPr lang="en-US" sz="1600" b="1" dirty="0" smtClean="0">
              <a:solidFill>
                <a:schemeClr val="tx1"/>
              </a:solidFill>
            </a:endParaRPr>
          </a:p>
          <a:p>
            <a:pPr algn="l"/>
            <a:endParaRPr lang="en-US" sz="1600" b="1" dirty="0" smtClean="0">
              <a:solidFill>
                <a:schemeClr val="tx1"/>
              </a:solidFill>
            </a:endParaRPr>
          </a:p>
          <a:p>
            <a:pPr algn="l"/>
            <a:endParaRPr lang="en-US" sz="1600" b="1" dirty="0" smtClean="0">
              <a:solidFill>
                <a:schemeClr val="tx1"/>
              </a:solidFill>
            </a:endParaRPr>
          </a:p>
          <a:p>
            <a:pPr algn="l"/>
            <a:endParaRPr lang="en-US" sz="1600" b="1" u="sng" dirty="0" smtClean="0">
              <a:solidFill>
                <a:schemeClr val="tx1"/>
              </a:solidFill>
            </a:endParaRPr>
          </a:p>
          <a:p>
            <a:pPr algn="l"/>
            <a:r>
              <a:rPr lang="en-US" sz="1600" b="1" u="sng" dirty="0" smtClean="0">
                <a:solidFill>
                  <a:schemeClr val="tx1"/>
                </a:solidFill>
              </a:rPr>
              <a:t>Materials:</a:t>
            </a:r>
          </a:p>
          <a:p>
            <a:pPr algn="l"/>
            <a:r>
              <a:rPr lang="en-US" sz="1600" b="1" dirty="0" smtClean="0">
                <a:solidFill>
                  <a:schemeClr val="tx1"/>
                </a:solidFill>
              </a:rPr>
              <a:t>     Use distilled water to wash all glass wears.</a:t>
            </a:r>
          </a:p>
          <a:p>
            <a:pPr algn="l"/>
            <a:r>
              <a:rPr lang="en-US" sz="1600" b="1" u="sng" dirty="0" smtClean="0">
                <a:solidFill>
                  <a:schemeClr val="tx1"/>
                </a:solidFill>
              </a:rPr>
              <a:t>Equipments (glass wears):</a:t>
            </a:r>
          </a:p>
          <a:p>
            <a:pPr algn="l"/>
            <a:r>
              <a:rPr lang="en-US" sz="1600" b="1" dirty="0" smtClean="0">
                <a:solidFill>
                  <a:schemeClr val="tx1"/>
                </a:solidFill>
              </a:rPr>
              <a:t>      Burette – Clamp -</a:t>
            </a:r>
            <a:r>
              <a:rPr lang="nb-NO" sz="1600" b="1" dirty="0" smtClean="0">
                <a:solidFill>
                  <a:schemeClr val="tx1"/>
                </a:solidFill>
              </a:rPr>
              <a:t> Erlenmeyer Flask- </a:t>
            </a:r>
            <a:r>
              <a:rPr lang="en-US" sz="1600" b="1" dirty="0" smtClean="0">
                <a:solidFill>
                  <a:schemeClr val="tx1"/>
                </a:solidFill>
              </a:rPr>
              <a:t>Funnel - volumetric pipette -   </a:t>
            </a:r>
          </a:p>
          <a:p>
            <a:pPr algn="l"/>
            <a:r>
              <a:rPr lang="en-US" sz="1600" b="1" dirty="0" smtClean="0">
                <a:solidFill>
                  <a:schemeClr val="tx1"/>
                </a:solidFill>
              </a:rPr>
              <a:t>      250mL beakers -  washing bottle.</a:t>
            </a:r>
          </a:p>
          <a:p>
            <a:pPr algn="l"/>
            <a:r>
              <a:rPr lang="en-US" sz="1600" b="1" u="sng" dirty="0" smtClean="0">
                <a:solidFill>
                  <a:schemeClr val="tx1"/>
                </a:solidFill>
              </a:rPr>
              <a:t>Safety Tips:</a:t>
            </a:r>
          </a:p>
          <a:p>
            <a:pPr algn="l"/>
            <a:r>
              <a:rPr lang="en-US" sz="1600" b="1" dirty="0" smtClean="0">
                <a:solidFill>
                  <a:schemeClr val="tx1"/>
                </a:solidFill>
              </a:rPr>
              <a:t>      Safety mask &amp; Gloves. Always wear masks and gloves.</a:t>
            </a:r>
          </a:p>
          <a:p>
            <a:pPr algn="l"/>
            <a:r>
              <a:rPr lang="en-US" sz="1800" b="1" u="sng" dirty="0" smtClean="0">
                <a:solidFill>
                  <a:schemeClr val="tx1"/>
                </a:solidFill>
              </a:rPr>
              <a:t>Steps:</a:t>
            </a:r>
          </a:p>
          <a:p>
            <a:pPr algn="l"/>
            <a:r>
              <a:rPr lang="en-US" sz="1600" b="1" dirty="0" smtClean="0">
                <a:solidFill>
                  <a:schemeClr val="tx1"/>
                </a:solidFill>
              </a:rPr>
              <a:t>1. Hold the burette on the clamp, leaving room for the flask underneath.</a:t>
            </a:r>
          </a:p>
          <a:p>
            <a:pPr algn="l"/>
            <a:r>
              <a:rPr lang="en-US" sz="1600" b="1" dirty="0" smtClean="0">
                <a:solidFill>
                  <a:schemeClr val="tx1"/>
                </a:solidFill>
              </a:rPr>
              <a:t>2. Measure 25mL of 0.1N base (known concentration) in the 250mL beaker.</a:t>
            </a:r>
          </a:p>
          <a:p>
            <a:pPr algn="l"/>
            <a:r>
              <a:rPr lang="en-US" sz="1600" b="1" dirty="0" smtClean="0">
                <a:solidFill>
                  <a:schemeClr val="tx1"/>
                </a:solidFill>
              </a:rPr>
              <a:t>3. Pour quantity of 0.1N base into the burette using the funnel. Record this </a:t>
            </a:r>
          </a:p>
          <a:p>
            <a:pPr algn="l"/>
            <a:r>
              <a:rPr lang="en-US" sz="1600" b="1" dirty="0" smtClean="0">
                <a:solidFill>
                  <a:schemeClr val="tx1"/>
                </a:solidFill>
              </a:rPr>
              <a:t>    volume in your notebook as initial volume. Notice the flow through, to clear </a:t>
            </a:r>
          </a:p>
          <a:p>
            <a:pPr algn="l"/>
            <a:r>
              <a:rPr lang="en-US" sz="1600" b="1" dirty="0" smtClean="0">
                <a:solidFill>
                  <a:schemeClr val="tx1"/>
                </a:solidFill>
              </a:rPr>
              <a:t>    any air bubbles near the burette tap.</a:t>
            </a:r>
          </a:p>
          <a:p>
            <a:pPr algn="l"/>
            <a:r>
              <a:rPr lang="en-US" sz="1600" b="1" dirty="0" smtClean="0">
                <a:solidFill>
                  <a:schemeClr val="tx1"/>
                </a:solidFill>
              </a:rPr>
              <a:t>4. Measure out 5mL of Acid (unknown concentration) by volumetric pipette     </a:t>
            </a:r>
          </a:p>
          <a:p>
            <a:pPr algn="l"/>
            <a:r>
              <a:rPr lang="en-US" sz="1600" b="1" dirty="0" smtClean="0">
                <a:solidFill>
                  <a:schemeClr val="tx1"/>
                </a:solidFill>
              </a:rPr>
              <a:t>    and pour it in the </a:t>
            </a:r>
            <a:r>
              <a:rPr lang="nb-NO" sz="1600" b="1" dirty="0" smtClean="0">
                <a:solidFill>
                  <a:schemeClr val="tx1"/>
                </a:solidFill>
              </a:rPr>
              <a:t>Erlenmeyer Flask.</a:t>
            </a:r>
          </a:p>
          <a:p>
            <a:pPr algn="l"/>
            <a:r>
              <a:rPr lang="en-US" sz="1600" b="1" dirty="0" smtClean="0">
                <a:solidFill>
                  <a:schemeClr val="tx1"/>
                </a:solidFill>
              </a:rPr>
              <a:t> 5. Put 2-3 drops of phenolphthalein on Acid in the flask.</a:t>
            </a:r>
          </a:p>
          <a:p>
            <a:pPr algn="l"/>
            <a:r>
              <a:rPr lang="en-US" sz="1600" b="1" dirty="0" smtClean="0">
                <a:solidFill>
                  <a:schemeClr val="tx1"/>
                </a:solidFill>
              </a:rPr>
              <a:t>6. Put the flask underneath the burette. You're ready to start the experiment.</a:t>
            </a:r>
          </a:p>
          <a:p>
            <a:pPr algn="l"/>
            <a:r>
              <a:rPr lang="en-US" sz="1600" b="1" dirty="0" smtClean="0">
                <a:solidFill>
                  <a:schemeClr val="tx1"/>
                </a:solidFill>
              </a:rPr>
              <a:t>7. Carefully add drops of base at a time to the flask.</a:t>
            </a:r>
          </a:p>
          <a:p>
            <a:pPr algn="l"/>
            <a:endParaRPr lang="en-US" sz="1600" b="1" dirty="0" smtClean="0">
              <a:solidFill>
                <a:schemeClr val="tx1"/>
              </a:solidFill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304801"/>
            <a:ext cx="2590800" cy="161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Rectangle 6"/>
          <p:cNvSpPr/>
          <p:nvPr/>
        </p:nvSpPr>
        <p:spPr>
          <a:xfrm>
            <a:off x="685800" y="1752600"/>
            <a:ext cx="2819400" cy="1538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" dirty="0"/>
              <a:t> A pH indicator changes color in response to changes in acidity or alkalinity. </a:t>
            </a:r>
            <a:r>
              <a:rPr lang="en-US" sz="400" dirty="0" err="1"/>
              <a:t>Cultura</a:t>
            </a:r>
            <a:r>
              <a:rPr lang="en-US" sz="400" dirty="0"/>
              <a:t> </a:t>
            </a:r>
            <a:r>
              <a:rPr lang="en-US" sz="400" dirty="0" smtClean="0"/>
              <a:t>Exclusive/</a:t>
            </a:r>
            <a:r>
              <a:rPr lang="en-US" sz="400" dirty="0" err="1" smtClean="0"/>
              <a:t>GIPhotoStock</a:t>
            </a:r>
            <a:r>
              <a:rPr lang="en-US" sz="400" dirty="0" smtClean="0"/>
              <a:t> </a:t>
            </a:r>
            <a:r>
              <a:rPr lang="en-US" sz="400" dirty="0"/>
              <a:t>/ Getty Images</a:t>
            </a:r>
          </a:p>
        </p:txBody>
      </p:sp>
      <p:grpSp>
        <p:nvGrpSpPr>
          <p:cNvPr id="2" name="Group 10"/>
          <p:cNvGrpSpPr/>
          <p:nvPr/>
        </p:nvGrpSpPr>
        <p:grpSpPr>
          <a:xfrm>
            <a:off x="4038600" y="228600"/>
            <a:ext cx="2590800" cy="1828800"/>
            <a:chOff x="685800" y="1981200"/>
            <a:chExt cx="4191000" cy="1553474"/>
          </a:xfrm>
        </p:grpSpPr>
        <p:pic>
          <p:nvPicPr>
            <p:cNvPr id="9" name="Picture 5" descr="ÙØªÙØ¬Ø© Ø¨Ø­Ø« Ø§ÙØµÙØ± Ø¹Ù âªph indicators definitionâ¬â"/>
            <p:cNvPicPr>
              <a:picLocks noChangeAspect="1" noChangeArrowheads="1"/>
            </p:cNvPicPr>
            <p:nvPr/>
          </p:nvPicPr>
          <p:blipFill>
            <a:blip r:embed="rId3" cstate="print"/>
            <a:srcRect t="53157"/>
            <a:stretch>
              <a:fillRect/>
            </a:stretch>
          </p:blipFill>
          <p:spPr bwMode="auto">
            <a:xfrm>
              <a:off x="685800" y="2057400"/>
              <a:ext cx="4191000" cy="1477274"/>
            </a:xfrm>
            <a:prstGeom prst="rect">
              <a:avLst/>
            </a:prstGeom>
            <a:noFill/>
          </p:spPr>
        </p:pic>
        <p:pic>
          <p:nvPicPr>
            <p:cNvPr id="10" name="Picture 9" descr="ÙØªÙØ¬Ø© Ø¨Ø­Ø« Ø§ÙØµÙØ± Ø¹Ù âªph indicators definitionâ¬â"/>
            <p:cNvPicPr>
              <a:picLocks noChangeAspect="1" noChangeArrowheads="1"/>
            </p:cNvPicPr>
            <p:nvPr/>
          </p:nvPicPr>
          <p:blipFill>
            <a:blip r:embed="rId3" cstate="print"/>
            <a:srcRect b="61340"/>
            <a:stretch>
              <a:fillRect/>
            </a:stretch>
          </p:blipFill>
          <p:spPr bwMode="auto">
            <a:xfrm>
              <a:off x="685800" y="1981200"/>
              <a:ext cx="4191000" cy="1219200"/>
            </a:xfrm>
            <a:prstGeom prst="rect">
              <a:avLst/>
            </a:prstGeom>
            <a:noFill/>
          </p:spPr>
        </p:pic>
      </p:grpSp>
      <p:sp>
        <p:nvSpPr>
          <p:cNvPr id="11" name="Rectangle 10"/>
          <p:cNvSpPr/>
          <p:nvPr/>
        </p:nvSpPr>
        <p:spPr>
          <a:xfrm>
            <a:off x="4038600" y="2057401"/>
            <a:ext cx="2667000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/>
              <a:t> </a:t>
            </a:r>
            <a:r>
              <a:rPr lang="en-US" sz="1100" b="1" dirty="0" smtClean="0"/>
              <a:t>Figure 2: A </a:t>
            </a:r>
            <a:r>
              <a:rPr lang="en-US" sz="1100" b="1" dirty="0"/>
              <a:t>pH </a:t>
            </a:r>
            <a:r>
              <a:rPr lang="en-US" sz="1100" b="1" dirty="0" smtClean="0"/>
              <a:t>indicator Phenolphthalein </a:t>
            </a:r>
            <a:r>
              <a:rPr lang="en-US" sz="1100" b="1" dirty="0"/>
              <a:t>changes color in response to changes in </a:t>
            </a:r>
            <a:r>
              <a:rPr lang="en-US" sz="1100" b="1" dirty="0" smtClean="0"/>
              <a:t>acidic or basic solutions.</a:t>
            </a:r>
            <a:endParaRPr lang="en-US" sz="1100" b="1" dirty="0"/>
          </a:p>
        </p:txBody>
      </p:sp>
      <p:sp>
        <p:nvSpPr>
          <p:cNvPr id="12" name="Rectangle 11"/>
          <p:cNvSpPr/>
          <p:nvPr/>
        </p:nvSpPr>
        <p:spPr>
          <a:xfrm>
            <a:off x="762000" y="1905000"/>
            <a:ext cx="266700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/>
              <a:t> </a:t>
            </a:r>
            <a:r>
              <a:rPr lang="en-US" sz="1100" b="1" dirty="0" smtClean="0"/>
              <a:t>Figure 1: A </a:t>
            </a:r>
            <a:r>
              <a:rPr lang="en-US" sz="1100" b="1" dirty="0"/>
              <a:t>pH </a:t>
            </a:r>
            <a:r>
              <a:rPr lang="en-US" sz="1100" b="1" dirty="0" smtClean="0"/>
              <a:t>indicators after titrations.</a:t>
            </a:r>
            <a:endParaRPr lang="en-US" sz="1100" b="1" dirty="0"/>
          </a:p>
        </p:txBody>
      </p:sp>
      <p:pic>
        <p:nvPicPr>
          <p:cNvPr id="13" name="Picture 2" descr="titration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10201" y="7391400"/>
            <a:ext cx="1066799" cy="1676400"/>
          </a:xfrm>
          <a:prstGeom prst="rect">
            <a:avLst/>
          </a:prstGeom>
          <a:noFill/>
        </p:spPr>
      </p:pic>
      <p:sp>
        <p:nvSpPr>
          <p:cNvPr id="14" name="Rectangle 13"/>
          <p:cNvSpPr/>
          <p:nvPr/>
        </p:nvSpPr>
        <p:spPr>
          <a:xfrm>
            <a:off x="2590800" y="8196592"/>
            <a:ext cx="27432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/>
              <a:t> </a:t>
            </a:r>
            <a:r>
              <a:rPr lang="en-US" sz="1400" b="1" dirty="0" smtClean="0"/>
              <a:t>Figure 3: Acid- base titration.</a:t>
            </a:r>
            <a:endParaRPr lang="en-US" sz="14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76200"/>
            <a:ext cx="6705600" cy="8915400"/>
          </a:xfrm>
        </p:spPr>
        <p:txBody>
          <a:bodyPr>
            <a:noAutofit/>
          </a:bodyPr>
          <a:lstStyle/>
          <a:p>
            <a:pPr algn="l"/>
            <a:r>
              <a:rPr lang="en-US" sz="1600" b="1" dirty="0" smtClean="0">
                <a:solidFill>
                  <a:schemeClr val="tx1"/>
                </a:solidFill>
              </a:rPr>
              <a:t>8. Phenolphthalein is clear when the pH is acidic and turns pink if the pH is </a:t>
            </a:r>
          </a:p>
          <a:p>
            <a:pPr algn="l"/>
            <a:r>
              <a:rPr lang="en-US" sz="1600" b="1" dirty="0" smtClean="0">
                <a:solidFill>
                  <a:schemeClr val="tx1"/>
                </a:solidFill>
              </a:rPr>
              <a:t>    basic. Continue to add drop by drop of Base causing the acid turns a very </a:t>
            </a:r>
          </a:p>
          <a:p>
            <a:pPr algn="l"/>
            <a:r>
              <a:rPr lang="en-US" sz="1600" b="1" dirty="0" smtClean="0">
                <a:solidFill>
                  <a:schemeClr val="tx1"/>
                </a:solidFill>
              </a:rPr>
              <a:t>    light pink. This is the equilibrium point.</a:t>
            </a:r>
          </a:p>
          <a:p>
            <a:pPr algn="l"/>
            <a:r>
              <a:rPr lang="en-US" sz="1600" b="1" dirty="0" smtClean="0">
                <a:solidFill>
                  <a:schemeClr val="tx1"/>
                </a:solidFill>
              </a:rPr>
              <a:t>9- Record the reading of burette after titration(the acid turns a very light pink).</a:t>
            </a:r>
          </a:p>
          <a:p>
            <a:pPr algn="l"/>
            <a:r>
              <a:rPr lang="en-US" sz="1600" b="1" dirty="0" smtClean="0">
                <a:solidFill>
                  <a:schemeClr val="tx1"/>
                </a:solidFill>
              </a:rPr>
              <a:t>10- Rinse your equipment with </a:t>
            </a:r>
            <a:r>
              <a:rPr lang="en-US" sz="1600" b="1" dirty="0" err="1" smtClean="0">
                <a:solidFill>
                  <a:schemeClr val="tx1"/>
                </a:solidFill>
              </a:rPr>
              <a:t>distelled</a:t>
            </a:r>
            <a:r>
              <a:rPr lang="en-US" sz="1600" b="1" dirty="0" smtClean="0">
                <a:solidFill>
                  <a:schemeClr val="tx1"/>
                </a:solidFill>
              </a:rPr>
              <a:t> water, and repeat steps two times, to </a:t>
            </a:r>
          </a:p>
          <a:p>
            <a:pPr algn="l"/>
            <a:r>
              <a:rPr lang="en-US" sz="1600" b="1" dirty="0" smtClean="0">
                <a:solidFill>
                  <a:schemeClr val="tx1"/>
                </a:solidFill>
              </a:rPr>
              <a:t>      validate your data. Take an average of the readings.</a:t>
            </a:r>
          </a:p>
          <a:p>
            <a:pPr algn="l"/>
            <a:r>
              <a:rPr lang="en-US" sz="1800" b="1" u="sng" dirty="0" smtClean="0">
                <a:solidFill>
                  <a:schemeClr val="tx1"/>
                </a:solidFill>
              </a:rPr>
              <a:t>Calculations:</a:t>
            </a:r>
          </a:p>
          <a:p>
            <a:pPr marL="342900" indent="-342900" algn="l">
              <a:buAutoNum type="arabicPeriod"/>
            </a:pPr>
            <a:r>
              <a:rPr lang="en-US" sz="1600" b="1" dirty="0" smtClean="0">
                <a:solidFill>
                  <a:schemeClr val="tx1"/>
                </a:solidFill>
              </a:rPr>
              <a:t>Calculate the volume of titrant (Sodium Hydroxide solution). Subtract the Initial volume from the Final volume to gain the Real Volume (the volume of titrant ).</a:t>
            </a:r>
          </a:p>
          <a:p>
            <a:pPr marL="342900" indent="-342900"/>
            <a:r>
              <a:rPr lang="en-US" sz="1600" b="1" dirty="0" smtClean="0">
                <a:solidFill>
                  <a:schemeClr val="tx1"/>
                </a:solidFill>
              </a:rPr>
              <a:t>Final volume  ̶  Initial volume = Real Volume</a:t>
            </a:r>
          </a:p>
          <a:p>
            <a:pPr algn="l"/>
            <a:r>
              <a:rPr lang="en-US" sz="1600" b="1" dirty="0" smtClean="0">
                <a:solidFill>
                  <a:schemeClr val="tx1"/>
                </a:solidFill>
              </a:rPr>
              <a:t>2. At end point the equivalent of acid = the equivalent of base.</a:t>
            </a:r>
          </a:p>
          <a:p>
            <a:pPr algn="l"/>
            <a:r>
              <a:rPr lang="en-US" sz="1600" b="1" dirty="0" smtClean="0">
                <a:solidFill>
                  <a:schemeClr val="tx1"/>
                </a:solidFill>
              </a:rPr>
              <a:t>                                        </a:t>
            </a:r>
            <a:r>
              <a:rPr lang="en-US" sz="16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Na  .  Va  </a:t>
            </a:r>
            <a:r>
              <a:rPr lang="en-US" sz="1600" b="1" dirty="0" smtClean="0">
                <a:solidFill>
                  <a:schemeClr val="tx1"/>
                </a:solidFill>
              </a:rPr>
              <a:t>= equivalent of acid.</a:t>
            </a:r>
          </a:p>
          <a:p>
            <a:pPr algn="l"/>
            <a:r>
              <a:rPr lang="en-US" sz="1600" b="1" dirty="0" smtClean="0">
                <a:solidFill>
                  <a:schemeClr val="tx1"/>
                </a:solidFill>
              </a:rPr>
              <a:t>                                        </a:t>
            </a:r>
            <a:r>
              <a:rPr lang="en-US" sz="16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Nb  .  Vb  </a:t>
            </a:r>
            <a:r>
              <a:rPr lang="en-US" sz="1600" b="1" dirty="0" smtClean="0">
                <a:solidFill>
                  <a:schemeClr val="tx1"/>
                </a:solidFill>
              </a:rPr>
              <a:t>= equivalent of Base.</a:t>
            </a:r>
          </a:p>
          <a:p>
            <a:pPr algn="l"/>
            <a:r>
              <a:rPr lang="en-US" sz="1600" b="1" dirty="0" smtClean="0">
                <a:solidFill>
                  <a:schemeClr val="tx1"/>
                </a:solidFill>
              </a:rPr>
              <a:t> 3. Normality of Base given by lab. = </a:t>
            </a:r>
            <a:r>
              <a:rPr lang="en-US" sz="16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N b</a:t>
            </a:r>
            <a:endParaRPr lang="en-US" sz="1600" b="1" dirty="0" smtClean="0">
              <a:solidFill>
                <a:schemeClr val="tx1"/>
              </a:solidFill>
            </a:endParaRPr>
          </a:p>
          <a:p>
            <a:pPr algn="l"/>
            <a:r>
              <a:rPr lang="en-US" sz="1600" b="1" dirty="0" smtClean="0">
                <a:solidFill>
                  <a:schemeClr val="tx1"/>
                </a:solidFill>
              </a:rPr>
              <a:t>    The Real Volume of Base from burette readings = </a:t>
            </a:r>
            <a:r>
              <a:rPr lang="en-US" sz="16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V b</a:t>
            </a:r>
            <a:endParaRPr lang="en-US" sz="1600" b="1" dirty="0" smtClean="0">
              <a:solidFill>
                <a:schemeClr val="tx1"/>
              </a:solidFill>
            </a:endParaRPr>
          </a:p>
          <a:p>
            <a:pPr algn="l"/>
            <a:r>
              <a:rPr lang="en-US" sz="1600" b="1" dirty="0" smtClean="0">
                <a:solidFill>
                  <a:schemeClr val="tx1"/>
                </a:solidFill>
              </a:rPr>
              <a:t>    Acid Volume  = 5ml = </a:t>
            </a:r>
            <a:r>
              <a:rPr lang="en-US" sz="16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V a</a:t>
            </a:r>
            <a:endParaRPr lang="en-US" sz="1600" b="1" dirty="0" smtClean="0">
              <a:solidFill>
                <a:schemeClr val="tx1"/>
              </a:solidFill>
            </a:endParaRPr>
          </a:p>
          <a:p>
            <a:pPr algn="l"/>
            <a:r>
              <a:rPr lang="en-US" sz="1600" b="1" dirty="0" smtClean="0">
                <a:solidFill>
                  <a:schemeClr val="tx1"/>
                </a:solidFill>
              </a:rPr>
              <a:t>    Unknown concentration of Acid = </a:t>
            </a:r>
            <a:r>
              <a:rPr lang="en-US" sz="16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Na </a:t>
            </a:r>
            <a:r>
              <a:rPr lang="en-US" sz="1600" b="1" dirty="0" smtClean="0">
                <a:solidFill>
                  <a:schemeClr val="tx1"/>
                </a:solidFill>
              </a:rPr>
              <a:t>is measured by the following equation:</a:t>
            </a:r>
          </a:p>
          <a:p>
            <a:pPr algn="l"/>
            <a:r>
              <a:rPr lang="en-US" sz="1600" b="1" dirty="0" smtClean="0">
                <a:solidFill>
                  <a:schemeClr val="tx1"/>
                </a:solidFill>
              </a:rPr>
              <a:t>        </a:t>
            </a:r>
            <a:r>
              <a:rPr lang="en-US" sz="1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                   N b .  V b  =  Na  .  V a</a:t>
            </a:r>
          </a:p>
          <a:p>
            <a:pPr algn="l"/>
            <a:r>
              <a:rPr lang="en-US" sz="1800" b="1" u="sng" dirty="0" smtClean="0">
                <a:solidFill>
                  <a:schemeClr val="tx1"/>
                </a:solidFill>
              </a:rPr>
              <a:t>Molarity and Normality </a:t>
            </a:r>
            <a:r>
              <a:rPr lang="en-US" sz="1800" b="1" dirty="0" smtClean="0">
                <a:solidFill>
                  <a:schemeClr val="tx1"/>
                </a:solidFill>
              </a:rPr>
              <a:t>:</a:t>
            </a:r>
          </a:p>
          <a:p>
            <a:r>
              <a:rPr lang="en-US" sz="1600" b="1" dirty="0" smtClean="0">
                <a:solidFill>
                  <a:schemeClr val="tx1"/>
                </a:solidFill>
              </a:rPr>
              <a:t>The concentration of each solution is expressed by Molarity and</a:t>
            </a:r>
          </a:p>
          <a:p>
            <a:pPr algn="l"/>
            <a:r>
              <a:rPr lang="en-US" sz="1600" b="1" dirty="0" smtClean="0">
                <a:solidFill>
                  <a:schemeClr val="tx1"/>
                </a:solidFill>
              </a:rPr>
              <a:t>Normality.</a:t>
            </a:r>
          </a:p>
          <a:p>
            <a:pPr algn="l"/>
            <a:r>
              <a:rPr lang="en-US" sz="1600" b="1" dirty="0" smtClean="0">
                <a:solidFill>
                  <a:schemeClr val="tx1"/>
                </a:solidFill>
              </a:rPr>
              <a:t>1-Molarity (M) is defined as the number of moles of solute/ liter of solution.                  </a:t>
            </a:r>
          </a:p>
          <a:p>
            <a:pPr algn="l"/>
            <a:r>
              <a:rPr lang="en-US" sz="1600" b="1" dirty="0" smtClean="0">
                <a:solidFill>
                  <a:schemeClr val="tx1"/>
                </a:solidFill>
              </a:rPr>
              <a:t>                                  (M) = moles of solute / liters of solution.</a:t>
            </a:r>
          </a:p>
          <a:p>
            <a:pPr algn="l"/>
            <a:r>
              <a:rPr lang="en-US" sz="1600" b="1" dirty="0" smtClean="0">
                <a:solidFill>
                  <a:schemeClr val="tx1"/>
                </a:solidFill>
              </a:rPr>
              <a:t>2-Normality is defined as the gram equivalent weight per liter of solution.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</a:rPr>
              <a:t>       </a:t>
            </a:r>
            <a:r>
              <a:rPr lang="en-US" sz="1600" b="1" dirty="0" smtClean="0">
                <a:solidFill>
                  <a:schemeClr val="tx1"/>
                </a:solidFill>
              </a:rPr>
              <a:t>Normality of Acid = (M)(number of hydrogen or hydroxide ions)</a:t>
            </a:r>
          </a:p>
          <a:p>
            <a:pPr algn="l"/>
            <a:r>
              <a:rPr lang="en-US" sz="1600" b="1" dirty="0" smtClean="0">
                <a:solidFill>
                  <a:schemeClr val="tx1"/>
                </a:solidFill>
              </a:rPr>
              <a:t>       Normality of Base = (M)(number of hydrogen or hydroxide ions)</a:t>
            </a:r>
          </a:p>
          <a:p>
            <a:r>
              <a:rPr lang="en-US" sz="1600" b="1" dirty="0" smtClean="0">
                <a:solidFill>
                  <a:schemeClr val="tx1"/>
                </a:solidFill>
              </a:rPr>
              <a:t>Normality(N) is equal to the molarity multiplied by the number of equivalents.</a:t>
            </a:r>
          </a:p>
          <a:p>
            <a:r>
              <a:rPr lang="en-US" sz="1800" b="1" dirty="0" smtClean="0">
                <a:solidFill>
                  <a:schemeClr val="tx1"/>
                </a:solidFill>
              </a:rPr>
              <a:t>Normality(N) = Molarity(M) x number of equivalents</a:t>
            </a:r>
            <a:endParaRPr lang="en-US" sz="1800" b="1" dirty="0" smtClean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 </a:t>
            </a:r>
          </a:p>
          <a:p>
            <a:pPr algn="l"/>
            <a:endParaRPr lang="en-US" sz="16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289</TotalTime>
  <Words>446</Words>
  <Application>Microsoft Office PowerPoint</Application>
  <PresentationFormat>On-screen Show (4:3)</PresentationFormat>
  <Paragraphs>69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  المحاضرة الثانية للجزء العملي                 Acid-Base Titration               </vt:lpstr>
      <vt:lpstr>Slide 3</vt:lpstr>
      <vt:lpstr>Slide 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delta</dc:creator>
  <cp:lastModifiedBy>DR.Ahmed Saker 2O14</cp:lastModifiedBy>
  <cp:revision>67</cp:revision>
  <dcterms:created xsi:type="dcterms:W3CDTF">2006-08-16T00:00:00Z</dcterms:created>
  <dcterms:modified xsi:type="dcterms:W3CDTF">2018-12-01T07:29:16Z</dcterms:modified>
</cp:coreProperties>
</file>