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256" r:id="rId2"/>
    <p:sldId id="257" r:id="rId3"/>
    <p:sldId id="274" r:id="rId4"/>
    <p:sldId id="272" r:id="rId5"/>
    <p:sldId id="273" r:id="rId6"/>
    <p:sldId id="288" r:id="rId7"/>
    <p:sldId id="275" r:id="rId8"/>
    <p:sldId id="259" r:id="rId9"/>
    <p:sldId id="258" r:id="rId10"/>
    <p:sldId id="260" r:id="rId11"/>
    <p:sldId id="263" r:id="rId12"/>
    <p:sldId id="270" r:id="rId13"/>
    <p:sldId id="261" r:id="rId14"/>
    <p:sldId id="269" r:id="rId15"/>
    <p:sldId id="278" r:id="rId16"/>
    <p:sldId id="276" r:id="rId17"/>
    <p:sldId id="277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0" r:id="rId26"/>
    <p:sldId id="262" r:id="rId27"/>
    <p:sldId id="264" r:id="rId28"/>
    <p:sldId id="265" r:id="rId29"/>
    <p:sldId id="266" r:id="rId30"/>
    <p:sldId id="267" r:id="rId31"/>
    <p:sldId id="268" r:id="rId32"/>
    <p:sldId id="287" r:id="rId3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ED3-BFC2-48B0-A0E4-AEEC7A9B2A6C}" type="datetimeFigureOut">
              <a:rPr lang="ar-IQ" smtClean="0"/>
              <a:t>09/08/1439</a:t>
            </a:fld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EC215-6613-4CFF-B92A-FA917661D10F}" type="slidenum">
              <a:rPr lang="ar-IQ" smtClean="0"/>
              <a:t>‹#›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ED3-BFC2-48B0-A0E4-AEEC7A9B2A6C}" type="datetimeFigureOut">
              <a:rPr lang="ar-IQ" smtClean="0"/>
              <a:t>09/08/1439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215-6613-4CFF-B92A-FA917661D10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ED3-BFC2-48B0-A0E4-AEEC7A9B2A6C}" type="datetimeFigureOut">
              <a:rPr lang="ar-IQ" smtClean="0"/>
              <a:t>09/08/1439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215-6613-4CFF-B92A-FA917661D10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 rtl="0">
              <a:buNone/>
              <a:defRPr/>
            </a:lvl1pPr>
            <a:lvl2pPr marL="457200" indent="0" algn="l" rtl="0">
              <a:buNone/>
              <a:defRPr/>
            </a:lvl2pPr>
            <a:lvl3pPr marL="914400" indent="0" algn="l" rtl="0">
              <a:buNone/>
              <a:defRPr/>
            </a:lvl3pPr>
            <a:lvl4pPr marL="1371600" indent="0" algn="l" rtl="0">
              <a:buNone/>
              <a:defRPr/>
            </a:lvl4pPr>
            <a:lvl5pPr marL="1828800" indent="0" algn="l" rtl="0">
              <a:buNone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ED3-BFC2-48B0-A0E4-AEEC7A9B2A6C}" type="datetimeFigureOut">
              <a:rPr lang="ar-IQ" smtClean="0"/>
              <a:t>09/08/1439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215-6613-4CFF-B92A-FA917661D10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ED3-BFC2-48B0-A0E4-AEEC7A9B2A6C}" type="datetimeFigureOut">
              <a:rPr lang="ar-IQ" smtClean="0"/>
              <a:t>09/08/1439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215-6613-4CFF-B92A-FA917661D10F}" type="slidenum">
              <a:rPr lang="ar-IQ" smtClean="0"/>
              <a:t>‹#›</a:t>
            </a:fld>
            <a:endParaRPr lang="ar-IQ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ED3-BFC2-48B0-A0E4-AEEC7A9B2A6C}" type="datetimeFigureOut">
              <a:rPr lang="ar-IQ" smtClean="0"/>
              <a:t>09/08/1439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215-6613-4CFF-B92A-FA917661D10F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ED3-BFC2-48B0-A0E4-AEEC7A9B2A6C}" type="datetimeFigureOut">
              <a:rPr lang="ar-IQ" smtClean="0"/>
              <a:t>09/08/1439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215-6613-4CFF-B92A-FA917661D10F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ED3-BFC2-48B0-A0E4-AEEC7A9B2A6C}" type="datetimeFigureOut">
              <a:rPr lang="ar-IQ" smtClean="0"/>
              <a:t>09/08/1439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215-6613-4CFF-B92A-FA917661D10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ED3-BFC2-48B0-A0E4-AEEC7A9B2A6C}" type="datetimeFigureOut">
              <a:rPr lang="ar-IQ" smtClean="0"/>
              <a:t>09/08/1439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215-6613-4CFF-B92A-FA917661D10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ED3-BFC2-48B0-A0E4-AEEC7A9B2A6C}" type="datetimeFigureOut">
              <a:rPr lang="ar-IQ" smtClean="0"/>
              <a:t>09/08/1439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215-6613-4CFF-B92A-FA917661D10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7ED3-BFC2-48B0-A0E4-AEEC7A9B2A6C}" type="datetimeFigureOut">
              <a:rPr lang="ar-IQ" smtClean="0"/>
              <a:t>09/08/1439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215-6613-4CFF-B92A-FA917661D10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CDE7ED3-BFC2-48B0-A0E4-AEEC7A9B2A6C}" type="datetimeFigureOut">
              <a:rPr lang="ar-IQ" smtClean="0"/>
              <a:t>09/08/1439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FEC215-6613-4CFF-B92A-FA917661D10F}" type="slidenum">
              <a:rPr lang="ar-IQ" smtClean="0"/>
              <a:t>‹#›</a:t>
            </a:fld>
            <a:endParaRPr lang="ar-IQ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Bariatric and metabolic surgery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Dr.MUSTAFA</a:t>
            </a:r>
            <a:r>
              <a:rPr lang="en-US" dirty="0" smtClean="0"/>
              <a:t> USAMA </a:t>
            </a:r>
          </a:p>
          <a:p>
            <a:r>
              <a:rPr lang="en-US" dirty="0" smtClean="0"/>
              <a:t>GENERAL ,LAPARASCOPIC,ENDOSCOPIC  SURGEON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2520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Potential contraindications for bariatric surgery</a:t>
            </a:r>
            <a:br>
              <a:rPr lang="en-US" sz="2800" dirty="0"/>
            </a:b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</a:t>
            </a:r>
            <a:r>
              <a:rPr lang="en-US" dirty="0"/>
              <a:t>. Severe medical disease making anesthesia or surgery</a:t>
            </a:r>
          </a:p>
          <a:p>
            <a:r>
              <a:rPr lang="en-US" dirty="0"/>
              <a:t>prohibitively risky (American Society of Anesthesiologists</a:t>
            </a:r>
          </a:p>
          <a:p>
            <a:r>
              <a:rPr lang="en-US" dirty="0"/>
              <a:t>class IV)</a:t>
            </a:r>
          </a:p>
          <a:p>
            <a:r>
              <a:rPr lang="en-US" dirty="0"/>
              <a:t>2. Mentally incompetent to understand procedure</a:t>
            </a:r>
          </a:p>
          <a:p>
            <a:r>
              <a:rPr lang="en-US" dirty="0"/>
              <a:t>3. Inability or unwillingness to change lifestyle</a:t>
            </a:r>
          </a:p>
          <a:p>
            <a:r>
              <a:rPr lang="en-US" dirty="0"/>
              <a:t>postoperatively</a:t>
            </a:r>
          </a:p>
          <a:p>
            <a:r>
              <a:rPr lang="en-US" dirty="0"/>
              <a:t>4. Drug, alcohol, or other addiction</a:t>
            </a:r>
          </a:p>
          <a:p>
            <a:r>
              <a:rPr lang="en-US" dirty="0"/>
              <a:t>5. Active problem of bulimia or other eating disorder</a:t>
            </a:r>
          </a:p>
          <a:p>
            <a:r>
              <a:rPr lang="en-US" dirty="0"/>
              <a:t>6. Psychologically unstable</a:t>
            </a:r>
          </a:p>
          <a:p>
            <a:r>
              <a:rPr lang="en-US" dirty="0"/>
              <a:t>7. </a:t>
            </a:r>
            <a:r>
              <a:rPr lang="en-US" dirty="0" smtClean="0"/>
              <a:t>Non ambulatory </a:t>
            </a:r>
            <a:r>
              <a:rPr lang="en-US" dirty="0"/>
              <a:t>status</a:t>
            </a:r>
          </a:p>
          <a:p>
            <a:r>
              <a:rPr lang="en-US" dirty="0"/>
              <a:t>8. Unsupportive home environment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89547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800" dirty="0"/>
              <a:t>Types of commonly performed bariatric </a:t>
            </a:r>
            <a:r>
              <a:rPr lang="en-US" sz="2800" dirty="0" smtClean="0"/>
              <a:t>operations</a:t>
            </a:r>
            <a:r>
              <a:rPr lang="en-US" sz="2800" dirty="0"/>
              <a:t/>
            </a:r>
            <a:br>
              <a:rPr lang="en-US" sz="2800" dirty="0"/>
            </a:b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Primarily </a:t>
            </a:r>
            <a:r>
              <a:rPr lang="en-US" b="1" dirty="0"/>
              <a:t>Restrictive</a:t>
            </a:r>
          </a:p>
          <a:p>
            <a:r>
              <a:rPr lang="en-US" dirty="0"/>
              <a:t>Laparoscopic adjustable gastric banding (LAGB)</a:t>
            </a:r>
          </a:p>
          <a:p>
            <a:r>
              <a:rPr lang="en-US" dirty="0"/>
              <a:t>Sleeve </a:t>
            </a:r>
            <a:r>
              <a:rPr lang="en-US" dirty="0" err="1"/>
              <a:t>gastrectomy</a:t>
            </a:r>
            <a:r>
              <a:rPr lang="en-US" dirty="0"/>
              <a:t> (SG)</a:t>
            </a:r>
          </a:p>
          <a:p>
            <a:r>
              <a:rPr lang="en-US" b="1" dirty="0"/>
              <a:t>Primarily </a:t>
            </a:r>
            <a:r>
              <a:rPr lang="en-US" b="1" dirty="0" err="1"/>
              <a:t>Malabsorptive</a:t>
            </a:r>
            <a:endParaRPr lang="en-US" b="1" dirty="0"/>
          </a:p>
          <a:p>
            <a:r>
              <a:rPr lang="en-US" dirty="0" err="1"/>
              <a:t>Biliopancreatic</a:t>
            </a:r>
            <a:r>
              <a:rPr lang="en-US" dirty="0"/>
              <a:t> diversion (BPD)</a:t>
            </a:r>
          </a:p>
          <a:p>
            <a:r>
              <a:rPr lang="en-US" dirty="0"/>
              <a:t>Duodenal switch (DS)</a:t>
            </a:r>
          </a:p>
          <a:p>
            <a:r>
              <a:rPr lang="en-US" b="1" dirty="0" smtClean="0"/>
              <a:t>Combination:</a:t>
            </a:r>
            <a:endParaRPr lang="en-US" b="1" dirty="0"/>
          </a:p>
          <a:p>
            <a:r>
              <a:rPr lang="en-US" dirty="0" smtClean="0"/>
              <a:t>Roux-en-Y </a:t>
            </a:r>
            <a:r>
              <a:rPr lang="en-US" dirty="0"/>
              <a:t>gastric bypass (RYGB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Other </a:t>
            </a:r>
          </a:p>
          <a:p>
            <a:r>
              <a:rPr lang="en-US" dirty="0" smtClean="0"/>
              <a:t>Mini gastric By Pass.</a:t>
            </a:r>
          </a:p>
          <a:p>
            <a:r>
              <a:rPr lang="en-US" dirty="0" smtClean="0"/>
              <a:t>SADI-S</a:t>
            </a:r>
          </a:p>
          <a:p>
            <a:r>
              <a:rPr lang="en-US" dirty="0" smtClean="0"/>
              <a:t>Gastric plication </a:t>
            </a:r>
          </a:p>
          <a:p>
            <a:r>
              <a:rPr lang="en-US" dirty="0" smtClean="0"/>
              <a:t>Other endoscopic gastric balloon. </a:t>
            </a:r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65806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267544"/>
          </a:xfrm>
        </p:spPr>
        <p:txBody>
          <a:bodyPr/>
          <a:lstStyle/>
          <a:p>
            <a:pPr rtl="0"/>
            <a:r>
              <a:rPr lang="en-US" sz="3200" dirty="0" smtClean="0"/>
              <a:t>Laparoscopic gastric banding </a:t>
            </a:r>
            <a:endParaRPr lang="ar-IQ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18" y="1600200"/>
            <a:ext cx="27421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979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for sleeve </a:t>
            </a:r>
            <a:r>
              <a:rPr lang="en-US" dirty="0" err="1" smtClean="0"/>
              <a:t>gastrectomy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98" y="1729056"/>
            <a:ext cx="6402203" cy="426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429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295920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42195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183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29341"/>
            <a:ext cx="6002396" cy="4496003"/>
          </a:xfrm>
        </p:spPr>
      </p:pic>
    </p:spTree>
    <p:extLst>
      <p:ext uri="{BB962C8B-B14F-4D97-AF65-F5344CB8AC3E}">
        <p14:creationId xmlns:p14="http://schemas.microsoft.com/office/powerpoint/2010/main" val="3392341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452058"/>
            <a:ext cx="8446257" cy="3065174"/>
          </a:xfrm>
        </p:spPr>
      </p:pic>
    </p:spTree>
    <p:extLst>
      <p:ext uri="{BB962C8B-B14F-4D97-AF65-F5344CB8AC3E}">
        <p14:creationId xmlns:p14="http://schemas.microsoft.com/office/powerpoint/2010/main" val="922711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2343150" cy="34563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18590"/>
            <a:ext cx="3181350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98" y="2706833"/>
            <a:ext cx="2774443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69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LGBP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40" y="1600200"/>
            <a:ext cx="49509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539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20" y="2367359"/>
            <a:ext cx="2781300" cy="1647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276872"/>
            <a:ext cx="250507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81128"/>
            <a:ext cx="2381250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36" y="4457303"/>
            <a:ext cx="2828925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55" y="4488270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6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</a:t>
            </a:r>
            <a:r>
              <a:rPr lang="en-US" dirty="0" smtClean="0"/>
              <a:t> definition and classification </a:t>
            </a:r>
            <a:r>
              <a:rPr lang="en-US" dirty="0" smtClean="0"/>
              <a:t>of </a:t>
            </a:r>
            <a:r>
              <a:rPr lang="en-US" dirty="0" err="1" smtClean="0"/>
              <a:t>obesity,risk</a:t>
            </a:r>
            <a:r>
              <a:rPr lang="en-US" dirty="0" smtClean="0"/>
              <a:t> of obesity  </a:t>
            </a:r>
          </a:p>
          <a:p>
            <a:r>
              <a:rPr lang="en-US" dirty="0"/>
              <a:t>2-to whom </a:t>
            </a:r>
            <a:r>
              <a:rPr lang="en-US" dirty="0"/>
              <a:t>bariatric </a:t>
            </a:r>
            <a:r>
              <a:rPr lang="en-US" dirty="0" smtClean="0"/>
              <a:t>surgery  indicated</a:t>
            </a:r>
            <a:r>
              <a:rPr lang="en-US" dirty="0"/>
              <a:t>??,</a:t>
            </a:r>
            <a:r>
              <a:rPr lang="en-US" dirty="0" smtClean="0"/>
              <a:t>contraindication of bariatric surgery .</a:t>
            </a:r>
          </a:p>
          <a:p>
            <a:r>
              <a:rPr lang="en-US" dirty="0" smtClean="0"/>
              <a:t>3- type of Bariatric surgery </a:t>
            </a:r>
          </a:p>
          <a:p>
            <a:r>
              <a:rPr lang="en-US" dirty="0" smtClean="0"/>
              <a:t>4-comon operations and important complications </a:t>
            </a:r>
          </a:p>
          <a:p>
            <a:r>
              <a:rPr lang="en-US" dirty="0" smtClean="0"/>
              <a:t>5- </a:t>
            </a:r>
            <a:r>
              <a:rPr lang="en-US" dirty="0" err="1" smtClean="0"/>
              <a:t>multidisplinary</a:t>
            </a:r>
            <a:r>
              <a:rPr lang="en-US" dirty="0" smtClean="0"/>
              <a:t> team and preoperative preparation </a:t>
            </a:r>
          </a:p>
          <a:p>
            <a:r>
              <a:rPr lang="en-US" dirty="0" smtClean="0"/>
              <a:t>6-postoprtaive care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86808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3618135" cy="43924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28900"/>
            <a:ext cx="2857500" cy="37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6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7"/>
            <a:ext cx="7560840" cy="1329365"/>
          </a:xfrm>
        </p:spPr>
        <p:txBody>
          <a:bodyPr/>
          <a:lstStyle/>
          <a:p>
            <a:r>
              <a:rPr lang="en-US" sz="3200" dirty="0" smtClean="0"/>
              <a:t>BPD with DS</a:t>
            </a:r>
            <a:endParaRPr lang="ar-IQ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69" y="1600200"/>
            <a:ext cx="69238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125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3528392" cy="40324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71700"/>
            <a:ext cx="2808312" cy="38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4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11144" cy="1339552"/>
          </a:xfrm>
        </p:spPr>
        <p:txBody>
          <a:bodyPr/>
          <a:lstStyle/>
          <a:p>
            <a:r>
              <a:rPr lang="en-US" sz="3200" dirty="0" smtClean="0"/>
              <a:t>Gastric plication </a:t>
            </a:r>
            <a:endParaRPr lang="ar-IQ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2838450" cy="1609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04" y="1916832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09120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0912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7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2286000" cy="2000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32856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65104"/>
            <a:ext cx="2733675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188891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31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31064"/>
            <a:ext cx="10100327" cy="400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328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976663" cy="463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579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871296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323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9311"/>
            <a:ext cx="7278180" cy="497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523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1803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908" y="1"/>
            <a:ext cx="9722908" cy="710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08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  <p:extLst>
      <p:ext uri="{BB962C8B-B14F-4D97-AF65-F5344CB8AC3E}">
        <p14:creationId xmlns:p14="http://schemas.microsoft.com/office/powerpoint/2010/main" val="2486843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70142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-468560" y="3212976"/>
            <a:ext cx="9505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 YOU FOR YOUR ATTENSION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960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58952"/>
            <a:ext cx="7096466" cy="4722376"/>
          </a:xfrm>
        </p:spPr>
      </p:pic>
    </p:spTree>
    <p:extLst>
      <p:ext uri="{BB962C8B-B14F-4D97-AF65-F5344CB8AC3E}">
        <p14:creationId xmlns:p14="http://schemas.microsoft.com/office/powerpoint/2010/main" val="3386446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727797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7"/>
            <a:ext cx="3960440" cy="45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2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5793820" cy="4032447"/>
          </a:xfrm>
        </p:spPr>
      </p:pic>
    </p:spTree>
    <p:extLst>
      <p:ext uri="{BB962C8B-B14F-4D97-AF65-F5344CB8AC3E}">
        <p14:creationId xmlns:p14="http://schemas.microsoft.com/office/powerpoint/2010/main" val="3017013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124744"/>
          </a:xfrm>
        </p:spPr>
        <p:txBody>
          <a:bodyPr/>
          <a:lstStyle/>
          <a:p>
            <a:r>
              <a:rPr lang="en-US" sz="3200" dirty="0" smtClean="0"/>
              <a:t>Bariatric and metabolic surgery </a:t>
            </a:r>
            <a:endParaRPr lang="ar-IQ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7488832" cy="19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7272808" cy="229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48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400" dirty="0"/>
              <a:t>Effect of bariatric surgery on comorbid medical</a:t>
            </a:r>
            <a:br>
              <a:rPr lang="en-US" sz="2400" dirty="0"/>
            </a:br>
            <a:r>
              <a:rPr lang="en-US" sz="2400" dirty="0" smtClean="0"/>
              <a:t>conditions</a:t>
            </a:r>
            <a:endParaRPr lang="ar-IQ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556792"/>
            <a:ext cx="8229600" cy="4525963"/>
          </a:xfrm>
        </p:spPr>
        <p:txBody>
          <a:bodyPr/>
          <a:lstStyle/>
          <a:p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4944"/>
              </p:ext>
            </p:extLst>
          </p:nvPr>
        </p:nvGraphicFramePr>
        <p:xfrm>
          <a:off x="395536" y="2924944"/>
          <a:ext cx="8136904" cy="2194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5695"/>
                <a:gridCol w="2901428"/>
                <a:gridCol w="2489781"/>
              </a:tblGrid>
              <a:tr h="28803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% Improved</a:t>
                      </a:r>
                    </a:p>
                    <a:p>
                      <a:pPr algn="l" rtl="0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% Resolved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Condition </a:t>
                      </a:r>
                      <a:endParaRPr lang="ar-IQ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85.4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76.8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Diabetes</a:t>
                      </a:r>
                      <a:endParaRPr lang="ar-IQ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78.5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61.7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Hypertension</a:t>
                      </a:r>
                      <a:endParaRPr lang="ar-IQ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85.7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83.6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Sleep apnea </a:t>
                      </a:r>
                      <a:endParaRPr lang="ar-IQ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96.9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70.0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Hyperlipidemia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67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Indications for bariatric surgery</a:t>
            </a:r>
            <a:br>
              <a:rPr lang="en-US" sz="3600" dirty="0"/>
            </a:b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</a:t>
            </a:r>
            <a:r>
              <a:rPr lang="en-US" dirty="0"/>
              <a:t>must have:</a:t>
            </a:r>
          </a:p>
          <a:p>
            <a:r>
              <a:rPr lang="en-US" dirty="0"/>
              <a:t>1. Body mass index ≥40 kg/m2 with or without </a:t>
            </a:r>
            <a:r>
              <a:rPr lang="en-US" dirty="0" smtClean="0"/>
              <a:t>comorbid medical </a:t>
            </a:r>
            <a:r>
              <a:rPr lang="en-US" dirty="0"/>
              <a:t>conditions associated with obesity</a:t>
            </a:r>
          </a:p>
          <a:p>
            <a:r>
              <a:rPr lang="en-US" dirty="0"/>
              <a:t>2. Body mass index 35–40 kg/m2 with comorbid </a:t>
            </a:r>
            <a:r>
              <a:rPr lang="en-US" dirty="0" smtClean="0"/>
              <a:t>medical conditions In </a:t>
            </a:r>
            <a:r>
              <a:rPr lang="en-US" dirty="0"/>
              <a:t>addition, it is expected that the patient:</a:t>
            </a:r>
          </a:p>
          <a:p>
            <a:r>
              <a:rPr lang="en-US" dirty="0"/>
              <a:t>3. Has failed attempt at medically supervised diet</a:t>
            </a:r>
          </a:p>
          <a:p>
            <a:r>
              <a:rPr lang="en-US" dirty="0"/>
              <a:t>4. Be psychiatrically </a:t>
            </a:r>
            <a:r>
              <a:rPr lang="en-US" dirty="0" smtClean="0"/>
              <a:t>stable.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03201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1714</TotalTime>
  <Words>283</Words>
  <Application>Microsoft Office PowerPoint</Application>
  <PresentationFormat>On-screen Show (4:3)</PresentationFormat>
  <Paragraphs>65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Executive</vt:lpstr>
      <vt:lpstr>Bariatric and metabolic surgery</vt:lpstr>
      <vt:lpstr>objectives</vt:lpstr>
      <vt:lpstr>PowerPoint Presentation</vt:lpstr>
      <vt:lpstr>PowerPoint Presentation</vt:lpstr>
      <vt:lpstr>PowerPoint Presentation</vt:lpstr>
      <vt:lpstr>PowerPoint Presentation</vt:lpstr>
      <vt:lpstr>Bariatric and metabolic surgery </vt:lpstr>
      <vt:lpstr>Effect of bariatric surgery on comorbid medical conditions</vt:lpstr>
      <vt:lpstr>Indications for bariatric surgery </vt:lpstr>
      <vt:lpstr>Potential contraindications for bariatric surgery </vt:lpstr>
      <vt:lpstr>Types of commonly performed bariatric operations </vt:lpstr>
      <vt:lpstr>Laparoscopic gastric banding </vt:lpstr>
      <vt:lpstr>Ports for sleeve gastrectomy </vt:lpstr>
      <vt:lpstr>PowerPoint Presentation</vt:lpstr>
      <vt:lpstr>PowerPoint Presentation</vt:lpstr>
      <vt:lpstr>PowerPoint Presentation</vt:lpstr>
      <vt:lpstr>PowerPoint Presentation</vt:lpstr>
      <vt:lpstr>LGBP</vt:lpstr>
      <vt:lpstr>PowerPoint Presentation</vt:lpstr>
      <vt:lpstr>PowerPoint Presentation</vt:lpstr>
      <vt:lpstr>BPD with DS</vt:lpstr>
      <vt:lpstr>PowerPoint Presentation</vt:lpstr>
      <vt:lpstr>Gastric plication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30</cp:revision>
  <dcterms:created xsi:type="dcterms:W3CDTF">2018-04-23T12:41:39Z</dcterms:created>
  <dcterms:modified xsi:type="dcterms:W3CDTF">2018-04-25T03:49:30Z</dcterms:modified>
</cp:coreProperties>
</file>