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8" r:id="rId3"/>
    <p:sldId id="290" r:id="rId4"/>
    <p:sldId id="258" r:id="rId5"/>
    <p:sldId id="260" r:id="rId6"/>
    <p:sldId id="261" r:id="rId7"/>
    <p:sldId id="289" r:id="rId8"/>
    <p:sldId id="259" r:id="rId9"/>
    <p:sldId id="262" r:id="rId10"/>
    <p:sldId id="263" r:id="rId11"/>
    <p:sldId id="264" r:id="rId12"/>
    <p:sldId id="291" r:id="rId13"/>
    <p:sldId id="265" r:id="rId14"/>
    <p:sldId id="292" r:id="rId15"/>
    <p:sldId id="266" r:id="rId16"/>
    <p:sldId id="267" r:id="rId17"/>
    <p:sldId id="293" r:id="rId18"/>
    <p:sldId id="268" r:id="rId19"/>
    <p:sldId id="269" r:id="rId20"/>
    <p:sldId id="270" r:id="rId21"/>
    <p:sldId id="271" r:id="rId22"/>
    <p:sldId id="272" r:id="rId23"/>
    <p:sldId id="273" r:id="rId24"/>
    <p:sldId id="274" r:id="rId25"/>
    <p:sldId id="275" r:id="rId26"/>
    <p:sldId id="276" r:id="rId27"/>
    <p:sldId id="294" r:id="rId28"/>
    <p:sldId id="277" r:id="rId29"/>
    <p:sldId id="278" r:id="rId30"/>
    <p:sldId id="279" r:id="rId31"/>
    <p:sldId id="280" r:id="rId32"/>
    <p:sldId id="281" r:id="rId33"/>
    <p:sldId id="282" r:id="rId34"/>
    <p:sldId id="283" r:id="rId35"/>
    <p:sldId id="284" r:id="rId36"/>
    <p:sldId id="285" r:id="rId37"/>
    <p:sldId id="286" r:id="rId38"/>
    <p:sldId id="295" r:id="rId39"/>
    <p:sldId id="287" r:id="rId4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A46744A-0856-4C52-8082-B2329CE8B1E5}" type="datetimeFigureOut">
              <a:rPr lang="ar-IQ" smtClean="0"/>
              <a:t>29/07/1439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169858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A46744A-0856-4C52-8082-B2329CE8B1E5}" type="datetimeFigureOut">
              <a:rPr lang="ar-IQ" smtClean="0"/>
              <a:t>29/07/1439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116237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A46744A-0856-4C52-8082-B2329CE8B1E5}" type="datetimeFigureOut">
              <a:rPr lang="ar-IQ" smtClean="0"/>
              <a:t>29/07/1439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215090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A46744A-0856-4C52-8082-B2329CE8B1E5}" type="datetimeFigureOut">
              <a:rPr lang="ar-IQ" smtClean="0"/>
              <a:t>29/07/1439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262849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6744A-0856-4C52-8082-B2329CE8B1E5}" type="datetimeFigureOut">
              <a:rPr lang="ar-IQ" smtClean="0"/>
              <a:t>29/07/1439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294320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A46744A-0856-4C52-8082-B2329CE8B1E5}" type="datetimeFigureOut">
              <a:rPr lang="ar-IQ" smtClean="0"/>
              <a:t>29/07/1439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280315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A46744A-0856-4C52-8082-B2329CE8B1E5}" type="datetimeFigureOut">
              <a:rPr lang="ar-IQ" smtClean="0"/>
              <a:t>29/07/1439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176359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A46744A-0856-4C52-8082-B2329CE8B1E5}" type="datetimeFigureOut">
              <a:rPr lang="ar-IQ" smtClean="0"/>
              <a:t>29/07/1439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366446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6744A-0856-4C52-8082-B2329CE8B1E5}" type="datetimeFigureOut">
              <a:rPr lang="ar-IQ" smtClean="0"/>
              <a:t>29/07/1439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378842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6744A-0856-4C52-8082-B2329CE8B1E5}" type="datetimeFigureOut">
              <a:rPr lang="ar-IQ" smtClean="0"/>
              <a:t>29/07/1439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367841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6744A-0856-4C52-8082-B2329CE8B1E5}" type="datetimeFigureOut">
              <a:rPr lang="ar-IQ" smtClean="0"/>
              <a:t>29/07/1439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5E42802-B5AB-46BD-9388-25F1A0CAB900}" type="slidenum">
              <a:rPr lang="ar-IQ" smtClean="0"/>
              <a:t>‹#›</a:t>
            </a:fld>
            <a:endParaRPr lang="ar-IQ"/>
          </a:p>
        </p:txBody>
      </p:sp>
    </p:spTree>
    <p:extLst>
      <p:ext uri="{BB962C8B-B14F-4D97-AF65-F5344CB8AC3E}">
        <p14:creationId xmlns:p14="http://schemas.microsoft.com/office/powerpoint/2010/main" val="170229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46744A-0856-4C52-8082-B2329CE8B1E5}" type="datetimeFigureOut">
              <a:rPr lang="ar-IQ" smtClean="0"/>
              <a:t>29/07/1439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E42802-B5AB-46BD-9388-25F1A0CAB900}" type="slidenum">
              <a:rPr lang="ar-IQ" smtClean="0"/>
              <a:t>‹#›</a:t>
            </a:fld>
            <a:endParaRPr lang="ar-IQ"/>
          </a:p>
        </p:txBody>
      </p:sp>
    </p:spTree>
    <p:extLst>
      <p:ext uri="{BB962C8B-B14F-4D97-AF65-F5344CB8AC3E}">
        <p14:creationId xmlns:p14="http://schemas.microsoft.com/office/powerpoint/2010/main" val="51251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Urea" TargetMode="External"/><Relationship Id="rId2" Type="http://schemas.openxmlformats.org/officeDocument/2006/relationships/hyperlink" Target="http://en.wikipedia.org/wiki/Protein_kinase_A" TargetMode="External"/><Relationship Id="rId1" Type="http://schemas.openxmlformats.org/officeDocument/2006/relationships/slideLayout" Target="../slideLayouts/slideLayout2.xml"/><Relationship Id="rId6" Type="http://schemas.openxmlformats.org/officeDocument/2006/relationships/hyperlink" Target="http://en.wikipedia.org/wiki/Blood_pressure" TargetMode="External"/><Relationship Id="rId5" Type="http://schemas.openxmlformats.org/officeDocument/2006/relationships/hyperlink" Target="http://en.wikipedia.org/wiki/Outer_medullary_collecting_duct" TargetMode="External"/><Relationship Id="rId4" Type="http://schemas.openxmlformats.org/officeDocument/2006/relationships/hyperlink" Target="http://en.wikipedia.org/wiki/Urea_transporte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Deep_sleep" TargetMode="External"/><Relationship Id="rId13" Type="http://schemas.openxmlformats.org/officeDocument/2006/relationships/hyperlink" Target="http://en.wikipedia.org/wiki/IGF-1" TargetMode="External"/><Relationship Id="rId3" Type="http://schemas.openxmlformats.org/officeDocument/2006/relationships/hyperlink" Target="http://en.wikipedia.org/wiki/Ghrelin" TargetMode="External"/><Relationship Id="rId7" Type="http://schemas.openxmlformats.org/officeDocument/2006/relationships/hyperlink" Target="http://en.wikipedia.org/wiki/Arginine" TargetMode="External"/><Relationship Id="rId12" Type="http://schemas.openxmlformats.org/officeDocument/2006/relationships/hyperlink" Target="http://en.wikipedia.org/wiki/Somatostatin" TargetMode="External"/><Relationship Id="rId2" Type="http://schemas.openxmlformats.org/officeDocument/2006/relationships/hyperlink" Target="http://en.wikipedia.org/wiki/Growth_hormone-releasing_hormone" TargetMode="External"/><Relationship Id="rId16" Type="http://schemas.openxmlformats.org/officeDocument/2006/relationships/hyperlink" Target="http://en.wikipedia.org/wiki/Dihydrotestosterone" TargetMode="External"/><Relationship Id="rId1" Type="http://schemas.openxmlformats.org/officeDocument/2006/relationships/slideLayout" Target="../slideLayouts/slideLayout2.xml"/><Relationship Id="rId6" Type="http://schemas.openxmlformats.org/officeDocument/2006/relationships/hyperlink" Target="http://en.wikipedia.org/wiki/Hypoglycemia" TargetMode="External"/><Relationship Id="rId11" Type="http://schemas.openxmlformats.org/officeDocument/2006/relationships/hyperlink" Target="http://en.wikipedia.org/wiki/Exercise" TargetMode="External"/><Relationship Id="rId5" Type="http://schemas.openxmlformats.org/officeDocument/2006/relationships/hyperlink" Target="http://en.wikipedia.org/wiki/Estrogen" TargetMode="External"/><Relationship Id="rId15" Type="http://schemas.openxmlformats.org/officeDocument/2006/relationships/hyperlink" Target="http://en.wikipedia.org/wiki/Glucocorticoid" TargetMode="External"/><Relationship Id="rId10" Type="http://schemas.openxmlformats.org/officeDocument/2006/relationships/hyperlink" Target="http://en.wikipedia.org/wiki/Fasting" TargetMode="External"/><Relationship Id="rId4" Type="http://schemas.openxmlformats.org/officeDocument/2006/relationships/hyperlink" Target="http://en.wikipedia.org/wiki/Androgen" TargetMode="External"/><Relationship Id="rId9" Type="http://schemas.openxmlformats.org/officeDocument/2006/relationships/hyperlink" Target="http://en.wikipedia.org/wiki/Niacin" TargetMode="External"/><Relationship Id="rId14" Type="http://schemas.openxmlformats.org/officeDocument/2006/relationships/hyperlink" Target="http://en.wikipedia.org/wiki/Hyperglycemi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vivo.colostate.edu/hbooks/pathphys/endocrine/otherendo/igf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vivo.colostate.edu/hbooks/pathphys/endocrine/gi/ghrelin.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ritannica.com/EBchecked/topic/280044/hypothalamus" TargetMode="External"/><Relationship Id="rId2" Type="http://schemas.openxmlformats.org/officeDocument/2006/relationships/hyperlink" Target="http://www.britannica.com/EBchecked/topic/174900/dwarfism" TargetMode="External"/><Relationship Id="rId1" Type="http://schemas.openxmlformats.org/officeDocument/2006/relationships/slideLayout" Target="../slideLayouts/slideLayout2.xml"/><Relationship Id="rId6" Type="http://schemas.openxmlformats.org/officeDocument/2006/relationships/hyperlink" Target="http://www.britannica.com/EBchecked/topic/228226/gene" TargetMode="External"/><Relationship Id="rId5" Type="http://schemas.openxmlformats.org/officeDocument/2006/relationships/hyperlink" Target="http://www.britannica.com/EBchecked/topic/399695/mutation" TargetMode="External"/><Relationship Id="rId4" Type="http://schemas.openxmlformats.org/officeDocument/2006/relationships/hyperlink" Target="http://www.britannica.com/EBchecked/topic/462264/pituitary-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labtestsonline.org/glossary/acromegaly" TargetMode="External"/><Relationship Id="rId2" Type="http://schemas.openxmlformats.org/officeDocument/2006/relationships/hyperlink" Target="http://labtestsonline.org/glossary/pituitary" TargetMode="External"/><Relationship Id="rId1" Type="http://schemas.openxmlformats.org/officeDocument/2006/relationships/slideLayout" Target="../slideLayouts/slideLayout2.xml"/><Relationship Id="rId4" Type="http://schemas.openxmlformats.org/officeDocument/2006/relationships/hyperlink" Target="http://labtestsonline.org/glossary/gigantis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labtestsonline.org/understanding/analytes/igf1" TargetMode="External"/><Relationship Id="rId2" Type="http://schemas.openxmlformats.org/officeDocument/2006/relationships/hyperlink" Target="http://www.nlm.nih.gov/medlineplus/ency/article/003377.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labtestsonline.org/understanding/conditions/thyroid?start=1" TargetMode="External"/><Relationship Id="rId2" Type="http://schemas.openxmlformats.org/officeDocument/2006/relationships/hyperlink" Target="http://labtestsonline.org/understanding/analytes/t4" TargetMode="External"/><Relationship Id="rId1" Type="http://schemas.openxmlformats.org/officeDocument/2006/relationships/slideLayout" Target="../slideLayouts/slideLayout2.xml"/><Relationship Id="rId4" Type="http://schemas.openxmlformats.org/officeDocument/2006/relationships/hyperlink" Target="http://labtestsonline.org/glossary/pituitary"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Peripheral_vascular_resistance" TargetMode="External"/><Relationship Id="rId2" Type="http://schemas.openxmlformats.org/officeDocument/2006/relationships/hyperlink" Target="http://en.wikipedia.org/wiki/Kidneys" TargetMode="External"/><Relationship Id="rId1" Type="http://schemas.openxmlformats.org/officeDocument/2006/relationships/slideLayout" Target="../slideLayouts/slideLayout2.xml"/><Relationship Id="rId6" Type="http://schemas.openxmlformats.org/officeDocument/2006/relationships/hyperlink" Target="http://en.wikipedia.org/wiki/Preprohormone" TargetMode="External"/><Relationship Id="rId5" Type="http://schemas.openxmlformats.org/officeDocument/2006/relationships/hyperlink" Target="http://en.wikipedia.org/wiki/Homeostasis" TargetMode="External"/><Relationship Id="rId4" Type="http://schemas.openxmlformats.org/officeDocument/2006/relationships/hyperlink" Target="http://en.wikipedia.org/wiki/Blood_pressur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4727575"/>
          </a:xfrm>
        </p:spPr>
        <p:txBody>
          <a:bodyPr/>
          <a:lstStyle/>
          <a:p>
            <a:endParaRPr lang="ar-IQ" dirty="0"/>
          </a:p>
        </p:txBody>
      </p:sp>
      <p:sp>
        <p:nvSpPr>
          <p:cNvPr id="3" name="Subtitle 2"/>
          <p:cNvSpPr>
            <a:spLocks noGrp="1"/>
          </p:cNvSpPr>
          <p:nvPr>
            <p:ph type="subTitle" idx="1"/>
          </p:nvPr>
        </p:nvSpPr>
        <p:spPr>
          <a:xfrm>
            <a:off x="0" y="2276872"/>
            <a:ext cx="9144000" cy="4581128"/>
          </a:xfrm>
        </p:spPr>
        <p:txBody>
          <a:bodyPr/>
          <a:lstStyle/>
          <a:p>
            <a:pPr algn="l">
              <a:spcAft>
                <a:spcPts val="0"/>
              </a:spcAft>
            </a:pPr>
            <a:r>
              <a:rPr lang="en-US" dirty="0" smtClean="0">
                <a:solidFill>
                  <a:schemeClr val="tx1"/>
                </a:solidFill>
                <a:effectLst/>
                <a:latin typeface="Times New Roman"/>
                <a:ea typeface="Times New Roman"/>
              </a:rPr>
              <a:t>The anterior pituitary comprises primarily glandular </a:t>
            </a:r>
            <a:endParaRPr lang="ar-IQ" dirty="0" smtClean="0">
              <a:solidFill>
                <a:schemeClr val="tx1"/>
              </a:solidFill>
              <a:effectLst/>
              <a:latin typeface="Times New Roman"/>
              <a:ea typeface="Times New Roman"/>
            </a:endParaRPr>
          </a:p>
          <a:p>
            <a:pPr algn="l">
              <a:spcAft>
                <a:spcPts val="0"/>
              </a:spcAft>
            </a:pPr>
            <a:r>
              <a:rPr lang="en-US" dirty="0" err="1" smtClean="0">
                <a:solidFill>
                  <a:schemeClr val="tx1"/>
                </a:solidFill>
                <a:effectLst/>
                <a:latin typeface="Times New Roman"/>
                <a:ea typeface="Times New Roman"/>
              </a:rPr>
              <a:t>tissue,while</a:t>
            </a:r>
            <a:r>
              <a:rPr lang="en-US" dirty="0" smtClean="0">
                <a:solidFill>
                  <a:schemeClr val="tx1"/>
                </a:solidFill>
                <a:effectLst/>
                <a:latin typeface="Times New Roman"/>
                <a:ea typeface="Times New Roman"/>
              </a:rPr>
              <a:t> the posterior pituitary is of </a:t>
            </a:r>
            <a:r>
              <a:rPr lang="en-US" dirty="0" smtClean="0">
                <a:solidFill>
                  <a:srgbClr val="FF0000"/>
                </a:solidFill>
                <a:effectLst/>
                <a:latin typeface="Times New Roman"/>
                <a:ea typeface="Times New Roman"/>
              </a:rPr>
              <a:t>neural origin</a:t>
            </a:r>
            <a:r>
              <a:rPr lang="en-US" dirty="0" smtClean="0">
                <a:solidFill>
                  <a:schemeClr val="tx1"/>
                </a:solidFill>
                <a:effectLst/>
                <a:latin typeface="Times New Roman"/>
                <a:ea typeface="Times New Roman"/>
              </a:rPr>
              <a:t>.</a:t>
            </a:r>
          </a:p>
          <a:p>
            <a:pPr algn="l">
              <a:spcAft>
                <a:spcPts val="0"/>
              </a:spcAft>
            </a:pPr>
            <a:endParaRPr lang="en-US" dirty="0" smtClean="0">
              <a:solidFill>
                <a:schemeClr val="tx1"/>
              </a:solidFill>
              <a:effectLst/>
              <a:latin typeface="Times New Roman"/>
              <a:ea typeface="Times New Roman"/>
            </a:endParaRPr>
          </a:p>
          <a:p>
            <a:pPr algn="l">
              <a:spcAft>
                <a:spcPts val="0"/>
              </a:spcAft>
            </a:pPr>
            <a:r>
              <a:rPr lang="en-US" dirty="0" smtClean="0">
                <a:solidFill>
                  <a:schemeClr val="tx1"/>
                </a:solidFill>
                <a:effectLst/>
                <a:latin typeface="Times New Roman"/>
                <a:ea typeface="Times New Roman"/>
              </a:rPr>
              <a:t>There is a close relation between the neural and the endocrine systems, which is most obvious in the interaction between the hypothalamus and the two lobes of the pituitary gland.</a:t>
            </a:r>
            <a:endParaRPr lang="en-US" sz="2800" dirty="0">
              <a:solidFill>
                <a:schemeClr val="tx1"/>
              </a:solidFill>
              <a:effectLst/>
              <a:latin typeface="Times New Roman"/>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61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lgn="l"/>
            <a:r>
              <a:rPr lang="en-US" sz="3600" b="1" u="sng" dirty="0" smtClean="0">
                <a:solidFill>
                  <a:srgbClr val="FF0000"/>
                </a:solidFill>
                <a:effectLst/>
                <a:latin typeface="Times New Roman"/>
              </a:rPr>
              <a:t>Kidney:</a:t>
            </a:r>
            <a:r>
              <a:rPr lang="en-US" b="0" dirty="0" smtClean="0">
                <a:solidFill>
                  <a:srgbClr val="FF0000"/>
                </a:solidFill>
                <a:effectLst/>
                <a:latin typeface="Times New Roman"/>
              </a:rPr>
              <a:t> </a:t>
            </a:r>
            <a:r>
              <a:rPr lang="en-US" b="0" dirty="0" smtClean="0">
                <a:effectLst/>
                <a:latin typeface="Times New Roman"/>
              </a:rPr>
              <a:t>Vasopressin has two effects by which it contributes to increased urine</a:t>
            </a:r>
            <a:endParaRPr lang="en-US" b="1" dirty="0" smtClean="0">
              <a:effectLst/>
              <a:latin typeface="Times New Roman"/>
            </a:endParaRPr>
          </a:p>
          <a:p>
            <a:pPr algn="l"/>
            <a:r>
              <a:rPr lang="en-US" b="1" u="sng" dirty="0" smtClean="0">
                <a:solidFill>
                  <a:srgbClr val="FF0000"/>
                </a:solidFill>
                <a:effectLst/>
                <a:latin typeface="Times New Roman"/>
                <a:ea typeface="Times New Roman"/>
              </a:rPr>
              <a:t>1.)</a:t>
            </a:r>
            <a:r>
              <a:rPr lang="en-US" dirty="0" smtClean="0">
                <a:solidFill>
                  <a:srgbClr val="FF0000"/>
                </a:solidFill>
                <a:effectLst/>
                <a:latin typeface="Times New Roman"/>
                <a:ea typeface="Times New Roman"/>
              </a:rPr>
              <a:t> </a:t>
            </a:r>
            <a:r>
              <a:rPr lang="en-US" b="1" dirty="0" smtClean="0">
                <a:effectLst/>
                <a:latin typeface="Times New Roman"/>
                <a:ea typeface="Times New Roman"/>
              </a:rPr>
              <a:t>Increasing the water permeability of distal tubule and collecting duct cells in the kidney</a:t>
            </a:r>
            <a:r>
              <a:rPr lang="en-US" dirty="0" smtClean="0">
                <a:effectLst/>
                <a:latin typeface="Times New Roman"/>
                <a:ea typeface="Times New Roman"/>
              </a:rPr>
              <a:t>,</a:t>
            </a:r>
            <a:r>
              <a:rPr lang="en-US" b="1" dirty="0" smtClean="0">
                <a:effectLst/>
                <a:latin typeface="Times New Roman"/>
                <a:ea typeface="Times New Roman"/>
              </a:rPr>
              <a:t>.</a:t>
            </a:r>
            <a:endParaRPr lang="en-US" sz="2000" dirty="0" smtClean="0">
              <a:effectLst/>
              <a:latin typeface="Arial"/>
              <a:ea typeface="Times New Roman"/>
            </a:endParaRPr>
          </a:p>
          <a:p>
            <a:pPr algn="l"/>
            <a:r>
              <a:rPr lang="en-US" dirty="0" smtClean="0">
                <a:effectLst/>
                <a:latin typeface="Times New Roman"/>
                <a:ea typeface="Times New Roman"/>
              </a:rPr>
              <a:t>Cyclic-AMP activates </a:t>
            </a:r>
            <a:r>
              <a:rPr lang="en-US" u="none" strike="noStrike" dirty="0" smtClean="0">
                <a:solidFill>
                  <a:srgbClr val="0000FF"/>
                </a:solidFill>
                <a:effectLst/>
                <a:latin typeface="Times New Roman"/>
                <a:ea typeface="Times New Roman"/>
                <a:hlinkClick r:id="rId2" tooltip="Protein kinase A"/>
              </a:rPr>
              <a:t>protein kinase A</a:t>
            </a:r>
            <a:r>
              <a:rPr lang="en-US" dirty="0" smtClean="0">
                <a:effectLst/>
                <a:latin typeface="Times New Roman"/>
                <a:ea typeface="Times New Roman"/>
              </a:rPr>
              <a:t> (PKA) by binding to its regulatory subunits and allowing them to detach from the catalytic subunits. </a:t>
            </a:r>
            <a:endParaRPr lang="en-US" sz="2000" dirty="0" smtClean="0">
              <a:effectLst/>
              <a:latin typeface="Arial"/>
              <a:ea typeface="Times New Roman"/>
            </a:endParaRPr>
          </a:p>
          <a:p>
            <a:pPr algn="l"/>
            <a:r>
              <a:rPr lang="en-US" b="1" u="sng" dirty="0" smtClean="0">
                <a:solidFill>
                  <a:srgbClr val="FF0000"/>
                </a:solidFill>
                <a:effectLst/>
                <a:latin typeface="Times New Roman"/>
                <a:ea typeface="Times New Roman"/>
              </a:rPr>
              <a:t>2.)</a:t>
            </a:r>
            <a:r>
              <a:rPr lang="en-US" dirty="0" smtClean="0">
                <a:solidFill>
                  <a:srgbClr val="FF0000"/>
                </a:solidFill>
                <a:effectLst/>
                <a:latin typeface="Times New Roman"/>
                <a:ea typeface="Times New Roman"/>
              </a:rPr>
              <a:t> </a:t>
            </a:r>
            <a:r>
              <a:rPr lang="en-US" b="1" dirty="0" smtClean="0">
                <a:effectLst/>
                <a:latin typeface="Times New Roman"/>
                <a:ea typeface="Times New Roman"/>
              </a:rPr>
              <a:t>Increasing permeability of the inner medullary portion of the collecting duct to </a:t>
            </a:r>
            <a:r>
              <a:rPr lang="en-US" b="1" u="none" strike="noStrike" dirty="0" smtClean="0">
                <a:solidFill>
                  <a:srgbClr val="0000FF"/>
                </a:solidFill>
                <a:effectLst/>
                <a:latin typeface="Times New Roman"/>
                <a:ea typeface="Times New Roman"/>
                <a:hlinkClick r:id="rId3" tooltip="Urea"/>
              </a:rPr>
              <a:t>urea</a:t>
            </a:r>
            <a:r>
              <a:rPr lang="en-US" dirty="0" smtClean="0">
                <a:effectLst/>
                <a:latin typeface="Times New Roman"/>
                <a:ea typeface="Times New Roman"/>
              </a:rPr>
              <a:t> by regulating the cell surface expression of </a:t>
            </a:r>
            <a:r>
              <a:rPr lang="en-US" u="none" strike="noStrike" dirty="0" smtClean="0">
                <a:solidFill>
                  <a:srgbClr val="0000FF"/>
                </a:solidFill>
                <a:effectLst/>
                <a:latin typeface="Times New Roman"/>
                <a:ea typeface="Times New Roman"/>
                <a:hlinkClick r:id="rId4" tooltip="Urea transporter"/>
              </a:rPr>
              <a:t>urea </a:t>
            </a:r>
            <a:r>
              <a:rPr lang="en-US" u="none" strike="noStrike" dirty="0" err="1" smtClean="0">
                <a:solidFill>
                  <a:srgbClr val="0000FF"/>
                </a:solidFill>
                <a:effectLst/>
                <a:latin typeface="Times New Roman"/>
                <a:ea typeface="Times New Roman"/>
                <a:hlinkClick r:id="rId4" tooltip="Urea transporter"/>
              </a:rPr>
              <a:t>transporters</a:t>
            </a:r>
            <a:r>
              <a:rPr lang="en-US" u="none" strike="noStrike" dirty="0" err="1" smtClean="0">
                <a:solidFill>
                  <a:srgbClr val="0000FF"/>
                </a:solidFill>
                <a:effectLst/>
                <a:latin typeface="Times New Roman"/>
                <a:ea typeface="Times New Roman"/>
                <a:hlinkClick r:id="rId5" tooltip="Outer medullary collecting duct"/>
              </a:rPr>
              <a:t>t</a:t>
            </a:r>
            <a:r>
              <a:rPr lang="en-US" dirty="0" smtClean="0">
                <a:effectLst/>
                <a:latin typeface="Times New Roman"/>
                <a:ea typeface="Times New Roman"/>
              </a:rPr>
              <a:t>.</a:t>
            </a:r>
            <a:endParaRPr lang="en-US" sz="2000" dirty="0" smtClean="0">
              <a:effectLst/>
              <a:latin typeface="Arial"/>
              <a:ea typeface="Times New Roman"/>
            </a:endParaRPr>
          </a:p>
          <a:p>
            <a:pPr algn="l">
              <a:spcBef>
                <a:spcPts val="1200"/>
              </a:spcBef>
              <a:spcAft>
                <a:spcPts val="300"/>
              </a:spcAft>
            </a:pPr>
            <a:r>
              <a:rPr lang="en-US" sz="3600" b="1" u="sng" dirty="0" smtClean="0">
                <a:solidFill>
                  <a:srgbClr val="FF0000"/>
                </a:solidFill>
                <a:effectLst/>
                <a:latin typeface="Times New Roman"/>
              </a:rPr>
              <a:t>Cardiovascular system</a:t>
            </a:r>
            <a:endParaRPr lang="en-US" b="1" dirty="0" smtClean="0">
              <a:solidFill>
                <a:srgbClr val="FF0000"/>
              </a:solidFill>
              <a:effectLst/>
              <a:latin typeface="Times New Roman"/>
            </a:endParaRPr>
          </a:p>
          <a:p>
            <a:pPr algn="l"/>
            <a:r>
              <a:rPr lang="en-US" dirty="0" smtClean="0">
                <a:effectLst/>
                <a:latin typeface="Times New Roman"/>
                <a:ea typeface="Times New Roman"/>
              </a:rPr>
              <a:t>Vasopressin increases peripheral vascular resistance (vasoconstriction) and thus increases arterial </a:t>
            </a:r>
            <a:r>
              <a:rPr lang="en-US" u="none" strike="noStrike" dirty="0" smtClean="0">
                <a:solidFill>
                  <a:srgbClr val="0000FF"/>
                </a:solidFill>
                <a:effectLst/>
                <a:latin typeface="Times New Roman"/>
                <a:ea typeface="Times New Roman"/>
                <a:hlinkClick r:id="rId6" tooltip="Blood pressure"/>
              </a:rPr>
              <a:t>blood pressure</a:t>
            </a:r>
            <a:r>
              <a:rPr lang="en-US" dirty="0" smtClean="0">
                <a:effectLst/>
                <a:latin typeface="Times New Roman"/>
                <a:ea typeface="Times New Roman"/>
              </a:rPr>
              <a:t>.</a:t>
            </a:r>
            <a:endParaRPr lang="en-US" sz="2000" dirty="0" smtClean="0">
              <a:effectLst/>
              <a:latin typeface="Arial"/>
              <a:ea typeface="Times New Roman"/>
            </a:endParaRPr>
          </a:p>
          <a:p>
            <a:endParaRPr lang="ar-IQ" dirty="0"/>
          </a:p>
        </p:txBody>
      </p:sp>
    </p:spTree>
    <p:extLst>
      <p:ext uri="{BB962C8B-B14F-4D97-AF65-F5344CB8AC3E}">
        <p14:creationId xmlns:p14="http://schemas.microsoft.com/office/powerpoint/2010/main" val="1641712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effectLst/>
                <a:latin typeface="Times New Roman"/>
                <a:ea typeface="Times New Roman"/>
              </a:rPr>
              <a:t>Control of Antidiuretic Hormone Secretion</a:t>
            </a:r>
            <a:endParaRPr lang="ar-IQ"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204864"/>
            <a:ext cx="1044116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36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30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92896"/>
          </a:xfrm>
        </p:spPr>
        <p:txBody>
          <a:bodyPr>
            <a:normAutofit fontScale="90000"/>
          </a:bodyPr>
          <a:lstStyle/>
          <a:p>
            <a:pPr algn="just">
              <a:spcAft>
                <a:spcPts val="0"/>
              </a:spcAft>
            </a:pPr>
            <a:r>
              <a:rPr lang="en-US" sz="6000" b="1" u="sng" dirty="0" smtClean="0">
                <a:effectLst/>
                <a:latin typeface="Times New Roman"/>
                <a:ea typeface="Times New Roman"/>
              </a:rPr>
              <a:t>Oxytocin </a:t>
            </a:r>
            <a:r>
              <a:rPr lang="ar-SA" dirty="0" smtClean="0">
                <a:effectLst/>
                <a:latin typeface="Times New Roman"/>
                <a:ea typeface="Times New Roman"/>
              </a:rPr>
              <a:t> </a:t>
            </a:r>
            <a:r>
              <a:rPr lang="en-US" sz="4000" dirty="0" smtClean="0">
                <a:effectLst/>
                <a:latin typeface="Times New Roman"/>
                <a:ea typeface="Times New Roman"/>
              </a:rPr>
              <a:t/>
            </a:r>
            <a:br>
              <a:rPr lang="en-US" sz="4000" dirty="0" smtClean="0">
                <a:effectLst/>
                <a:latin typeface="Times New Roman"/>
                <a:ea typeface="Times New Roman"/>
              </a:rPr>
            </a:br>
            <a:r>
              <a:rPr lang="en-US" dirty="0">
                <a:latin typeface="Times New Roman"/>
                <a:ea typeface="Times New Roman"/>
              </a:rPr>
              <a:t>I</a:t>
            </a:r>
            <a:r>
              <a:rPr lang="en-US" dirty="0" smtClean="0">
                <a:effectLst/>
                <a:latin typeface="Times New Roman"/>
                <a:ea typeface="Times New Roman"/>
              </a:rPr>
              <a:t>s a nine amino acid peptide that is synthesized in the hypothalamus, but it differs from ADH in </a:t>
            </a:r>
            <a:r>
              <a:rPr lang="en-US" b="1" dirty="0" smtClean="0">
                <a:effectLst/>
                <a:latin typeface="Times New Roman"/>
                <a:ea typeface="Times New Roman"/>
              </a:rPr>
              <a:t>two of the nine amino acids</a:t>
            </a:r>
            <a:r>
              <a:rPr lang="en-US" dirty="0" smtClean="0">
                <a:effectLst/>
                <a:latin typeface="Times New Roman"/>
                <a:ea typeface="Times New Roman"/>
              </a:rPr>
              <a:t>.</a:t>
            </a:r>
            <a:r>
              <a:rPr lang="en-US" sz="2400" dirty="0" smtClean="0">
                <a:solidFill>
                  <a:srgbClr val="000000"/>
                </a:solidFill>
                <a:effectLst/>
                <a:latin typeface="Arial"/>
                <a:ea typeface="Times New Roman"/>
              </a:rPr>
              <a:t> </a:t>
            </a:r>
            <a:endParaRPr lang="ar-IQ"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420888"/>
            <a:ext cx="5940152"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41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ar-IQ"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568951"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16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23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rmAutofit fontScale="90000"/>
          </a:bodyPr>
          <a:lstStyle/>
          <a:p>
            <a:pPr algn="just"/>
            <a:r>
              <a:rPr lang="en-US" b="1" u="sng" dirty="0" smtClean="0">
                <a:effectLst/>
                <a:latin typeface="Times New Roman"/>
              </a:rPr>
              <a:t>Control of Oxytocin Secretion</a:t>
            </a:r>
            <a:r>
              <a:rPr lang="en-US" sz="4000" b="1" dirty="0" smtClean="0">
                <a:effectLst/>
                <a:latin typeface="Times New Roman"/>
              </a:rPr>
              <a:t/>
            </a:r>
            <a:br>
              <a:rPr lang="en-US" sz="4000" b="1" dirty="0" smtClean="0">
                <a:effectLst/>
                <a:latin typeface="Times New Roman"/>
              </a:rPr>
            </a:br>
            <a:endParaRPr lang="ar-IQ"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891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ar-IQ"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gn="l">
              <a:lnSpc>
                <a:spcPct val="150000"/>
              </a:lnSpc>
              <a:spcAft>
                <a:spcPts val="0"/>
              </a:spcAft>
            </a:pPr>
            <a:r>
              <a:rPr lang="en-US" sz="4400" b="1" u="sng" dirty="0">
                <a:latin typeface="Times New Roman"/>
                <a:ea typeface="Times New Roman"/>
              </a:rPr>
              <a:t>Hormone of Middle Lobe of Pituitary</a:t>
            </a:r>
            <a:endParaRPr lang="en-US" sz="2800" dirty="0">
              <a:latin typeface="Times New Roman"/>
              <a:ea typeface="Times New Roman"/>
            </a:endParaRPr>
          </a:p>
          <a:p>
            <a:pPr marL="228600" algn="l">
              <a:spcAft>
                <a:spcPts val="0"/>
              </a:spcAft>
            </a:pPr>
            <a:r>
              <a:rPr lang="en-US" dirty="0" smtClean="0">
                <a:latin typeface="Times New Roman"/>
                <a:ea typeface="Times New Roman"/>
              </a:rPr>
              <a:t>The </a:t>
            </a:r>
            <a:r>
              <a:rPr lang="en-US" dirty="0">
                <a:latin typeface="Times New Roman"/>
                <a:ea typeface="Times New Roman"/>
              </a:rPr>
              <a:t>hormones secreted by intermediate lobe or middle lobe of pituitary gland are called melanocyte-stimulating hormones or </a:t>
            </a:r>
            <a:r>
              <a:rPr lang="en-US" b="1" dirty="0">
                <a:solidFill>
                  <a:srgbClr val="FF0000"/>
                </a:solidFill>
                <a:latin typeface="Times New Roman"/>
                <a:ea typeface="Times New Roman"/>
              </a:rPr>
              <a:t>MSH</a:t>
            </a:r>
            <a:r>
              <a:rPr lang="en-US" dirty="0">
                <a:latin typeface="Times New Roman"/>
                <a:ea typeface="Times New Roman"/>
              </a:rPr>
              <a:t> . </a:t>
            </a:r>
            <a:endParaRPr lang="en-US" sz="2800" dirty="0">
              <a:latin typeface="Times New Roman"/>
              <a:ea typeface="Times New Roman"/>
            </a:endParaRPr>
          </a:p>
          <a:p>
            <a:pPr algn="l">
              <a:spcAft>
                <a:spcPts val="0"/>
              </a:spcAft>
            </a:pPr>
            <a:r>
              <a:rPr lang="en-US" dirty="0" smtClean="0">
                <a:latin typeface="Times New Roman"/>
              </a:rPr>
              <a:t>Two </a:t>
            </a:r>
            <a:r>
              <a:rPr lang="en-US" dirty="0">
                <a:latin typeface="Times New Roman"/>
              </a:rPr>
              <a:t>forms of MSH </a:t>
            </a:r>
            <a:r>
              <a:rPr lang="en-US" b="1" dirty="0">
                <a:solidFill>
                  <a:srgbClr val="FF0000"/>
                </a:solidFill>
                <a:latin typeface="Times New Roman"/>
              </a:rPr>
              <a:t>α-MSH and β-MSH </a:t>
            </a:r>
            <a:r>
              <a:rPr lang="en-US" dirty="0">
                <a:latin typeface="Times New Roman"/>
              </a:rPr>
              <a:t>, the α- is a single chain (13 amino acids) while β is a polypeptide of 22 amino </a:t>
            </a:r>
            <a:r>
              <a:rPr lang="en-US" dirty="0" smtClean="0">
                <a:latin typeface="Times New Roman"/>
              </a:rPr>
              <a:t>acids. The </a:t>
            </a:r>
            <a:r>
              <a:rPr lang="en-US" dirty="0">
                <a:latin typeface="Times New Roman"/>
              </a:rPr>
              <a:t>secretion is </a:t>
            </a:r>
            <a:r>
              <a:rPr lang="en-US" dirty="0" smtClean="0">
                <a:latin typeface="Times New Roman"/>
              </a:rPr>
              <a:t>inhibited </a:t>
            </a:r>
            <a:r>
              <a:rPr lang="en-US" dirty="0">
                <a:latin typeface="Times New Roman"/>
              </a:rPr>
              <a:t>by Corticosteroids and its activity is </a:t>
            </a:r>
            <a:r>
              <a:rPr lang="en-US" dirty="0" smtClean="0">
                <a:latin typeface="Times New Roman"/>
              </a:rPr>
              <a:t>inhibited </a:t>
            </a:r>
            <a:r>
              <a:rPr lang="en-US" dirty="0">
                <a:latin typeface="Times New Roman"/>
              </a:rPr>
              <a:t>by Catecholamines.</a:t>
            </a:r>
            <a:endParaRPr lang="en-US" b="1" dirty="0">
              <a:latin typeface="Times New Roman"/>
            </a:endParaRPr>
          </a:p>
          <a:p>
            <a:pPr algn="l">
              <a:spcAft>
                <a:spcPts val="0"/>
              </a:spcAft>
            </a:pPr>
            <a:r>
              <a:rPr lang="en-US" sz="2800" b="1" dirty="0">
                <a:latin typeface="Times New Roman"/>
                <a:ea typeface="Times New Roman"/>
              </a:rPr>
              <a:t>Functions:  </a:t>
            </a:r>
            <a:endParaRPr lang="en-US" sz="2800" dirty="0">
              <a:latin typeface="Times New Roman"/>
              <a:ea typeface="Times New Roman"/>
            </a:endParaRPr>
          </a:p>
          <a:p>
            <a:pPr algn="l">
              <a:spcAft>
                <a:spcPts val="0"/>
              </a:spcAft>
            </a:pPr>
            <a:r>
              <a:rPr lang="en-US" sz="2800" dirty="0">
                <a:latin typeface="Times New Roman"/>
                <a:ea typeface="Times New Roman"/>
              </a:rPr>
              <a:t>MSH darkens the skin and is involved in skin pigmentation by deposition of mammalian by melanocytes.</a:t>
            </a:r>
          </a:p>
          <a:p>
            <a:pPr algn="l">
              <a:spcAft>
                <a:spcPts val="0"/>
              </a:spcAft>
            </a:pPr>
            <a:r>
              <a:rPr lang="en-US" sz="2800" b="1" dirty="0" smtClean="0">
                <a:latin typeface="Times New Roman"/>
                <a:ea typeface="Times New Roman"/>
              </a:rPr>
              <a:t>Abnormality:</a:t>
            </a:r>
            <a:r>
              <a:rPr lang="en-US" sz="2800" dirty="0" smtClean="0">
                <a:latin typeface="Times New Roman"/>
                <a:ea typeface="Times New Roman"/>
              </a:rPr>
              <a:t>    </a:t>
            </a:r>
            <a:r>
              <a:rPr lang="en-US" sz="2800" b="1" dirty="0" smtClean="0">
                <a:latin typeface="Times New Roman"/>
                <a:ea typeface="Times New Roman"/>
              </a:rPr>
              <a:t>Addison’s </a:t>
            </a:r>
            <a:r>
              <a:rPr lang="en-US" sz="2800" b="1" dirty="0">
                <a:latin typeface="Times New Roman"/>
                <a:ea typeface="Times New Roman"/>
              </a:rPr>
              <a:t>disease: </a:t>
            </a:r>
            <a:endParaRPr lang="en-US" sz="2800" dirty="0">
              <a:latin typeface="Times New Roman"/>
              <a:ea typeface="Times New Roman"/>
            </a:endParaRPr>
          </a:p>
          <a:p>
            <a:pPr lvl="0" algn="l">
              <a:buSzPts val="1000"/>
              <a:buFont typeface="Symbol"/>
              <a:buChar char=""/>
              <a:tabLst>
                <a:tab pos="457200" algn="l"/>
              </a:tabLst>
            </a:pPr>
            <a:r>
              <a:rPr lang="en-US" sz="2800" dirty="0">
                <a:latin typeface="Times New Roman"/>
                <a:ea typeface="Times New Roman"/>
              </a:rPr>
              <a:t>MSH is in excess, which increases the synthesis of melanin resulting in brown pigmentation of the skin.</a:t>
            </a:r>
          </a:p>
          <a:p>
            <a:pPr algn="l"/>
            <a:endParaRPr lang="ar-IQ" dirty="0"/>
          </a:p>
        </p:txBody>
      </p:sp>
    </p:spTree>
    <p:extLst>
      <p:ext uri="{BB962C8B-B14F-4D97-AF65-F5344CB8AC3E}">
        <p14:creationId xmlns:p14="http://schemas.microsoft.com/office/powerpoint/2010/main" val="330455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0"/>
            <a:ext cx="9144000" cy="6858000"/>
          </a:xfrm>
        </p:spPr>
        <p:txBody>
          <a:bodyPr>
            <a:normAutofit fontScale="70000" lnSpcReduction="20000"/>
          </a:bodyPr>
          <a:lstStyle/>
          <a:p>
            <a:pPr algn="ctr">
              <a:lnSpc>
                <a:spcPct val="150000"/>
              </a:lnSpc>
              <a:spcAft>
                <a:spcPts val="0"/>
              </a:spcAft>
            </a:pPr>
            <a:r>
              <a:rPr lang="en-US" sz="4000" b="1" u="sng" dirty="0" smtClean="0">
                <a:effectLst/>
                <a:latin typeface="Times New Roman"/>
                <a:ea typeface="Times New Roman"/>
              </a:rPr>
              <a:t>The hypothalamus and the Anterior pituitary lobe</a:t>
            </a:r>
            <a:r>
              <a:rPr lang="en-US" dirty="0" smtClean="0">
                <a:effectLst/>
                <a:latin typeface="Times New Roman"/>
                <a:ea typeface="Times New Roman"/>
              </a:rPr>
              <a:t>.</a:t>
            </a:r>
            <a:endParaRPr lang="en-US" sz="2800" dirty="0" smtClean="0">
              <a:effectLst/>
              <a:latin typeface="Times New Roman"/>
              <a:ea typeface="Times New Roman"/>
            </a:endParaRPr>
          </a:p>
          <a:p>
            <a:pPr lvl="0" algn="l">
              <a:buFont typeface="+mj-lt"/>
              <a:buAutoNum type="arabicPeriod"/>
              <a:tabLst>
                <a:tab pos="457200" algn="l"/>
              </a:tabLst>
            </a:pPr>
            <a:r>
              <a:rPr lang="en-US" dirty="0" smtClean="0">
                <a:effectLst/>
                <a:latin typeface="Times New Roman"/>
                <a:ea typeface="Times New Roman"/>
              </a:rPr>
              <a:t>The cells of the anterior pituitary lobe can be classified by their staining reactions as </a:t>
            </a:r>
            <a:endParaRPr lang="en-US" sz="2800" dirty="0" smtClean="0">
              <a:effectLst/>
              <a:latin typeface="Times New Roman"/>
              <a:ea typeface="Times New Roman"/>
            </a:endParaRPr>
          </a:p>
          <a:p>
            <a:pPr lvl="0" algn="l">
              <a:buSzPts val="1600"/>
              <a:buFont typeface="+mj-lt"/>
              <a:buAutoNum type="arabicPeriod"/>
              <a:tabLst>
                <a:tab pos="457200" algn="l"/>
              </a:tabLst>
            </a:pPr>
            <a:r>
              <a:rPr lang="en-US" sz="4000" b="1" u="sng" dirty="0" smtClean="0">
                <a:solidFill>
                  <a:srgbClr val="FF0000"/>
                </a:solidFill>
                <a:effectLst/>
                <a:latin typeface="Times New Roman"/>
                <a:ea typeface="Times New Roman"/>
              </a:rPr>
              <a:t>Acidophils </a:t>
            </a:r>
            <a:r>
              <a:rPr lang="en-US" dirty="0" smtClean="0">
                <a:solidFill>
                  <a:srgbClr val="FF0000"/>
                </a:solidFill>
                <a:effectLst/>
                <a:latin typeface="Times New Roman"/>
                <a:ea typeface="Times New Roman"/>
              </a:rPr>
              <a:t>:</a:t>
            </a:r>
            <a:endParaRPr lang="en-US" sz="2800" dirty="0" smtClean="0">
              <a:solidFill>
                <a:srgbClr val="FF0000"/>
              </a:solidFill>
              <a:effectLst/>
              <a:latin typeface="Times New Roman"/>
              <a:ea typeface="Times New Roman"/>
            </a:endParaRPr>
          </a:p>
          <a:p>
            <a:pPr lvl="0" algn="l">
              <a:buFont typeface="+mj-lt"/>
              <a:buAutoNum type="alphaUcParenR"/>
              <a:tabLst>
                <a:tab pos="457200" algn="l"/>
              </a:tabLst>
            </a:pPr>
            <a:r>
              <a:rPr lang="en-US" b="1" dirty="0" smtClean="0">
                <a:effectLst/>
                <a:latin typeface="Times New Roman"/>
                <a:ea typeface="Times New Roman"/>
              </a:rPr>
              <a:t>Somatotrophs</a:t>
            </a:r>
            <a:r>
              <a:rPr lang="en-US" dirty="0" smtClean="0">
                <a:effectLst/>
                <a:latin typeface="Times New Roman"/>
                <a:ea typeface="Times New Roman"/>
              </a:rPr>
              <a:t> which secrete growth hormone GH: somatotrophin.</a:t>
            </a:r>
            <a:endParaRPr lang="en-US" sz="2800" dirty="0" smtClean="0">
              <a:effectLst/>
              <a:latin typeface="Times New Roman"/>
              <a:ea typeface="Times New Roman"/>
            </a:endParaRPr>
          </a:p>
          <a:p>
            <a:pPr lvl="0" algn="l">
              <a:buFont typeface="+mj-lt"/>
              <a:buAutoNum type="alphaUcParenR"/>
              <a:tabLst>
                <a:tab pos="457200" algn="l"/>
              </a:tabLst>
            </a:pPr>
            <a:r>
              <a:rPr lang="en-US" b="1" dirty="0" smtClean="0">
                <a:effectLst/>
                <a:latin typeface="Times New Roman"/>
                <a:ea typeface="Times New Roman"/>
              </a:rPr>
              <a:t>Lactotrophs</a:t>
            </a:r>
            <a:r>
              <a:rPr lang="en-US" dirty="0" smtClean="0">
                <a:effectLst/>
                <a:latin typeface="Times New Roman"/>
                <a:ea typeface="Times New Roman"/>
              </a:rPr>
              <a:t> which secrete prolactin.</a:t>
            </a:r>
            <a:endParaRPr lang="en-US" sz="2800" dirty="0" smtClean="0">
              <a:effectLst/>
              <a:latin typeface="Times New Roman"/>
              <a:ea typeface="Times New Roman"/>
            </a:endParaRPr>
          </a:p>
          <a:p>
            <a:pPr lvl="0" algn="l">
              <a:buSzPts val="1600"/>
              <a:buFont typeface="+mj-lt"/>
              <a:buAutoNum type="arabicPeriod"/>
              <a:tabLst>
                <a:tab pos="457200" algn="l"/>
              </a:tabLst>
            </a:pPr>
            <a:r>
              <a:rPr lang="en-US" sz="4000" b="1" u="sng" dirty="0" smtClean="0">
                <a:solidFill>
                  <a:srgbClr val="FF0000"/>
                </a:solidFill>
                <a:effectLst/>
                <a:latin typeface="Times New Roman"/>
                <a:ea typeface="Times New Roman"/>
              </a:rPr>
              <a:t>Basophils:</a:t>
            </a:r>
            <a:r>
              <a:rPr lang="en-US" dirty="0" smtClean="0">
                <a:solidFill>
                  <a:srgbClr val="FF0000"/>
                </a:solidFill>
                <a:effectLst/>
                <a:latin typeface="Times New Roman"/>
                <a:ea typeface="Times New Roman"/>
              </a:rPr>
              <a:t> </a:t>
            </a:r>
            <a:r>
              <a:rPr lang="en-US" dirty="0" smtClean="0">
                <a:effectLst/>
                <a:latin typeface="Times New Roman"/>
                <a:ea typeface="Times New Roman"/>
              </a:rPr>
              <a:t>secrete H. that affects other endocrine glands.</a:t>
            </a:r>
            <a:endParaRPr lang="en-US" sz="2800" dirty="0" smtClean="0">
              <a:effectLst/>
              <a:latin typeface="Times New Roman"/>
              <a:ea typeface="Times New Roman"/>
            </a:endParaRPr>
          </a:p>
          <a:p>
            <a:pPr marL="457200" algn="l">
              <a:spcAft>
                <a:spcPts val="0"/>
              </a:spcAft>
            </a:pPr>
            <a:r>
              <a:rPr lang="en-US" dirty="0" smtClean="0">
                <a:effectLst/>
                <a:latin typeface="Times New Roman"/>
                <a:ea typeface="Times New Roman"/>
              </a:rPr>
              <a:t>There are three cell types:-</a:t>
            </a:r>
            <a:endParaRPr lang="en-US" sz="2800" dirty="0" smtClean="0">
              <a:effectLst/>
              <a:latin typeface="Times New Roman"/>
              <a:ea typeface="Times New Roman"/>
            </a:endParaRPr>
          </a:p>
          <a:p>
            <a:pPr marL="457200" algn="l">
              <a:spcAft>
                <a:spcPts val="0"/>
              </a:spcAft>
            </a:pPr>
            <a:r>
              <a:rPr lang="en-US" b="1" dirty="0" smtClean="0">
                <a:effectLst/>
                <a:latin typeface="Times New Roman"/>
                <a:ea typeface="Times New Roman"/>
              </a:rPr>
              <a:t>A) </a:t>
            </a:r>
            <a:r>
              <a:rPr lang="en-US" b="1" dirty="0" err="1" smtClean="0">
                <a:effectLst/>
                <a:latin typeface="Times New Roman"/>
                <a:ea typeface="Times New Roman"/>
              </a:rPr>
              <a:t>Thyrotrophs</a:t>
            </a:r>
            <a:r>
              <a:rPr lang="en-US" dirty="0" smtClean="0">
                <a:effectLst/>
                <a:latin typeface="Times New Roman"/>
                <a:ea typeface="Times New Roman"/>
              </a:rPr>
              <a:t>: - secrete thyroid-stimulating hormone (TSH), (</a:t>
            </a:r>
            <a:r>
              <a:rPr lang="en-US" dirty="0" err="1" smtClean="0">
                <a:effectLst/>
                <a:latin typeface="Times New Roman"/>
                <a:ea typeface="Times New Roman"/>
              </a:rPr>
              <a:t>Thyrotrophin</a:t>
            </a:r>
            <a:r>
              <a:rPr lang="en-US" dirty="0" smtClean="0">
                <a:effectLst/>
                <a:latin typeface="Times New Roman"/>
                <a:ea typeface="Times New Roman"/>
              </a:rPr>
              <a:t> ) , </a:t>
            </a:r>
            <a:endParaRPr lang="en-US" sz="2800" dirty="0" smtClean="0">
              <a:effectLst/>
              <a:latin typeface="Times New Roman"/>
              <a:ea typeface="Times New Roman"/>
            </a:endParaRPr>
          </a:p>
          <a:p>
            <a:pPr marL="457200" algn="l">
              <a:spcAft>
                <a:spcPts val="0"/>
              </a:spcAft>
            </a:pPr>
            <a:r>
              <a:rPr lang="en-US" b="1" dirty="0" smtClean="0">
                <a:effectLst/>
                <a:latin typeface="Times New Roman"/>
                <a:ea typeface="Times New Roman"/>
              </a:rPr>
              <a:t>B) </a:t>
            </a:r>
            <a:r>
              <a:rPr lang="en-US" b="1" dirty="0" err="1" smtClean="0">
                <a:effectLst/>
                <a:latin typeface="Times New Roman"/>
                <a:ea typeface="Times New Roman"/>
              </a:rPr>
              <a:t>Gonadotrophs</a:t>
            </a:r>
            <a:r>
              <a:rPr lang="en-US" dirty="0" smtClean="0">
                <a:effectLst/>
                <a:latin typeface="Times New Roman"/>
                <a:ea typeface="Times New Roman"/>
              </a:rPr>
              <a:t>: secrete </a:t>
            </a:r>
            <a:r>
              <a:rPr lang="en-US" dirty="0" err="1" smtClean="0">
                <a:effectLst/>
                <a:latin typeface="Times New Roman"/>
                <a:ea typeface="Times New Roman"/>
              </a:rPr>
              <a:t>gonadotrophins</a:t>
            </a:r>
            <a:r>
              <a:rPr lang="en-US" dirty="0" smtClean="0">
                <a:effectLst/>
                <a:latin typeface="Times New Roman"/>
                <a:ea typeface="Times New Roman"/>
              </a:rPr>
              <a:t>, follicle- stimulating hormone (FSH) and Luteinizing hormone (LH), which act on the gonads.</a:t>
            </a:r>
            <a:endParaRPr lang="en-US" sz="2800" dirty="0" smtClean="0">
              <a:effectLst/>
              <a:latin typeface="Times New Roman"/>
              <a:ea typeface="Times New Roman"/>
            </a:endParaRPr>
          </a:p>
          <a:p>
            <a:pPr marL="457200" algn="l">
              <a:spcAft>
                <a:spcPts val="0"/>
              </a:spcAft>
            </a:pPr>
            <a:r>
              <a:rPr lang="en-US" b="1" dirty="0" smtClean="0">
                <a:effectLst/>
                <a:latin typeface="Times New Roman"/>
                <a:ea typeface="Times New Roman"/>
              </a:rPr>
              <a:t>C) </a:t>
            </a:r>
            <a:r>
              <a:rPr lang="en-US" b="1" dirty="0" err="1" smtClean="0">
                <a:effectLst/>
                <a:latin typeface="Times New Roman"/>
                <a:ea typeface="Times New Roman"/>
              </a:rPr>
              <a:t>Corticotrophs</a:t>
            </a:r>
            <a:r>
              <a:rPr lang="en-US" dirty="0" smtClean="0">
                <a:effectLst/>
                <a:latin typeface="Times New Roman"/>
                <a:ea typeface="Times New Roman"/>
              </a:rPr>
              <a:t>: it is a precursor of both adrenocorticotrophic hormones ACTH; corticotrophin and β – </a:t>
            </a:r>
            <a:r>
              <a:rPr lang="en-US" dirty="0" err="1" smtClean="0">
                <a:effectLst/>
                <a:latin typeface="Times New Roman"/>
                <a:ea typeface="Times New Roman"/>
              </a:rPr>
              <a:t>lipotrophin</a:t>
            </a:r>
            <a:r>
              <a:rPr lang="en-US" dirty="0" smtClean="0">
                <a:effectLst/>
                <a:latin typeface="Times New Roman"/>
                <a:ea typeface="Times New Roman"/>
              </a:rPr>
              <a:t>   β-LPH </a:t>
            </a:r>
            <a:endParaRPr lang="en-US" sz="2800" dirty="0" smtClean="0">
              <a:effectLst/>
              <a:latin typeface="Times New Roman"/>
              <a:ea typeface="Times New Roman"/>
            </a:endParaRPr>
          </a:p>
          <a:p>
            <a:pPr marL="457200" algn="l">
              <a:spcAft>
                <a:spcPts val="0"/>
              </a:spcAft>
            </a:pPr>
            <a:r>
              <a:rPr lang="en-US" dirty="0" smtClean="0">
                <a:effectLst/>
                <a:latin typeface="Times New Roman"/>
                <a:ea typeface="Times New Roman"/>
              </a:rPr>
              <a:t>- β-LPH: - is secreted inactive until rapidly converted to endorphins which is neurotransmitters</a:t>
            </a:r>
          </a:p>
          <a:p>
            <a:pPr marL="457200" algn="l">
              <a:spcAft>
                <a:spcPts val="0"/>
              </a:spcAft>
            </a:pPr>
            <a:r>
              <a:rPr lang="en-US" sz="4000" b="1" u="sng" dirty="0" err="1" smtClean="0">
                <a:solidFill>
                  <a:srgbClr val="FF0000"/>
                </a:solidFill>
                <a:effectLst/>
                <a:latin typeface="Times New Roman"/>
                <a:ea typeface="Times New Roman"/>
              </a:rPr>
              <a:t>Chromophobes</a:t>
            </a:r>
            <a:r>
              <a:rPr lang="en-US" sz="4000" b="1" u="sng" dirty="0" smtClean="0">
                <a:effectLst/>
                <a:latin typeface="Times New Roman"/>
                <a:ea typeface="Times New Roman"/>
              </a:rPr>
              <a:t>:</a:t>
            </a:r>
            <a:r>
              <a:rPr lang="en-US" dirty="0" smtClean="0">
                <a:effectLst/>
                <a:latin typeface="Times New Roman"/>
                <a:ea typeface="Times New Roman"/>
              </a:rPr>
              <a:t> they are inactive, do contain secretory granules, often secrete hormones, </a:t>
            </a:r>
            <a:r>
              <a:rPr lang="en-US" dirty="0" err="1" smtClean="0">
                <a:effectLst/>
                <a:latin typeface="Times New Roman"/>
                <a:ea typeface="Times New Roman"/>
              </a:rPr>
              <a:t>particulary</a:t>
            </a:r>
            <a:r>
              <a:rPr lang="en-US" dirty="0" smtClean="0">
                <a:effectLst/>
                <a:latin typeface="Times New Roman"/>
                <a:ea typeface="Times New Roman"/>
              </a:rPr>
              <a:t> prolactin.</a:t>
            </a:r>
            <a:endParaRPr lang="ar-IQ" dirty="0"/>
          </a:p>
        </p:txBody>
      </p:sp>
    </p:spTree>
    <p:extLst>
      <p:ext uri="{BB962C8B-B14F-4D97-AF65-F5344CB8AC3E}">
        <p14:creationId xmlns:p14="http://schemas.microsoft.com/office/powerpoint/2010/main" val="826313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0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260648"/>
            <a:ext cx="9144000" cy="6597352"/>
          </a:xfrm>
        </p:spPr>
        <p:txBody>
          <a:bodyPr/>
          <a:lstStyle/>
          <a:p>
            <a:endParaRPr lang="ar-IQ" dirty="0"/>
          </a:p>
        </p:txBody>
      </p:sp>
      <p:pic>
        <p:nvPicPr>
          <p:cNvPr id="1026" name="Picture 2" descr="C:\Users\dell\Downloads\F50030Xf19-05-9780323096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8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0"/>
            <a:ext cx="9144000" cy="6858000"/>
          </a:xfrm>
        </p:spPr>
        <p:txBody>
          <a:bodyPr>
            <a:normAutofit/>
          </a:bodyPr>
          <a:lstStyle/>
          <a:p>
            <a:pPr algn="ctr">
              <a:lnSpc>
                <a:spcPct val="150000"/>
              </a:lnSpc>
              <a:spcAft>
                <a:spcPts val="0"/>
              </a:spcAft>
              <a:tabLst>
                <a:tab pos="1292225" algn="l"/>
              </a:tabLst>
            </a:pPr>
            <a:r>
              <a:rPr lang="en-US" b="1" u="sng" dirty="0" smtClean="0">
                <a:effectLst/>
                <a:latin typeface="Times New Roman"/>
                <a:ea typeface="Times New Roman"/>
              </a:rPr>
              <a:t>Pituitary Tropic Hormones</a:t>
            </a:r>
            <a:endParaRPr lang="en-US" sz="2000" dirty="0" smtClean="0">
              <a:effectLst/>
              <a:latin typeface="Times New Roman"/>
              <a:ea typeface="Times New Roman"/>
            </a:endParaRPr>
          </a:p>
          <a:p>
            <a:pPr algn="l">
              <a:spcAft>
                <a:spcPts val="0"/>
              </a:spcAft>
              <a:tabLst>
                <a:tab pos="1292225" algn="l"/>
              </a:tabLst>
            </a:pPr>
            <a:r>
              <a:rPr lang="en-US" dirty="0" smtClean="0">
                <a:effectLst/>
                <a:latin typeface="Times New Roman"/>
                <a:ea typeface="Times New Roman"/>
              </a:rPr>
              <a:t> Anterior pituitary gland secreted some tropic hormones usually called as </a:t>
            </a:r>
            <a:r>
              <a:rPr lang="en-US" dirty="0" smtClean="0">
                <a:solidFill>
                  <a:srgbClr val="FF0000"/>
                </a:solidFill>
                <a:effectLst/>
                <a:latin typeface="Times New Roman"/>
                <a:ea typeface="Times New Roman"/>
              </a:rPr>
              <a:t>pituitary </a:t>
            </a:r>
            <a:r>
              <a:rPr lang="en-US" dirty="0" err="1" smtClean="0">
                <a:solidFill>
                  <a:srgbClr val="FF0000"/>
                </a:solidFill>
                <a:effectLst/>
                <a:latin typeface="Times New Roman"/>
                <a:ea typeface="Times New Roman"/>
              </a:rPr>
              <a:t>tropins</a:t>
            </a:r>
            <a:r>
              <a:rPr lang="en-US" dirty="0" smtClean="0">
                <a:solidFill>
                  <a:srgbClr val="FF0000"/>
                </a:solidFill>
                <a:effectLst/>
                <a:latin typeface="Times New Roman"/>
                <a:ea typeface="Times New Roman"/>
              </a:rPr>
              <a:t>.</a:t>
            </a:r>
            <a:r>
              <a:rPr lang="en-US" dirty="0" smtClean="0">
                <a:effectLst/>
                <a:latin typeface="Times New Roman"/>
                <a:ea typeface="Times New Roman"/>
              </a:rPr>
              <a:t> </a:t>
            </a:r>
            <a:endParaRPr lang="en-US" sz="2800" dirty="0" smtClean="0">
              <a:effectLst/>
              <a:latin typeface="Times New Roman"/>
              <a:ea typeface="Times New Roman"/>
            </a:endParaRPr>
          </a:p>
          <a:p>
            <a:pPr algn="l">
              <a:spcAft>
                <a:spcPts val="0"/>
              </a:spcAft>
              <a:tabLst>
                <a:tab pos="1292225" algn="l"/>
              </a:tabLst>
            </a:pPr>
            <a:r>
              <a:rPr lang="en-US" dirty="0" smtClean="0">
                <a:effectLst/>
                <a:latin typeface="Times New Roman"/>
                <a:ea typeface="Times New Roman"/>
              </a:rPr>
              <a:t>A tropic hormone is the one which influences the activities of other endocrine </a:t>
            </a:r>
            <a:r>
              <a:rPr lang="en-US" dirty="0" err="1" smtClean="0">
                <a:effectLst/>
                <a:latin typeface="Times New Roman"/>
                <a:ea typeface="Times New Roman"/>
              </a:rPr>
              <a:t>glandThe</a:t>
            </a:r>
            <a:r>
              <a:rPr lang="en-US" dirty="0" smtClean="0">
                <a:effectLst/>
                <a:latin typeface="Times New Roman"/>
                <a:ea typeface="Times New Roman"/>
              </a:rPr>
              <a:t> tropic hormones produced by anterior pituitary are :  </a:t>
            </a:r>
            <a:endParaRPr lang="en-US" sz="2800" dirty="0" smtClean="0">
              <a:effectLst/>
              <a:latin typeface="Times New Roman"/>
              <a:ea typeface="Times New Roman"/>
            </a:endParaRPr>
          </a:p>
          <a:p>
            <a:pPr lvl="1" algn="l">
              <a:buFont typeface="+mj-lt"/>
              <a:buAutoNum type="arabicPeriod"/>
              <a:tabLst>
                <a:tab pos="914400" algn="l"/>
                <a:tab pos="1292225" algn="l"/>
              </a:tabLst>
            </a:pPr>
            <a:r>
              <a:rPr lang="en-US" b="1" dirty="0" smtClean="0">
                <a:solidFill>
                  <a:srgbClr val="FF0000"/>
                </a:solidFill>
                <a:effectLst/>
                <a:latin typeface="Times New Roman"/>
                <a:ea typeface="Times New Roman"/>
              </a:rPr>
              <a:t>Thyroid stimulating hormone</a:t>
            </a:r>
            <a:r>
              <a:rPr lang="en-US" dirty="0" smtClean="0">
                <a:effectLst/>
                <a:latin typeface="Times New Roman"/>
                <a:ea typeface="Times New Roman"/>
              </a:rPr>
              <a:t>(TSH or </a:t>
            </a:r>
            <a:r>
              <a:rPr lang="en-US" dirty="0" err="1" smtClean="0">
                <a:effectLst/>
                <a:latin typeface="Times New Roman"/>
                <a:ea typeface="Times New Roman"/>
              </a:rPr>
              <a:t>thyrotropin</a:t>
            </a:r>
            <a:r>
              <a:rPr lang="en-US" dirty="0" smtClean="0">
                <a:effectLst/>
                <a:latin typeface="Times New Roman"/>
                <a:ea typeface="Times New Roman"/>
              </a:rPr>
              <a:t>) . </a:t>
            </a:r>
            <a:endParaRPr lang="en-US" sz="2400" dirty="0" smtClean="0">
              <a:effectLst/>
              <a:latin typeface="Times New Roman"/>
              <a:ea typeface="Times New Roman"/>
            </a:endParaRPr>
          </a:p>
          <a:p>
            <a:pPr lvl="1" algn="l">
              <a:buFont typeface="+mj-lt"/>
              <a:buAutoNum type="arabicPeriod"/>
              <a:tabLst>
                <a:tab pos="914400" algn="l"/>
                <a:tab pos="1292225" algn="l"/>
              </a:tabLst>
            </a:pPr>
            <a:r>
              <a:rPr lang="en-US" b="1" dirty="0" smtClean="0">
                <a:solidFill>
                  <a:srgbClr val="FF0000"/>
                </a:solidFill>
                <a:effectLst/>
                <a:latin typeface="Times New Roman"/>
                <a:ea typeface="Times New Roman"/>
              </a:rPr>
              <a:t>Adrenocorticotropic</a:t>
            </a:r>
            <a:r>
              <a:rPr lang="en-US" dirty="0" smtClean="0">
                <a:effectLst/>
                <a:latin typeface="Times New Roman"/>
                <a:ea typeface="Times New Roman"/>
              </a:rPr>
              <a:t>(ACTH or corticotrophin) .</a:t>
            </a:r>
            <a:endParaRPr lang="en-US" sz="2400" dirty="0" smtClean="0">
              <a:effectLst/>
              <a:latin typeface="Times New Roman"/>
              <a:ea typeface="Times New Roman"/>
            </a:endParaRPr>
          </a:p>
          <a:p>
            <a:pPr lvl="1" algn="l">
              <a:buFont typeface="+mj-lt"/>
              <a:buAutoNum type="arabicPeriod"/>
              <a:tabLst>
                <a:tab pos="914400" algn="l"/>
                <a:tab pos="1292225" algn="l"/>
              </a:tabLst>
            </a:pPr>
            <a:r>
              <a:rPr lang="en-US" b="1" dirty="0" smtClean="0">
                <a:solidFill>
                  <a:srgbClr val="FF0000"/>
                </a:solidFill>
                <a:effectLst/>
                <a:latin typeface="Times New Roman"/>
                <a:ea typeface="Times New Roman"/>
              </a:rPr>
              <a:t>Lactogenic hormone </a:t>
            </a:r>
            <a:r>
              <a:rPr lang="en-US" dirty="0" smtClean="0">
                <a:effectLst/>
                <a:latin typeface="Times New Roman"/>
                <a:ea typeface="Times New Roman"/>
              </a:rPr>
              <a:t>(LTR or prolactin or </a:t>
            </a:r>
            <a:r>
              <a:rPr lang="en-US" dirty="0" err="1" smtClean="0">
                <a:effectLst/>
                <a:latin typeface="Times New Roman"/>
                <a:ea typeface="Times New Roman"/>
              </a:rPr>
              <a:t>luteotropin</a:t>
            </a:r>
            <a:r>
              <a:rPr lang="en-US" dirty="0" smtClean="0">
                <a:effectLst/>
                <a:latin typeface="Times New Roman"/>
                <a:ea typeface="Times New Roman"/>
              </a:rPr>
              <a:t>) . </a:t>
            </a:r>
            <a:endParaRPr lang="en-US" sz="2400" dirty="0" smtClean="0">
              <a:effectLst/>
              <a:latin typeface="Times New Roman"/>
              <a:ea typeface="Times New Roman"/>
            </a:endParaRPr>
          </a:p>
          <a:p>
            <a:pPr lvl="1" algn="l">
              <a:buFont typeface="+mj-lt"/>
              <a:buAutoNum type="arabicPeriod"/>
              <a:tabLst>
                <a:tab pos="914400" algn="l"/>
                <a:tab pos="1292225" algn="l"/>
              </a:tabLst>
            </a:pPr>
            <a:r>
              <a:rPr lang="en-US" b="1" dirty="0" smtClean="0">
                <a:solidFill>
                  <a:srgbClr val="FF0000"/>
                </a:solidFill>
                <a:effectLst/>
                <a:latin typeface="Times New Roman"/>
                <a:ea typeface="Times New Roman"/>
              </a:rPr>
              <a:t>Gonadal hormones</a:t>
            </a:r>
            <a:r>
              <a:rPr lang="en-US" dirty="0" smtClean="0">
                <a:effectLst/>
                <a:latin typeface="Times New Roman"/>
                <a:ea typeface="Times New Roman"/>
              </a:rPr>
              <a:t>:- </a:t>
            </a:r>
            <a:endParaRPr lang="en-US" sz="2400" dirty="0" smtClean="0">
              <a:effectLst/>
              <a:latin typeface="Times New Roman"/>
              <a:ea typeface="Times New Roman"/>
            </a:endParaRPr>
          </a:p>
          <a:p>
            <a:pPr marL="685800" algn="l">
              <a:spcAft>
                <a:spcPts val="0"/>
              </a:spcAft>
              <a:tabLst>
                <a:tab pos="1292225" algn="l"/>
              </a:tabLst>
            </a:pPr>
            <a:r>
              <a:rPr lang="en-US" dirty="0" smtClean="0">
                <a:effectLst/>
                <a:latin typeface="Times New Roman"/>
                <a:ea typeface="Times New Roman"/>
              </a:rPr>
              <a:t>           Follicle stimulating hormone(FSH) </a:t>
            </a:r>
            <a:endParaRPr lang="en-US" sz="2800" dirty="0" smtClean="0">
              <a:effectLst/>
              <a:latin typeface="Times New Roman"/>
              <a:ea typeface="Times New Roman"/>
            </a:endParaRPr>
          </a:p>
          <a:p>
            <a:pPr marL="685800" algn="l">
              <a:spcAft>
                <a:spcPts val="0"/>
              </a:spcAft>
              <a:tabLst>
                <a:tab pos="1292225" algn="l"/>
              </a:tabLst>
            </a:pPr>
            <a:r>
              <a:rPr lang="en-US" dirty="0" smtClean="0">
                <a:effectLst/>
                <a:latin typeface="Times New Roman"/>
                <a:ea typeface="Times New Roman"/>
              </a:rPr>
              <a:t>           Luteinizing hormone (LH) . </a:t>
            </a:r>
            <a:endParaRPr lang="ar-IQ" dirty="0"/>
          </a:p>
        </p:txBody>
      </p:sp>
    </p:spTree>
    <p:extLst>
      <p:ext uri="{BB962C8B-B14F-4D97-AF65-F5344CB8AC3E}">
        <p14:creationId xmlns:p14="http://schemas.microsoft.com/office/powerpoint/2010/main" val="66145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11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latin typeface="Times New Roman"/>
                <a:ea typeface="Times New Roman"/>
              </a:rPr>
              <a:t>Growth Hormone</a:t>
            </a:r>
            <a:r>
              <a:rPr lang="en-US" sz="2400" dirty="0" smtClean="0">
                <a:solidFill>
                  <a:srgbClr val="000000"/>
                </a:solidFill>
                <a:effectLst/>
                <a:latin typeface="Arial"/>
                <a:ea typeface="Times New Roman"/>
              </a:rPr>
              <a:t> </a:t>
            </a:r>
            <a:endParaRPr lang="ar-IQ" dirty="0"/>
          </a:p>
        </p:txBody>
      </p:sp>
      <p:sp>
        <p:nvSpPr>
          <p:cNvPr id="3" name="Content Placeholder 2"/>
          <p:cNvSpPr>
            <a:spLocks noGrp="1"/>
          </p:cNvSpPr>
          <p:nvPr>
            <p:ph idx="1"/>
          </p:nvPr>
        </p:nvSpPr>
        <p:spPr>
          <a:xfrm>
            <a:off x="0" y="1600200"/>
            <a:ext cx="9144000" cy="5257800"/>
          </a:xfrm>
        </p:spPr>
        <p:txBody>
          <a:bodyPr/>
          <a:lstStyle/>
          <a:p>
            <a:pPr algn="l"/>
            <a:r>
              <a:rPr lang="en-US" dirty="0" smtClean="0">
                <a:solidFill>
                  <a:srgbClr val="000000"/>
                </a:solidFill>
                <a:effectLst/>
                <a:latin typeface="Times New Roman"/>
                <a:ea typeface="Times New Roman"/>
              </a:rPr>
              <a:t>Growth hormone </a:t>
            </a:r>
            <a:r>
              <a:rPr lang="en-US" dirty="0" smtClean="0">
                <a:solidFill>
                  <a:srgbClr val="FF0000"/>
                </a:solidFill>
                <a:effectLst/>
                <a:latin typeface="Times New Roman"/>
                <a:ea typeface="Times New Roman"/>
              </a:rPr>
              <a:t>(GH), </a:t>
            </a:r>
            <a:r>
              <a:rPr lang="en-US" dirty="0" smtClean="0">
                <a:solidFill>
                  <a:srgbClr val="000000"/>
                </a:solidFill>
                <a:effectLst/>
                <a:latin typeface="Times New Roman"/>
                <a:ea typeface="Times New Roman"/>
              </a:rPr>
              <a:t>also known as </a:t>
            </a:r>
            <a:r>
              <a:rPr lang="en-US" dirty="0" err="1" smtClean="0">
                <a:solidFill>
                  <a:srgbClr val="000000"/>
                </a:solidFill>
                <a:effectLst/>
                <a:latin typeface="Times New Roman"/>
                <a:ea typeface="Times New Roman"/>
              </a:rPr>
              <a:t>somatotropin</a:t>
            </a:r>
            <a:r>
              <a:rPr lang="en-US" dirty="0" smtClean="0">
                <a:solidFill>
                  <a:srgbClr val="000000"/>
                </a:solidFill>
                <a:effectLst/>
                <a:latin typeface="Times New Roman"/>
                <a:ea typeface="Times New Roman"/>
              </a:rPr>
              <a:t>, is a peptide hormone that is synthesized and secreted by the </a:t>
            </a:r>
            <a:r>
              <a:rPr lang="en-US" dirty="0" err="1" smtClean="0">
                <a:solidFill>
                  <a:srgbClr val="000000"/>
                </a:solidFill>
                <a:effectLst/>
                <a:latin typeface="Times New Roman"/>
                <a:ea typeface="Times New Roman"/>
              </a:rPr>
              <a:t>somatotrophs</a:t>
            </a:r>
            <a:r>
              <a:rPr lang="en-US" dirty="0" smtClean="0">
                <a:solidFill>
                  <a:srgbClr val="000000"/>
                </a:solidFill>
                <a:effectLst/>
                <a:latin typeface="Times New Roman"/>
                <a:ea typeface="Times New Roman"/>
              </a:rPr>
              <a:t> of the anterior pituitary gland. The main action of GH is to stimulate </a:t>
            </a:r>
            <a:r>
              <a:rPr lang="en-US" dirty="0" smtClean="0">
                <a:solidFill>
                  <a:srgbClr val="FF0000"/>
                </a:solidFill>
                <a:effectLst/>
                <a:latin typeface="Times New Roman"/>
                <a:ea typeface="Times New Roman"/>
              </a:rPr>
              <a:t>linear growth in children; however</a:t>
            </a:r>
            <a:r>
              <a:rPr lang="en-US" dirty="0" smtClean="0">
                <a:solidFill>
                  <a:srgbClr val="000000"/>
                </a:solidFill>
                <a:effectLst/>
                <a:latin typeface="Times New Roman"/>
                <a:ea typeface="Times New Roman"/>
              </a:rPr>
              <a:t>, it also fosters a healthy body composition by increasing muscle and reducing fat mass, maintains normal blood glucose levels, and promotes a favorable lipid profile. </a:t>
            </a:r>
            <a:endParaRPr lang="ar-IQ" dirty="0"/>
          </a:p>
        </p:txBody>
      </p:sp>
    </p:spTree>
    <p:extLst>
      <p:ext uri="{BB962C8B-B14F-4D97-AF65-F5344CB8AC3E}">
        <p14:creationId xmlns:p14="http://schemas.microsoft.com/office/powerpoint/2010/main" val="904978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0"/>
            <a:ext cx="9144000" cy="6858000"/>
          </a:xfrm>
        </p:spPr>
        <p:txBody>
          <a:bodyPr>
            <a:normAutofit fontScale="92500" lnSpcReduction="20000"/>
          </a:bodyPr>
          <a:lstStyle/>
          <a:p>
            <a:pPr algn="ctr">
              <a:spcAft>
                <a:spcPts val="0"/>
              </a:spcAft>
            </a:pPr>
            <a:r>
              <a:rPr lang="en-US" b="1" u="sng" dirty="0" smtClean="0">
                <a:solidFill>
                  <a:srgbClr val="FF0000"/>
                </a:solidFill>
                <a:effectLst/>
                <a:latin typeface="Times New Roman"/>
                <a:ea typeface="Times New Roman"/>
              </a:rPr>
              <a:t>Stimulators of HGH secretion </a:t>
            </a:r>
            <a:endParaRPr lang="en-US" sz="2400" dirty="0" smtClean="0">
              <a:solidFill>
                <a:srgbClr val="FF0000"/>
              </a:solidFill>
              <a:effectLst/>
              <a:latin typeface="Times New Roman"/>
              <a:ea typeface="Times New Roman"/>
            </a:endParaRPr>
          </a:p>
          <a:p>
            <a:pPr algn="l">
              <a:spcAft>
                <a:spcPts val="0"/>
              </a:spcAft>
            </a:pPr>
            <a:r>
              <a:rPr lang="en-US" b="1" dirty="0" smtClean="0">
                <a:effectLst/>
                <a:latin typeface="Times New Roman"/>
                <a:ea typeface="Times New Roman"/>
              </a:rPr>
              <a:t>(1-)Peptide hormones </a:t>
            </a:r>
            <a:endParaRPr lang="en-US" sz="2800" dirty="0" smtClean="0">
              <a:effectLst/>
              <a:latin typeface="Times New Roman"/>
              <a:ea typeface="Times New Roman"/>
            </a:endParaRPr>
          </a:p>
          <a:p>
            <a:pPr lvl="1" algn="l">
              <a:buSzPts val="1000"/>
              <a:buFont typeface="Courier New"/>
              <a:buChar char="o"/>
              <a:tabLst>
                <a:tab pos="914400" algn="l"/>
              </a:tabLst>
            </a:pPr>
            <a:r>
              <a:rPr lang="en-US" dirty="0" smtClean="0">
                <a:effectLst/>
                <a:latin typeface="Times New Roman"/>
                <a:ea typeface="Times New Roman"/>
                <a:cs typeface="Times New Roman"/>
              </a:rPr>
              <a:t>Growth hormone-releasing hormone (</a:t>
            </a:r>
            <a:r>
              <a:rPr lang="en-US" u="none" strike="noStrike" dirty="0" smtClean="0">
                <a:solidFill>
                  <a:srgbClr val="0000FF"/>
                </a:solidFill>
                <a:effectLst/>
                <a:latin typeface="Times New Roman"/>
                <a:ea typeface="Times New Roman"/>
                <a:cs typeface="Times New Roman"/>
                <a:hlinkClick r:id="rId2" tooltip="Growth hormone-releasing hormone"/>
              </a:rPr>
              <a:t>GHRH</a:t>
            </a:r>
            <a:r>
              <a:rPr lang="en-US" dirty="0" smtClean="0">
                <a:effectLst/>
                <a:latin typeface="Times New Roman"/>
                <a:ea typeface="Times New Roman"/>
                <a:cs typeface="Times New Roman"/>
              </a:rPr>
              <a:t>)</a:t>
            </a:r>
            <a:endParaRPr lang="en-US" sz="2400" dirty="0" smtClean="0">
              <a:effectLst/>
              <a:latin typeface="Times New Roman"/>
              <a:ea typeface="Times New Roman"/>
              <a:cs typeface="Times New Roman"/>
            </a:endParaRPr>
          </a:p>
          <a:p>
            <a:pPr lvl="1" algn="l">
              <a:buSzPts val="1000"/>
              <a:buFont typeface="Courier New"/>
              <a:buChar char="o"/>
              <a:tabLst>
                <a:tab pos="914400" algn="l"/>
              </a:tabLst>
            </a:pPr>
            <a:r>
              <a:rPr lang="en-US" u="none" strike="noStrike" dirty="0" smtClean="0">
                <a:solidFill>
                  <a:srgbClr val="0000FF"/>
                </a:solidFill>
                <a:effectLst/>
                <a:latin typeface="Times New Roman"/>
                <a:ea typeface="Times New Roman"/>
                <a:cs typeface="Times New Roman"/>
                <a:hlinkClick r:id="rId3" tooltip="Ghrelin"/>
              </a:rPr>
              <a:t>Ghrelin</a:t>
            </a:r>
            <a:r>
              <a:rPr lang="en-US" dirty="0" smtClean="0">
                <a:effectLst/>
                <a:latin typeface="Times New Roman"/>
                <a:ea typeface="Times New Roman"/>
                <a:cs typeface="Times New Roman"/>
              </a:rPr>
              <a:t> through binding to growth hormone </a:t>
            </a:r>
          </a:p>
          <a:p>
            <a:pPr lvl="1" algn="l">
              <a:buSzPts val="1000"/>
              <a:buFont typeface="Courier New"/>
              <a:buChar char="o"/>
              <a:tabLst>
                <a:tab pos="914400" algn="l"/>
              </a:tabLst>
            </a:pPr>
            <a:r>
              <a:rPr lang="en-US" b="1" dirty="0" smtClean="0">
                <a:effectLst/>
                <a:latin typeface="Times New Roman"/>
                <a:ea typeface="Times New Roman"/>
              </a:rPr>
              <a:t>(2-)Sex hormones </a:t>
            </a:r>
            <a:endParaRPr lang="en-US" sz="2800" dirty="0" smtClean="0">
              <a:effectLst/>
              <a:latin typeface="Times New Roman"/>
              <a:ea typeface="Times New Roman"/>
            </a:endParaRPr>
          </a:p>
          <a:p>
            <a:pPr lvl="1" algn="l">
              <a:buSzPts val="1000"/>
              <a:buFont typeface="Courier New"/>
              <a:buChar char="o"/>
              <a:tabLst>
                <a:tab pos="914400" algn="l"/>
              </a:tabLst>
            </a:pPr>
            <a:r>
              <a:rPr lang="en-US" dirty="0" smtClean="0">
                <a:effectLst/>
                <a:latin typeface="Times New Roman"/>
                <a:ea typeface="Times New Roman"/>
                <a:cs typeface="Times New Roman"/>
              </a:rPr>
              <a:t>Increased </a:t>
            </a:r>
            <a:r>
              <a:rPr lang="en-US" u="none" strike="noStrike" dirty="0" smtClean="0">
                <a:solidFill>
                  <a:srgbClr val="0000FF"/>
                </a:solidFill>
                <a:effectLst/>
                <a:latin typeface="Times New Roman"/>
                <a:ea typeface="Times New Roman"/>
                <a:cs typeface="Times New Roman"/>
                <a:hlinkClick r:id="rId4" tooltip="Androgen"/>
              </a:rPr>
              <a:t>androgen</a:t>
            </a:r>
            <a:r>
              <a:rPr lang="en-US" dirty="0" smtClean="0">
                <a:effectLst/>
                <a:latin typeface="Times New Roman"/>
                <a:ea typeface="Times New Roman"/>
                <a:cs typeface="Times New Roman"/>
              </a:rPr>
              <a:t> secretion during puberty (in males from testis and in females from adrenal cortex)</a:t>
            </a:r>
            <a:endParaRPr lang="en-US" sz="2400" dirty="0" smtClean="0">
              <a:effectLst/>
              <a:latin typeface="Times New Roman"/>
              <a:ea typeface="Times New Roman"/>
              <a:cs typeface="Times New Roman"/>
            </a:endParaRPr>
          </a:p>
          <a:p>
            <a:pPr lvl="1" algn="l">
              <a:buSzPts val="1000"/>
              <a:buFont typeface="Courier New"/>
              <a:buChar char="o"/>
              <a:tabLst>
                <a:tab pos="914400" algn="l"/>
              </a:tabLst>
            </a:pPr>
            <a:r>
              <a:rPr lang="en-US" u="none" strike="noStrike" dirty="0" smtClean="0">
                <a:solidFill>
                  <a:srgbClr val="0000FF"/>
                </a:solidFill>
                <a:effectLst/>
                <a:latin typeface="Times New Roman"/>
                <a:ea typeface="Times New Roman"/>
                <a:cs typeface="Times New Roman"/>
                <a:hlinkClick r:id="rId5" tooltip="Estrogen"/>
              </a:rPr>
              <a:t>Estrogen</a:t>
            </a:r>
            <a:r>
              <a:rPr lang="en-US" dirty="0" smtClean="0">
                <a:effectLst/>
                <a:latin typeface="Times New Roman"/>
                <a:ea typeface="Times New Roman"/>
                <a:cs typeface="Times New Roman"/>
              </a:rPr>
              <a:t>.</a:t>
            </a:r>
            <a:endParaRPr lang="en-US" sz="2400" dirty="0" smtClean="0">
              <a:effectLst/>
              <a:latin typeface="Times New Roman"/>
              <a:ea typeface="Times New Roman"/>
              <a:cs typeface="Times New Roman"/>
            </a:endParaRPr>
          </a:p>
          <a:p>
            <a:pPr algn="l">
              <a:spcAft>
                <a:spcPts val="0"/>
              </a:spcAft>
            </a:pPr>
            <a:r>
              <a:rPr lang="en-US" b="1" dirty="0" smtClean="0">
                <a:effectLst/>
                <a:latin typeface="Times New Roman"/>
                <a:ea typeface="Times New Roman"/>
              </a:rPr>
              <a:t>(3-)</a:t>
            </a:r>
            <a:r>
              <a:rPr lang="en-US" b="1" u="none" strike="noStrike" dirty="0" smtClean="0">
                <a:solidFill>
                  <a:srgbClr val="0000FF"/>
                </a:solidFill>
                <a:effectLst/>
                <a:latin typeface="Times New Roman"/>
                <a:ea typeface="Times New Roman"/>
                <a:hlinkClick r:id="rId6" tooltip="Hypoglycemia"/>
              </a:rPr>
              <a:t>Hypoglycemia</a:t>
            </a:r>
            <a:r>
              <a:rPr lang="en-US" dirty="0" smtClean="0">
                <a:effectLst/>
                <a:latin typeface="Times New Roman"/>
                <a:ea typeface="Times New Roman"/>
              </a:rPr>
              <a:t>, </a:t>
            </a:r>
            <a:r>
              <a:rPr lang="en-US" u="none" strike="noStrike" dirty="0" smtClean="0">
                <a:solidFill>
                  <a:srgbClr val="0000FF"/>
                </a:solidFill>
                <a:effectLst/>
                <a:latin typeface="Times New Roman"/>
                <a:ea typeface="Times New Roman"/>
                <a:hlinkClick r:id="rId7" tooltip="Arginine"/>
              </a:rPr>
              <a:t>arginine</a:t>
            </a:r>
            <a:r>
              <a:rPr lang="en-US" baseline="30000" dirty="0" smtClean="0">
                <a:effectLst/>
                <a:latin typeface="Times New Roman"/>
                <a:ea typeface="Times New Roman"/>
              </a:rPr>
              <a:t>.</a:t>
            </a:r>
            <a:endParaRPr lang="en-US" sz="2800" dirty="0" smtClean="0">
              <a:effectLst/>
              <a:latin typeface="Times New Roman"/>
              <a:ea typeface="Times New Roman"/>
            </a:endParaRPr>
          </a:p>
          <a:p>
            <a:pPr algn="l">
              <a:spcAft>
                <a:spcPts val="0"/>
              </a:spcAft>
            </a:pPr>
            <a:r>
              <a:rPr lang="en-US" b="1" dirty="0" smtClean="0">
                <a:effectLst/>
                <a:latin typeface="Times New Roman"/>
                <a:ea typeface="Times New Roman"/>
              </a:rPr>
              <a:t>(4-)</a:t>
            </a:r>
            <a:r>
              <a:rPr lang="en-US" b="1" u="none" strike="noStrike" dirty="0" smtClean="0">
                <a:solidFill>
                  <a:srgbClr val="0000FF"/>
                </a:solidFill>
                <a:effectLst/>
                <a:latin typeface="Times New Roman"/>
                <a:ea typeface="Times New Roman"/>
                <a:hlinkClick r:id="rId8" tooltip="Deep sleep"/>
              </a:rPr>
              <a:t>Deep sleep</a:t>
            </a:r>
            <a:r>
              <a:rPr lang="en-US" b="1" dirty="0" smtClean="0">
                <a:effectLst/>
                <a:latin typeface="Times New Roman"/>
                <a:ea typeface="Times New Roman"/>
              </a:rPr>
              <a:t>. (5-)</a:t>
            </a:r>
            <a:r>
              <a:rPr lang="en-US" dirty="0" smtClean="0">
                <a:effectLst/>
                <a:latin typeface="Times New Roman"/>
                <a:ea typeface="Times New Roman"/>
              </a:rPr>
              <a:t> </a:t>
            </a:r>
            <a:r>
              <a:rPr lang="en-US" u="none" strike="noStrike" dirty="0" smtClean="0">
                <a:solidFill>
                  <a:srgbClr val="0000FF"/>
                </a:solidFill>
                <a:effectLst/>
                <a:latin typeface="Times New Roman"/>
                <a:ea typeface="Times New Roman"/>
                <a:hlinkClick r:id="rId9" tooltip="Niacin"/>
              </a:rPr>
              <a:t>Niacin</a:t>
            </a:r>
            <a:r>
              <a:rPr lang="en-US" dirty="0" smtClean="0">
                <a:effectLst/>
                <a:latin typeface="Times New Roman"/>
                <a:ea typeface="Times New Roman"/>
              </a:rPr>
              <a:t> as nicotinic acid</a:t>
            </a:r>
            <a:r>
              <a:rPr lang="en-US" b="1" dirty="0" smtClean="0">
                <a:effectLst/>
                <a:latin typeface="Times New Roman"/>
                <a:ea typeface="Times New Roman"/>
              </a:rPr>
              <a:t>. ( 6-)</a:t>
            </a:r>
            <a:r>
              <a:rPr lang="en-US" u="none" strike="noStrike" dirty="0" smtClean="0">
                <a:solidFill>
                  <a:srgbClr val="0000FF"/>
                </a:solidFill>
                <a:effectLst/>
                <a:latin typeface="Times New Roman"/>
                <a:ea typeface="Times New Roman"/>
                <a:hlinkClick r:id="rId10" tooltip="Fasting"/>
              </a:rPr>
              <a:t>Fasting</a:t>
            </a:r>
            <a:r>
              <a:rPr lang="en-US" b="1" dirty="0" smtClean="0">
                <a:effectLst/>
                <a:latin typeface="Times New Roman"/>
                <a:ea typeface="Times New Roman"/>
              </a:rPr>
              <a:t>, </a:t>
            </a:r>
            <a:r>
              <a:rPr lang="en-US" dirty="0" smtClean="0">
                <a:effectLst/>
                <a:latin typeface="Times New Roman"/>
                <a:ea typeface="Times New Roman"/>
              </a:rPr>
              <a:t>and</a:t>
            </a:r>
            <a:r>
              <a:rPr lang="en-US" b="1" dirty="0" smtClean="0">
                <a:effectLst/>
                <a:latin typeface="Times New Roman"/>
                <a:ea typeface="Times New Roman"/>
              </a:rPr>
              <a:t> (7-)</a:t>
            </a:r>
            <a:r>
              <a:rPr lang="en-US" dirty="0" smtClean="0">
                <a:effectLst/>
                <a:latin typeface="Times New Roman"/>
                <a:ea typeface="Times New Roman"/>
              </a:rPr>
              <a:t>Vigorous </a:t>
            </a:r>
            <a:r>
              <a:rPr lang="en-US" u="none" strike="noStrike" dirty="0" smtClean="0">
                <a:solidFill>
                  <a:srgbClr val="0000FF"/>
                </a:solidFill>
                <a:effectLst/>
                <a:latin typeface="Times New Roman"/>
                <a:ea typeface="Times New Roman"/>
                <a:hlinkClick r:id="rId11" tooltip="Exercise"/>
              </a:rPr>
              <a:t>exercise</a:t>
            </a:r>
            <a:r>
              <a:rPr lang="en-US" dirty="0" smtClean="0">
                <a:effectLst/>
                <a:latin typeface="Times New Roman"/>
                <a:ea typeface="Times New Roman"/>
              </a:rPr>
              <a:t>.</a:t>
            </a:r>
            <a:endParaRPr lang="en-US" sz="2800" dirty="0" smtClean="0">
              <a:effectLst/>
              <a:latin typeface="Times New Roman"/>
              <a:ea typeface="Times New Roman"/>
            </a:endParaRPr>
          </a:p>
          <a:p>
            <a:pPr algn="l">
              <a:spcAft>
                <a:spcPts val="0"/>
              </a:spcAft>
            </a:pPr>
            <a:r>
              <a:rPr lang="en-US" b="1" u="sng" dirty="0" smtClean="0">
                <a:effectLst/>
                <a:latin typeface="Times New Roman"/>
                <a:ea typeface="Times New Roman"/>
              </a:rPr>
              <a:t>Inhibitors of GH secretion include:</a:t>
            </a:r>
            <a:endParaRPr lang="en-US" sz="2000" dirty="0" smtClean="0">
              <a:effectLst/>
              <a:latin typeface="Times New Roman"/>
              <a:ea typeface="Times New Roman"/>
            </a:endParaRPr>
          </a:p>
          <a:p>
            <a:pPr algn="l">
              <a:spcAft>
                <a:spcPts val="0"/>
              </a:spcAft>
            </a:pPr>
            <a:r>
              <a:rPr lang="en-US" b="1" u="sng" dirty="0" smtClean="0">
                <a:effectLst/>
                <a:latin typeface="Times New Roman"/>
                <a:ea typeface="Times New Roman"/>
              </a:rPr>
              <a:t>(1)</a:t>
            </a:r>
            <a:r>
              <a:rPr lang="en-US" u="none" strike="noStrike" dirty="0" smtClean="0">
                <a:solidFill>
                  <a:srgbClr val="0000FF"/>
                </a:solidFill>
                <a:effectLst/>
                <a:latin typeface="Times New Roman"/>
                <a:ea typeface="Times New Roman"/>
                <a:hlinkClick r:id="rId12" tooltip="Somatostatin"/>
              </a:rPr>
              <a:t>Somatostatin</a:t>
            </a:r>
            <a:r>
              <a:rPr lang="en-US" dirty="0" smtClean="0">
                <a:effectLst/>
                <a:latin typeface="Times New Roman"/>
                <a:ea typeface="Times New Roman"/>
              </a:rPr>
              <a:t> </a:t>
            </a:r>
            <a:r>
              <a:rPr lang="en-US" b="1" u="sng" dirty="0" smtClean="0">
                <a:effectLst/>
                <a:latin typeface="Times New Roman"/>
                <a:ea typeface="Times New Roman"/>
              </a:rPr>
              <a:t>(2)</a:t>
            </a:r>
            <a:r>
              <a:rPr lang="en-US" dirty="0" smtClean="0">
                <a:effectLst/>
                <a:latin typeface="Times New Roman"/>
                <a:ea typeface="Times New Roman"/>
              </a:rPr>
              <a:t> Circulating concentrations of GH and </a:t>
            </a:r>
            <a:r>
              <a:rPr lang="en-US" u="none" strike="noStrike" dirty="0" smtClean="0">
                <a:solidFill>
                  <a:srgbClr val="0000FF"/>
                </a:solidFill>
                <a:effectLst/>
                <a:latin typeface="Times New Roman"/>
                <a:ea typeface="Times New Roman"/>
                <a:hlinkClick r:id="rId13" tooltip="IGF-1"/>
              </a:rPr>
              <a:t>IGF-1</a:t>
            </a:r>
            <a:endParaRPr lang="en-US" dirty="0">
              <a:latin typeface="Times New Roman"/>
              <a:ea typeface="Times New Roman"/>
            </a:endParaRPr>
          </a:p>
          <a:p>
            <a:pPr algn="l">
              <a:spcAft>
                <a:spcPts val="0"/>
              </a:spcAft>
            </a:pPr>
            <a:r>
              <a:rPr lang="en-US" b="1" u="sng" dirty="0" smtClean="0">
                <a:effectLst/>
                <a:latin typeface="Times New Roman"/>
                <a:ea typeface="Times New Roman"/>
              </a:rPr>
              <a:t>(3)</a:t>
            </a:r>
            <a:r>
              <a:rPr lang="en-US" u="none" strike="noStrike" dirty="0" smtClean="0">
                <a:solidFill>
                  <a:srgbClr val="0000FF"/>
                </a:solidFill>
                <a:effectLst/>
                <a:latin typeface="Times New Roman"/>
                <a:ea typeface="Times New Roman"/>
                <a:hlinkClick r:id="rId14" tooltip="Hyperglycemia"/>
              </a:rPr>
              <a:t>Hyperglycemia</a:t>
            </a:r>
            <a:r>
              <a:rPr lang="en-US" b="1" u="sng" dirty="0" smtClean="0">
                <a:effectLst/>
                <a:latin typeface="Times New Roman"/>
                <a:ea typeface="Times New Roman"/>
              </a:rPr>
              <a:t>.            (4)</a:t>
            </a:r>
            <a:r>
              <a:rPr lang="en-US" u="none" strike="noStrike" dirty="0" smtClean="0">
                <a:solidFill>
                  <a:srgbClr val="0000FF"/>
                </a:solidFill>
                <a:effectLst/>
                <a:latin typeface="Times New Roman"/>
                <a:ea typeface="Times New Roman"/>
                <a:hlinkClick r:id="rId15" tooltip="Glucocorticoid"/>
              </a:rPr>
              <a:t>Glucocorticoids</a:t>
            </a:r>
            <a:r>
              <a:rPr lang="en-US" dirty="0" smtClean="0">
                <a:effectLst/>
                <a:latin typeface="Times New Roman"/>
                <a:ea typeface="Times New Roman"/>
              </a:rPr>
              <a:t>. </a:t>
            </a:r>
            <a:r>
              <a:rPr lang="en-US" b="1" u="sng" dirty="0" smtClean="0">
                <a:effectLst/>
                <a:latin typeface="Times New Roman"/>
                <a:ea typeface="Times New Roman"/>
              </a:rPr>
              <a:t>(5)</a:t>
            </a:r>
            <a:r>
              <a:rPr lang="en-US" u="none" strike="noStrike" dirty="0" err="1" smtClean="0">
                <a:solidFill>
                  <a:srgbClr val="0000FF"/>
                </a:solidFill>
                <a:effectLst/>
                <a:latin typeface="Times New Roman"/>
                <a:ea typeface="Times New Roman"/>
                <a:hlinkClick r:id="rId16" tooltip="Dihydrotestosterone"/>
              </a:rPr>
              <a:t>Dihydrotestosterone</a:t>
            </a:r>
            <a:r>
              <a:rPr lang="en-US" dirty="0" smtClean="0">
                <a:effectLst/>
                <a:latin typeface="Times New Roman"/>
                <a:ea typeface="Times New Roman"/>
              </a:rPr>
              <a:t>.</a:t>
            </a:r>
            <a:endParaRPr lang="en-US" sz="2800" dirty="0">
              <a:effectLst/>
              <a:latin typeface="Times New Roman"/>
              <a:ea typeface="Times New Roman"/>
            </a:endParaRPr>
          </a:p>
        </p:txBody>
      </p:sp>
    </p:spTree>
    <p:extLst>
      <p:ext uri="{BB962C8B-B14F-4D97-AF65-F5344CB8AC3E}">
        <p14:creationId xmlns:p14="http://schemas.microsoft.com/office/powerpoint/2010/main" val="116111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16632"/>
            <a:ext cx="9144000" cy="6741368"/>
          </a:xfrm>
        </p:spPr>
        <p:txBody>
          <a:bodyPr>
            <a:normAutofit/>
          </a:bodyPr>
          <a:lstStyle/>
          <a:p>
            <a:pPr algn="l">
              <a:spcAft>
                <a:spcPts val="0"/>
              </a:spcAft>
            </a:pPr>
            <a:r>
              <a:rPr lang="en-US" sz="3600" b="1" u="sng" dirty="0" smtClean="0">
                <a:effectLst/>
                <a:latin typeface="Times New Roman"/>
                <a:ea typeface="Times New Roman"/>
              </a:rPr>
              <a:t>two distinct types of effects:</a:t>
            </a:r>
            <a:endParaRPr lang="en-US" sz="2800" dirty="0" smtClean="0">
              <a:effectLst/>
              <a:latin typeface="Times New Roman"/>
              <a:ea typeface="Times New Roman"/>
            </a:endParaRPr>
          </a:p>
          <a:p>
            <a:pPr algn="l">
              <a:spcAft>
                <a:spcPts val="0"/>
              </a:spcAft>
            </a:pPr>
            <a:r>
              <a:rPr lang="en-US" b="1" u="sng" dirty="0" smtClean="0">
                <a:effectLst/>
                <a:latin typeface="Times New Roman"/>
                <a:ea typeface="Times New Roman"/>
              </a:rPr>
              <a:t>Direct effects</a:t>
            </a:r>
            <a:r>
              <a:rPr lang="en-US" dirty="0" smtClean="0">
                <a:effectLst/>
                <a:latin typeface="Times New Roman"/>
                <a:ea typeface="Times New Roman"/>
              </a:rPr>
              <a:t> are the result of </a:t>
            </a:r>
            <a:r>
              <a:rPr lang="en-US" b="1" dirty="0" smtClean="0">
                <a:effectLst/>
                <a:latin typeface="Times New Roman"/>
                <a:ea typeface="Times New Roman"/>
              </a:rPr>
              <a:t>growth hormone binding its receptor</a:t>
            </a:r>
            <a:r>
              <a:rPr lang="en-US" dirty="0" smtClean="0">
                <a:effectLst/>
                <a:latin typeface="Times New Roman"/>
                <a:ea typeface="Times New Roman"/>
              </a:rPr>
              <a:t> on target cells.  </a:t>
            </a:r>
            <a:endParaRPr lang="en-US" sz="2800" dirty="0" smtClean="0">
              <a:effectLst/>
              <a:latin typeface="Times New Roman"/>
              <a:ea typeface="Times New Roman"/>
            </a:endParaRPr>
          </a:p>
          <a:p>
            <a:pPr algn="l"/>
            <a:r>
              <a:rPr lang="en-US" sz="3600" b="1" u="sng" dirty="0" smtClean="0">
                <a:effectLst/>
                <a:latin typeface="Times New Roman"/>
                <a:ea typeface="Times New Roman"/>
              </a:rPr>
              <a:t>Indirect effects</a:t>
            </a:r>
            <a:r>
              <a:rPr lang="en-US" b="1" u="sng" dirty="0" smtClean="0">
                <a:effectLst/>
                <a:latin typeface="Times New Roman"/>
                <a:ea typeface="Times New Roman"/>
              </a:rPr>
              <a:t>:</a:t>
            </a:r>
            <a:r>
              <a:rPr lang="en-US" dirty="0" smtClean="0">
                <a:effectLst/>
                <a:latin typeface="Times New Roman"/>
                <a:ea typeface="Times New Roman"/>
              </a:rPr>
              <a:t> are mediated primarily by </a:t>
            </a:r>
            <a:r>
              <a:rPr lang="en-US" u="sng" dirty="0" smtClean="0">
                <a:solidFill>
                  <a:srgbClr val="0000FF"/>
                </a:solidFill>
                <a:effectLst/>
                <a:latin typeface="Times New Roman"/>
                <a:ea typeface="Times New Roman"/>
                <a:hlinkClick r:id="rId2"/>
              </a:rPr>
              <a:t>insulin-like growth factor-I (IGF-I</a:t>
            </a:r>
            <a:endParaRPr lang="ar-IQ"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31254"/>
            <a:ext cx="4572000" cy="392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015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0"/>
            <a:ext cx="9144000" cy="6858000"/>
          </a:xfrm>
        </p:spPr>
        <p:txBody>
          <a:bodyPr>
            <a:normAutofit/>
          </a:bodyPr>
          <a:lstStyle/>
          <a:p>
            <a:pPr algn="just"/>
            <a:r>
              <a:rPr lang="en-US" sz="4000" b="1" u="sng" dirty="0" smtClean="0">
                <a:effectLst/>
                <a:latin typeface="Times New Roman"/>
              </a:rPr>
              <a:t>Control of Growth Hormone Secretion</a:t>
            </a:r>
            <a:endParaRPr lang="en-US" b="1" dirty="0" smtClean="0">
              <a:effectLst/>
              <a:latin typeface="Times New Roman"/>
            </a:endParaRPr>
          </a:p>
          <a:p>
            <a:pPr algn="l"/>
            <a:r>
              <a:rPr lang="en-US" b="0" dirty="0" smtClean="0">
                <a:effectLst/>
                <a:latin typeface="Times New Roman"/>
              </a:rPr>
              <a:t>Production of growth hormone is modulated by many factors, including </a:t>
            </a:r>
            <a:r>
              <a:rPr lang="en-US" b="1" dirty="0" smtClean="0">
                <a:solidFill>
                  <a:srgbClr val="FF0000"/>
                </a:solidFill>
                <a:effectLst/>
                <a:latin typeface="Times New Roman"/>
              </a:rPr>
              <a:t>stress, exercise, nutrition, sleep and growth hormone itself.</a:t>
            </a:r>
            <a:r>
              <a:rPr lang="en-US" b="0" dirty="0" smtClean="0">
                <a:effectLst/>
                <a:latin typeface="Times New Roman"/>
              </a:rPr>
              <a:t> 	</a:t>
            </a:r>
            <a:endParaRPr lang="en-US" b="1" dirty="0" smtClean="0">
              <a:effectLst/>
              <a:latin typeface="Times New Roman"/>
            </a:endParaRPr>
          </a:p>
          <a:p>
            <a:pPr marL="228600" algn="l">
              <a:spcAft>
                <a:spcPts val="0"/>
              </a:spcAft>
            </a:pPr>
            <a:r>
              <a:rPr lang="en-US" b="1" dirty="0" smtClean="0">
                <a:effectLst/>
                <a:latin typeface="Times New Roman"/>
                <a:ea typeface="Times New Roman"/>
              </a:rPr>
              <a:t>Growth hormone-releasing hormone (GHRH)</a:t>
            </a:r>
            <a:r>
              <a:rPr lang="en-US" dirty="0" smtClean="0">
                <a:effectLst/>
                <a:latin typeface="Times New Roman"/>
                <a:ea typeface="Times New Roman"/>
              </a:rPr>
              <a:t>. </a:t>
            </a:r>
            <a:endParaRPr lang="en-US" sz="2800" dirty="0" smtClean="0">
              <a:effectLst/>
              <a:latin typeface="Times New Roman"/>
              <a:ea typeface="Times New Roman"/>
            </a:endParaRPr>
          </a:p>
          <a:p>
            <a:pPr marL="228600" algn="l">
              <a:spcAft>
                <a:spcPts val="0"/>
              </a:spcAft>
            </a:pPr>
            <a:r>
              <a:rPr lang="en-US" b="1" dirty="0" smtClean="0">
                <a:effectLst/>
                <a:latin typeface="Times New Roman"/>
                <a:ea typeface="Times New Roman"/>
              </a:rPr>
              <a:t>Somatostatin (SS)</a:t>
            </a:r>
            <a:r>
              <a:rPr lang="en-US" dirty="0" smtClean="0">
                <a:effectLst/>
                <a:latin typeface="Times New Roman"/>
                <a:ea typeface="Times New Roman"/>
              </a:rPr>
              <a:t> </a:t>
            </a:r>
            <a:endParaRPr lang="en-US" sz="2800" dirty="0" smtClean="0">
              <a:effectLst/>
              <a:latin typeface="Times New Roman"/>
              <a:ea typeface="Times New Roman"/>
            </a:endParaRPr>
          </a:p>
          <a:p>
            <a:pPr algn="l"/>
            <a:r>
              <a:rPr lang="en-US" b="1" dirty="0" smtClean="0">
                <a:effectLst/>
                <a:latin typeface="Times New Roman"/>
                <a:ea typeface="Times New Roman"/>
              </a:rPr>
              <a:t>Ghrelin</a:t>
            </a:r>
            <a:r>
              <a:rPr lang="en-US" dirty="0" smtClean="0">
                <a:effectLst/>
                <a:latin typeface="Times New Roman"/>
                <a:ea typeface="Times New Roman"/>
              </a:rPr>
              <a:t> is a peptide hormone secreted from the stomach. </a:t>
            </a:r>
            <a:r>
              <a:rPr lang="en-US" u="sng" dirty="0" smtClean="0">
                <a:solidFill>
                  <a:srgbClr val="0000FF"/>
                </a:solidFill>
                <a:effectLst/>
                <a:latin typeface="Times New Roman"/>
                <a:ea typeface="Times New Roman"/>
                <a:hlinkClick r:id="rId2"/>
              </a:rPr>
              <a:t>Ghrelin</a:t>
            </a:r>
            <a:r>
              <a:rPr lang="en-US" dirty="0" smtClean="0">
                <a:effectLst/>
                <a:latin typeface="Times New Roman"/>
                <a:ea typeface="Times New Roman"/>
              </a:rPr>
              <a:t> binds to receptors on </a:t>
            </a:r>
            <a:r>
              <a:rPr lang="en-US" dirty="0" err="1" smtClean="0">
                <a:effectLst/>
                <a:latin typeface="Times New Roman"/>
                <a:ea typeface="Times New Roman"/>
              </a:rPr>
              <a:t>somatotrophs</a:t>
            </a:r>
            <a:r>
              <a:rPr lang="en-US" dirty="0" smtClean="0">
                <a:effectLst/>
                <a:latin typeface="Times New Roman"/>
                <a:ea typeface="Times New Roman"/>
              </a:rPr>
              <a:t> and potently stimulates secretion of growth hormone.</a:t>
            </a:r>
            <a:endParaRPr lang="ar-IQ" dirty="0"/>
          </a:p>
        </p:txBody>
      </p:sp>
    </p:spTree>
    <p:extLst>
      <p:ext uri="{BB962C8B-B14F-4D97-AF65-F5344CB8AC3E}">
        <p14:creationId xmlns:p14="http://schemas.microsoft.com/office/powerpoint/2010/main" val="335227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2890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286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64096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99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16632"/>
            <a:ext cx="9144000" cy="6741368"/>
          </a:xfrm>
        </p:spPr>
        <p:txBody>
          <a:bodyPr>
            <a:normAutofit fontScale="77500" lnSpcReduction="20000"/>
          </a:bodyPr>
          <a:lstStyle/>
          <a:p>
            <a:pPr algn="ctr">
              <a:lnSpc>
                <a:spcPct val="150000"/>
              </a:lnSpc>
              <a:spcAft>
                <a:spcPts val="0"/>
              </a:spcAft>
            </a:pPr>
            <a:r>
              <a:rPr lang="en-US" sz="4000" b="1" u="sng" dirty="0" smtClean="0">
                <a:solidFill>
                  <a:srgbClr val="FF0000"/>
                </a:solidFill>
                <a:effectLst/>
                <a:latin typeface="Times New Roman"/>
                <a:ea typeface="Times New Roman"/>
              </a:rPr>
              <a:t>Abnormalities of GH</a:t>
            </a:r>
            <a:endParaRPr lang="en-US" sz="2800" dirty="0" smtClean="0">
              <a:solidFill>
                <a:srgbClr val="FF0000"/>
              </a:solidFill>
              <a:effectLst/>
              <a:latin typeface="Times New Roman"/>
              <a:ea typeface="Times New Roman"/>
            </a:endParaRPr>
          </a:p>
          <a:p>
            <a:pPr algn="l">
              <a:spcAft>
                <a:spcPts val="0"/>
              </a:spcAft>
            </a:pPr>
            <a:r>
              <a:rPr lang="en-US" b="1" dirty="0" smtClean="0">
                <a:effectLst/>
                <a:latin typeface="Times New Roman"/>
                <a:ea typeface="Times New Roman"/>
              </a:rPr>
              <a:t>During childhood</a:t>
            </a:r>
            <a:r>
              <a:rPr lang="en-US" dirty="0" smtClean="0">
                <a:effectLst/>
                <a:latin typeface="Times New Roman"/>
                <a:ea typeface="Times New Roman"/>
              </a:rPr>
              <a:t>: Excess GH cause </a:t>
            </a:r>
            <a:r>
              <a:rPr lang="en-US" dirty="0" smtClean="0">
                <a:solidFill>
                  <a:srgbClr val="FF0000"/>
                </a:solidFill>
                <a:effectLst/>
                <a:latin typeface="Times New Roman"/>
                <a:ea typeface="Times New Roman"/>
              </a:rPr>
              <a:t>gigantism</a:t>
            </a:r>
            <a:r>
              <a:rPr lang="en-US" dirty="0" smtClean="0">
                <a:effectLst/>
                <a:latin typeface="Times New Roman"/>
                <a:ea typeface="Times New Roman"/>
              </a:rPr>
              <a:t> </a:t>
            </a:r>
          </a:p>
          <a:p>
            <a:pPr algn="l">
              <a:spcAft>
                <a:spcPts val="0"/>
              </a:spcAft>
            </a:pPr>
            <a:r>
              <a:rPr lang="en-US" b="1" dirty="0" smtClean="0">
                <a:effectLst/>
                <a:latin typeface="Times New Roman"/>
                <a:ea typeface="Times New Roman"/>
              </a:rPr>
              <a:t>During adults</a:t>
            </a:r>
            <a:r>
              <a:rPr lang="en-US" dirty="0" smtClean="0">
                <a:effectLst/>
                <a:latin typeface="Times New Roman"/>
                <a:ea typeface="Times New Roman"/>
              </a:rPr>
              <a:t>: Excess cause </a:t>
            </a:r>
            <a:r>
              <a:rPr lang="en-US" dirty="0" smtClean="0">
                <a:solidFill>
                  <a:srgbClr val="FF0000"/>
                </a:solidFill>
                <a:effectLst/>
                <a:latin typeface="Times New Roman"/>
                <a:ea typeface="Times New Roman"/>
              </a:rPr>
              <a:t>acromegaly</a:t>
            </a:r>
            <a:r>
              <a:rPr lang="en-US" dirty="0" smtClean="0">
                <a:effectLst/>
                <a:latin typeface="Times New Roman"/>
                <a:ea typeface="Times New Roman"/>
              </a:rPr>
              <a:t> </a:t>
            </a:r>
          </a:p>
          <a:p>
            <a:pPr algn="l">
              <a:spcAft>
                <a:spcPts val="0"/>
              </a:spcAft>
            </a:pPr>
            <a:r>
              <a:rPr lang="en-US" sz="3600" b="1" u="sng" dirty="0" smtClean="0">
                <a:solidFill>
                  <a:srgbClr val="FF0000"/>
                </a:solidFill>
                <a:effectLst/>
                <a:latin typeface="Times New Roman"/>
                <a:ea typeface="Times New Roman"/>
              </a:rPr>
              <a:t>Gigantism :-</a:t>
            </a:r>
            <a:endParaRPr lang="en-US" sz="2800" dirty="0" smtClean="0">
              <a:solidFill>
                <a:srgbClr val="FF0000"/>
              </a:solidFill>
              <a:effectLst/>
              <a:latin typeface="Times New Roman"/>
              <a:ea typeface="Times New Roman"/>
            </a:endParaRPr>
          </a:p>
          <a:p>
            <a:pPr lvl="0" algn="l">
              <a:buFont typeface="+mj-lt"/>
              <a:buAutoNum type="arabicPeriod"/>
              <a:tabLst>
                <a:tab pos="457200" algn="l"/>
              </a:tabLst>
            </a:pPr>
            <a:r>
              <a:rPr lang="en-US" dirty="0" smtClean="0">
                <a:effectLst/>
                <a:latin typeface="Times New Roman"/>
                <a:ea typeface="Times New Roman"/>
              </a:rPr>
              <a:t>Is caused by excess GH secretion in childhood before fusion of the epiphyseal plates. </a:t>
            </a:r>
            <a:endParaRPr lang="en-US" sz="2800" dirty="0" smtClean="0">
              <a:effectLst/>
              <a:latin typeface="Times New Roman"/>
              <a:ea typeface="Times New Roman"/>
            </a:endParaRPr>
          </a:p>
          <a:p>
            <a:pPr marL="457200" algn="l">
              <a:spcAft>
                <a:spcPts val="0"/>
              </a:spcAft>
            </a:pPr>
            <a:r>
              <a:rPr lang="en-US" dirty="0" smtClean="0">
                <a:effectLst/>
                <a:latin typeface="Times New Roman"/>
                <a:ea typeface="Times New Roman"/>
              </a:rPr>
              <a:t> </a:t>
            </a:r>
            <a:endParaRPr lang="en-US" sz="2800" dirty="0" smtClean="0">
              <a:effectLst/>
              <a:latin typeface="Times New Roman"/>
              <a:ea typeface="Times New Roman"/>
            </a:endParaRPr>
          </a:p>
          <a:p>
            <a:pPr algn="l">
              <a:lnSpc>
                <a:spcPct val="150000"/>
              </a:lnSpc>
              <a:spcAft>
                <a:spcPts val="0"/>
              </a:spcAft>
            </a:pPr>
            <a:r>
              <a:rPr lang="en-US" sz="3600" b="1" u="sng" dirty="0" smtClean="0">
                <a:solidFill>
                  <a:srgbClr val="FF0000"/>
                </a:solidFill>
                <a:effectLst/>
                <a:latin typeface="Times New Roman"/>
                <a:ea typeface="Times New Roman"/>
              </a:rPr>
              <a:t>Acromegaly:-</a:t>
            </a:r>
            <a:r>
              <a:rPr lang="en-US" sz="3600" u="sng" dirty="0" smtClean="0">
                <a:solidFill>
                  <a:srgbClr val="444444"/>
                </a:solidFill>
                <a:effectLst/>
                <a:latin typeface="Arial"/>
                <a:ea typeface="Times New Roman"/>
              </a:rPr>
              <a:t> </a:t>
            </a:r>
            <a:endParaRPr lang="en-US" sz="2800" dirty="0" smtClean="0">
              <a:effectLst/>
              <a:latin typeface="Times New Roman"/>
              <a:ea typeface="Times New Roman"/>
            </a:endParaRPr>
          </a:p>
          <a:p>
            <a:pPr lvl="0" algn="l">
              <a:buFont typeface="+mj-lt"/>
              <a:buAutoNum type="arabicPeriod"/>
              <a:tabLst>
                <a:tab pos="457200" algn="l"/>
              </a:tabLst>
            </a:pPr>
            <a:r>
              <a:rPr lang="en-US" dirty="0" smtClean="0">
                <a:effectLst/>
                <a:latin typeface="Times New Roman"/>
                <a:ea typeface="Times New Roman"/>
              </a:rPr>
              <a:t>Results from GH excess in adults after </a:t>
            </a:r>
            <a:r>
              <a:rPr lang="en-US" dirty="0" err="1" smtClean="0">
                <a:effectLst/>
                <a:latin typeface="Times New Roman"/>
                <a:ea typeface="Times New Roman"/>
              </a:rPr>
              <a:t>epiphseal</a:t>
            </a:r>
            <a:r>
              <a:rPr lang="en-US" dirty="0" smtClean="0">
                <a:effectLst/>
                <a:latin typeface="Times New Roman"/>
                <a:ea typeface="Times New Roman"/>
              </a:rPr>
              <a:t> fusion.</a:t>
            </a:r>
            <a:endParaRPr lang="en-US" sz="2800" dirty="0" smtClean="0">
              <a:effectLst/>
              <a:latin typeface="Times New Roman"/>
              <a:ea typeface="Times New Roman"/>
            </a:endParaRPr>
          </a:p>
          <a:p>
            <a:pPr lvl="0" algn="l">
              <a:buFont typeface="+mj-lt"/>
              <a:buAutoNum type="arabicPeriod"/>
              <a:tabLst>
                <a:tab pos="457200" algn="l"/>
              </a:tabLst>
            </a:pPr>
            <a:r>
              <a:rPr lang="en-US" dirty="0" smtClean="0">
                <a:effectLst/>
                <a:latin typeface="Times New Roman"/>
                <a:ea typeface="Times New Roman"/>
              </a:rPr>
              <a:t>Cause increase in bulk of bone and soft tissues with changes in facial appearance.</a:t>
            </a:r>
            <a:endParaRPr lang="en-US" sz="2800" dirty="0" smtClean="0">
              <a:effectLst/>
              <a:latin typeface="Times New Roman"/>
              <a:ea typeface="Times New Roman"/>
            </a:endParaRPr>
          </a:p>
          <a:p>
            <a:pPr lvl="0" algn="l">
              <a:buFont typeface="+mj-lt"/>
              <a:buAutoNum type="arabicPeriod"/>
              <a:tabLst>
                <a:tab pos="457200" algn="l"/>
              </a:tabLst>
            </a:pPr>
            <a:r>
              <a:rPr lang="en-US" dirty="0" smtClean="0">
                <a:effectLst/>
                <a:latin typeface="Times New Roman"/>
                <a:ea typeface="Times New Roman"/>
              </a:rPr>
              <a:t>Enlargement of thyroid gland.</a:t>
            </a:r>
            <a:endParaRPr lang="en-US" sz="2800" dirty="0" smtClean="0">
              <a:effectLst/>
              <a:latin typeface="Times New Roman"/>
              <a:ea typeface="Times New Roman"/>
            </a:endParaRPr>
          </a:p>
          <a:p>
            <a:pPr lvl="0" algn="l">
              <a:buFont typeface="+mj-lt"/>
              <a:buAutoNum type="arabicPeriod"/>
              <a:tabLst>
                <a:tab pos="457200" algn="l"/>
              </a:tabLst>
            </a:pPr>
            <a:r>
              <a:rPr lang="en-US" dirty="0" smtClean="0">
                <a:effectLst/>
                <a:latin typeface="Times New Roman"/>
                <a:ea typeface="Times New Roman"/>
              </a:rPr>
              <a:t>Excessive hair growth</a:t>
            </a:r>
            <a:endParaRPr lang="en-US" sz="2800" dirty="0" smtClean="0">
              <a:effectLst/>
              <a:latin typeface="Times New Roman"/>
              <a:ea typeface="Times New Roman"/>
            </a:endParaRPr>
          </a:p>
          <a:p>
            <a:pPr lvl="0" algn="l">
              <a:buFont typeface="+mj-lt"/>
              <a:buAutoNum type="arabicPeriod"/>
              <a:tabLst>
                <a:tab pos="457200" algn="l"/>
              </a:tabLst>
            </a:pPr>
            <a:r>
              <a:rPr lang="en-US" dirty="0" smtClean="0">
                <a:effectLst/>
                <a:latin typeface="Times New Roman"/>
                <a:ea typeface="Times New Roman"/>
              </a:rPr>
              <a:t>Menstrual disturbances.</a:t>
            </a:r>
            <a:endParaRPr lang="en-US" sz="2800" dirty="0" smtClean="0">
              <a:effectLst/>
              <a:latin typeface="Times New Roman"/>
              <a:ea typeface="Times New Roman"/>
            </a:endParaRPr>
          </a:p>
          <a:p>
            <a:pPr lvl="0" algn="l">
              <a:buFont typeface="+mj-lt"/>
              <a:buAutoNum type="arabicPeriod"/>
              <a:tabLst>
                <a:tab pos="457200" algn="l"/>
              </a:tabLst>
            </a:pPr>
            <a:r>
              <a:rPr lang="en-US" dirty="0" smtClean="0">
                <a:effectLst/>
                <a:latin typeface="Times New Roman"/>
                <a:ea typeface="Times New Roman"/>
              </a:rPr>
              <a:t>Impaired glucose tolerance diabetes mellitus.</a:t>
            </a:r>
            <a:endParaRPr lang="en-US" sz="2800" dirty="0" smtClean="0">
              <a:effectLst/>
              <a:latin typeface="Times New Roman"/>
              <a:ea typeface="Times New Roman"/>
            </a:endParaRPr>
          </a:p>
          <a:p>
            <a:pPr lvl="0" algn="l">
              <a:buFont typeface="+mj-lt"/>
              <a:buAutoNum type="arabicPeriod"/>
              <a:tabLst>
                <a:tab pos="457200" algn="l"/>
              </a:tabLst>
            </a:pPr>
            <a:r>
              <a:rPr lang="en-US" dirty="0" smtClean="0">
                <a:effectLst/>
                <a:latin typeface="Times New Roman"/>
                <a:ea typeface="Times New Roman"/>
              </a:rPr>
              <a:t>Increased plasma prolactin concentration.</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1808264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16632"/>
            <a:ext cx="9144000" cy="6741368"/>
          </a:xfrm>
        </p:spPr>
        <p:txBody>
          <a:bodyPr/>
          <a:lstStyle/>
          <a:p>
            <a:pPr algn="just">
              <a:spcAft>
                <a:spcPts val="0"/>
              </a:spcAft>
            </a:pPr>
            <a:r>
              <a:rPr lang="en-US" sz="3600" b="1" u="sng" dirty="0" smtClean="0">
                <a:solidFill>
                  <a:srgbClr val="FF0000"/>
                </a:solidFill>
                <a:effectLst/>
                <a:latin typeface="Times New Roman"/>
                <a:ea typeface="Times New Roman"/>
              </a:rPr>
              <a:t>Deficiency of GH</a:t>
            </a:r>
            <a:r>
              <a:rPr lang="en-US" sz="3600" b="1" u="sng" dirty="0" smtClean="0">
                <a:effectLst/>
                <a:latin typeface="Times New Roman"/>
                <a:ea typeface="Times New Roman"/>
              </a:rPr>
              <a:t>:</a:t>
            </a:r>
            <a:r>
              <a:rPr lang="en-US" sz="2000" dirty="0" smtClean="0">
                <a:solidFill>
                  <a:srgbClr val="444444"/>
                </a:solidFill>
                <a:effectLst/>
                <a:latin typeface="Arial"/>
                <a:ea typeface="Times New Roman"/>
              </a:rPr>
              <a:t> </a:t>
            </a:r>
            <a:r>
              <a:rPr lang="en-US" dirty="0" smtClean="0">
                <a:effectLst/>
                <a:latin typeface="Times New Roman"/>
                <a:ea typeface="Times New Roman"/>
              </a:rPr>
              <a:t>GH deficiency is one of the many causes of short stature and </a:t>
            </a:r>
            <a:r>
              <a:rPr lang="en-US" u="sng" dirty="0" smtClean="0">
                <a:solidFill>
                  <a:srgbClr val="0000FF"/>
                </a:solidFill>
                <a:effectLst/>
                <a:latin typeface="Times New Roman"/>
                <a:ea typeface="Times New Roman"/>
                <a:hlinkClick r:id="rId2"/>
              </a:rPr>
              <a:t>dwarfism</a:t>
            </a:r>
            <a:r>
              <a:rPr lang="en-US" dirty="0" smtClean="0">
                <a:effectLst/>
                <a:latin typeface="Times New Roman"/>
                <a:ea typeface="Times New Roman"/>
              </a:rPr>
              <a:t>. It results primarily from damage to the </a:t>
            </a:r>
            <a:r>
              <a:rPr lang="en-US" u="sng" dirty="0" smtClean="0">
                <a:solidFill>
                  <a:srgbClr val="0000FF"/>
                </a:solidFill>
                <a:effectLst/>
                <a:latin typeface="Times New Roman"/>
                <a:ea typeface="Times New Roman"/>
                <a:hlinkClick r:id="rId3"/>
              </a:rPr>
              <a:t>hypothalamus</a:t>
            </a:r>
            <a:r>
              <a:rPr lang="en-US" dirty="0" smtClean="0">
                <a:effectLst/>
                <a:latin typeface="Times New Roman"/>
                <a:ea typeface="Times New Roman"/>
              </a:rPr>
              <a:t> or to the </a:t>
            </a:r>
            <a:r>
              <a:rPr lang="en-US" u="sng" dirty="0" smtClean="0">
                <a:solidFill>
                  <a:srgbClr val="0000FF"/>
                </a:solidFill>
                <a:effectLst/>
                <a:latin typeface="Times New Roman"/>
                <a:ea typeface="Times New Roman"/>
                <a:hlinkClick r:id="rId4"/>
              </a:rPr>
              <a:t>pituitary gland</a:t>
            </a:r>
            <a:r>
              <a:rPr lang="en-US" dirty="0" smtClean="0">
                <a:effectLst/>
                <a:latin typeface="Times New Roman"/>
                <a:ea typeface="Times New Roman"/>
              </a:rPr>
              <a:t> during fetal development (congenital GH deficiency) or following birth (acquired GH deficiency). GH deficiency may also be caused by </a:t>
            </a:r>
            <a:r>
              <a:rPr lang="en-US" u="sng" dirty="0" smtClean="0">
                <a:solidFill>
                  <a:srgbClr val="0000FF"/>
                </a:solidFill>
                <a:effectLst/>
                <a:latin typeface="Times New Roman"/>
                <a:ea typeface="Times New Roman"/>
                <a:hlinkClick r:id="rId5"/>
              </a:rPr>
              <a:t>mutations</a:t>
            </a:r>
            <a:r>
              <a:rPr lang="en-US" dirty="0" smtClean="0">
                <a:effectLst/>
                <a:latin typeface="Times New Roman"/>
                <a:ea typeface="Times New Roman"/>
              </a:rPr>
              <a:t> in </a:t>
            </a:r>
            <a:r>
              <a:rPr lang="en-US" u="sng" dirty="0" smtClean="0">
                <a:solidFill>
                  <a:srgbClr val="0000FF"/>
                </a:solidFill>
                <a:effectLst/>
                <a:latin typeface="Times New Roman"/>
                <a:ea typeface="Times New Roman"/>
                <a:hlinkClick r:id="rId6"/>
              </a:rPr>
              <a:t>genes</a:t>
            </a:r>
            <a:r>
              <a:rPr lang="en-US" dirty="0" smtClean="0">
                <a:effectLst/>
                <a:latin typeface="Times New Roman"/>
                <a:ea typeface="Times New Roman"/>
              </a:rPr>
              <a:t> that regulate its synthesis and secretion.</a:t>
            </a:r>
            <a:r>
              <a:rPr lang="en-US" sz="2000" dirty="0" smtClean="0">
                <a:solidFill>
                  <a:srgbClr val="444444"/>
                </a:solidFill>
                <a:effectLst/>
                <a:latin typeface="Arial"/>
                <a:ea typeface="Times New Roman"/>
              </a:rPr>
              <a:t> </a:t>
            </a:r>
            <a:endParaRPr lang="en-US" sz="2800" dirty="0" smtClean="0">
              <a:effectLst/>
              <a:latin typeface="Times New Roman"/>
              <a:ea typeface="Times New Roman"/>
            </a:endParaRPr>
          </a:p>
          <a:p>
            <a:pPr lvl="0" algn="just">
              <a:buFont typeface="+mj-lt"/>
              <a:buAutoNum type="arabicPeriod"/>
              <a:tabLst>
                <a:tab pos="495300" algn="l"/>
              </a:tabLst>
            </a:pPr>
            <a:r>
              <a:rPr lang="en-US" dirty="0" smtClean="0">
                <a:effectLst/>
                <a:latin typeface="Times New Roman"/>
                <a:ea typeface="Times New Roman"/>
              </a:rPr>
              <a:t>In adult rarely causes clinical symptoms.</a:t>
            </a:r>
            <a:endParaRPr lang="en-US" sz="2800" dirty="0" smtClean="0">
              <a:effectLst/>
              <a:latin typeface="Times New Roman"/>
              <a:ea typeface="Times New Roman"/>
            </a:endParaRPr>
          </a:p>
          <a:p>
            <a:pPr lvl="0" algn="just">
              <a:buFont typeface="+mj-lt"/>
              <a:buAutoNum type="arabicPeriod"/>
              <a:tabLst>
                <a:tab pos="495300" algn="l"/>
              </a:tabLst>
            </a:pPr>
            <a:r>
              <a:rPr lang="en-US" dirty="0" smtClean="0">
                <a:effectLst/>
                <a:latin typeface="Times New Roman"/>
                <a:ea typeface="Times New Roman"/>
              </a:rPr>
              <a:t>In children leads to dwarfism (short stature) the birth weight may be normal but the rate of growth is subnormal.</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201925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598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56895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638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260648"/>
            <a:ext cx="9144000" cy="6597352"/>
          </a:xfrm>
        </p:spPr>
        <p:txBody>
          <a:bodyPr>
            <a:normAutofit/>
          </a:bodyPr>
          <a:lstStyle/>
          <a:p>
            <a:pPr algn="ctr"/>
            <a:r>
              <a:rPr lang="en-US" b="1" u="sng" dirty="0">
                <a:solidFill>
                  <a:srgbClr val="FF0000"/>
                </a:solidFill>
              </a:rPr>
              <a:t>GH as Blood test</a:t>
            </a:r>
            <a:endParaRPr lang="en-US" dirty="0">
              <a:solidFill>
                <a:srgbClr val="FF0000"/>
              </a:solidFill>
            </a:endParaRPr>
          </a:p>
          <a:p>
            <a:pPr algn="l"/>
            <a:r>
              <a:rPr lang="en-US" dirty="0"/>
              <a:t>GH testing is not recommended for general screening. It is primarily ordered on those with symptoms of </a:t>
            </a:r>
            <a:r>
              <a:rPr lang="en-US" dirty="0">
                <a:solidFill>
                  <a:srgbClr val="FF0000"/>
                </a:solidFill>
              </a:rPr>
              <a:t>growth hormone abnormalities</a:t>
            </a:r>
            <a:r>
              <a:rPr lang="en-US" dirty="0"/>
              <a:t>, as a follow-up to other abnormal hormone test results, or to help evaluate </a:t>
            </a:r>
            <a:r>
              <a:rPr lang="en-US" dirty="0">
                <a:hlinkClick r:id="rId2"/>
              </a:rPr>
              <a:t>pituitary</a:t>
            </a:r>
            <a:r>
              <a:rPr lang="en-US" dirty="0"/>
              <a:t> function.</a:t>
            </a:r>
          </a:p>
          <a:p>
            <a:pPr algn="l"/>
            <a:r>
              <a:rPr lang="en-US" dirty="0"/>
              <a:t>Growth hormone tests are used to help </a:t>
            </a:r>
            <a:r>
              <a:rPr lang="en-US" b="1" dirty="0"/>
              <a:t>identify excess or diminished GH production</a:t>
            </a:r>
            <a:r>
              <a:rPr lang="en-US" dirty="0"/>
              <a:t> and give the doctor information about the severity of a person's condition. </a:t>
            </a:r>
            <a:r>
              <a:rPr lang="en-US" dirty="0" smtClean="0"/>
              <a:t>GH </a:t>
            </a:r>
            <a:r>
              <a:rPr lang="en-US" dirty="0"/>
              <a:t>can be measured to </a:t>
            </a:r>
            <a:r>
              <a:rPr lang="en-US" b="1" dirty="0"/>
              <a:t>assess the success of therapy for </a:t>
            </a:r>
            <a:r>
              <a:rPr lang="en-US" b="1" dirty="0">
                <a:hlinkClick r:id="rId3"/>
              </a:rPr>
              <a:t>acromegaly</a:t>
            </a:r>
            <a:r>
              <a:rPr lang="en-US" b="1" dirty="0"/>
              <a:t> or </a:t>
            </a:r>
            <a:r>
              <a:rPr lang="en-US" b="1" dirty="0">
                <a:hlinkClick r:id="rId4"/>
              </a:rPr>
              <a:t>gigantism</a:t>
            </a:r>
            <a:r>
              <a:rPr lang="en-US" dirty="0"/>
              <a:t>. </a:t>
            </a:r>
          </a:p>
          <a:p>
            <a:endParaRPr lang="ar-IQ" dirty="0"/>
          </a:p>
        </p:txBody>
      </p:sp>
    </p:spTree>
    <p:extLst>
      <p:ext uri="{BB962C8B-B14F-4D97-AF65-F5344CB8AC3E}">
        <p14:creationId xmlns:p14="http://schemas.microsoft.com/office/powerpoint/2010/main" val="3498691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0"/>
            <a:ext cx="9144000" cy="6858000"/>
          </a:xfrm>
        </p:spPr>
        <p:txBody>
          <a:bodyPr>
            <a:normAutofit fontScale="92500"/>
          </a:bodyPr>
          <a:lstStyle/>
          <a:p>
            <a:pPr algn="ctr"/>
            <a:r>
              <a:rPr lang="en-US" b="1" u="sng" dirty="0">
                <a:solidFill>
                  <a:srgbClr val="FF0000"/>
                </a:solidFill>
              </a:rPr>
              <a:t>Different tests are used to diagnose growth problems:</a:t>
            </a:r>
            <a:endParaRPr lang="en-US" dirty="0">
              <a:solidFill>
                <a:srgbClr val="FF0000"/>
              </a:solidFill>
            </a:endParaRPr>
          </a:p>
          <a:p>
            <a:pPr lvl="0" algn="l"/>
            <a:r>
              <a:rPr lang="en-US" dirty="0" smtClean="0">
                <a:hlinkClick r:id="rId2"/>
              </a:rPr>
              <a:t>Growth </a:t>
            </a:r>
            <a:r>
              <a:rPr lang="en-US" dirty="0">
                <a:hlinkClick r:id="rId2"/>
              </a:rPr>
              <a:t>hormone stimulation test</a:t>
            </a:r>
            <a:r>
              <a:rPr lang="en-US" dirty="0"/>
              <a:t>.</a:t>
            </a:r>
          </a:p>
          <a:p>
            <a:pPr lvl="0" algn="l"/>
            <a:r>
              <a:rPr lang="en-US" dirty="0"/>
              <a:t>IGF-1 levels.</a:t>
            </a:r>
          </a:p>
          <a:p>
            <a:pPr lvl="0" algn="l"/>
            <a:r>
              <a:rPr lang="en-US" dirty="0"/>
              <a:t>Oral glucose tolerance suppression (to help diagnose too much growth hormone).</a:t>
            </a:r>
          </a:p>
          <a:p>
            <a:pPr algn="l"/>
            <a:r>
              <a:rPr lang="en-US" dirty="0"/>
              <a:t>An </a:t>
            </a:r>
            <a:r>
              <a:rPr lang="en-US" dirty="0">
                <a:hlinkClick r:id="rId3"/>
              </a:rPr>
              <a:t>IGF-1 (Insulin-like growth factor – 1)</a:t>
            </a:r>
            <a:r>
              <a:rPr lang="en-US" dirty="0"/>
              <a:t> test is often ordered along with GH. IGF-1 mirrors GH excesses and deficiencies, but its level is stable throughout the day, making it a useful indicator of average GH levels.</a:t>
            </a:r>
          </a:p>
          <a:p>
            <a:pPr algn="l"/>
            <a:r>
              <a:rPr lang="en-US" dirty="0"/>
              <a:t>Testing to diagnose GH abnormalities often involves either a GH stimulation test or a GH suppression test. These are used to evaluate pituitary response and changes in GH levels.</a:t>
            </a:r>
          </a:p>
          <a:p>
            <a:endParaRPr lang="ar-IQ" dirty="0"/>
          </a:p>
        </p:txBody>
      </p:sp>
    </p:spTree>
    <p:extLst>
      <p:ext uri="{BB962C8B-B14F-4D97-AF65-F5344CB8AC3E}">
        <p14:creationId xmlns:p14="http://schemas.microsoft.com/office/powerpoint/2010/main" val="1029826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16632"/>
            <a:ext cx="9144000" cy="6741368"/>
          </a:xfrm>
        </p:spPr>
        <p:txBody>
          <a:bodyPr>
            <a:normAutofit fontScale="85000" lnSpcReduction="10000"/>
          </a:bodyPr>
          <a:lstStyle/>
          <a:p>
            <a:pPr algn="ctr">
              <a:spcAft>
                <a:spcPts val="155"/>
              </a:spcAft>
              <a:tabLst>
                <a:tab pos="2444750" algn="l"/>
              </a:tabLst>
            </a:pPr>
            <a:r>
              <a:rPr lang="en-US" sz="3600" b="1" u="sng" dirty="0" smtClean="0">
                <a:solidFill>
                  <a:srgbClr val="FF0000"/>
                </a:solidFill>
                <a:effectLst/>
                <a:latin typeface="Times New Roman"/>
                <a:ea typeface="Times New Roman"/>
              </a:rPr>
              <a:t>When is it ordered?</a:t>
            </a:r>
            <a:endParaRPr lang="en-US" sz="2800" dirty="0" smtClean="0">
              <a:solidFill>
                <a:srgbClr val="FF0000"/>
              </a:solidFill>
              <a:effectLst/>
              <a:latin typeface="Times New Roman"/>
              <a:ea typeface="Times New Roman"/>
            </a:endParaRPr>
          </a:p>
          <a:p>
            <a:pPr algn="l">
              <a:spcBef>
                <a:spcPts val="625"/>
              </a:spcBef>
              <a:spcAft>
                <a:spcPts val="625"/>
              </a:spcAft>
            </a:pPr>
            <a:r>
              <a:rPr lang="en-US" b="1" i="0" u="sng" dirty="0" smtClean="0">
                <a:solidFill>
                  <a:srgbClr val="FF0000"/>
                </a:solidFill>
                <a:effectLst/>
                <a:latin typeface="Times New Roman"/>
                <a:ea typeface="Times New Roman"/>
              </a:rPr>
              <a:t>1-</a:t>
            </a:r>
            <a:r>
              <a:rPr lang="en-US" i="0" dirty="0" smtClean="0">
                <a:effectLst/>
                <a:latin typeface="Times New Roman"/>
                <a:ea typeface="Times New Roman"/>
              </a:rPr>
              <a:t>GH stimulation testing</a:t>
            </a:r>
            <a:r>
              <a:rPr lang="en-US" dirty="0" smtClean="0">
                <a:effectLst/>
                <a:latin typeface="Times New Roman"/>
                <a:ea typeface="Times New Roman"/>
              </a:rPr>
              <a:t> is ordered when a child has symptoms of growth hormone deficiency (GHD), such as:</a:t>
            </a:r>
            <a:endParaRPr lang="en-US" sz="2800" dirty="0" smtClean="0">
              <a:effectLst/>
              <a:latin typeface="Times New Roman"/>
              <a:ea typeface="Times New Roman"/>
            </a:endParaRPr>
          </a:p>
          <a:p>
            <a:pPr lvl="0" algn="l">
              <a:spcAft>
                <a:spcPts val="625"/>
              </a:spcAft>
              <a:buSzPts val="1000"/>
              <a:buFont typeface="Symbol"/>
              <a:buChar char=""/>
              <a:tabLst>
                <a:tab pos="457200" algn="l"/>
              </a:tabLst>
            </a:pPr>
            <a:r>
              <a:rPr lang="en-US" b="1" u="sng" dirty="0" smtClean="0">
                <a:solidFill>
                  <a:srgbClr val="FF0000"/>
                </a:solidFill>
                <a:effectLst/>
                <a:latin typeface="Times New Roman"/>
                <a:ea typeface="Times New Roman"/>
              </a:rPr>
              <a:t>2-</a:t>
            </a:r>
            <a:r>
              <a:rPr lang="en-US" dirty="0" smtClean="0">
                <a:effectLst/>
                <a:latin typeface="Times New Roman"/>
                <a:ea typeface="Times New Roman"/>
              </a:rPr>
              <a:t>A growth rate that slows down in early childhood and the child is significantly shorter than others of the same age; </a:t>
            </a:r>
            <a:endParaRPr lang="en-US" sz="2800" dirty="0" smtClean="0">
              <a:effectLst/>
              <a:latin typeface="Times New Roman"/>
              <a:ea typeface="Times New Roman"/>
            </a:endParaRPr>
          </a:p>
          <a:p>
            <a:pPr lvl="0" algn="l">
              <a:spcAft>
                <a:spcPts val="625"/>
              </a:spcAft>
              <a:buSzPts val="1000"/>
              <a:buFont typeface="Symbol"/>
              <a:buChar char=""/>
              <a:tabLst>
                <a:tab pos="457200" algn="l"/>
              </a:tabLst>
            </a:pPr>
            <a:r>
              <a:rPr lang="en-US" b="1" u="sng" dirty="0" smtClean="0">
                <a:solidFill>
                  <a:srgbClr val="FF0000"/>
                </a:solidFill>
                <a:effectLst/>
                <a:latin typeface="Times New Roman"/>
                <a:ea typeface="Times New Roman"/>
              </a:rPr>
              <a:t>3-</a:t>
            </a:r>
            <a:r>
              <a:rPr lang="en-US" dirty="0" smtClean="0">
                <a:effectLst/>
                <a:latin typeface="Times New Roman"/>
                <a:ea typeface="Times New Roman"/>
              </a:rPr>
              <a:t>Thyroid testing (e.g., </a:t>
            </a:r>
            <a:r>
              <a:rPr lang="en-US" u="none" strike="noStrike" dirty="0" smtClean="0">
                <a:solidFill>
                  <a:srgbClr val="0000FF"/>
                </a:solidFill>
                <a:effectLst/>
                <a:latin typeface="Times New Roman"/>
                <a:ea typeface="Times New Roman"/>
                <a:hlinkClick r:id="rId2"/>
              </a:rPr>
              <a:t>free T4</a:t>
            </a:r>
            <a:r>
              <a:rPr lang="en-US" dirty="0" smtClean="0">
                <a:effectLst/>
                <a:latin typeface="Times New Roman"/>
                <a:ea typeface="Times New Roman"/>
              </a:rPr>
              <a:t>) shows that the child is not </a:t>
            </a:r>
            <a:r>
              <a:rPr lang="en-US" u="none" strike="noStrike" dirty="0" smtClean="0">
                <a:solidFill>
                  <a:srgbClr val="0000FF"/>
                </a:solidFill>
                <a:effectLst/>
                <a:latin typeface="Times New Roman"/>
                <a:ea typeface="Times New Roman"/>
                <a:hlinkClick r:id="rId3"/>
              </a:rPr>
              <a:t>hypothyroid</a:t>
            </a:r>
            <a:r>
              <a:rPr lang="en-US" dirty="0" smtClean="0">
                <a:effectLst/>
                <a:latin typeface="Times New Roman"/>
                <a:ea typeface="Times New Roman"/>
              </a:rPr>
              <a:t> (low thyroid levels can also cause slowed growth); </a:t>
            </a:r>
            <a:endParaRPr lang="en-US" sz="2800" dirty="0" smtClean="0">
              <a:effectLst/>
              <a:latin typeface="Times New Roman"/>
              <a:ea typeface="Times New Roman"/>
            </a:endParaRPr>
          </a:p>
          <a:p>
            <a:pPr lvl="0" algn="l">
              <a:spcAft>
                <a:spcPts val="625"/>
              </a:spcAft>
              <a:buSzPts val="1000"/>
              <a:buFont typeface="Symbol"/>
              <a:buChar char=""/>
              <a:tabLst>
                <a:tab pos="457200" algn="l"/>
              </a:tabLst>
            </a:pPr>
            <a:r>
              <a:rPr lang="en-US" b="1" u="sng" dirty="0" smtClean="0">
                <a:solidFill>
                  <a:srgbClr val="FF0000"/>
                </a:solidFill>
                <a:effectLst/>
                <a:latin typeface="Times New Roman"/>
                <a:ea typeface="Times New Roman"/>
              </a:rPr>
              <a:t>4-</a:t>
            </a:r>
            <a:r>
              <a:rPr lang="en-US" dirty="0" smtClean="0">
                <a:effectLst/>
                <a:latin typeface="Times New Roman"/>
                <a:ea typeface="Times New Roman"/>
              </a:rPr>
              <a:t>X-rays show delayed bone development; </a:t>
            </a:r>
            <a:endParaRPr lang="en-US" sz="2800" dirty="0" smtClean="0">
              <a:effectLst/>
              <a:latin typeface="Times New Roman"/>
              <a:ea typeface="Times New Roman"/>
            </a:endParaRPr>
          </a:p>
          <a:p>
            <a:pPr lvl="0" algn="l">
              <a:spcAft>
                <a:spcPts val="625"/>
              </a:spcAft>
              <a:buSzPts val="1000"/>
              <a:buFont typeface="Symbol"/>
              <a:buChar char=""/>
              <a:tabLst>
                <a:tab pos="457200" algn="l"/>
              </a:tabLst>
            </a:pPr>
            <a:r>
              <a:rPr lang="en-US" b="1" u="sng" dirty="0" smtClean="0">
                <a:solidFill>
                  <a:srgbClr val="FF0000"/>
                </a:solidFill>
                <a:effectLst/>
                <a:latin typeface="Times New Roman"/>
                <a:ea typeface="Times New Roman"/>
              </a:rPr>
              <a:t>5-</a:t>
            </a:r>
            <a:r>
              <a:rPr lang="en-US" dirty="0" smtClean="0">
                <a:effectLst/>
                <a:latin typeface="Times New Roman"/>
                <a:ea typeface="Times New Roman"/>
              </a:rPr>
              <a:t>A doctor suspects that a child's </a:t>
            </a:r>
            <a:r>
              <a:rPr lang="en-US" u="none" strike="noStrike" dirty="0" smtClean="0">
                <a:solidFill>
                  <a:srgbClr val="0000FF"/>
                </a:solidFill>
                <a:effectLst/>
                <a:latin typeface="Times New Roman"/>
                <a:ea typeface="Times New Roman"/>
                <a:hlinkClick r:id="rId4"/>
              </a:rPr>
              <a:t>pituitary gland </a:t>
            </a:r>
            <a:r>
              <a:rPr lang="en-US" dirty="0" smtClean="0">
                <a:effectLst/>
                <a:latin typeface="Times New Roman"/>
                <a:ea typeface="Times New Roman"/>
              </a:rPr>
              <a:t>is under-active. </a:t>
            </a:r>
            <a:endParaRPr lang="en-US" sz="2800" dirty="0" smtClean="0">
              <a:effectLst/>
              <a:latin typeface="Times New Roman"/>
              <a:ea typeface="Times New Roman"/>
            </a:endParaRPr>
          </a:p>
          <a:p>
            <a:pPr algn="l">
              <a:spcBef>
                <a:spcPts val="625"/>
              </a:spcBef>
              <a:spcAft>
                <a:spcPts val="625"/>
              </a:spcAft>
            </a:pPr>
            <a:r>
              <a:rPr lang="en-US" dirty="0" smtClean="0">
                <a:effectLst/>
                <a:latin typeface="Times New Roman"/>
                <a:ea typeface="Times New Roman"/>
              </a:rPr>
              <a:t>GH and IGF-1 testing may be ordered at regular intervals for many years to monitor for recurrence of GH abnormalities in cases of GH excess.</a:t>
            </a:r>
            <a:endParaRPr lang="en-US" sz="2800" dirty="0" smtClean="0">
              <a:effectLst/>
              <a:latin typeface="Times New Roman"/>
              <a:ea typeface="Times New Roman"/>
            </a:endParaRPr>
          </a:p>
          <a:p>
            <a:endParaRPr lang="ar-IQ" dirty="0"/>
          </a:p>
        </p:txBody>
      </p:sp>
    </p:spTree>
    <p:extLst>
      <p:ext uri="{BB962C8B-B14F-4D97-AF65-F5344CB8AC3E}">
        <p14:creationId xmlns:p14="http://schemas.microsoft.com/office/powerpoint/2010/main" val="744499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latin typeface="Times New Roman"/>
                <a:ea typeface="Times New Roman"/>
              </a:rPr>
              <a:t>Prolactin  (PRL)</a:t>
            </a:r>
            <a:endParaRPr lang="ar-IQ"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440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855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16632"/>
            <a:ext cx="9144000" cy="6912768"/>
          </a:xfrm>
        </p:spPr>
        <p:txBody>
          <a:bodyPr>
            <a:normAutofit fontScale="92500"/>
          </a:bodyPr>
          <a:lstStyle/>
          <a:p>
            <a:pPr algn="l">
              <a:spcAft>
                <a:spcPts val="0"/>
              </a:spcAft>
            </a:pPr>
            <a:r>
              <a:rPr lang="en-US" b="1" u="sng" dirty="0" smtClean="0">
                <a:solidFill>
                  <a:srgbClr val="FF0000"/>
                </a:solidFill>
                <a:effectLst/>
                <a:latin typeface="Times New Roman"/>
                <a:ea typeface="Times New Roman"/>
              </a:rPr>
              <a:t>1-</a:t>
            </a:r>
            <a:r>
              <a:rPr lang="en-US" dirty="0" smtClean="0">
                <a:effectLst/>
                <a:latin typeface="Times New Roman"/>
                <a:ea typeface="Times New Roman"/>
              </a:rPr>
              <a:t>Prolactin is synthesized as a </a:t>
            </a:r>
            <a:r>
              <a:rPr lang="en-US" dirty="0" err="1" smtClean="0">
                <a:effectLst/>
                <a:latin typeface="Times New Roman"/>
                <a:ea typeface="Times New Roman"/>
              </a:rPr>
              <a:t>prohormone</a:t>
            </a:r>
            <a:r>
              <a:rPr lang="en-US" dirty="0" smtClean="0">
                <a:effectLst/>
                <a:latin typeface="Times New Roman"/>
                <a:ea typeface="Times New Roman"/>
              </a:rPr>
              <a:t> . Following cleavage of the signal peptide , the length of the mature hormone is between 194 and 199 amino acids and stabilized by three intramolecular disulfide</a:t>
            </a:r>
            <a:endParaRPr lang="en-US" sz="2800" dirty="0" smtClean="0">
              <a:effectLst/>
              <a:latin typeface="Times New Roman"/>
              <a:ea typeface="Times New Roman"/>
            </a:endParaRPr>
          </a:p>
          <a:p>
            <a:pPr algn="l">
              <a:spcAft>
                <a:spcPts val="0"/>
              </a:spcAft>
            </a:pPr>
            <a:r>
              <a:rPr lang="en-US" b="1" u="sng" dirty="0" smtClean="0">
                <a:solidFill>
                  <a:srgbClr val="FF0000"/>
                </a:solidFill>
                <a:effectLst/>
                <a:latin typeface="Times"/>
                <a:ea typeface="Times New Roman"/>
              </a:rPr>
              <a:t>2-</a:t>
            </a:r>
            <a:r>
              <a:rPr lang="en-US" dirty="0" smtClean="0">
                <a:effectLst/>
                <a:latin typeface="Times New Roman"/>
                <a:ea typeface="Times New Roman"/>
              </a:rPr>
              <a:t>It is secreted by the </a:t>
            </a:r>
            <a:r>
              <a:rPr lang="en-US" dirty="0" smtClean="0">
                <a:solidFill>
                  <a:srgbClr val="FF0000"/>
                </a:solidFill>
                <a:effectLst/>
                <a:latin typeface="Times New Roman"/>
                <a:ea typeface="Times New Roman"/>
              </a:rPr>
              <a:t>pituitary acidophilic cells</a:t>
            </a:r>
            <a:endParaRPr lang="en-US" sz="2800" dirty="0" smtClean="0">
              <a:effectLst/>
              <a:latin typeface="Times New Roman"/>
              <a:ea typeface="Times New Roman"/>
            </a:endParaRPr>
          </a:p>
          <a:p>
            <a:pPr algn="l">
              <a:spcAft>
                <a:spcPts val="0"/>
              </a:spcAft>
            </a:pPr>
            <a:r>
              <a:rPr lang="en-US" b="1" u="sng" dirty="0" smtClean="0">
                <a:solidFill>
                  <a:srgbClr val="FF0000"/>
                </a:solidFill>
                <a:effectLst/>
                <a:latin typeface="Times New Roman"/>
                <a:ea typeface="Times New Roman"/>
              </a:rPr>
              <a:t>3-</a:t>
            </a:r>
            <a:r>
              <a:rPr lang="en-US" dirty="0" smtClean="0">
                <a:effectLst/>
                <a:latin typeface="Times New Roman"/>
                <a:ea typeface="Times New Roman"/>
              </a:rPr>
              <a:t>Its secretion and inhibition is under the influenced of (Neural stimuli).</a:t>
            </a:r>
            <a:endParaRPr lang="en-US" sz="2800" dirty="0" smtClean="0">
              <a:effectLst/>
              <a:latin typeface="Times New Roman"/>
              <a:ea typeface="Times New Roman"/>
            </a:endParaRPr>
          </a:p>
          <a:p>
            <a:pPr algn="l">
              <a:spcAft>
                <a:spcPts val="0"/>
              </a:spcAft>
            </a:pPr>
            <a:r>
              <a:rPr lang="en-US" b="1" u="sng" dirty="0" smtClean="0">
                <a:solidFill>
                  <a:srgbClr val="FF0000"/>
                </a:solidFill>
                <a:effectLst/>
                <a:latin typeface="Times New Roman"/>
                <a:ea typeface="Times New Roman"/>
              </a:rPr>
              <a:t>4-</a:t>
            </a:r>
            <a:r>
              <a:rPr lang="en-US" dirty="0" smtClean="0">
                <a:effectLst/>
                <a:latin typeface="Times New Roman"/>
                <a:ea typeface="Times New Roman"/>
              </a:rPr>
              <a:t>Thyrotropin – releasing H (TTRH) is a prolactin </a:t>
            </a:r>
            <a:r>
              <a:rPr lang="en-US" dirty="0" err="1" smtClean="0">
                <a:effectLst/>
                <a:latin typeface="Times New Roman"/>
                <a:ea typeface="Times New Roman"/>
              </a:rPr>
              <a:t>relasing</a:t>
            </a:r>
            <a:r>
              <a:rPr lang="en-US" dirty="0" smtClean="0">
                <a:effectLst/>
                <a:latin typeface="Times New Roman"/>
                <a:ea typeface="Times New Roman"/>
              </a:rPr>
              <a:t> factor (PRF).</a:t>
            </a:r>
            <a:endParaRPr lang="en-US" sz="2800" dirty="0" smtClean="0">
              <a:effectLst/>
              <a:latin typeface="Times New Roman"/>
              <a:ea typeface="Times New Roman"/>
            </a:endParaRPr>
          </a:p>
          <a:p>
            <a:pPr algn="l">
              <a:spcAft>
                <a:spcPts val="0"/>
              </a:spcAft>
            </a:pPr>
            <a:r>
              <a:rPr lang="en-US" b="1" u="sng" dirty="0" smtClean="0">
                <a:solidFill>
                  <a:srgbClr val="FF0000"/>
                </a:solidFill>
                <a:effectLst/>
                <a:latin typeface="Times New Roman"/>
                <a:ea typeface="Times New Roman"/>
              </a:rPr>
              <a:t>5-</a:t>
            </a:r>
            <a:r>
              <a:rPr lang="en-US" dirty="0" smtClean="0">
                <a:effectLst/>
                <a:latin typeface="Times New Roman"/>
                <a:ea typeface="Times New Roman"/>
              </a:rPr>
              <a:t>Release of PRL is episodic and varies predictably during the day with lowest levels at midday and highest values shortly after the onset of deep sleep thus the best time for blood collection is between 8:00 –10:00 a.m.</a:t>
            </a:r>
            <a:endParaRPr lang="en-US" sz="2800" dirty="0" smtClean="0">
              <a:effectLst/>
              <a:latin typeface="Times New Roman"/>
              <a:ea typeface="Times New Roman"/>
            </a:endParaRPr>
          </a:p>
          <a:p>
            <a:pPr algn="l"/>
            <a:endParaRPr lang="ar-IQ" dirty="0"/>
          </a:p>
        </p:txBody>
      </p:sp>
    </p:spTree>
    <p:extLst>
      <p:ext uri="{BB962C8B-B14F-4D97-AF65-F5344CB8AC3E}">
        <p14:creationId xmlns:p14="http://schemas.microsoft.com/office/powerpoint/2010/main" val="2748122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260648"/>
            <a:ext cx="9144000" cy="6597352"/>
          </a:xfrm>
        </p:spPr>
        <p:txBody>
          <a:bodyPr>
            <a:normAutofit/>
          </a:bodyPr>
          <a:lstStyle/>
          <a:p>
            <a:pPr algn="l"/>
            <a:r>
              <a:rPr lang="en-US" b="1" u="sng" dirty="0">
                <a:solidFill>
                  <a:srgbClr val="FF0000"/>
                </a:solidFill>
              </a:rPr>
              <a:t>6-</a:t>
            </a:r>
            <a:r>
              <a:rPr lang="en-US" dirty="0"/>
              <a:t>Increased in PRL levels in: </a:t>
            </a:r>
            <a:endParaRPr lang="en-US" sz="2800" dirty="0"/>
          </a:p>
          <a:p>
            <a:pPr lvl="1" algn="l"/>
            <a:r>
              <a:rPr lang="en-US" b="1" dirty="0" smtClean="0">
                <a:solidFill>
                  <a:srgbClr val="FF0000"/>
                </a:solidFill>
              </a:rPr>
              <a:t>1-</a:t>
            </a:r>
            <a:r>
              <a:rPr lang="en-US" dirty="0" smtClean="0"/>
              <a:t>After </a:t>
            </a:r>
            <a:r>
              <a:rPr lang="en-US" dirty="0"/>
              <a:t>stress of </a:t>
            </a:r>
            <a:r>
              <a:rPr lang="en-US" dirty="0" err="1"/>
              <a:t>gyhecological</a:t>
            </a:r>
            <a:r>
              <a:rPr lang="en-US" dirty="0"/>
              <a:t> examination</a:t>
            </a:r>
            <a:endParaRPr lang="en-US" sz="2400" dirty="0"/>
          </a:p>
          <a:p>
            <a:pPr lvl="1" algn="l"/>
            <a:r>
              <a:rPr lang="en-US" b="1" dirty="0" smtClean="0">
                <a:solidFill>
                  <a:srgbClr val="FF0000"/>
                </a:solidFill>
              </a:rPr>
              <a:t>2-</a:t>
            </a:r>
            <a:r>
              <a:rPr lang="en-US" dirty="0" smtClean="0"/>
              <a:t>Stress </a:t>
            </a:r>
            <a:r>
              <a:rPr lang="en-US" dirty="0"/>
              <a:t>of blood collection, nipple manipulation.</a:t>
            </a:r>
            <a:endParaRPr lang="en-US" sz="2400" dirty="0"/>
          </a:p>
          <a:p>
            <a:pPr lvl="1" algn="l"/>
            <a:r>
              <a:rPr lang="en-US" b="1" dirty="0" smtClean="0">
                <a:solidFill>
                  <a:srgbClr val="FF0000"/>
                </a:solidFill>
              </a:rPr>
              <a:t>3-</a:t>
            </a:r>
            <a:r>
              <a:rPr lang="en-US" dirty="0" smtClean="0"/>
              <a:t>During </a:t>
            </a:r>
            <a:r>
              <a:rPr lang="en-US" dirty="0"/>
              <a:t>sleep </a:t>
            </a:r>
            <a:endParaRPr lang="en-US" sz="2400" dirty="0"/>
          </a:p>
          <a:p>
            <a:pPr lvl="1" algn="l"/>
            <a:r>
              <a:rPr lang="en-US" b="1" dirty="0" smtClean="0">
                <a:solidFill>
                  <a:srgbClr val="FF0000"/>
                </a:solidFill>
              </a:rPr>
              <a:t>4-</a:t>
            </a:r>
            <a:r>
              <a:rPr lang="en-US" dirty="0" smtClean="0"/>
              <a:t>During </a:t>
            </a:r>
            <a:r>
              <a:rPr lang="en-US" dirty="0"/>
              <a:t>pregnancy </a:t>
            </a:r>
            <a:endParaRPr lang="en-US" sz="2400" dirty="0"/>
          </a:p>
          <a:p>
            <a:pPr lvl="1" algn="l"/>
            <a:r>
              <a:rPr lang="en-US" b="1" dirty="0" smtClean="0">
                <a:solidFill>
                  <a:srgbClr val="FF0000"/>
                </a:solidFill>
              </a:rPr>
              <a:t>5-</a:t>
            </a:r>
            <a:r>
              <a:rPr lang="en-US" dirty="0" smtClean="0"/>
              <a:t>During </a:t>
            </a:r>
            <a:r>
              <a:rPr lang="en-US" dirty="0"/>
              <a:t>lactation.</a:t>
            </a:r>
            <a:endParaRPr lang="en-US" sz="2400" dirty="0"/>
          </a:p>
          <a:p>
            <a:pPr algn="l"/>
            <a:r>
              <a:rPr lang="en-US" b="1" u="sng" dirty="0">
                <a:solidFill>
                  <a:srgbClr val="FF0000"/>
                </a:solidFill>
              </a:rPr>
              <a:t>7-</a:t>
            </a:r>
            <a:r>
              <a:rPr lang="en-US" dirty="0">
                <a:solidFill>
                  <a:srgbClr val="FF0000"/>
                </a:solidFill>
              </a:rPr>
              <a:t>Pathological increase in PRL:</a:t>
            </a:r>
            <a:r>
              <a:rPr lang="en-US" dirty="0"/>
              <a:t>- </a:t>
            </a:r>
            <a:endParaRPr lang="en-US" sz="2800" dirty="0"/>
          </a:p>
          <a:p>
            <a:pPr algn="l"/>
            <a:r>
              <a:rPr lang="en-US" dirty="0"/>
              <a:t>1- Amenorrhea (cessation of menses)</a:t>
            </a:r>
            <a:endParaRPr lang="en-US" sz="2800" dirty="0"/>
          </a:p>
          <a:p>
            <a:pPr algn="l"/>
            <a:r>
              <a:rPr lang="en-US" dirty="0"/>
              <a:t>2- </a:t>
            </a:r>
            <a:r>
              <a:rPr lang="en-US" dirty="0" err="1"/>
              <a:t>Galactorrhea</a:t>
            </a:r>
            <a:r>
              <a:rPr lang="en-US" dirty="0"/>
              <a:t> (breast discharge)</a:t>
            </a:r>
            <a:endParaRPr lang="en-US" sz="2800" dirty="0"/>
          </a:p>
          <a:p>
            <a:pPr algn="l"/>
            <a:r>
              <a:rPr lang="en-US" dirty="0"/>
              <a:t>3- Female infertility.</a:t>
            </a:r>
            <a:endParaRPr lang="en-US" sz="2800" dirty="0"/>
          </a:p>
          <a:p>
            <a:pPr algn="l"/>
            <a:endParaRPr lang="en-US" sz="2800" dirty="0"/>
          </a:p>
        </p:txBody>
      </p:sp>
    </p:spTree>
    <p:extLst>
      <p:ext uri="{BB962C8B-B14F-4D97-AF65-F5344CB8AC3E}">
        <p14:creationId xmlns:p14="http://schemas.microsoft.com/office/powerpoint/2010/main" val="1286542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spcAft>
                <a:spcPts val="0"/>
              </a:spcAft>
            </a:pPr>
            <a:r>
              <a:rPr lang="en-US" b="1" u="sng" dirty="0" smtClean="0">
                <a:effectLst/>
                <a:latin typeface="Times New Roman"/>
                <a:ea typeface="Times New Roman"/>
              </a:rPr>
              <a:t>Control of Prolactin Secretion</a:t>
            </a:r>
            <a:r>
              <a:rPr lang="en-US" sz="3200" dirty="0" smtClean="0">
                <a:effectLst/>
                <a:latin typeface="Times New Roman"/>
                <a:ea typeface="Times New Roman"/>
              </a:rPr>
              <a:t/>
            </a:r>
            <a:br>
              <a:rPr lang="en-US" sz="3200" dirty="0" smtClean="0">
                <a:effectLst/>
                <a:latin typeface="Times New Roman"/>
                <a:ea typeface="Times New Roman"/>
              </a:rPr>
            </a:br>
            <a:endParaRPr lang="ar-IQ" dirty="0"/>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11556776"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644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466730"/>
          </a:xfrm>
        </p:spPr>
        <p:txBody>
          <a:bodyPr/>
          <a:lstStyle/>
          <a:p>
            <a:endParaRPr lang="ar-IQ"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640959"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33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0"/>
            <a:ext cx="9577064"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40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38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u="sng" dirty="0" smtClean="0">
                <a:effectLst/>
                <a:latin typeface="Times New Roman"/>
                <a:ea typeface="Times New Roman"/>
              </a:rPr>
              <a:t>The hypothalamus and the posterior pituitary lobe</a:t>
            </a:r>
            <a:endParaRPr lang="ar-IQ"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pPr algn="l">
              <a:lnSpc>
                <a:spcPct val="150000"/>
              </a:lnSpc>
              <a:spcAft>
                <a:spcPts val="0"/>
              </a:spcAft>
            </a:pPr>
            <a:r>
              <a:rPr lang="en-US" sz="3000" b="1" u="sng" dirty="0" smtClean="0">
                <a:effectLst/>
                <a:latin typeface="Times New Roman"/>
                <a:ea typeface="Times New Roman"/>
              </a:rPr>
              <a:t>Antidiuretic hormone (ADH)(Arginine Vasopressin (AVP) </a:t>
            </a:r>
            <a:endParaRPr lang="en-US" sz="3000" dirty="0" smtClean="0">
              <a:effectLst/>
              <a:latin typeface="Times New Roman"/>
              <a:ea typeface="Times New Roman"/>
            </a:endParaRPr>
          </a:p>
          <a:p>
            <a:pPr algn="just">
              <a:spcAft>
                <a:spcPts val="0"/>
              </a:spcAft>
            </a:pPr>
            <a:r>
              <a:rPr lang="en-US" sz="3500" dirty="0" smtClean="0">
                <a:effectLst/>
                <a:latin typeface="Times New Roman"/>
                <a:ea typeface="Times New Roman"/>
              </a:rPr>
              <a:t>Vasopressin is a </a:t>
            </a:r>
            <a:r>
              <a:rPr lang="en-US" sz="3500" b="1" dirty="0" smtClean="0">
                <a:solidFill>
                  <a:srgbClr val="FF0000"/>
                </a:solidFill>
                <a:effectLst/>
                <a:latin typeface="Times New Roman"/>
                <a:ea typeface="Times New Roman"/>
              </a:rPr>
              <a:t>nine amino acid peptide</a:t>
            </a:r>
            <a:r>
              <a:rPr lang="en-US" sz="3500" dirty="0" smtClean="0">
                <a:effectLst/>
                <a:latin typeface="Times New Roman"/>
                <a:ea typeface="Times New Roman"/>
              </a:rPr>
              <a:t>, it is synthesized primarily in the hypothalamus, </a:t>
            </a:r>
            <a:r>
              <a:rPr lang="en-US" sz="3500" b="1" dirty="0" smtClean="0">
                <a:solidFill>
                  <a:srgbClr val="FF0000"/>
                </a:solidFill>
                <a:effectLst/>
                <a:latin typeface="Times New Roman"/>
                <a:ea typeface="Times New Roman"/>
              </a:rPr>
              <a:t>controls the reabsorption of molecules in the tubules </a:t>
            </a:r>
            <a:r>
              <a:rPr lang="en-US" sz="3500" dirty="0" smtClean="0">
                <a:effectLst/>
                <a:latin typeface="Times New Roman"/>
                <a:ea typeface="Times New Roman"/>
              </a:rPr>
              <a:t>of the </a:t>
            </a:r>
            <a:r>
              <a:rPr lang="en-US" sz="3500" u="sng" dirty="0" smtClean="0">
                <a:solidFill>
                  <a:srgbClr val="0000FF"/>
                </a:solidFill>
                <a:effectLst/>
                <a:latin typeface="Times New Roman"/>
                <a:ea typeface="Times New Roman"/>
                <a:hlinkClick r:id="rId2" tooltip="Kidneys"/>
              </a:rPr>
              <a:t>kidneys</a:t>
            </a:r>
            <a:r>
              <a:rPr lang="en-US" sz="3500" dirty="0" smtClean="0">
                <a:effectLst/>
                <a:latin typeface="Times New Roman"/>
                <a:ea typeface="Times New Roman"/>
              </a:rPr>
              <a:t> by affecting the tissue's permeability. </a:t>
            </a:r>
          </a:p>
          <a:p>
            <a:pPr algn="just">
              <a:spcAft>
                <a:spcPts val="0"/>
              </a:spcAft>
            </a:pPr>
            <a:r>
              <a:rPr lang="en-US" sz="3500" dirty="0" smtClean="0">
                <a:effectLst/>
                <a:latin typeface="Times New Roman"/>
                <a:ea typeface="Times New Roman"/>
              </a:rPr>
              <a:t>It also increases </a:t>
            </a:r>
            <a:r>
              <a:rPr lang="en-US" sz="3500" u="sng" dirty="0" smtClean="0">
                <a:solidFill>
                  <a:srgbClr val="0000FF"/>
                </a:solidFill>
                <a:effectLst/>
                <a:latin typeface="Times New Roman"/>
                <a:ea typeface="Times New Roman"/>
                <a:hlinkClick r:id="rId3" tooltip="Peripheral vascular resistance"/>
              </a:rPr>
              <a:t>peripheral vascular resistance</a:t>
            </a:r>
            <a:r>
              <a:rPr lang="en-US" sz="3500" dirty="0" smtClean="0">
                <a:effectLst/>
                <a:latin typeface="Times New Roman"/>
                <a:ea typeface="Times New Roman"/>
              </a:rPr>
              <a:t>, which in turn increases arterial </a:t>
            </a:r>
            <a:r>
              <a:rPr lang="en-US" sz="3500" u="sng" dirty="0" smtClean="0">
                <a:solidFill>
                  <a:srgbClr val="0000FF"/>
                </a:solidFill>
                <a:effectLst/>
                <a:latin typeface="Times New Roman"/>
                <a:ea typeface="Times New Roman"/>
                <a:hlinkClick r:id="rId4" tooltip="Blood pressure"/>
              </a:rPr>
              <a:t>blood pressure</a:t>
            </a:r>
            <a:r>
              <a:rPr lang="en-US" sz="3500" dirty="0" smtClean="0">
                <a:effectLst/>
                <a:latin typeface="Times New Roman"/>
                <a:ea typeface="Times New Roman"/>
              </a:rPr>
              <a:t>. It plays a key role in </a:t>
            </a:r>
            <a:r>
              <a:rPr lang="en-US" sz="3500" u="sng" dirty="0" smtClean="0">
                <a:solidFill>
                  <a:srgbClr val="0000FF"/>
                </a:solidFill>
                <a:effectLst/>
                <a:latin typeface="Times New Roman"/>
                <a:ea typeface="Times New Roman"/>
                <a:hlinkClick r:id="rId5" tooltip="Homeostasis"/>
              </a:rPr>
              <a:t>homeostasis</a:t>
            </a:r>
            <a:r>
              <a:rPr lang="en-US" sz="3500" dirty="0" smtClean="0">
                <a:effectLst/>
                <a:latin typeface="Times New Roman"/>
                <a:ea typeface="Times New Roman"/>
              </a:rPr>
              <a:t>, by the regulation of water, glucose, and salts in the blood. </a:t>
            </a:r>
          </a:p>
          <a:p>
            <a:pPr algn="just">
              <a:spcAft>
                <a:spcPts val="0"/>
              </a:spcAft>
            </a:pPr>
            <a:r>
              <a:rPr lang="en-US" sz="3500" dirty="0" smtClean="0">
                <a:effectLst/>
                <a:latin typeface="Times New Roman"/>
                <a:ea typeface="Times New Roman"/>
              </a:rPr>
              <a:t>It is </a:t>
            </a:r>
            <a:r>
              <a:rPr lang="en-US" sz="3500" b="1" dirty="0" smtClean="0">
                <a:effectLst/>
                <a:latin typeface="Times New Roman"/>
                <a:ea typeface="Times New Roman"/>
              </a:rPr>
              <a:t>derived from a </a:t>
            </a:r>
            <a:r>
              <a:rPr lang="en-US" sz="3500" b="1" u="sng" dirty="0" err="1" smtClean="0">
                <a:solidFill>
                  <a:srgbClr val="0000FF"/>
                </a:solidFill>
                <a:effectLst/>
                <a:latin typeface="Times New Roman"/>
                <a:ea typeface="Times New Roman"/>
                <a:hlinkClick r:id="rId6" tooltip="Preprohormone"/>
              </a:rPr>
              <a:t>preprohormone</a:t>
            </a:r>
            <a:r>
              <a:rPr lang="en-US" sz="3500" b="1" dirty="0" smtClean="0">
                <a:effectLst/>
                <a:latin typeface="Times New Roman"/>
                <a:ea typeface="Times New Roman"/>
              </a:rPr>
              <a:t> precursor</a:t>
            </a:r>
            <a:r>
              <a:rPr lang="en-US" sz="3500" dirty="0" smtClean="0">
                <a:effectLst/>
                <a:latin typeface="Times New Roman"/>
                <a:ea typeface="Times New Roman"/>
              </a:rPr>
              <a:t>.</a:t>
            </a:r>
          </a:p>
        </p:txBody>
      </p:sp>
    </p:spTree>
    <p:extLst>
      <p:ext uri="{BB962C8B-B14F-4D97-AF65-F5344CB8AC3E}">
        <p14:creationId xmlns:p14="http://schemas.microsoft.com/office/powerpoint/2010/main" val="2421359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sp>
        <p:nvSpPr>
          <p:cNvPr id="3" name="Content Placeholder 2"/>
          <p:cNvSpPr>
            <a:spLocks noGrp="1"/>
          </p:cNvSpPr>
          <p:nvPr>
            <p:ph idx="1"/>
          </p:nvPr>
        </p:nvSpPr>
        <p:spPr>
          <a:xfrm>
            <a:off x="0" y="116632"/>
            <a:ext cx="9144000" cy="6741368"/>
          </a:xfrm>
        </p:spPr>
        <p:txBody>
          <a:bodyPr>
            <a:normAutofit fontScale="92500" lnSpcReduction="20000"/>
          </a:bodyPr>
          <a:lstStyle/>
          <a:p>
            <a:pPr lvl="0" algn="just"/>
            <a:endParaRPr lang="en-US" sz="1400" dirty="0">
              <a:solidFill>
                <a:prstClr val="black"/>
              </a:solidFill>
              <a:latin typeface="Times New Roman"/>
              <a:ea typeface="Times New Roman"/>
            </a:endParaRPr>
          </a:p>
          <a:p>
            <a:pPr lvl="0" algn="l"/>
            <a:r>
              <a:rPr lang="en-US" dirty="0" smtClean="0">
                <a:solidFill>
                  <a:prstClr val="black"/>
                </a:solidFill>
                <a:latin typeface="Times New Roman"/>
                <a:ea typeface="Times New Roman"/>
              </a:rPr>
              <a:t>Vasopressin </a:t>
            </a:r>
            <a:r>
              <a:rPr lang="en-US" dirty="0">
                <a:solidFill>
                  <a:prstClr val="black"/>
                </a:solidFill>
                <a:latin typeface="Times New Roman"/>
                <a:ea typeface="Times New Roman"/>
              </a:rPr>
              <a:t>is responsible for </a:t>
            </a:r>
            <a:r>
              <a:rPr lang="en-US" b="1" dirty="0">
                <a:solidFill>
                  <a:srgbClr val="FF0000"/>
                </a:solidFill>
                <a:latin typeface="Times New Roman"/>
                <a:ea typeface="Times New Roman"/>
              </a:rPr>
              <a:t>increasing water absorption </a:t>
            </a:r>
            <a:r>
              <a:rPr lang="en-US" dirty="0">
                <a:solidFill>
                  <a:prstClr val="black"/>
                </a:solidFill>
                <a:latin typeface="Times New Roman"/>
                <a:ea typeface="Times New Roman"/>
              </a:rPr>
              <a:t>in the collecting ducts of the  kidney nephron. </a:t>
            </a:r>
          </a:p>
          <a:p>
            <a:pPr lvl="0" algn="l"/>
            <a:r>
              <a:rPr lang="en-US" dirty="0" smtClean="0">
                <a:solidFill>
                  <a:prstClr val="black"/>
                </a:solidFill>
                <a:latin typeface="Times New Roman"/>
                <a:ea typeface="Times New Roman"/>
              </a:rPr>
              <a:t>The </a:t>
            </a:r>
            <a:r>
              <a:rPr lang="en-US" dirty="0">
                <a:solidFill>
                  <a:prstClr val="black"/>
                </a:solidFill>
                <a:latin typeface="Times New Roman"/>
                <a:ea typeface="Times New Roman"/>
              </a:rPr>
              <a:t>major stimulation of ADH secretion </a:t>
            </a:r>
            <a:r>
              <a:rPr lang="en-US" dirty="0" err="1" smtClean="0">
                <a:solidFill>
                  <a:prstClr val="black"/>
                </a:solidFill>
                <a:latin typeface="Times New Roman"/>
                <a:ea typeface="Times New Roman"/>
              </a:rPr>
              <a:t>are:Hyperosmolality</a:t>
            </a:r>
            <a:r>
              <a:rPr lang="en-US" dirty="0" smtClean="0">
                <a:solidFill>
                  <a:prstClr val="black"/>
                </a:solidFill>
                <a:latin typeface="Times New Roman"/>
                <a:ea typeface="Times New Roman"/>
              </a:rPr>
              <a:t> </a:t>
            </a:r>
            <a:r>
              <a:rPr lang="en-US" dirty="0" err="1" smtClean="0">
                <a:solidFill>
                  <a:prstClr val="black"/>
                </a:solidFill>
                <a:latin typeface="Times New Roman"/>
                <a:ea typeface="Times New Roman"/>
              </a:rPr>
              <a:t>ans</a:t>
            </a:r>
            <a:r>
              <a:rPr lang="en-US" dirty="0" smtClean="0">
                <a:solidFill>
                  <a:prstClr val="black"/>
                </a:solidFill>
                <a:latin typeface="Times New Roman"/>
                <a:ea typeface="Times New Roman"/>
              </a:rPr>
              <a:t> decrease ECF volume.</a:t>
            </a:r>
            <a:endParaRPr lang="ar-IQ" dirty="0">
              <a:solidFill>
                <a:prstClr val="black"/>
              </a:solidFill>
            </a:endParaRPr>
          </a:p>
          <a:p>
            <a:pPr lvl="0" algn="l"/>
            <a:r>
              <a:rPr lang="en-US" dirty="0" smtClean="0">
                <a:solidFill>
                  <a:prstClr val="black"/>
                </a:solidFill>
                <a:latin typeface="Times New Roman"/>
                <a:ea typeface="Times New Roman"/>
              </a:rPr>
              <a:t>The </a:t>
            </a:r>
            <a:r>
              <a:rPr lang="en-US" dirty="0">
                <a:solidFill>
                  <a:prstClr val="black"/>
                </a:solidFill>
                <a:latin typeface="Times New Roman"/>
                <a:ea typeface="Times New Roman"/>
              </a:rPr>
              <a:t>physiological ADH release occur with plasma osmolality in a narrow range </a:t>
            </a:r>
            <a:r>
              <a:rPr lang="en-US" b="1" dirty="0">
                <a:solidFill>
                  <a:srgbClr val="FF0000"/>
                </a:solidFill>
                <a:latin typeface="Times New Roman"/>
                <a:ea typeface="Times New Roman"/>
              </a:rPr>
              <a:t>(284-295 </a:t>
            </a:r>
            <a:r>
              <a:rPr lang="en-US" b="1" dirty="0" err="1">
                <a:solidFill>
                  <a:srgbClr val="FF0000"/>
                </a:solidFill>
                <a:latin typeface="Times New Roman"/>
                <a:ea typeface="Times New Roman"/>
              </a:rPr>
              <a:t>mOsm</a:t>
            </a:r>
            <a:r>
              <a:rPr lang="en-US" b="1" dirty="0">
                <a:solidFill>
                  <a:srgbClr val="FF0000"/>
                </a:solidFill>
                <a:latin typeface="Times New Roman"/>
                <a:ea typeface="Times New Roman"/>
              </a:rPr>
              <a:t>/kg)</a:t>
            </a:r>
          </a:p>
          <a:p>
            <a:pPr marL="228600" lvl="0" algn="l"/>
            <a:r>
              <a:rPr lang="en-US" dirty="0">
                <a:solidFill>
                  <a:prstClr val="black"/>
                </a:solidFill>
                <a:latin typeface="Times New Roman"/>
                <a:ea typeface="Times New Roman"/>
              </a:rPr>
              <a:t> Thus when plasma osmolality.	</a:t>
            </a:r>
          </a:p>
          <a:p>
            <a:pPr marL="228600" lvl="0" algn="l"/>
            <a:r>
              <a:rPr lang="en-US" dirty="0">
                <a:solidFill>
                  <a:prstClr val="black"/>
                </a:solidFill>
                <a:latin typeface="Times New Roman"/>
                <a:ea typeface="Times New Roman"/>
              </a:rPr>
              <a:t>  </a:t>
            </a:r>
            <a:r>
              <a:rPr lang="en-US" b="1" dirty="0">
                <a:solidFill>
                  <a:prstClr val="black"/>
                </a:solidFill>
                <a:latin typeface="Times New Roman"/>
                <a:ea typeface="Times New Roman"/>
              </a:rPr>
              <a:t>&lt;</a:t>
            </a:r>
            <a:r>
              <a:rPr lang="en-US" dirty="0">
                <a:solidFill>
                  <a:prstClr val="black"/>
                </a:solidFill>
                <a:latin typeface="Times New Roman"/>
                <a:ea typeface="Times New Roman"/>
              </a:rPr>
              <a:t> 280 </a:t>
            </a:r>
            <a:r>
              <a:rPr lang="en-US" dirty="0" err="1">
                <a:solidFill>
                  <a:prstClr val="black"/>
                </a:solidFill>
                <a:latin typeface="Times New Roman"/>
                <a:ea typeface="Times New Roman"/>
              </a:rPr>
              <a:t>mOsm</a:t>
            </a:r>
            <a:r>
              <a:rPr lang="en-US" dirty="0">
                <a:solidFill>
                  <a:prstClr val="black"/>
                </a:solidFill>
                <a:latin typeface="Times New Roman"/>
                <a:ea typeface="Times New Roman"/>
              </a:rPr>
              <a:t>/kg </a:t>
            </a:r>
            <a:r>
              <a:rPr lang="ar-IQ" dirty="0">
                <a:solidFill>
                  <a:prstClr val="black"/>
                </a:solidFill>
                <a:latin typeface="Times New Roman"/>
                <a:ea typeface="Times New Roman"/>
              </a:rPr>
              <a:t>ــــــــــــــــــــــ</a:t>
            </a:r>
            <a:r>
              <a:rPr lang="en-US" b="1" dirty="0">
                <a:solidFill>
                  <a:prstClr val="black"/>
                </a:solidFill>
                <a:latin typeface="Times New Roman"/>
                <a:ea typeface="Times New Roman"/>
              </a:rPr>
              <a:t>&gt;</a:t>
            </a:r>
            <a:r>
              <a:rPr lang="en-US" dirty="0">
                <a:solidFill>
                  <a:prstClr val="black"/>
                </a:solidFill>
                <a:latin typeface="Times New Roman"/>
                <a:ea typeface="Times New Roman"/>
              </a:rPr>
              <a:t> ADH secretion↓</a:t>
            </a:r>
          </a:p>
          <a:p>
            <a:pPr marL="228600" lvl="0" algn="l"/>
            <a:r>
              <a:rPr lang="en-US" dirty="0">
                <a:solidFill>
                  <a:prstClr val="black"/>
                </a:solidFill>
                <a:latin typeface="Times New Roman"/>
                <a:ea typeface="Times New Roman"/>
              </a:rPr>
              <a:t> When </a:t>
            </a:r>
            <a:r>
              <a:rPr lang="en-US" b="1" dirty="0">
                <a:solidFill>
                  <a:prstClr val="black"/>
                </a:solidFill>
                <a:latin typeface="Times New Roman"/>
                <a:ea typeface="Times New Roman"/>
              </a:rPr>
              <a:t>&gt;</a:t>
            </a:r>
            <a:r>
              <a:rPr lang="en-US" dirty="0">
                <a:solidFill>
                  <a:prstClr val="black"/>
                </a:solidFill>
                <a:latin typeface="Times New Roman"/>
                <a:ea typeface="Times New Roman"/>
              </a:rPr>
              <a:t> 290 </a:t>
            </a:r>
            <a:r>
              <a:rPr lang="en-US" dirty="0" err="1">
                <a:solidFill>
                  <a:prstClr val="black"/>
                </a:solidFill>
                <a:latin typeface="Times New Roman"/>
                <a:ea typeface="Times New Roman"/>
              </a:rPr>
              <a:t>mOsm</a:t>
            </a:r>
            <a:r>
              <a:rPr lang="en-US" dirty="0">
                <a:solidFill>
                  <a:prstClr val="black"/>
                </a:solidFill>
                <a:latin typeface="Times New Roman"/>
                <a:ea typeface="Times New Roman"/>
              </a:rPr>
              <a:t>/kg</a:t>
            </a:r>
            <a:r>
              <a:rPr lang="ar-IQ" dirty="0">
                <a:solidFill>
                  <a:prstClr val="black"/>
                </a:solidFill>
                <a:latin typeface="Times New Roman"/>
                <a:ea typeface="Times New Roman"/>
              </a:rPr>
              <a:t>ــــــــــــــــــ</a:t>
            </a:r>
            <a:r>
              <a:rPr lang="en-US" b="1" dirty="0">
                <a:solidFill>
                  <a:prstClr val="black"/>
                </a:solidFill>
                <a:latin typeface="Times New Roman"/>
                <a:ea typeface="Times New Roman"/>
              </a:rPr>
              <a:t>&gt;</a:t>
            </a:r>
            <a:r>
              <a:rPr lang="en-US" dirty="0">
                <a:solidFill>
                  <a:prstClr val="black"/>
                </a:solidFill>
                <a:latin typeface="Times New Roman"/>
                <a:ea typeface="Times New Roman"/>
              </a:rPr>
              <a:t> ADH secretion ↑</a:t>
            </a:r>
          </a:p>
          <a:p>
            <a:pPr marL="228600" lvl="0" algn="l"/>
            <a:r>
              <a:rPr lang="en-US" dirty="0">
                <a:solidFill>
                  <a:prstClr val="black"/>
                </a:solidFill>
                <a:latin typeface="Times New Roman"/>
                <a:ea typeface="Times New Roman"/>
              </a:rPr>
              <a:t>And when ECF volume ↓</a:t>
            </a:r>
            <a:r>
              <a:rPr lang="ar-IQ" dirty="0">
                <a:solidFill>
                  <a:prstClr val="black"/>
                </a:solidFill>
                <a:latin typeface="Times New Roman"/>
                <a:ea typeface="Times New Roman"/>
              </a:rPr>
              <a:t>ـــــــــــــــــ</a:t>
            </a:r>
            <a:r>
              <a:rPr lang="en-US" b="1" dirty="0">
                <a:solidFill>
                  <a:prstClr val="black"/>
                </a:solidFill>
                <a:latin typeface="Times New Roman"/>
                <a:ea typeface="Times New Roman"/>
              </a:rPr>
              <a:t>&gt;</a:t>
            </a:r>
            <a:r>
              <a:rPr lang="en-US" dirty="0">
                <a:solidFill>
                  <a:prstClr val="black"/>
                </a:solidFill>
                <a:latin typeface="Times New Roman"/>
                <a:ea typeface="Times New Roman"/>
              </a:rPr>
              <a:t> ADH secretion ↑</a:t>
            </a:r>
          </a:p>
          <a:p>
            <a:pPr marL="228600" lvl="0" algn="l"/>
            <a:r>
              <a:rPr lang="en-US" dirty="0">
                <a:solidFill>
                  <a:prstClr val="black"/>
                </a:solidFill>
                <a:latin typeface="Times New Roman"/>
                <a:ea typeface="Times New Roman"/>
              </a:rPr>
              <a:t>When ECF volume ↑</a:t>
            </a:r>
            <a:r>
              <a:rPr lang="ar-IQ" dirty="0">
                <a:solidFill>
                  <a:prstClr val="black"/>
                </a:solidFill>
                <a:latin typeface="Times New Roman"/>
                <a:ea typeface="Times New Roman"/>
              </a:rPr>
              <a:t>ــــــــــــــــــــــــــ</a:t>
            </a:r>
            <a:r>
              <a:rPr lang="en-US" b="1" dirty="0">
                <a:solidFill>
                  <a:prstClr val="black"/>
                </a:solidFill>
                <a:latin typeface="Times New Roman"/>
                <a:ea typeface="Times New Roman"/>
              </a:rPr>
              <a:t>&gt;</a:t>
            </a:r>
            <a:r>
              <a:rPr lang="en-US" dirty="0">
                <a:solidFill>
                  <a:prstClr val="black"/>
                </a:solidFill>
                <a:latin typeface="Times New Roman"/>
                <a:ea typeface="Times New Roman"/>
              </a:rPr>
              <a:t> ADH secretion ↓	</a:t>
            </a:r>
          </a:p>
          <a:p>
            <a:pPr lvl="0" algn="l"/>
            <a:r>
              <a:rPr lang="en-US" b="1" u="sng" dirty="0" smtClean="0">
                <a:solidFill>
                  <a:srgbClr val="FF0000"/>
                </a:solidFill>
                <a:latin typeface="Times New Roman"/>
                <a:ea typeface="Times New Roman"/>
              </a:rPr>
              <a:t>Thirst</a:t>
            </a:r>
            <a:r>
              <a:rPr lang="en-US" dirty="0" smtClean="0">
                <a:solidFill>
                  <a:prstClr val="black"/>
                </a:solidFill>
                <a:latin typeface="Times New Roman"/>
                <a:ea typeface="Times New Roman"/>
              </a:rPr>
              <a:t> </a:t>
            </a:r>
            <a:r>
              <a:rPr lang="en-US" dirty="0">
                <a:solidFill>
                  <a:prstClr val="black"/>
                </a:solidFill>
                <a:latin typeface="Times New Roman"/>
                <a:ea typeface="Times New Roman"/>
              </a:rPr>
              <a:t>will stimulate ADH secretion.</a:t>
            </a:r>
          </a:p>
          <a:p>
            <a:pPr lvl="0" algn="l"/>
            <a:r>
              <a:rPr lang="en-US" dirty="0" smtClean="0">
                <a:solidFill>
                  <a:prstClr val="black"/>
                </a:solidFill>
                <a:latin typeface="Times New Roman"/>
                <a:ea typeface="Times New Roman"/>
              </a:rPr>
              <a:t>The </a:t>
            </a:r>
            <a:r>
              <a:rPr lang="en-US" dirty="0">
                <a:solidFill>
                  <a:prstClr val="black"/>
                </a:solidFill>
                <a:latin typeface="Times New Roman"/>
                <a:ea typeface="Times New Roman"/>
              </a:rPr>
              <a:t>half – life of ADH is 10-20 min.</a:t>
            </a:r>
            <a:r>
              <a:rPr lang="en-US" sz="1400" dirty="0">
                <a:solidFill>
                  <a:prstClr val="black"/>
                </a:solidFill>
                <a:latin typeface="Times New Roman"/>
                <a:ea typeface="Times New Roman"/>
              </a:rPr>
              <a:t> </a:t>
            </a:r>
            <a:endParaRPr lang="ar-IQ" dirty="0"/>
          </a:p>
        </p:txBody>
      </p:sp>
    </p:spTree>
    <p:extLst>
      <p:ext uri="{BB962C8B-B14F-4D97-AF65-F5344CB8AC3E}">
        <p14:creationId xmlns:p14="http://schemas.microsoft.com/office/powerpoint/2010/main" val="183725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ar-IQ" dirty="0"/>
          </a:p>
        </p:txBody>
      </p:sp>
      <p:sp>
        <p:nvSpPr>
          <p:cNvPr id="3" name="Content Placeholder 2"/>
          <p:cNvSpPr>
            <a:spLocks noGrp="1"/>
          </p:cNvSpPr>
          <p:nvPr>
            <p:ph idx="1"/>
          </p:nvPr>
        </p:nvSpPr>
        <p:spPr>
          <a:xfrm>
            <a:off x="0" y="0"/>
            <a:ext cx="9144000" cy="6858000"/>
          </a:xfrm>
        </p:spPr>
        <p:txBody>
          <a:bodyPr/>
          <a:lstStyle/>
          <a:p>
            <a:endParaRPr lang="ar-IQ" dirty="0"/>
          </a:p>
        </p:txBody>
      </p:sp>
      <p:pic>
        <p:nvPicPr>
          <p:cNvPr id="2050" name="Picture 2" descr="C:\Users\dell\Downloads\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59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569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1229</Words>
  <Application>Microsoft Office PowerPoint</Application>
  <PresentationFormat>On-screen Show (4:3)</PresentationFormat>
  <Paragraphs>129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The hypothalamus and the posterior pituitary lobe</vt:lpstr>
      <vt:lpstr>PowerPoint Presentation</vt:lpstr>
      <vt:lpstr>PowerPoint Presentation</vt:lpstr>
      <vt:lpstr>PowerPoint Presentation</vt:lpstr>
      <vt:lpstr>PowerPoint Presentation</vt:lpstr>
      <vt:lpstr>PowerPoint Presentation</vt:lpstr>
      <vt:lpstr>Control of Antidiuretic Hormone Secretion</vt:lpstr>
      <vt:lpstr>PowerPoint Presentation</vt:lpstr>
      <vt:lpstr>Oxytocin   Is a nine amino acid peptide that is synthesized in the hypothalamus, but it differs from ADH in two of the nine amino acids. </vt:lpstr>
      <vt:lpstr>PowerPoint Presentation</vt:lpstr>
      <vt:lpstr>PowerPoint Presentation</vt:lpstr>
      <vt:lpstr>Control of Oxytocin Secretion </vt:lpstr>
      <vt:lpstr>PowerPoint Presentation</vt:lpstr>
      <vt:lpstr>PowerPoint Presentation</vt:lpstr>
      <vt:lpstr>PowerPoint Presentation</vt:lpstr>
      <vt:lpstr>PowerPoint Presentation</vt:lpstr>
      <vt:lpstr>PowerPoint Presentation</vt:lpstr>
      <vt:lpstr>Growth Hormone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Prolactin  (PRL)</vt:lpstr>
      <vt:lpstr>PowerPoint Presentation</vt:lpstr>
      <vt:lpstr>PowerPoint Presentation</vt:lpstr>
      <vt:lpstr>Control of Prolactin Secretion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44</cp:revision>
  <dcterms:created xsi:type="dcterms:W3CDTF">2016-04-16T14:41:55Z</dcterms:created>
  <dcterms:modified xsi:type="dcterms:W3CDTF">2018-04-14T14:17:55Z</dcterms:modified>
</cp:coreProperties>
</file>