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607272F-1F83-434A-ACD4-75B9EFF0216B}" type="datetimeFigureOut">
              <a:rPr lang="ar-IQ" smtClean="0"/>
              <a:t>12/07/1437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20901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607272F-1F83-434A-ACD4-75B9EFF0216B}" type="datetimeFigureOut">
              <a:rPr lang="ar-IQ" smtClean="0"/>
              <a:t>12/07/1437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544722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607272F-1F83-434A-ACD4-75B9EFF0216B}" type="datetimeFigureOut">
              <a:rPr lang="ar-IQ" smtClean="0"/>
              <a:t>12/07/1437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187125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607272F-1F83-434A-ACD4-75B9EFF0216B}" type="datetimeFigureOut">
              <a:rPr lang="ar-IQ" smtClean="0"/>
              <a:t>12/07/1437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2133357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07272F-1F83-434A-ACD4-75B9EFF0216B}" type="datetimeFigureOut">
              <a:rPr lang="ar-IQ" smtClean="0"/>
              <a:t>12/07/1437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1361013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607272F-1F83-434A-ACD4-75B9EFF0216B}" type="datetimeFigureOut">
              <a:rPr lang="ar-IQ" smtClean="0"/>
              <a:t>12/07/1437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1096246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607272F-1F83-434A-ACD4-75B9EFF0216B}" type="datetimeFigureOut">
              <a:rPr lang="ar-IQ" smtClean="0"/>
              <a:t>12/07/1437</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3998089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607272F-1F83-434A-ACD4-75B9EFF0216B}" type="datetimeFigureOut">
              <a:rPr lang="ar-IQ" smtClean="0"/>
              <a:t>12/07/1437</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161738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07272F-1F83-434A-ACD4-75B9EFF0216B}" type="datetimeFigureOut">
              <a:rPr lang="ar-IQ" smtClean="0"/>
              <a:t>12/07/1437</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3727967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07272F-1F83-434A-ACD4-75B9EFF0216B}" type="datetimeFigureOut">
              <a:rPr lang="ar-IQ" smtClean="0"/>
              <a:t>12/07/1437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112509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07272F-1F83-434A-ACD4-75B9EFF0216B}" type="datetimeFigureOut">
              <a:rPr lang="ar-IQ" smtClean="0"/>
              <a:t>12/07/1437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929B38B-B7AA-4084-B5DB-F708138131F6}" type="slidenum">
              <a:rPr lang="ar-IQ" smtClean="0"/>
              <a:t>‹#›</a:t>
            </a:fld>
            <a:endParaRPr lang="ar-IQ"/>
          </a:p>
        </p:txBody>
      </p:sp>
    </p:spTree>
    <p:extLst>
      <p:ext uri="{BB962C8B-B14F-4D97-AF65-F5344CB8AC3E}">
        <p14:creationId xmlns:p14="http://schemas.microsoft.com/office/powerpoint/2010/main" val="550554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607272F-1F83-434A-ACD4-75B9EFF0216B}" type="datetimeFigureOut">
              <a:rPr lang="ar-IQ" smtClean="0"/>
              <a:t>12/07/1437</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929B38B-B7AA-4084-B5DB-F708138131F6}" type="slidenum">
              <a:rPr lang="ar-IQ" smtClean="0"/>
              <a:t>‹#›</a:t>
            </a:fld>
            <a:endParaRPr lang="ar-IQ"/>
          </a:p>
        </p:txBody>
      </p:sp>
    </p:spTree>
    <p:extLst>
      <p:ext uri="{BB962C8B-B14F-4D97-AF65-F5344CB8AC3E}">
        <p14:creationId xmlns:p14="http://schemas.microsoft.com/office/powerpoint/2010/main" val="4265348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wikipedia.org/wiki/Nervous_system" TargetMode="External"/><Relationship Id="rId2" Type="http://schemas.openxmlformats.org/officeDocument/2006/relationships/hyperlink" Target="http://en.wikipedia.org/wiki/Calcium"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en.wikipedia.org/wiki/Muscular_syste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Hypocalcemia" TargetMode="External"/><Relationship Id="rId2" Type="http://schemas.openxmlformats.org/officeDocument/2006/relationships/hyperlink" Target="http://en.wikipedia.org/wiki/Hypoparathyroidis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webmd.com/hw-popup/parathyroid-glands" TargetMode="External"/><Relationship Id="rId2" Type="http://schemas.openxmlformats.org/officeDocument/2006/relationships/hyperlink" Target="http://www.webmd.com/hw-popup/parathyroid-hormone" TargetMode="External"/><Relationship Id="rId1" Type="http://schemas.openxmlformats.org/officeDocument/2006/relationships/slideLayout" Target="../slideLayouts/slideLayout2.xml"/><Relationship Id="rId4" Type="http://schemas.openxmlformats.org/officeDocument/2006/relationships/hyperlink" Target="http://www.webmd.com/hw-popup/chronic-kidney-disease-8193"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Blood" TargetMode="External"/><Relationship Id="rId3" Type="http://schemas.openxmlformats.org/officeDocument/2006/relationships/hyperlink" Target="http://en.wikipedia.org/wiki/Parathyroid_chief_cell" TargetMode="External"/><Relationship Id="rId7" Type="http://schemas.openxmlformats.org/officeDocument/2006/relationships/hyperlink" Target="http://en.wikipedia.org/wiki/Calcium" TargetMode="External"/><Relationship Id="rId12" Type="http://schemas.openxmlformats.org/officeDocument/2006/relationships/image" Target="../media/image2.png"/><Relationship Id="rId2" Type="http://schemas.openxmlformats.org/officeDocument/2006/relationships/hyperlink" Target="http://en.wikipedia.org/wiki/Parathyroid_hormone" TargetMode="External"/><Relationship Id="rId1" Type="http://schemas.openxmlformats.org/officeDocument/2006/relationships/slideLayout" Target="../slideLayouts/slideLayout2.xml"/><Relationship Id="rId6" Type="http://schemas.openxmlformats.org/officeDocument/2006/relationships/hyperlink" Target="http://en.wikipedia.org/wiki/Amino_acids" TargetMode="External"/><Relationship Id="rId11" Type="http://schemas.openxmlformats.org/officeDocument/2006/relationships/hyperlink" Target="http://en.wikipedia.org/wiki/Thyroid_gland" TargetMode="External"/><Relationship Id="rId5" Type="http://schemas.openxmlformats.org/officeDocument/2006/relationships/hyperlink" Target="http://en.wikipedia.org/wiki/Polypeptide" TargetMode="External"/><Relationship Id="rId10" Type="http://schemas.openxmlformats.org/officeDocument/2006/relationships/hyperlink" Target="http://en.wikipedia.org/wiki/Parafollicular_cells" TargetMode="External"/><Relationship Id="rId4" Type="http://schemas.openxmlformats.org/officeDocument/2006/relationships/hyperlink" Target="http://en.wikipedia.org/wiki/Parathyroid_gland" TargetMode="External"/><Relationship Id="rId9" Type="http://schemas.openxmlformats.org/officeDocument/2006/relationships/hyperlink" Target="http://en.wikipedia.org/wiki/Calcitoni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72817"/>
            <a:ext cx="9144000" cy="5085183"/>
          </a:xfrm>
        </p:spPr>
        <p:txBody>
          <a:bodyPr/>
          <a:lstStyle/>
          <a:p>
            <a:endParaRPr lang="ar-IQ" dirty="0"/>
          </a:p>
        </p:txBody>
      </p:sp>
      <p:sp>
        <p:nvSpPr>
          <p:cNvPr id="3" name="Subtitle 2"/>
          <p:cNvSpPr>
            <a:spLocks noGrp="1"/>
          </p:cNvSpPr>
          <p:nvPr>
            <p:ph type="subTitle" idx="1"/>
          </p:nvPr>
        </p:nvSpPr>
        <p:spPr>
          <a:xfrm>
            <a:off x="0" y="1772817"/>
            <a:ext cx="9144000" cy="5085183"/>
          </a:xfrm>
        </p:spPr>
        <p:txBody>
          <a:bodyPr/>
          <a:lstStyle/>
          <a:p>
            <a:pPr algn="l"/>
            <a:r>
              <a:rPr lang="en-US" dirty="0">
                <a:solidFill>
                  <a:schemeClr val="tx1"/>
                </a:solidFill>
              </a:rPr>
              <a:t>The major function of the parathyroid glands is to </a:t>
            </a:r>
            <a:r>
              <a:rPr lang="en-US" b="1" dirty="0">
                <a:solidFill>
                  <a:srgbClr val="0070C0"/>
                </a:solidFill>
              </a:rPr>
              <a:t>maintain the body's </a:t>
            </a:r>
            <a:r>
              <a:rPr lang="en-US" b="1" dirty="0">
                <a:solidFill>
                  <a:srgbClr val="0070C0"/>
                </a:solidFill>
                <a:hlinkClick r:id="rId2" tooltip="Calcium"/>
              </a:rPr>
              <a:t>calcium</a:t>
            </a:r>
            <a:r>
              <a:rPr lang="en-US" b="1" dirty="0">
                <a:solidFill>
                  <a:srgbClr val="0070C0"/>
                </a:solidFill>
              </a:rPr>
              <a:t> </a:t>
            </a:r>
            <a:r>
              <a:rPr lang="en-US" dirty="0">
                <a:solidFill>
                  <a:schemeClr val="tx1"/>
                </a:solidFill>
              </a:rPr>
              <a:t>level within a very narrow range, so that the </a:t>
            </a:r>
            <a:r>
              <a:rPr lang="en-US" dirty="0">
                <a:solidFill>
                  <a:schemeClr val="tx1"/>
                </a:solidFill>
                <a:hlinkClick r:id="rId3" tooltip="Nervous system"/>
              </a:rPr>
              <a:t>nervous</a:t>
            </a:r>
            <a:r>
              <a:rPr lang="en-US" dirty="0">
                <a:solidFill>
                  <a:schemeClr val="tx1"/>
                </a:solidFill>
              </a:rPr>
              <a:t> and </a:t>
            </a:r>
            <a:r>
              <a:rPr lang="en-US" dirty="0">
                <a:solidFill>
                  <a:schemeClr val="tx1"/>
                </a:solidFill>
                <a:hlinkClick r:id="rId4" tooltip="Muscular system"/>
              </a:rPr>
              <a:t>muscular systems</a:t>
            </a:r>
            <a:r>
              <a:rPr lang="en-US" dirty="0">
                <a:solidFill>
                  <a:schemeClr val="tx1"/>
                </a:solidFill>
              </a:rPr>
              <a:t> can function properly.</a:t>
            </a:r>
          </a:p>
          <a:p>
            <a:pPr algn="l"/>
            <a:r>
              <a:rPr lang="en-US" dirty="0">
                <a:solidFill>
                  <a:schemeClr val="tx1"/>
                </a:solidFill>
              </a:rPr>
              <a:t>Parathyroid glands control the calcium in our bodies--how much calcium is in our bones, and how much calcium is in our blood. Calcium is the most important element in our bodies (we use it to control many systems), so calcium is regulated very carefully. Parathyroid glands control the </a:t>
            </a:r>
            <a:r>
              <a:rPr lang="en-US" dirty="0" smtClean="0">
                <a:solidFill>
                  <a:schemeClr val="tx1"/>
                </a:solidFill>
              </a:rPr>
              <a:t>calcium.</a:t>
            </a:r>
            <a:endParaRPr lang="ar-IQ" dirty="0">
              <a:solidFill>
                <a:schemeClr val="tx1"/>
              </a:solidFill>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116633"/>
            <a:ext cx="8640960"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0148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116632"/>
            <a:ext cx="9144000" cy="6741368"/>
          </a:xfrm>
        </p:spPr>
        <p:txBody>
          <a:bodyPr/>
          <a:lstStyle/>
          <a:p>
            <a:pPr algn="ctr"/>
            <a:r>
              <a:rPr lang="en-US" sz="3600" b="1" u="sng" dirty="0" smtClean="0">
                <a:solidFill>
                  <a:srgbClr val="FF0000"/>
                </a:solidFill>
              </a:rPr>
              <a:t>In kidney disease</a:t>
            </a:r>
          </a:p>
          <a:p>
            <a:pPr algn="l"/>
            <a:r>
              <a:rPr lang="en-US" dirty="0"/>
              <a:t>I</a:t>
            </a:r>
            <a:r>
              <a:rPr lang="en-US" dirty="0" smtClean="0"/>
              <a:t>nadequate amounts of </a:t>
            </a:r>
            <a:r>
              <a:rPr lang="en-US" dirty="0" smtClean="0">
                <a:solidFill>
                  <a:srgbClr val="FF0000"/>
                </a:solidFill>
              </a:rPr>
              <a:t>1,25(OH)</a:t>
            </a:r>
            <a:r>
              <a:rPr lang="en-US" baseline="-25000" dirty="0" smtClean="0">
                <a:solidFill>
                  <a:srgbClr val="FF0000"/>
                </a:solidFill>
              </a:rPr>
              <a:t>2</a:t>
            </a:r>
            <a:r>
              <a:rPr lang="en-US" dirty="0" smtClean="0">
                <a:solidFill>
                  <a:srgbClr val="FF0000"/>
                </a:solidFill>
              </a:rPr>
              <a:t>D</a:t>
            </a:r>
            <a:r>
              <a:rPr lang="en-US" dirty="0" smtClean="0"/>
              <a:t> are made thus[Ca</a:t>
            </a:r>
            <a:r>
              <a:rPr lang="en-US" baseline="30000" dirty="0" smtClean="0"/>
              <a:t>++</a:t>
            </a:r>
            <a:r>
              <a:rPr lang="en-US" dirty="0" smtClean="0"/>
              <a:t>](ECF) drops because of a lack of Ca</a:t>
            </a:r>
            <a:r>
              <a:rPr lang="en-US" baseline="30000" dirty="0" smtClean="0"/>
              <a:t>++</a:t>
            </a:r>
            <a:r>
              <a:rPr lang="en-US" dirty="0" smtClean="0"/>
              <a:t> absorption from the diet.</a:t>
            </a:r>
          </a:p>
          <a:p>
            <a:pPr algn="l"/>
            <a:r>
              <a:rPr lang="en-US" dirty="0" smtClean="0"/>
              <a:t> </a:t>
            </a:r>
            <a:r>
              <a:rPr lang="en-US" b="1" u="sng" dirty="0" err="1" smtClean="0">
                <a:solidFill>
                  <a:srgbClr val="FF0000"/>
                </a:solidFill>
              </a:rPr>
              <a:t>Hypocalcemia</a:t>
            </a:r>
            <a:r>
              <a:rPr lang="en-US" dirty="0" smtClean="0"/>
              <a:t> stimulates high levels of PTH secretion; this is termed secondary hyperparathyroidism because the problem that causes the hyperparathyroidism is in the kidney, not at the parathyroid gland. Secondary hyperparathyroidism is treated by administering vitamin D and Ca</a:t>
            </a:r>
            <a:r>
              <a:rPr lang="en-US" baseline="30000" dirty="0" smtClean="0"/>
              <a:t>++</a:t>
            </a:r>
            <a:r>
              <a:rPr lang="en-US" dirty="0" smtClean="0"/>
              <a:t> supplements. </a:t>
            </a:r>
          </a:p>
          <a:p>
            <a:endParaRPr lang="ar-IQ" dirty="0" smtClean="0"/>
          </a:p>
          <a:p>
            <a:endParaRPr lang="ar-IQ" dirty="0"/>
          </a:p>
        </p:txBody>
      </p:sp>
    </p:spTree>
    <p:extLst>
      <p:ext uri="{BB962C8B-B14F-4D97-AF65-F5344CB8AC3E}">
        <p14:creationId xmlns:p14="http://schemas.microsoft.com/office/powerpoint/2010/main" val="2771846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116632"/>
            <a:ext cx="9144000" cy="6741368"/>
          </a:xfrm>
        </p:spPr>
        <p:txBody>
          <a:bodyPr>
            <a:normAutofit fontScale="92500" lnSpcReduction="10000"/>
          </a:bodyPr>
          <a:lstStyle/>
          <a:p>
            <a:pPr algn="ctr"/>
            <a:r>
              <a:rPr lang="en-US" sz="4300" b="1" u="sng" dirty="0">
                <a:solidFill>
                  <a:srgbClr val="FF0000"/>
                </a:solidFill>
              </a:rPr>
              <a:t>Stimulators   </a:t>
            </a:r>
            <a:endParaRPr lang="en-US" sz="4300" b="1" dirty="0">
              <a:solidFill>
                <a:srgbClr val="FF0000"/>
              </a:solidFill>
            </a:endParaRPr>
          </a:p>
          <a:p>
            <a:pPr lvl="0" algn="l" rtl="0"/>
            <a:r>
              <a:rPr lang="en-US" dirty="0"/>
              <a:t>Decreased serum [Ca</a:t>
            </a:r>
            <a:r>
              <a:rPr lang="en-US" baseline="30000" dirty="0"/>
              <a:t>2+</a:t>
            </a:r>
            <a:r>
              <a:rPr lang="en-US" dirty="0"/>
              <a:t>].</a:t>
            </a:r>
          </a:p>
          <a:p>
            <a:pPr lvl="0" algn="l" rtl="0"/>
            <a:r>
              <a:rPr lang="en-US" dirty="0"/>
              <a:t>Mild decreases in serum [Mg</a:t>
            </a:r>
            <a:r>
              <a:rPr lang="en-US" baseline="30000" dirty="0"/>
              <a:t>2+</a:t>
            </a:r>
            <a:r>
              <a:rPr lang="en-US" dirty="0"/>
              <a:t>].</a:t>
            </a:r>
          </a:p>
          <a:p>
            <a:pPr lvl="0" algn="l" rtl="0"/>
            <a:r>
              <a:rPr lang="en-US" dirty="0"/>
              <a:t>An increase in serum phosphate (increased phosphate causes it to complex with serum calcium, forming calcium phosphate, which reduces stimulation of Ca-sensitive receptors (</a:t>
            </a:r>
            <a:r>
              <a:rPr lang="en-US" dirty="0" err="1"/>
              <a:t>CaSr</a:t>
            </a:r>
            <a:r>
              <a:rPr lang="en-US" dirty="0"/>
              <a:t>) that do not sense Calcium phosphate, triggering an increase in PTH).</a:t>
            </a:r>
          </a:p>
          <a:p>
            <a:pPr algn="ctr" rtl="0"/>
            <a:r>
              <a:rPr lang="en-US" sz="4300" b="1" u="sng" dirty="0">
                <a:solidFill>
                  <a:srgbClr val="FF0000"/>
                </a:solidFill>
              </a:rPr>
              <a:t>Inhibitors</a:t>
            </a:r>
          </a:p>
          <a:p>
            <a:pPr lvl="0" algn="l" rtl="0"/>
            <a:r>
              <a:rPr lang="en-US" dirty="0"/>
              <a:t>Increased serum [Ca</a:t>
            </a:r>
            <a:r>
              <a:rPr lang="en-US" baseline="30000" dirty="0"/>
              <a:t>2+</a:t>
            </a:r>
            <a:r>
              <a:rPr lang="en-US" dirty="0"/>
              <a:t>].</a:t>
            </a:r>
          </a:p>
          <a:p>
            <a:pPr lvl="0" algn="l" rtl="0"/>
            <a:r>
              <a:rPr lang="en-US" dirty="0"/>
              <a:t>Severe decreases in serum [Mg</a:t>
            </a:r>
            <a:r>
              <a:rPr lang="en-US" baseline="30000" dirty="0"/>
              <a:t>2+</a:t>
            </a:r>
            <a:r>
              <a:rPr lang="en-US" dirty="0"/>
              <a:t>], which also produces symptoms of </a:t>
            </a:r>
            <a:r>
              <a:rPr lang="en-US" u="sng" dirty="0" err="1">
                <a:hlinkClick r:id="rId2" tooltip="Hypoparathyroidism"/>
              </a:rPr>
              <a:t>hypoparathyroidism</a:t>
            </a:r>
            <a:r>
              <a:rPr lang="en-US" dirty="0"/>
              <a:t> (such as </a:t>
            </a:r>
            <a:r>
              <a:rPr lang="en-US" u="sng" dirty="0" err="1">
                <a:hlinkClick r:id="rId3" tooltip="Hypocalcemia"/>
              </a:rPr>
              <a:t>hypocalcemia</a:t>
            </a:r>
            <a:r>
              <a:rPr lang="en-US" dirty="0"/>
              <a:t>).</a:t>
            </a:r>
          </a:p>
          <a:p>
            <a:endParaRPr lang="ar-IQ" dirty="0"/>
          </a:p>
        </p:txBody>
      </p:sp>
    </p:spTree>
    <p:extLst>
      <p:ext uri="{BB962C8B-B14F-4D97-AF65-F5344CB8AC3E}">
        <p14:creationId xmlns:p14="http://schemas.microsoft.com/office/powerpoint/2010/main" val="3391041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0"/>
            <a:ext cx="9144000" cy="6858000"/>
          </a:xfrm>
        </p:spPr>
        <p:txBody>
          <a:bodyPr/>
          <a:lstStyle/>
          <a:p>
            <a:pPr algn="ctr"/>
            <a:r>
              <a:rPr lang="en-US" sz="4000" b="1" u="sng" dirty="0">
                <a:solidFill>
                  <a:srgbClr val="FF0000"/>
                </a:solidFill>
              </a:rPr>
              <a:t>Mechanism of Action</a:t>
            </a:r>
            <a:endParaRPr lang="en-US" sz="4000" dirty="0">
              <a:solidFill>
                <a:srgbClr val="FF0000"/>
              </a:solidFill>
            </a:endParaRPr>
          </a:p>
          <a:p>
            <a:endParaRPr lang="ar-IQ"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8720"/>
            <a:ext cx="8964487" cy="594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9006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892480"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3799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6632"/>
            <a:ext cx="9144000"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0425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188640"/>
            <a:ext cx="9144000" cy="6669360"/>
          </a:xfrm>
        </p:spPr>
        <p:txBody>
          <a:bodyPr>
            <a:normAutofit lnSpcReduction="10000"/>
          </a:bodyPr>
          <a:lstStyle/>
          <a:p>
            <a:pPr algn="ctr"/>
            <a:r>
              <a:rPr lang="en-US" sz="4300" b="1" u="sng" dirty="0">
                <a:solidFill>
                  <a:srgbClr val="FF0000"/>
                </a:solidFill>
              </a:rPr>
              <a:t>Hyperparathyroidism</a:t>
            </a:r>
            <a:r>
              <a:rPr lang="en-US" sz="4300" u="sng" dirty="0">
                <a:solidFill>
                  <a:srgbClr val="FF0000"/>
                </a:solidFill>
              </a:rPr>
              <a:t> </a:t>
            </a:r>
            <a:endParaRPr lang="en-US" sz="4300" dirty="0">
              <a:solidFill>
                <a:srgbClr val="FF0000"/>
              </a:solidFill>
            </a:endParaRPr>
          </a:p>
          <a:p>
            <a:pPr lvl="0" algn="l" rtl="0"/>
            <a:r>
              <a:rPr lang="en-US" b="1" u="sng" dirty="0" smtClean="0"/>
              <a:t>Primary </a:t>
            </a:r>
            <a:r>
              <a:rPr lang="en-US" b="1" u="sng" dirty="0"/>
              <a:t>hyperparathyroidism</a:t>
            </a:r>
            <a:r>
              <a:rPr lang="en-US" u="sng" dirty="0"/>
              <a:t> </a:t>
            </a:r>
            <a:r>
              <a:rPr lang="en-US" dirty="0"/>
              <a:t>is the result of parathyroid gland disease, most commonly due to a parathyroid tumor (adenoma) which secretes the hormone without proper regulation. </a:t>
            </a:r>
            <a:endParaRPr lang="en-US" dirty="0" smtClean="0"/>
          </a:p>
          <a:p>
            <a:pPr lvl="0" algn="l" rtl="0"/>
            <a:r>
              <a:rPr lang="en-US" b="1" u="sng" dirty="0" smtClean="0"/>
              <a:t>Secondary </a:t>
            </a:r>
            <a:r>
              <a:rPr lang="en-US" b="1" u="sng" dirty="0"/>
              <a:t>hyperparathyroidism</a:t>
            </a:r>
            <a:r>
              <a:rPr lang="en-US" u="sng" dirty="0"/>
              <a:t> </a:t>
            </a:r>
            <a:r>
              <a:rPr lang="en-US" dirty="0"/>
              <a:t>is the situation where disease outside of the parathyroid gland leads to excessive secretion of parathyroid hormone. A common cause of this disorder is kidney disease - if the </a:t>
            </a:r>
            <a:r>
              <a:rPr lang="en-US" b="1" dirty="0">
                <a:solidFill>
                  <a:srgbClr val="FF0000"/>
                </a:solidFill>
              </a:rPr>
              <a:t>kidneys are unable to reabsorb calcium, blood calcium levels will fall</a:t>
            </a:r>
            <a:r>
              <a:rPr lang="en-US" dirty="0"/>
              <a:t>, stimulating continual secretion of parathyroid hormone to maintain normal calcium levels in blood.</a:t>
            </a:r>
          </a:p>
          <a:p>
            <a:pPr algn="l"/>
            <a:endParaRPr lang="ar-IQ" dirty="0"/>
          </a:p>
        </p:txBody>
      </p:sp>
    </p:spTree>
    <p:extLst>
      <p:ext uri="{BB962C8B-B14F-4D97-AF65-F5344CB8AC3E}">
        <p14:creationId xmlns:p14="http://schemas.microsoft.com/office/powerpoint/2010/main" val="1842009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9856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466730"/>
          </a:xfrm>
        </p:spPr>
        <p:txBody>
          <a:bodyPr/>
          <a:lstStyle/>
          <a:p>
            <a:endParaRPr lang="ar-IQ" dirty="0"/>
          </a:p>
        </p:txBody>
      </p:sp>
      <p:sp>
        <p:nvSpPr>
          <p:cNvPr id="3" name="Content Placeholder 2"/>
          <p:cNvSpPr>
            <a:spLocks noGrp="1"/>
          </p:cNvSpPr>
          <p:nvPr>
            <p:ph idx="1"/>
          </p:nvPr>
        </p:nvSpPr>
        <p:spPr>
          <a:xfrm>
            <a:off x="0" y="260648"/>
            <a:ext cx="9144000" cy="6597352"/>
          </a:xfrm>
        </p:spPr>
        <p:txBody>
          <a:bodyPr>
            <a:normAutofit lnSpcReduction="10000"/>
          </a:bodyPr>
          <a:lstStyle/>
          <a:p>
            <a:pPr algn="ctr" rtl="0"/>
            <a:r>
              <a:rPr lang="en-US" sz="5200" dirty="0">
                <a:solidFill>
                  <a:srgbClr val="FF0000"/>
                </a:solidFill>
              </a:rPr>
              <a:t> </a:t>
            </a:r>
            <a:r>
              <a:rPr lang="en-US" sz="5200" b="1" u="sng" dirty="0" err="1">
                <a:solidFill>
                  <a:srgbClr val="FF0000"/>
                </a:solidFill>
              </a:rPr>
              <a:t>Hypoparathyroidism</a:t>
            </a:r>
            <a:endParaRPr lang="en-US" sz="5200" dirty="0">
              <a:solidFill>
                <a:srgbClr val="FF0000"/>
              </a:solidFill>
            </a:endParaRPr>
          </a:p>
          <a:p>
            <a:pPr algn="l" rtl="0"/>
            <a:r>
              <a:rPr lang="en-US" dirty="0"/>
              <a:t>Inadequate production of parathyroid hormone typically results in decreased concentrations of calcium and increased concentrations of phosphorus in blood. Common causes of this disorder include surgical removal of the parathyroid glands and disease processes that lead to destruction of parathyroid glands. The resulting </a:t>
            </a:r>
            <a:r>
              <a:rPr lang="en-US" dirty="0" err="1"/>
              <a:t>hypocalcemia</a:t>
            </a:r>
            <a:r>
              <a:rPr lang="en-US" dirty="0"/>
              <a:t> often leads to </a:t>
            </a:r>
            <a:r>
              <a:rPr lang="en-US" dirty="0" err="1"/>
              <a:t>tetany</a:t>
            </a:r>
            <a:r>
              <a:rPr lang="en-US" dirty="0"/>
              <a:t>, and can be acutely life-threatening. Treatment focuses on restoring normal blood calcium concentrations by calcium infusions, oral calcium supplements and vitamin D therapy. </a:t>
            </a:r>
          </a:p>
        </p:txBody>
      </p:sp>
    </p:spTree>
    <p:extLst>
      <p:ext uri="{BB962C8B-B14F-4D97-AF65-F5344CB8AC3E}">
        <p14:creationId xmlns:p14="http://schemas.microsoft.com/office/powerpoint/2010/main" val="286951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188640"/>
            <a:ext cx="9144000" cy="6669360"/>
          </a:xfrm>
        </p:spPr>
        <p:txBody>
          <a:bodyPr/>
          <a:lstStyle/>
          <a:p>
            <a:pPr algn="ctr" rtl="0"/>
            <a:r>
              <a:rPr lang="en-US" sz="3600" b="1" u="sng" dirty="0" smtClean="0">
                <a:solidFill>
                  <a:srgbClr val="0070C0"/>
                </a:solidFill>
              </a:rPr>
              <a:t>A test for </a:t>
            </a:r>
            <a:r>
              <a:rPr lang="en-US" sz="3600" b="1" u="sng" dirty="0" smtClean="0">
                <a:solidFill>
                  <a:srgbClr val="0070C0"/>
                </a:solidFill>
                <a:hlinkClick r:id="rId2"/>
              </a:rPr>
              <a:t>parathyroid hormone</a:t>
            </a:r>
            <a:r>
              <a:rPr lang="en-US" sz="3600" b="1" u="sng" dirty="0" smtClean="0">
                <a:solidFill>
                  <a:srgbClr val="0070C0"/>
                </a:solidFill>
              </a:rPr>
              <a:t> (PTH) is done to:</a:t>
            </a:r>
            <a:endParaRPr lang="en-US" sz="3600" dirty="0" smtClean="0">
              <a:solidFill>
                <a:srgbClr val="0070C0"/>
              </a:solidFill>
            </a:endParaRPr>
          </a:p>
          <a:p>
            <a:pPr marL="0" indent="0" algn="l" rtl="0">
              <a:buNone/>
            </a:pPr>
            <a:r>
              <a:rPr lang="en-US" b="1" u="sng" dirty="0" smtClean="0">
                <a:solidFill>
                  <a:srgbClr val="FF0000"/>
                </a:solidFill>
              </a:rPr>
              <a:t>1-</a:t>
            </a:r>
            <a:r>
              <a:rPr lang="en-US" dirty="0" smtClean="0"/>
              <a:t>Help identify hyperparathyroidism.</a:t>
            </a:r>
          </a:p>
          <a:p>
            <a:pPr marL="0" indent="0" algn="l" rtl="0">
              <a:buNone/>
            </a:pPr>
            <a:r>
              <a:rPr lang="en-US" b="1" u="sng" dirty="0" smtClean="0">
                <a:solidFill>
                  <a:srgbClr val="FF0000"/>
                </a:solidFill>
              </a:rPr>
              <a:t>2-</a:t>
            </a:r>
            <a:r>
              <a:rPr lang="en-US" dirty="0" smtClean="0"/>
              <a:t>Find the cause of an abnormal blood calcium level.</a:t>
            </a:r>
          </a:p>
          <a:p>
            <a:pPr marL="0" indent="0" algn="l" rtl="0">
              <a:buNone/>
            </a:pPr>
            <a:r>
              <a:rPr lang="en-US" dirty="0" smtClean="0"/>
              <a:t> </a:t>
            </a:r>
            <a:r>
              <a:rPr lang="en-US" b="1" u="sng" dirty="0" smtClean="0">
                <a:solidFill>
                  <a:srgbClr val="FF0000"/>
                </a:solidFill>
              </a:rPr>
              <a:t>3-</a:t>
            </a:r>
            <a:r>
              <a:rPr lang="en-US" dirty="0" smtClean="0"/>
              <a:t> Check to see whether a problem with the </a:t>
            </a:r>
            <a:r>
              <a:rPr lang="en-US" dirty="0" smtClean="0">
                <a:hlinkClick r:id="rId3"/>
              </a:rPr>
              <a:t>parathyroid glands</a:t>
            </a:r>
            <a:r>
              <a:rPr lang="en-US" dirty="0" smtClean="0"/>
              <a:t> is causing the     abnormal calcium level.</a:t>
            </a:r>
          </a:p>
          <a:p>
            <a:pPr marL="0" indent="0" algn="l" rtl="0">
              <a:buNone/>
            </a:pPr>
            <a:r>
              <a:rPr lang="en-US" b="1" u="sng" dirty="0" smtClean="0">
                <a:solidFill>
                  <a:srgbClr val="FF0000"/>
                </a:solidFill>
              </a:rPr>
              <a:t>4-</a:t>
            </a:r>
            <a:r>
              <a:rPr lang="en-US" dirty="0" smtClean="0"/>
              <a:t>Watch for problems in people who have </a:t>
            </a:r>
            <a:r>
              <a:rPr lang="en-US" dirty="0" smtClean="0">
                <a:hlinkClick r:id="rId4"/>
              </a:rPr>
              <a:t>chronic kidney disease</a:t>
            </a:r>
            <a:r>
              <a:rPr lang="en-US" dirty="0" smtClean="0"/>
              <a:t>.</a:t>
            </a:r>
          </a:p>
          <a:p>
            <a:r>
              <a:rPr lang="ar-IQ" dirty="0" smtClean="0"/>
              <a:t>	</a:t>
            </a:r>
            <a:endParaRPr lang="en-US" dirty="0" smtClean="0"/>
          </a:p>
          <a:p>
            <a:r>
              <a:rPr lang="ar-IQ" dirty="0" smtClean="0"/>
              <a:t>	</a:t>
            </a:r>
            <a:endParaRPr lang="en-US" dirty="0" smtClean="0"/>
          </a:p>
          <a:p>
            <a:endParaRPr lang="ar-IQ" dirty="0" smtClean="0"/>
          </a:p>
          <a:p>
            <a:endParaRPr lang="ar-IQ" dirty="0"/>
          </a:p>
        </p:txBody>
      </p:sp>
    </p:spTree>
    <p:extLst>
      <p:ext uri="{BB962C8B-B14F-4D97-AF65-F5344CB8AC3E}">
        <p14:creationId xmlns:p14="http://schemas.microsoft.com/office/powerpoint/2010/main" val="2768302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0"/>
            <a:ext cx="9144000" cy="6858000"/>
          </a:xfrm>
        </p:spPr>
        <p:txBody>
          <a:bodyPr>
            <a:normAutofit/>
          </a:bodyPr>
          <a:lstStyle/>
          <a:p>
            <a:pPr algn="ctr"/>
            <a:r>
              <a:rPr lang="en-US" sz="4300" b="1" u="sng" dirty="0">
                <a:hlinkClick r:id="rId2" tooltip="Parathyroid hormone"/>
              </a:rPr>
              <a:t>Parathyroid hormone</a:t>
            </a:r>
            <a:endParaRPr lang="en-US" sz="4300" dirty="0"/>
          </a:p>
          <a:p>
            <a:pPr algn="l"/>
            <a:r>
              <a:rPr lang="en-US" dirty="0"/>
              <a:t>Parathyroid hormone (PTH</a:t>
            </a:r>
            <a:r>
              <a:rPr lang="en-US" dirty="0" smtClean="0"/>
              <a:t>) </a:t>
            </a:r>
            <a:r>
              <a:rPr lang="en-US" dirty="0"/>
              <a:t>is secreted by the </a:t>
            </a:r>
            <a:r>
              <a:rPr lang="en-US" dirty="0">
                <a:hlinkClick r:id="rId3" tooltip="Parathyroid chief cell"/>
              </a:rPr>
              <a:t>chief cells</a:t>
            </a:r>
            <a:r>
              <a:rPr lang="en-US" dirty="0"/>
              <a:t> of the </a:t>
            </a:r>
            <a:r>
              <a:rPr lang="en-US" dirty="0">
                <a:hlinkClick r:id="rId4" tooltip="Parathyroid gland"/>
              </a:rPr>
              <a:t>parathyroid glands</a:t>
            </a:r>
            <a:r>
              <a:rPr lang="en-US" dirty="0"/>
              <a:t> as a </a:t>
            </a:r>
            <a:r>
              <a:rPr lang="en-US" dirty="0">
                <a:hlinkClick r:id="rId5" tooltip="Polypeptide"/>
              </a:rPr>
              <a:t>polypeptide</a:t>
            </a:r>
            <a:r>
              <a:rPr lang="en-US" dirty="0"/>
              <a:t> </a:t>
            </a:r>
            <a:r>
              <a:rPr lang="en-US" b="1" dirty="0"/>
              <a:t>containing 84 </a:t>
            </a:r>
            <a:r>
              <a:rPr lang="en-US" b="1" dirty="0">
                <a:hlinkClick r:id="rId6" tooltip="Amino acids"/>
              </a:rPr>
              <a:t>amino acids</a:t>
            </a:r>
            <a:r>
              <a:rPr lang="en-US" dirty="0"/>
              <a:t>. </a:t>
            </a:r>
            <a:endParaRPr lang="en-US" dirty="0" smtClean="0"/>
          </a:p>
          <a:p>
            <a:pPr algn="l"/>
            <a:r>
              <a:rPr lang="en-US" dirty="0" smtClean="0"/>
              <a:t>It </a:t>
            </a:r>
            <a:r>
              <a:rPr lang="en-US" dirty="0"/>
              <a:t>acts to </a:t>
            </a:r>
            <a:r>
              <a:rPr lang="en-US" b="1" dirty="0"/>
              <a:t>increase the concentration of </a:t>
            </a:r>
            <a:r>
              <a:rPr lang="en-US" b="1" dirty="0">
                <a:hlinkClick r:id="rId7" tooltip="Calcium"/>
              </a:rPr>
              <a:t>calcium</a:t>
            </a:r>
            <a:r>
              <a:rPr lang="en-US" b="1" dirty="0"/>
              <a:t> (Ca</a:t>
            </a:r>
            <a:r>
              <a:rPr lang="en-US" b="1" baseline="30000" dirty="0"/>
              <a:t>2+</a:t>
            </a:r>
            <a:r>
              <a:rPr lang="en-US" b="1" dirty="0"/>
              <a:t>) in the </a:t>
            </a:r>
            <a:r>
              <a:rPr lang="en-US" b="1" dirty="0">
                <a:hlinkClick r:id="rId8" tooltip="Blood"/>
              </a:rPr>
              <a:t>blood</a:t>
            </a:r>
            <a:r>
              <a:rPr lang="en-US" b="1" dirty="0"/>
              <a:t>,</a:t>
            </a:r>
            <a:r>
              <a:rPr lang="en-US" dirty="0"/>
              <a:t> whereas </a:t>
            </a:r>
            <a:r>
              <a:rPr lang="en-US" b="1" dirty="0">
                <a:hlinkClick r:id="rId9" tooltip="Calcitonin"/>
              </a:rPr>
              <a:t>calcitonin</a:t>
            </a:r>
            <a:r>
              <a:rPr lang="en-US" dirty="0"/>
              <a:t> (a hormone produced by the </a:t>
            </a:r>
            <a:r>
              <a:rPr lang="en-US" dirty="0" err="1">
                <a:hlinkClick r:id="rId10" tooltip="Parafollicular cells"/>
              </a:rPr>
              <a:t>parafollicular</a:t>
            </a:r>
            <a:r>
              <a:rPr lang="en-US" dirty="0">
                <a:hlinkClick r:id="rId10" tooltip="Parafollicular cells"/>
              </a:rPr>
              <a:t> cells</a:t>
            </a:r>
            <a:r>
              <a:rPr lang="en-US" dirty="0"/>
              <a:t> (C cells) of the </a:t>
            </a:r>
            <a:r>
              <a:rPr lang="en-US" dirty="0">
                <a:hlinkClick r:id="rId11" tooltip="Thyroid gland"/>
              </a:rPr>
              <a:t>thyroid gland</a:t>
            </a:r>
            <a:r>
              <a:rPr lang="en-US" dirty="0"/>
              <a:t>) acts to </a:t>
            </a:r>
            <a:r>
              <a:rPr lang="en-US" b="1" dirty="0"/>
              <a:t>decrease calcium concentration</a:t>
            </a:r>
            <a:r>
              <a:rPr lang="en-US" dirty="0"/>
              <a:t>.</a:t>
            </a:r>
          </a:p>
          <a:p>
            <a:pPr algn="l"/>
            <a:r>
              <a:rPr lang="en-US" dirty="0"/>
              <a:t> </a:t>
            </a:r>
            <a:r>
              <a:rPr lang="en-US" dirty="0" smtClean="0"/>
              <a:t> </a:t>
            </a:r>
            <a:endParaRPr lang="en-US" dirty="0"/>
          </a:p>
          <a:p>
            <a:endParaRPr lang="ar-IQ" dirty="0"/>
          </a:p>
        </p:txBody>
      </p:sp>
      <p:pic>
        <p:nvPicPr>
          <p:cNvPr id="2050"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0" y="4316772"/>
            <a:ext cx="4320480" cy="2541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9724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0"/>
            <a:ext cx="9144000" cy="6858000"/>
          </a:xfrm>
        </p:spPr>
        <p:txBody>
          <a:bodyPr>
            <a:normAutofit lnSpcReduction="10000"/>
          </a:bodyPr>
          <a:lstStyle/>
          <a:p>
            <a:pPr algn="ctr"/>
            <a:r>
              <a:rPr lang="en-US" sz="4400" b="1" u="sng" dirty="0">
                <a:solidFill>
                  <a:srgbClr val="FF0000"/>
                </a:solidFill>
              </a:rPr>
              <a:t>Biosynthesis</a:t>
            </a:r>
            <a:r>
              <a:rPr lang="en-US" b="1" u="sng" dirty="0"/>
              <a:t> </a:t>
            </a:r>
            <a:endParaRPr lang="en-US" dirty="0"/>
          </a:p>
          <a:p>
            <a:pPr algn="l"/>
            <a:r>
              <a:rPr lang="en-US" b="1" u="sng" dirty="0">
                <a:solidFill>
                  <a:srgbClr val="FF0000"/>
                </a:solidFill>
              </a:rPr>
              <a:t>1-Pre-Pro PTH</a:t>
            </a:r>
            <a:r>
              <a:rPr lang="en-US" dirty="0"/>
              <a:t>: Consisting of 115 amino acids is first formed in </a:t>
            </a:r>
            <a:r>
              <a:rPr lang="en-US" dirty="0" err="1"/>
              <a:t>polysomes,adhering</a:t>
            </a:r>
            <a:r>
              <a:rPr lang="en-US" dirty="0"/>
              <a:t> on the rough ER membrane.</a:t>
            </a:r>
          </a:p>
          <a:p>
            <a:pPr algn="l"/>
            <a:r>
              <a:rPr lang="en-US" b="1" u="sng" dirty="0">
                <a:solidFill>
                  <a:srgbClr val="FF0000"/>
                </a:solidFill>
              </a:rPr>
              <a:t>2-Pro-PTH</a:t>
            </a:r>
            <a:r>
              <a:rPr lang="en-US" dirty="0"/>
              <a:t> : Before the formation of Pre-Pro PTH is completed ,its N-terminal end products into the lumen of rough ER and a single peptidase of rough ER membrane hydrolyzes the molecule to split off 25 amino </a:t>
            </a:r>
            <a:r>
              <a:rPr lang="en-US" dirty="0" err="1"/>
              <a:t>acid,and</a:t>
            </a:r>
            <a:r>
              <a:rPr lang="en-US" dirty="0"/>
              <a:t> thus </a:t>
            </a:r>
            <a:r>
              <a:rPr lang="en-US" b="1" dirty="0"/>
              <a:t>Pre-Pro PTH</a:t>
            </a:r>
            <a:r>
              <a:rPr lang="en-US" dirty="0"/>
              <a:t> is changed to </a:t>
            </a:r>
            <a:r>
              <a:rPr lang="en-US" b="1" dirty="0"/>
              <a:t>Pro-PTH</a:t>
            </a:r>
            <a:r>
              <a:rPr lang="en-US" dirty="0"/>
              <a:t> having 90 amino acids.</a:t>
            </a:r>
          </a:p>
          <a:p>
            <a:pPr algn="l"/>
            <a:r>
              <a:rPr lang="en-US" b="1" u="sng" dirty="0">
                <a:solidFill>
                  <a:srgbClr val="FF0000"/>
                </a:solidFill>
              </a:rPr>
              <a:t>3-PTH </a:t>
            </a:r>
            <a:r>
              <a:rPr lang="en-US" dirty="0"/>
              <a:t>: Pro-PTH is transferred to rough ER lumen and moves to Golgi </a:t>
            </a:r>
            <a:r>
              <a:rPr lang="en-US" dirty="0" err="1"/>
              <a:t>cisternae.Thus</a:t>
            </a:r>
            <a:r>
              <a:rPr lang="en-US" dirty="0"/>
              <a:t> </a:t>
            </a:r>
            <a:r>
              <a:rPr lang="en-US" b="1" dirty="0"/>
              <a:t>PTH </a:t>
            </a:r>
            <a:r>
              <a:rPr lang="en-US" dirty="0"/>
              <a:t> formed is packaged and stored in secretary vesicles.</a:t>
            </a:r>
          </a:p>
          <a:p>
            <a:endParaRPr lang="ar-IQ" dirty="0"/>
          </a:p>
        </p:txBody>
      </p:sp>
    </p:spTree>
    <p:extLst>
      <p:ext uri="{BB962C8B-B14F-4D97-AF65-F5344CB8AC3E}">
        <p14:creationId xmlns:p14="http://schemas.microsoft.com/office/powerpoint/2010/main" val="400890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116632"/>
            <a:ext cx="9144000" cy="6741368"/>
          </a:xfrm>
        </p:spPr>
        <p:txBody>
          <a:bodyPr>
            <a:normAutofit lnSpcReduction="10000"/>
          </a:bodyPr>
          <a:lstStyle/>
          <a:p>
            <a:pPr algn="ctr"/>
            <a:r>
              <a:rPr lang="en-US" sz="4200" b="1" u="sng" dirty="0">
                <a:solidFill>
                  <a:srgbClr val="FF0000"/>
                </a:solidFill>
              </a:rPr>
              <a:t>Regulation of PTH secretion</a:t>
            </a:r>
            <a:endParaRPr lang="en-US" sz="4200" b="1" dirty="0">
              <a:solidFill>
                <a:srgbClr val="FF0000"/>
              </a:solidFill>
            </a:endParaRPr>
          </a:p>
          <a:p>
            <a:pPr algn="l"/>
            <a:r>
              <a:rPr lang="en-US" dirty="0"/>
              <a:t>The stimulus for PTH secretion is </a:t>
            </a:r>
            <a:r>
              <a:rPr lang="en-US" sz="4200" b="1" u="sng" dirty="0" err="1" smtClean="0"/>
              <a:t>hypocalcemia</a:t>
            </a:r>
            <a:r>
              <a:rPr lang="en-US" dirty="0" smtClean="0"/>
              <a:t> .There </a:t>
            </a:r>
            <a:r>
              <a:rPr lang="en-US" dirty="0"/>
              <a:t>are three specific actions of PTH: </a:t>
            </a:r>
            <a:endParaRPr lang="en-US" dirty="0" smtClean="0"/>
          </a:p>
          <a:p>
            <a:pPr algn="l"/>
            <a:r>
              <a:rPr lang="en-US" sz="3800" b="1" u="sng" dirty="0" smtClean="0">
                <a:solidFill>
                  <a:srgbClr val="FF0000"/>
                </a:solidFill>
              </a:rPr>
              <a:t>1-</a:t>
            </a:r>
            <a:r>
              <a:rPr lang="en-US" dirty="0" smtClean="0"/>
              <a:t>it </a:t>
            </a:r>
            <a:r>
              <a:rPr lang="en-US" dirty="0"/>
              <a:t>stimulates release of calcium from bone by stimulating </a:t>
            </a:r>
            <a:r>
              <a:rPr lang="en-US" b="1" dirty="0"/>
              <a:t>bone resorption</a:t>
            </a:r>
            <a:r>
              <a:rPr lang="en-US" dirty="0"/>
              <a:t>. </a:t>
            </a:r>
            <a:endParaRPr lang="en-US" dirty="0" smtClean="0"/>
          </a:p>
          <a:p>
            <a:pPr algn="l"/>
            <a:r>
              <a:rPr lang="en-US" sz="3800" b="1" u="sng" dirty="0" smtClean="0">
                <a:solidFill>
                  <a:srgbClr val="FF0000"/>
                </a:solidFill>
              </a:rPr>
              <a:t>2-</a:t>
            </a:r>
            <a:r>
              <a:rPr lang="en-US" dirty="0" smtClean="0"/>
              <a:t>PTH </a:t>
            </a:r>
            <a:r>
              <a:rPr lang="en-US" dirty="0"/>
              <a:t>decreases the amount of calcium excreted in the urine, by stimulating </a:t>
            </a:r>
            <a:r>
              <a:rPr lang="en-US" b="1" dirty="0">
                <a:solidFill>
                  <a:srgbClr val="FF0000"/>
                </a:solidFill>
              </a:rPr>
              <a:t>calcium reabsorption</a:t>
            </a:r>
            <a:r>
              <a:rPr lang="en-US" dirty="0"/>
              <a:t> in the kidney. Finally, PTH indirectly promotes </a:t>
            </a:r>
            <a:r>
              <a:rPr lang="en-US" b="1" dirty="0"/>
              <a:t>calcium absorption</a:t>
            </a:r>
            <a:r>
              <a:rPr lang="en-US" dirty="0"/>
              <a:t> by the digestive tract, because it activates the enzyme in kidney cells that produces the hormone </a:t>
            </a:r>
            <a:r>
              <a:rPr lang="en-US" b="1" dirty="0"/>
              <a:t>1,25-(OH)</a:t>
            </a:r>
            <a:r>
              <a:rPr lang="en-US" b="1" baseline="-25000" dirty="0"/>
              <a:t>2</a:t>
            </a:r>
            <a:r>
              <a:rPr lang="en-US" b="1" dirty="0"/>
              <a:t>D</a:t>
            </a:r>
            <a:r>
              <a:rPr lang="en-US" dirty="0"/>
              <a:t> (the active form of </a:t>
            </a:r>
            <a:r>
              <a:rPr lang="en-US" b="1" dirty="0"/>
              <a:t>vitamin D</a:t>
            </a:r>
            <a:r>
              <a:rPr lang="en-US" dirty="0" smtClean="0"/>
              <a:t>).</a:t>
            </a:r>
            <a:endParaRPr lang="en-US" dirty="0"/>
          </a:p>
        </p:txBody>
      </p:sp>
    </p:spTree>
    <p:extLst>
      <p:ext uri="{BB962C8B-B14F-4D97-AF65-F5344CB8AC3E}">
        <p14:creationId xmlns:p14="http://schemas.microsoft.com/office/powerpoint/2010/main" val="2752770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332656"/>
            <a:ext cx="9144000" cy="6525344"/>
          </a:xfrm>
        </p:spPr>
        <p:txBody>
          <a:bodyPr/>
          <a:lstStyle/>
          <a:p>
            <a:pPr algn="l"/>
            <a:r>
              <a:rPr lang="en-US" sz="4000" dirty="0" smtClean="0"/>
              <a:t>The sensor on the parathyroid gland cell that detects changes in the ECF calcium concentration is a </a:t>
            </a:r>
            <a:r>
              <a:rPr lang="en-US" sz="4000" b="1" dirty="0" smtClean="0">
                <a:solidFill>
                  <a:srgbClr val="FF0000"/>
                </a:solidFill>
              </a:rPr>
              <a:t>G-protein</a:t>
            </a:r>
            <a:r>
              <a:rPr lang="en-US" sz="4000" dirty="0" smtClean="0"/>
              <a:t> coupled receptor that is </a:t>
            </a:r>
            <a:r>
              <a:rPr lang="en-US" sz="4000" dirty="0" err="1" smtClean="0"/>
              <a:t>a</a:t>
            </a:r>
            <a:r>
              <a:rPr lang="en-US" sz="4000" b="1" dirty="0" err="1" smtClean="0"/>
              <a:t>calcium</a:t>
            </a:r>
            <a:r>
              <a:rPr lang="en-US" sz="4000" b="1" dirty="0" smtClean="0"/>
              <a:t> receptor</a:t>
            </a:r>
            <a:r>
              <a:rPr lang="en-US" sz="4000" dirty="0" smtClean="0"/>
              <a:t>. </a:t>
            </a:r>
          </a:p>
          <a:p>
            <a:pPr algn="l"/>
            <a:r>
              <a:rPr lang="en-US" sz="4000" dirty="0" smtClean="0"/>
              <a:t>When ECF </a:t>
            </a:r>
            <a:r>
              <a:rPr lang="en-US" sz="4000" b="1" dirty="0" smtClean="0">
                <a:solidFill>
                  <a:srgbClr val="FF0000"/>
                </a:solidFill>
              </a:rPr>
              <a:t>calcium is high</a:t>
            </a:r>
            <a:r>
              <a:rPr lang="en-US" sz="4000" dirty="0" smtClean="0"/>
              <a:t>, calcium binds to the receptor and this </a:t>
            </a:r>
            <a:r>
              <a:rPr lang="en-US" sz="4000" b="1" dirty="0" smtClean="0">
                <a:solidFill>
                  <a:srgbClr val="FF0000"/>
                </a:solidFill>
              </a:rPr>
              <a:t>inhibits PTH </a:t>
            </a:r>
            <a:r>
              <a:rPr lang="en-US" sz="4000" dirty="0" smtClean="0"/>
              <a:t>secretion. </a:t>
            </a:r>
          </a:p>
          <a:p>
            <a:pPr algn="l"/>
            <a:r>
              <a:rPr lang="en-US" sz="4000" dirty="0" smtClean="0"/>
              <a:t>When </a:t>
            </a:r>
            <a:r>
              <a:rPr lang="en-US" sz="4000" b="1" dirty="0" smtClean="0">
                <a:solidFill>
                  <a:srgbClr val="FF0000"/>
                </a:solidFill>
              </a:rPr>
              <a:t>ECF calcium is low</a:t>
            </a:r>
            <a:r>
              <a:rPr lang="en-US" sz="4000" dirty="0" smtClean="0"/>
              <a:t>, the receptor is </a:t>
            </a:r>
            <a:r>
              <a:rPr lang="en-US" sz="4000" b="1" u="sng" dirty="0" smtClean="0">
                <a:solidFill>
                  <a:srgbClr val="FF0000"/>
                </a:solidFill>
              </a:rPr>
              <a:t>unbound</a:t>
            </a:r>
            <a:r>
              <a:rPr lang="en-US" sz="4000" dirty="0" smtClean="0"/>
              <a:t> and so there is no inhibition, and PTH secretion occurs.</a:t>
            </a:r>
          </a:p>
          <a:p>
            <a:endParaRPr lang="ar-IQ" sz="4000" dirty="0" smtClean="0"/>
          </a:p>
          <a:p>
            <a:endParaRPr lang="ar-IQ" dirty="0"/>
          </a:p>
        </p:txBody>
      </p:sp>
    </p:spTree>
    <p:extLst>
      <p:ext uri="{BB962C8B-B14F-4D97-AF65-F5344CB8AC3E}">
        <p14:creationId xmlns:p14="http://schemas.microsoft.com/office/powerpoint/2010/main" val="1353484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620688"/>
            <a:ext cx="9144000"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298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8712968" cy="6408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5921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188640"/>
            <a:ext cx="9144000" cy="6669360"/>
          </a:xfrm>
        </p:spPr>
        <p:txBody>
          <a:bodyPr>
            <a:normAutofit/>
          </a:bodyPr>
          <a:lstStyle/>
          <a:p>
            <a:pPr algn="ctr" rtl="0"/>
            <a:r>
              <a:rPr lang="en-US" b="1" u="sng" dirty="0">
                <a:solidFill>
                  <a:srgbClr val="FF0000"/>
                </a:solidFill>
              </a:rPr>
              <a:t>PTH Effects on Bone</a:t>
            </a:r>
            <a:r>
              <a:rPr lang="en-US" dirty="0">
                <a:solidFill>
                  <a:srgbClr val="FF0000"/>
                </a:solidFill>
              </a:rPr>
              <a:t> </a:t>
            </a:r>
            <a:endParaRPr lang="en-US" dirty="0" smtClean="0">
              <a:solidFill>
                <a:srgbClr val="FF0000"/>
              </a:solidFill>
            </a:endParaRPr>
          </a:p>
          <a:p>
            <a:pPr algn="l" rtl="0"/>
            <a:r>
              <a:rPr lang="en-US" dirty="0" smtClean="0"/>
              <a:t>PTH </a:t>
            </a:r>
            <a:r>
              <a:rPr lang="en-US" dirty="0"/>
              <a:t>has a rapid effect </a:t>
            </a:r>
            <a:r>
              <a:rPr lang="en-US" b="1" dirty="0"/>
              <a:t>(occurring within minutes</a:t>
            </a:r>
            <a:r>
              <a:rPr lang="en-US" dirty="0"/>
              <a:t>), whereby it stimulates osteoblasts to pump Ca</a:t>
            </a:r>
            <a:r>
              <a:rPr lang="en-US" baseline="30000" dirty="0"/>
              <a:t>++</a:t>
            </a:r>
            <a:r>
              <a:rPr lang="en-US" dirty="0"/>
              <a:t> ions out of the fluid surrounding the bone (which has a higher Ca</a:t>
            </a:r>
            <a:r>
              <a:rPr lang="en-US" baseline="30000" dirty="0"/>
              <a:t>++</a:t>
            </a:r>
            <a:r>
              <a:rPr lang="en-US" dirty="0"/>
              <a:t> concentration) and into the ECF. Over a longer time course, PTH stimulates bone resorption. </a:t>
            </a:r>
            <a:r>
              <a:rPr lang="en-US" dirty="0" smtClean="0"/>
              <a:t>PTH </a:t>
            </a:r>
            <a:r>
              <a:rPr lang="en-US" dirty="0"/>
              <a:t>stimulation of osteoblasts causes them to express a signaling molecule that activates osteoclasts. </a:t>
            </a:r>
          </a:p>
        </p:txBody>
      </p:sp>
    </p:spTree>
    <p:extLst>
      <p:ext uri="{BB962C8B-B14F-4D97-AF65-F5344CB8AC3E}">
        <p14:creationId xmlns:p14="http://schemas.microsoft.com/office/powerpoint/2010/main" val="199581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583362"/>
          </a:xfrm>
        </p:spPr>
        <p:txBody>
          <a:bodyPr/>
          <a:lstStyle/>
          <a:p>
            <a:endParaRPr lang="ar-IQ" dirty="0"/>
          </a:p>
        </p:txBody>
      </p:sp>
      <p:sp>
        <p:nvSpPr>
          <p:cNvPr id="3" name="Content Placeholder 2"/>
          <p:cNvSpPr>
            <a:spLocks noGrp="1"/>
          </p:cNvSpPr>
          <p:nvPr>
            <p:ph idx="1"/>
          </p:nvPr>
        </p:nvSpPr>
        <p:spPr>
          <a:xfrm>
            <a:off x="0" y="188640"/>
            <a:ext cx="9144000" cy="6669360"/>
          </a:xfrm>
        </p:spPr>
        <p:txBody>
          <a:bodyPr>
            <a:normAutofit/>
          </a:bodyPr>
          <a:lstStyle/>
          <a:p>
            <a:pPr algn="ctr" rtl="0"/>
            <a:r>
              <a:rPr lang="en-US" b="1" u="sng" dirty="0" smtClean="0">
                <a:solidFill>
                  <a:srgbClr val="FF0000"/>
                </a:solidFill>
              </a:rPr>
              <a:t>PTH Effects on Kidney</a:t>
            </a:r>
            <a:endParaRPr lang="en-US" dirty="0" smtClean="0">
              <a:solidFill>
                <a:srgbClr val="FF0000"/>
              </a:solidFill>
            </a:endParaRPr>
          </a:p>
          <a:p>
            <a:pPr algn="l"/>
            <a:r>
              <a:rPr lang="en-US" b="1" u="sng" dirty="0" smtClean="0">
                <a:solidFill>
                  <a:srgbClr val="FF0000"/>
                </a:solidFill>
              </a:rPr>
              <a:t>1-</a:t>
            </a:r>
            <a:r>
              <a:rPr lang="en-US" dirty="0" smtClean="0">
                <a:solidFill>
                  <a:srgbClr val="FF0000"/>
                </a:solidFill>
              </a:rPr>
              <a:t>I</a:t>
            </a:r>
            <a:r>
              <a:rPr lang="en-US" dirty="0" smtClean="0"/>
              <a:t>t </a:t>
            </a:r>
            <a:r>
              <a:rPr lang="en-US" dirty="0"/>
              <a:t>decreases the loss of Ca</a:t>
            </a:r>
            <a:r>
              <a:rPr lang="en-US" baseline="30000" dirty="0"/>
              <a:t>++</a:t>
            </a:r>
            <a:r>
              <a:rPr lang="en-US" dirty="0"/>
              <a:t> ions in the urine by stimulating Ca</a:t>
            </a:r>
            <a:r>
              <a:rPr lang="en-US" baseline="30000" dirty="0"/>
              <a:t>++</a:t>
            </a:r>
            <a:r>
              <a:rPr lang="en-US" dirty="0"/>
              <a:t> </a:t>
            </a:r>
            <a:r>
              <a:rPr lang="en-US" dirty="0" smtClean="0"/>
              <a:t>reabsorption.</a:t>
            </a:r>
          </a:p>
          <a:p>
            <a:pPr algn="l"/>
            <a:r>
              <a:rPr lang="en-US" dirty="0" smtClean="0"/>
              <a:t>As </a:t>
            </a:r>
            <a:r>
              <a:rPr lang="en-US" dirty="0"/>
              <a:t>well as stimulating Ca</a:t>
            </a:r>
            <a:r>
              <a:rPr lang="en-US" baseline="30000" dirty="0"/>
              <a:t>++</a:t>
            </a:r>
            <a:r>
              <a:rPr lang="en-US" dirty="0"/>
              <a:t> reabsorption, PTH also inhibits phosphate reabsorption in the kidney.</a:t>
            </a:r>
          </a:p>
          <a:p>
            <a:pPr algn="l"/>
            <a:r>
              <a:rPr lang="en-US" b="1" u="sng" dirty="0">
                <a:solidFill>
                  <a:srgbClr val="FF0000"/>
                </a:solidFill>
              </a:rPr>
              <a:t>2-</a:t>
            </a:r>
            <a:r>
              <a:rPr lang="en-US" dirty="0"/>
              <a:t>Stimulate production of 1,25(OH)</a:t>
            </a:r>
            <a:r>
              <a:rPr lang="en-US" baseline="-25000" dirty="0"/>
              <a:t>2</a:t>
            </a:r>
            <a:r>
              <a:rPr lang="en-US" dirty="0"/>
              <a:t>D, the active form of vitamin D. A precursor (known specifically as vitamin D</a:t>
            </a:r>
            <a:r>
              <a:rPr lang="en-US" baseline="-25000" dirty="0"/>
              <a:t>3</a:t>
            </a:r>
            <a:r>
              <a:rPr lang="en-US" dirty="0"/>
              <a:t> or </a:t>
            </a:r>
            <a:r>
              <a:rPr lang="en-US" dirty="0" err="1"/>
              <a:t>cholecalciferol</a:t>
            </a:r>
            <a:r>
              <a:rPr lang="en-US" dirty="0"/>
              <a:t>) is synthesized in a photochemical reaction in the skin, in response to sunlight. </a:t>
            </a:r>
          </a:p>
        </p:txBody>
      </p:sp>
    </p:spTree>
    <p:extLst>
      <p:ext uri="{BB962C8B-B14F-4D97-AF65-F5344CB8AC3E}">
        <p14:creationId xmlns:p14="http://schemas.microsoft.com/office/powerpoint/2010/main" val="1246454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658</Words>
  <Application>Microsoft Office PowerPoint</Application>
  <PresentationFormat>On-screen Show (4:3)</PresentationFormat>
  <Paragraphs>46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15</cp:revision>
  <dcterms:created xsi:type="dcterms:W3CDTF">2016-04-19T16:07:25Z</dcterms:created>
  <dcterms:modified xsi:type="dcterms:W3CDTF">2016-04-19T16:45:34Z</dcterms:modified>
</cp:coreProperties>
</file>