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75"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A5BF254B-C2C2-44D2-BD7B-F0C836FA81DC}" type="datetimeFigureOut">
              <a:rPr lang="ar-IQ" smtClean="0"/>
              <a:t>24/05/1439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596B7AF-1E5C-4F02-B135-D8670CFC9E6A}" type="slidenum">
              <a:rPr lang="ar-IQ" smtClean="0"/>
              <a:t>‹#›</a:t>
            </a:fld>
            <a:endParaRPr lang="ar-IQ"/>
          </a:p>
        </p:txBody>
      </p:sp>
    </p:spTree>
    <p:extLst>
      <p:ext uri="{BB962C8B-B14F-4D97-AF65-F5344CB8AC3E}">
        <p14:creationId xmlns:p14="http://schemas.microsoft.com/office/powerpoint/2010/main" val="1491897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A5BF254B-C2C2-44D2-BD7B-F0C836FA81DC}" type="datetimeFigureOut">
              <a:rPr lang="ar-IQ" smtClean="0"/>
              <a:t>24/05/1439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596B7AF-1E5C-4F02-B135-D8670CFC9E6A}" type="slidenum">
              <a:rPr lang="ar-IQ" smtClean="0"/>
              <a:t>‹#›</a:t>
            </a:fld>
            <a:endParaRPr lang="ar-IQ"/>
          </a:p>
        </p:txBody>
      </p:sp>
    </p:spTree>
    <p:extLst>
      <p:ext uri="{BB962C8B-B14F-4D97-AF65-F5344CB8AC3E}">
        <p14:creationId xmlns:p14="http://schemas.microsoft.com/office/powerpoint/2010/main" val="3492397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A5BF254B-C2C2-44D2-BD7B-F0C836FA81DC}" type="datetimeFigureOut">
              <a:rPr lang="ar-IQ" smtClean="0"/>
              <a:t>24/05/1439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596B7AF-1E5C-4F02-B135-D8670CFC9E6A}" type="slidenum">
              <a:rPr lang="ar-IQ" smtClean="0"/>
              <a:t>‹#›</a:t>
            </a:fld>
            <a:endParaRPr lang="ar-IQ"/>
          </a:p>
        </p:txBody>
      </p:sp>
    </p:spTree>
    <p:extLst>
      <p:ext uri="{BB962C8B-B14F-4D97-AF65-F5344CB8AC3E}">
        <p14:creationId xmlns:p14="http://schemas.microsoft.com/office/powerpoint/2010/main" val="3493894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A5BF254B-C2C2-44D2-BD7B-F0C836FA81DC}" type="datetimeFigureOut">
              <a:rPr lang="ar-IQ" smtClean="0"/>
              <a:t>24/05/1439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596B7AF-1E5C-4F02-B135-D8670CFC9E6A}" type="slidenum">
              <a:rPr lang="ar-IQ" smtClean="0"/>
              <a:t>‹#›</a:t>
            </a:fld>
            <a:endParaRPr lang="ar-IQ"/>
          </a:p>
        </p:txBody>
      </p:sp>
    </p:spTree>
    <p:extLst>
      <p:ext uri="{BB962C8B-B14F-4D97-AF65-F5344CB8AC3E}">
        <p14:creationId xmlns:p14="http://schemas.microsoft.com/office/powerpoint/2010/main" val="3097622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BF254B-C2C2-44D2-BD7B-F0C836FA81DC}" type="datetimeFigureOut">
              <a:rPr lang="ar-IQ" smtClean="0"/>
              <a:t>24/05/1439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596B7AF-1E5C-4F02-B135-D8670CFC9E6A}" type="slidenum">
              <a:rPr lang="ar-IQ" smtClean="0"/>
              <a:t>‹#›</a:t>
            </a:fld>
            <a:endParaRPr lang="ar-IQ"/>
          </a:p>
        </p:txBody>
      </p:sp>
    </p:spTree>
    <p:extLst>
      <p:ext uri="{BB962C8B-B14F-4D97-AF65-F5344CB8AC3E}">
        <p14:creationId xmlns:p14="http://schemas.microsoft.com/office/powerpoint/2010/main" val="1266470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A5BF254B-C2C2-44D2-BD7B-F0C836FA81DC}" type="datetimeFigureOut">
              <a:rPr lang="ar-IQ" smtClean="0"/>
              <a:t>24/05/1439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596B7AF-1E5C-4F02-B135-D8670CFC9E6A}" type="slidenum">
              <a:rPr lang="ar-IQ" smtClean="0"/>
              <a:t>‹#›</a:t>
            </a:fld>
            <a:endParaRPr lang="ar-IQ"/>
          </a:p>
        </p:txBody>
      </p:sp>
    </p:spTree>
    <p:extLst>
      <p:ext uri="{BB962C8B-B14F-4D97-AF65-F5344CB8AC3E}">
        <p14:creationId xmlns:p14="http://schemas.microsoft.com/office/powerpoint/2010/main" val="2437168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A5BF254B-C2C2-44D2-BD7B-F0C836FA81DC}" type="datetimeFigureOut">
              <a:rPr lang="ar-IQ" smtClean="0"/>
              <a:t>24/05/1439</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E596B7AF-1E5C-4F02-B135-D8670CFC9E6A}" type="slidenum">
              <a:rPr lang="ar-IQ" smtClean="0"/>
              <a:t>‹#›</a:t>
            </a:fld>
            <a:endParaRPr lang="ar-IQ"/>
          </a:p>
        </p:txBody>
      </p:sp>
    </p:spTree>
    <p:extLst>
      <p:ext uri="{BB962C8B-B14F-4D97-AF65-F5344CB8AC3E}">
        <p14:creationId xmlns:p14="http://schemas.microsoft.com/office/powerpoint/2010/main" val="1013384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A5BF254B-C2C2-44D2-BD7B-F0C836FA81DC}" type="datetimeFigureOut">
              <a:rPr lang="ar-IQ" smtClean="0"/>
              <a:t>24/05/1439</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E596B7AF-1E5C-4F02-B135-D8670CFC9E6A}" type="slidenum">
              <a:rPr lang="ar-IQ" smtClean="0"/>
              <a:t>‹#›</a:t>
            </a:fld>
            <a:endParaRPr lang="ar-IQ"/>
          </a:p>
        </p:txBody>
      </p:sp>
    </p:spTree>
    <p:extLst>
      <p:ext uri="{BB962C8B-B14F-4D97-AF65-F5344CB8AC3E}">
        <p14:creationId xmlns:p14="http://schemas.microsoft.com/office/powerpoint/2010/main" val="2601061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F254B-C2C2-44D2-BD7B-F0C836FA81DC}" type="datetimeFigureOut">
              <a:rPr lang="ar-IQ" smtClean="0"/>
              <a:t>24/05/1439</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E596B7AF-1E5C-4F02-B135-D8670CFC9E6A}" type="slidenum">
              <a:rPr lang="ar-IQ" smtClean="0"/>
              <a:t>‹#›</a:t>
            </a:fld>
            <a:endParaRPr lang="ar-IQ"/>
          </a:p>
        </p:txBody>
      </p:sp>
    </p:spTree>
    <p:extLst>
      <p:ext uri="{BB962C8B-B14F-4D97-AF65-F5344CB8AC3E}">
        <p14:creationId xmlns:p14="http://schemas.microsoft.com/office/powerpoint/2010/main" val="1324494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BF254B-C2C2-44D2-BD7B-F0C836FA81DC}" type="datetimeFigureOut">
              <a:rPr lang="ar-IQ" smtClean="0"/>
              <a:t>24/05/1439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596B7AF-1E5C-4F02-B135-D8670CFC9E6A}" type="slidenum">
              <a:rPr lang="ar-IQ" smtClean="0"/>
              <a:t>‹#›</a:t>
            </a:fld>
            <a:endParaRPr lang="ar-IQ"/>
          </a:p>
        </p:txBody>
      </p:sp>
    </p:spTree>
    <p:extLst>
      <p:ext uri="{BB962C8B-B14F-4D97-AF65-F5344CB8AC3E}">
        <p14:creationId xmlns:p14="http://schemas.microsoft.com/office/powerpoint/2010/main" val="1016751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BF254B-C2C2-44D2-BD7B-F0C836FA81DC}" type="datetimeFigureOut">
              <a:rPr lang="ar-IQ" smtClean="0"/>
              <a:t>24/05/1439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596B7AF-1E5C-4F02-B135-D8670CFC9E6A}" type="slidenum">
              <a:rPr lang="ar-IQ" smtClean="0"/>
              <a:t>‹#›</a:t>
            </a:fld>
            <a:endParaRPr lang="ar-IQ"/>
          </a:p>
        </p:txBody>
      </p:sp>
    </p:spTree>
    <p:extLst>
      <p:ext uri="{BB962C8B-B14F-4D97-AF65-F5344CB8AC3E}">
        <p14:creationId xmlns:p14="http://schemas.microsoft.com/office/powerpoint/2010/main" val="1663240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5BF254B-C2C2-44D2-BD7B-F0C836FA81DC}" type="datetimeFigureOut">
              <a:rPr lang="ar-IQ" smtClean="0"/>
              <a:t>24/05/1439</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596B7AF-1E5C-4F02-B135-D8670CFC9E6A}" type="slidenum">
              <a:rPr lang="ar-IQ" smtClean="0"/>
              <a:t>‹#›</a:t>
            </a:fld>
            <a:endParaRPr lang="ar-IQ"/>
          </a:p>
        </p:txBody>
      </p:sp>
    </p:spTree>
    <p:extLst>
      <p:ext uri="{BB962C8B-B14F-4D97-AF65-F5344CB8AC3E}">
        <p14:creationId xmlns:p14="http://schemas.microsoft.com/office/powerpoint/2010/main" val="1134757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en.wikipedia.org/wiki/Body_fat" TargetMode="External"/><Relationship Id="rId7" Type="http://schemas.openxmlformats.org/officeDocument/2006/relationships/hyperlink" Target="http://en.wikipedia.org/wiki/Metres" TargetMode="External"/><Relationship Id="rId2" Type="http://schemas.openxmlformats.org/officeDocument/2006/relationships/hyperlink" Target="http://en.wikipedia.org/wiki/Medical_condition" TargetMode="External"/><Relationship Id="rId1" Type="http://schemas.openxmlformats.org/officeDocument/2006/relationships/slideLayout" Target="../slideLayouts/slideLayout1.xml"/><Relationship Id="rId6" Type="http://schemas.openxmlformats.org/officeDocument/2006/relationships/hyperlink" Target="http://en.wikipedia.org/wiki/Kilograms" TargetMode="External"/><Relationship Id="rId5" Type="http://schemas.openxmlformats.org/officeDocument/2006/relationships/hyperlink" Target="http://en.wikipedia.org/wiki/Body_mass_index" TargetMode="External"/><Relationship Id="rId4" Type="http://schemas.openxmlformats.org/officeDocument/2006/relationships/hyperlink" Target="http://en.wikipedia.org/wiki/Life_expectancy"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www.emedicinehealth.com/script/main/art.asp?articlekey=58752"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Insulin" TargetMode="External"/><Relationship Id="rId2" Type="http://schemas.openxmlformats.org/officeDocument/2006/relationships/hyperlink" Target="http://en.wikipedia.org/wiki/Physiologica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Muscle" TargetMode="External"/><Relationship Id="rId2" Type="http://schemas.openxmlformats.org/officeDocument/2006/relationships/hyperlink" Target="http://en.wikipedia.org/wiki/Fat"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en.wikipedia.org/wiki/Food_energy" TargetMode="External"/><Relationship Id="rId13" Type="http://schemas.openxmlformats.org/officeDocument/2006/relationships/hyperlink" Target="http://en.wikipedia.org/wiki/Psychiatric_illness" TargetMode="External"/><Relationship Id="rId3" Type="http://schemas.openxmlformats.org/officeDocument/2006/relationships/hyperlink" Target="http://en.wikipedia.org/wiki/Cardiovascular_diseases" TargetMode="External"/><Relationship Id="rId7" Type="http://schemas.openxmlformats.org/officeDocument/2006/relationships/hyperlink" Target="http://en.wikipedia.org/wiki/Osteoarthritis" TargetMode="External"/><Relationship Id="rId12" Type="http://schemas.openxmlformats.org/officeDocument/2006/relationships/hyperlink" Target="http://en.wikipedia.org/wiki/Medication" TargetMode="External"/><Relationship Id="rId2" Type="http://schemas.openxmlformats.org/officeDocument/2006/relationships/hyperlink" Target="http://en.wikipedia.org/wiki/Obesity-associated_morbidity" TargetMode="External"/><Relationship Id="rId1" Type="http://schemas.openxmlformats.org/officeDocument/2006/relationships/slideLayout" Target="../slideLayouts/slideLayout2.xml"/><Relationship Id="rId6" Type="http://schemas.openxmlformats.org/officeDocument/2006/relationships/hyperlink" Target="http://en.wikipedia.org/wiki/Cancer" TargetMode="External"/><Relationship Id="rId11" Type="http://schemas.openxmlformats.org/officeDocument/2006/relationships/hyperlink" Target="http://en.wikipedia.org/wiki/Endocrine" TargetMode="External"/><Relationship Id="rId5" Type="http://schemas.openxmlformats.org/officeDocument/2006/relationships/hyperlink" Target="http://en.wikipedia.org/wiki/Obstructive_sleep_apnea" TargetMode="External"/><Relationship Id="rId10" Type="http://schemas.openxmlformats.org/officeDocument/2006/relationships/hyperlink" Target="http://en.wikipedia.org/wiki/Gene" TargetMode="External"/><Relationship Id="rId4" Type="http://schemas.openxmlformats.org/officeDocument/2006/relationships/hyperlink" Target="http://en.wikipedia.org/wiki/Diabetes_mellitus_type_2" TargetMode="External"/><Relationship Id="rId9" Type="http://schemas.openxmlformats.org/officeDocument/2006/relationships/hyperlink" Target="http://en.wikipedia.org/wiki/Polygenic_inheritanc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Medical_condition" TargetMode="External"/><Relationship Id="rId7" Type="http://schemas.openxmlformats.org/officeDocument/2006/relationships/hyperlink" Target="http://en.wikipedia.org/wiki/Body_fat_percentage" TargetMode="External"/><Relationship Id="rId2" Type="http://schemas.openxmlformats.org/officeDocument/2006/relationships/hyperlink" Target="http://en.wikipedia.org/wiki/Classification_of_obesity" TargetMode="External"/><Relationship Id="rId1" Type="http://schemas.openxmlformats.org/officeDocument/2006/relationships/slideLayout" Target="../slideLayouts/slideLayout2.xml"/><Relationship Id="rId6" Type="http://schemas.openxmlformats.org/officeDocument/2006/relationships/hyperlink" Target="http://en.wikipedia.org/wiki/Waist-hip_ratio" TargetMode="External"/><Relationship Id="rId5" Type="http://schemas.openxmlformats.org/officeDocument/2006/relationships/hyperlink" Target="http://en.wikipedia.org/wiki/Body_mass_index" TargetMode="External"/><Relationship Id="rId4" Type="http://schemas.openxmlformats.org/officeDocument/2006/relationships/hyperlink" Target="http://en.wikipedia.org/wiki/Body_fa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IQ" dirty="0"/>
          </a:p>
        </p:txBody>
      </p:sp>
      <p:sp>
        <p:nvSpPr>
          <p:cNvPr id="3" name="Subtitle 2"/>
          <p:cNvSpPr>
            <a:spLocks noGrp="1"/>
          </p:cNvSpPr>
          <p:nvPr>
            <p:ph type="subTitle" idx="1"/>
          </p:nvPr>
        </p:nvSpPr>
        <p:spPr>
          <a:xfrm>
            <a:off x="179512" y="1700809"/>
            <a:ext cx="8784976" cy="4968551"/>
          </a:xfrm>
        </p:spPr>
        <p:txBody>
          <a:bodyPr>
            <a:normAutofit lnSpcReduction="10000"/>
          </a:bodyPr>
          <a:lstStyle/>
          <a:p>
            <a:pPr algn="l"/>
            <a:endParaRPr lang="en-US" dirty="0" smtClean="0">
              <a:solidFill>
                <a:schemeClr val="tx1"/>
              </a:solidFill>
            </a:endParaRPr>
          </a:p>
          <a:p>
            <a:pPr algn="l"/>
            <a:r>
              <a:rPr lang="en-US" dirty="0" smtClean="0">
                <a:solidFill>
                  <a:schemeClr val="tx1"/>
                </a:solidFill>
              </a:rPr>
              <a:t>Obesity</a:t>
            </a:r>
            <a:r>
              <a:rPr lang="en-US" dirty="0">
                <a:solidFill>
                  <a:schemeClr val="tx1"/>
                </a:solidFill>
              </a:rPr>
              <a:t> is a </a:t>
            </a:r>
            <a:r>
              <a:rPr lang="en-US" dirty="0">
                <a:solidFill>
                  <a:schemeClr val="tx1"/>
                </a:solidFill>
                <a:hlinkClick r:id="rId2" tooltip="Medical condition"/>
              </a:rPr>
              <a:t>medical condition</a:t>
            </a:r>
            <a:r>
              <a:rPr lang="en-US" dirty="0">
                <a:solidFill>
                  <a:schemeClr val="tx1"/>
                </a:solidFill>
              </a:rPr>
              <a:t> in which excess </a:t>
            </a:r>
            <a:r>
              <a:rPr lang="en-US" dirty="0">
                <a:solidFill>
                  <a:schemeClr val="tx1"/>
                </a:solidFill>
                <a:hlinkClick r:id="rId3" tooltip="Body fat"/>
              </a:rPr>
              <a:t>body fat</a:t>
            </a:r>
            <a:r>
              <a:rPr lang="en-US" dirty="0">
                <a:solidFill>
                  <a:schemeClr val="tx1"/>
                </a:solidFill>
              </a:rPr>
              <a:t> has accumulated to the extent that it may have an adverse effect on health, leading to reduced </a:t>
            </a:r>
            <a:r>
              <a:rPr lang="en-US" dirty="0">
                <a:solidFill>
                  <a:schemeClr val="tx1"/>
                </a:solidFill>
                <a:hlinkClick r:id="rId4" tooltip="Life expectancy"/>
              </a:rPr>
              <a:t>life expectancy</a:t>
            </a:r>
            <a:r>
              <a:rPr lang="en-US" dirty="0">
                <a:solidFill>
                  <a:schemeClr val="tx1"/>
                </a:solidFill>
              </a:rPr>
              <a:t> and/or increased health problems. </a:t>
            </a:r>
            <a:endParaRPr lang="en-US" dirty="0" smtClean="0">
              <a:solidFill>
                <a:schemeClr val="tx1"/>
              </a:solidFill>
            </a:endParaRPr>
          </a:p>
          <a:p>
            <a:pPr algn="l"/>
            <a:endParaRPr lang="en-US" dirty="0">
              <a:solidFill>
                <a:schemeClr val="tx1"/>
              </a:solidFill>
            </a:endParaRPr>
          </a:p>
          <a:p>
            <a:pPr algn="l"/>
            <a:r>
              <a:rPr lang="en-US" dirty="0" smtClean="0">
                <a:solidFill>
                  <a:schemeClr val="tx1"/>
                </a:solidFill>
              </a:rPr>
              <a:t>People </a:t>
            </a:r>
            <a:r>
              <a:rPr lang="en-US" dirty="0">
                <a:solidFill>
                  <a:schemeClr val="tx1"/>
                </a:solidFill>
              </a:rPr>
              <a:t>are considered obese when their </a:t>
            </a:r>
            <a:r>
              <a:rPr lang="en-US" dirty="0">
                <a:solidFill>
                  <a:schemeClr val="tx1"/>
                </a:solidFill>
                <a:hlinkClick r:id="rId5" tooltip="Body mass index"/>
              </a:rPr>
              <a:t>body mass index</a:t>
            </a:r>
            <a:r>
              <a:rPr lang="en-US" dirty="0">
                <a:solidFill>
                  <a:schemeClr val="tx1"/>
                </a:solidFill>
              </a:rPr>
              <a:t> (BMI), a measurement obtained by dividing a person's weight in </a:t>
            </a:r>
            <a:r>
              <a:rPr lang="en-US" dirty="0">
                <a:solidFill>
                  <a:schemeClr val="tx1"/>
                </a:solidFill>
                <a:hlinkClick r:id="rId6" tooltip="Kilograms"/>
              </a:rPr>
              <a:t>kilograms</a:t>
            </a:r>
            <a:r>
              <a:rPr lang="en-US" dirty="0">
                <a:solidFill>
                  <a:schemeClr val="tx1"/>
                </a:solidFill>
              </a:rPr>
              <a:t> by the square of the person's height in </a:t>
            </a:r>
            <a:r>
              <a:rPr lang="en-US" dirty="0" err="1">
                <a:solidFill>
                  <a:schemeClr val="tx1"/>
                </a:solidFill>
                <a:hlinkClick r:id="rId7" tooltip="Metres"/>
              </a:rPr>
              <a:t>metres</a:t>
            </a:r>
            <a:r>
              <a:rPr lang="en-US" dirty="0">
                <a:solidFill>
                  <a:schemeClr val="tx1"/>
                </a:solidFill>
              </a:rPr>
              <a:t>, exceeds 30 kg/m</a:t>
            </a:r>
            <a:r>
              <a:rPr lang="en-US" baseline="30000" dirty="0">
                <a:solidFill>
                  <a:schemeClr val="tx1"/>
                </a:solidFill>
              </a:rPr>
              <a:t>2</a:t>
            </a:r>
            <a:r>
              <a:rPr lang="en-US" dirty="0">
                <a:solidFill>
                  <a:schemeClr val="tx1"/>
                </a:solidFill>
              </a:rPr>
              <a:t>. </a:t>
            </a:r>
          </a:p>
          <a:p>
            <a:endParaRPr lang="ar-IQ" dirty="0"/>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536" y="260649"/>
            <a:ext cx="8352927"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7532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466730"/>
          </a:xfrm>
        </p:spPr>
        <p:txBody>
          <a:bodyPr/>
          <a:lstStyle/>
          <a:p>
            <a:endParaRPr lang="ar-IQ" dirty="0"/>
          </a:p>
        </p:txBody>
      </p:sp>
      <p:sp>
        <p:nvSpPr>
          <p:cNvPr id="3" name="Content Placeholder 2"/>
          <p:cNvSpPr>
            <a:spLocks noGrp="1"/>
          </p:cNvSpPr>
          <p:nvPr>
            <p:ph idx="1"/>
          </p:nvPr>
        </p:nvSpPr>
        <p:spPr>
          <a:xfrm>
            <a:off x="107504" y="188640"/>
            <a:ext cx="8928992" cy="6552728"/>
          </a:xfrm>
        </p:spPr>
        <p:txBody>
          <a:bodyPr>
            <a:normAutofit fontScale="92500" lnSpcReduction="10000"/>
          </a:bodyPr>
          <a:lstStyle/>
          <a:p>
            <a:pPr algn="l" rtl="0"/>
            <a:r>
              <a:rPr lang="en-US" b="1" u="sng" dirty="0" smtClean="0">
                <a:solidFill>
                  <a:srgbClr val="FF0000"/>
                </a:solidFill>
              </a:rPr>
              <a:t>1-</a:t>
            </a:r>
            <a:r>
              <a:rPr lang="en-US" b="1" u="sng" dirty="0" smtClean="0"/>
              <a:t>Family History</a:t>
            </a:r>
            <a:endParaRPr lang="en-US" dirty="0" smtClean="0"/>
          </a:p>
          <a:p>
            <a:pPr algn="l" rtl="0"/>
            <a:r>
              <a:rPr lang="en-US" b="1" u="sng" dirty="0" smtClean="0">
                <a:solidFill>
                  <a:srgbClr val="FF0000"/>
                </a:solidFill>
              </a:rPr>
              <a:t>2-</a:t>
            </a:r>
            <a:r>
              <a:rPr lang="en-US" b="1" u="sng" dirty="0" smtClean="0"/>
              <a:t>Family lifestyle</a:t>
            </a:r>
            <a:endParaRPr lang="en-US" dirty="0" smtClean="0"/>
          </a:p>
          <a:p>
            <a:pPr algn="l" rtl="0"/>
            <a:r>
              <a:rPr lang="en-US" b="1" u="sng" dirty="0" smtClean="0">
                <a:solidFill>
                  <a:srgbClr val="FF0000"/>
                </a:solidFill>
              </a:rPr>
              <a:t>3-</a:t>
            </a:r>
            <a:r>
              <a:rPr lang="en-US" b="1" u="sng" dirty="0" smtClean="0"/>
              <a:t>Consuming </a:t>
            </a:r>
            <a:r>
              <a:rPr lang="en-US" b="1" u="sng" dirty="0"/>
              <a:t>too many calories:</a:t>
            </a:r>
            <a:r>
              <a:rPr lang="en-US" dirty="0"/>
              <a:t/>
            </a:r>
            <a:br>
              <a:rPr lang="en-US" dirty="0"/>
            </a:br>
            <a:r>
              <a:rPr lang="en-US" b="1" dirty="0" smtClean="0">
                <a:solidFill>
                  <a:srgbClr val="FF0000"/>
                </a:solidFill>
              </a:rPr>
              <a:t>4-</a:t>
            </a:r>
            <a:r>
              <a:rPr lang="en-US" b="1" u="sng" dirty="0" smtClean="0"/>
              <a:t>Not </a:t>
            </a:r>
            <a:r>
              <a:rPr lang="en-US" b="1" u="sng" dirty="0"/>
              <a:t>sleeping enough:</a:t>
            </a:r>
            <a:r>
              <a:rPr lang="en-US" u="sng" dirty="0"/>
              <a:t/>
            </a:r>
            <a:br>
              <a:rPr lang="en-US" u="sng" dirty="0"/>
            </a:br>
            <a:r>
              <a:rPr lang="en-US" b="1" u="sng" dirty="0" smtClean="0">
                <a:solidFill>
                  <a:srgbClr val="FF0000"/>
                </a:solidFill>
              </a:rPr>
              <a:t>5-</a:t>
            </a:r>
            <a:r>
              <a:rPr lang="en-US" b="1" u="sng" dirty="0" smtClean="0"/>
              <a:t>Emotions</a:t>
            </a:r>
            <a:r>
              <a:rPr lang="en-US" b="1" u="sng" dirty="0"/>
              <a:t>:</a:t>
            </a:r>
            <a:r>
              <a:rPr lang="en-US" dirty="0"/>
              <a:t> </a:t>
            </a:r>
          </a:p>
          <a:p>
            <a:pPr algn="l" rtl="0"/>
            <a:r>
              <a:rPr lang="en-US" b="1" u="sng" dirty="0" smtClean="0">
                <a:solidFill>
                  <a:srgbClr val="FF0000"/>
                </a:solidFill>
              </a:rPr>
              <a:t>6-</a:t>
            </a:r>
            <a:r>
              <a:rPr lang="en-US" b="1" u="sng" dirty="0" smtClean="0"/>
              <a:t>Environmental </a:t>
            </a:r>
            <a:r>
              <a:rPr lang="en-US" b="1" u="sng" dirty="0"/>
              <a:t>factors:</a:t>
            </a:r>
            <a:r>
              <a:rPr lang="en-US" b="1" dirty="0"/>
              <a:t> </a:t>
            </a:r>
            <a:endParaRPr lang="en-US" b="1" dirty="0" smtClean="0"/>
          </a:p>
          <a:p>
            <a:pPr algn="l" rtl="0"/>
            <a:r>
              <a:rPr lang="en-US" b="1" u="sng" dirty="0" smtClean="0">
                <a:solidFill>
                  <a:srgbClr val="FF0000"/>
                </a:solidFill>
              </a:rPr>
              <a:t>7-</a:t>
            </a:r>
            <a:r>
              <a:rPr lang="en-US" b="1" u="sng" dirty="0" smtClean="0"/>
              <a:t>Sex</a:t>
            </a:r>
          </a:p>
          <a:p>
            <a:pPr algn="l" rtl="0"/>
            <a:r>
              <a:rPr lang="en-US" b="1" u="sng" dirty="0" smtClean="0">
                <a:solidFill>
                  <a:srgbClr val="FF0000"/>
                </a:solidFill>
              </a:rPr>
              <a:t>8-</a:t>
            </a:r>
            <a:r>
              <a:rPr lang="en-US" b="1" u="sng" dirty="0" smtClean="0"/>
              <a:t>Age</a:t>
            </a:r>
          </a:p>
          <a:p>
            <a:pPr algn="l" rtl="0"/>
            <a:r>
              <a:rPr lang="en-US" b="1" u="sng" dirty="0" smtClean="0">
                <a:solidFill>
                  <a:srgbClr val="FF0000"/>
                </a:solidFill>
              </a:rPr>
              <a:t>9-</a:t>
            </a:r>
            <a:r>
              <a:rPr lang="en-US" b="1" u="sng" dirty="0" smtClean="0">
                <a:hlinkClick r:id="rId2"/>
              </a:rPr>
              <a:t>Pregnancy</a:t>
            </a:r>
            <a:endParaRPr lang="en-US" b="1" u="sng" dirty="0"/>
          </a:p>
          <a:p>
            <a:pPr algn="l" rtl="0"/>
            <a:r>
              <a:rPr lang="en-US" b="1" u="sng" dirty="0" smtClean="0">
                <a:solidFill>
                  <a:srgbClr val="FF0000"/>
                </a:solidFill>
              </a:rPr>
              <a:t>10-</a:t>
            </a:r>
            <a:r>
              <a:rPr lang="en-US" b="1" u="sng" dirty="0" smtClean="0"/>
              <a:t>Lower </a:t>
            </a:r>
            <a:r>
              <a:rPr lang="en-US" b="1" u="sng" dirty="0"/>
              <a:t>rates of smoking (smoking suppresses appetite</a:t>
            </a:r>
            <a:r>
              <a:rPr lang="en-US" b="1" u="sng" dirty="0" smtClean="0"/>
              <a:t>)</a:t>
            </a:r>
            <a:r>
              <a:rPr lang="en-US" dirty="0"/>
              <a:t/>
            </a:r>
            <a:br>
              <a:rPr lang="en-US" dirty="0"/>
            </a:br>
            <a:r>
              <a:rPr lang="en-US" b="1" u="sng" dirty="0" smtClean="0">
                <a:solidFill>
                  <a:srgbClr val="FF0000"/>
                </a:solidFill>
              </a:rPr>
              <a:t>11-</a:t>
            </a:r>
            <a:r>
              <a:rPr lang="en-US" b="1" u="sng" dirty="0" smtClean="0"/>
              <a:t>Medications </a:t>
            </a:r>
            <a:r>
              <a:rPr lang="en-US" b="1" u="sng" dirty="0"/>
              <a:t>that make patients put on </a:t>
            </a:r>
            <a:r>
              <a:rPr lang="en-US" b="1" u="sng" dirty="0" smtClean="0"/>
              <a:t>weight</a:t>
            </a:r>
            <a:r>
              <a:rPr lang="en-US" dirty="0"/>
              <a:t/>
            </a:r>
            <a:br>
              <a:rPr lang="en-US" dirty="0"/>
            </a:br>
            <a:endParaRPr lang="en-US" dirty="0"/>
          </a:p>
          <a:p>
            <a:endParaRPr lang="ar-IQ" dirty="0"/>
          </a:p>
        </p:txBody>
      </p:sp>
    </p:spTree>
    <p:extLst>
      <p:ext uri="{BB962C8B-B14F-4D97-AF65-F5344CB8AC3E}">
        <p14:creationId xmlns:p14="http://schemas.microsoft.com/office/powerpoint/2010/main" val="1920076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466730"/>
          </a:xfrm>
        </p:spPr>
        <p:txBody>
          <a:bodyPr/>
          <a:lstStyle/>
          <a:p>
            <a:endParaRPr lang="ar-IQ"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0"/>
            <a:ext cx="8784976"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6537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466730"/>
          </a:xfrm>
        </p:spPr>
        <p:txBody>
          <a:bodyPr/>
          <a:lstStyle/>
          <a:p>
            <a:endParaRPr lang="ar-IQ" dirty="0"/>
          </a:p>
        </p:txBody>
      </p:sp>
      <p:sp>
        <p:nvSpPr>
          <p:cNvPr id="3" name="Content Placeholder 2"/>
          <p:cNvSpPr>
            <a:spLocks noGrp="1"/>
          </p:cNvSpPr>
          <p:nvPr>
            <p:ph idx="1"/>
          </p:nvPr>
        </p:nvSpPr>
        <p:spPr>
          <a:xfrm>
            <a:off x="107504" y="260648"/>
            <a:ext cx="8928992" cy="6480720"/>
          </a:xfrm>
        </p:spPr>
        <p:txBody>
          <a:bodyPr>
            <a:normAutofit/>
          </a:bodyPr>
          <a:lstStyle/>
          <a:p>
            <a:pPr algn="ctr" rtl="0"/>
            <a:r>
              <a:rPr lang="en-US" sz="4000" b="1" u="sng" dirty="0"/>
              <a:t>Health Effects of Obesity</a:t>
            </a:r>
            <a:endParaRPr lang="en-US" sz="4000" dirty="0"/>
          </a:p>
          <a:p>
            <a:pPr algn="l" rtl="0"/>
            <a:r>
              <a:rPr lang="en-US" b="1" dirty="0">
                <a:solidFill>
                  <a:srgbClr val="FF0000"/>
                </a:solidFill>
              </a:rPr>
              <a:t>1-</a:t>
            </a:r>
            <a:r>
              <a:rPr lang="en-US" b="1" dirty="0"/>
              <a:t>High blood pressure</a:t>
            </a:r>
            <a:r>
              <a:rPr lang="en-US" dirty="0"/>
              <a:t> </a:t>
            </a:r>
            <a:r>
              <a:rPr lang="en-US" dirty="0" smtClean="0"/>
              <a:t>. </a:t>
            </a:r>
          </a:p>
          <a:p>
            <a:pPr algn="l" rtl="0"/>
            <a:r>
              <a:rPr lang="en-US" b="1" dirty="0" smtClean="0">
                <a:solidFill>
                  <a:srgbClr val="FF0000"/>
                </a:solidFill>
              </a:rPr>
              <a:t>2-</a:t>
            </a:r>
            <a:r>
              <a:rPr lang="en-US" b="1" dirty="0" smtClean="0"/>
              <a:t>Diabetes</a:t>
            </a:r>
            <a:r>
              <a:rPr lang="en-US" dirty="0"/>
              <a:t> .</a:t>
            </a:r>
          </a:p>
          <a:p>
            <a:pPr algn="l" rtl="0"/>
            <a:r>
              <a:rPr lang="en-US" b="1" dirty="0">
                <a:solidFill>
                  <a:srgbClr val="FF0000"/>
                </a:solidFill>
              </a:rPr>
              <a:t>3-</a:t>
            </a:r>
            <a:r>
              <a:rPr lang="en-US" b="1" dirty="0"/>
              <a:t>Heart disease</a:t>
            </a:r>
            <a:r>
              <a:rPr lang="en-US" dirty="0"/>
              <a:t> .</a:t>
            </a:r>
          </a:p>
          <a:p>
            <a:pPr algn="l" rtl="0"/>
            <a:r>
              <a:rPr lang="en-US" b="1" dirty="0">
                <a:solidFill>
                  <a:srgbClr val="FF0000"/>
                </a:solidFill>
              </a:rPr>
              <a:t>4-</a:t>
            </a:r>
            <a:r>
              <a:rPr lang="en-US" b="1" dirty="0"/>
              <a:t>Joint problems, including osteoarthritis</a:t>
            </a:r>
            <a:r>
              <a:rPr lang="en-US" dirty="0"/>
              <a:t> </a:t>
            </a:r>
            <a:r>
              <a:rPr lang="en-US" dirty="0" smtClean="0"/>
              <a:t>. </a:t>
            </a:r>
          </a:p>
          <a:p>
            <a:pPr algn="l" rtl="0"/>
            <a:r>
              <a:rPr lang="en-US" b="1" dirty="0" smtClean="0">
                <a:solidFill>
                  <a:srgbClr val="FF0000"/>
                </a:solidFill>
              </a:rPr>
              <a:t>5-</a:t>
            </a:r>
            <a:r>
              <a:rPr lang="en-US" b="1" dirty="0" smtClean="0"/>
              <a:t>Sleep </a:t>
            </a:r>
            <a:r>
              <a:rPr lang="en-US" b="1" dirty="0"/>
              <a:t>apnea and respiratory problems</a:t>
            </a:r>
            <a:r>
              <a:rPr lang="en-US" dirty="0"/>
              <a:t> .</a:t>
            </a:r>
          </a:p>
          <a:p>
            <a:pPr algn="l" rtl="0"/>
            <a:r>
              <a:rPr lang="en-US" b="1" dirty="0">
                <a:solidFill>
                  <a:srgbClr val="FF0000"/>
                </a:solidFill>
              </a:rPr>
              <a:t>6-</a:t>
            </a:r>
            <a:r>
              <a:rPr lang="en-US" b="1" dirty="0"/>
              <a:t>Cancer</a:t>
            </a:r>
            <a:r>
              <a:rPr lang="en-US" dirty="0"/>
              <a:t> </a:t>
            </a:r>
            <a:r>
              <a:rPr lang="en-US" dirty="0" smtClean="0"/>
              <a:t> </a:t>
            </a:r>
          </a:p>
          <a:p>
            <a:pPr algn="l" rtl="0"/>
            <a:r>
              <a:rPr lang="en-US" b="1" dirty="0" smtClean="0">
                <a:solidFill>
                  <a:srgbClr val="FF0000"/>
                </a:solidFill>
              </a:rPr>
              <a:t>7-</a:t>
            </a:r>
            <a:r>
              <a:rPr lang="en-US" b="1" dirty="0" smtClean="0"/>
              <a:t>Metabolic </a:t>
            </a:r>
            <a:r>
              <a:rPr lang="en-US" b="1" dirty="0"/>
              <a:t>syndrome</a:t>
            </a:r>
            <a:r>
              <a:rPr lang="en-US" dirty="0"/>
              <a:t> </a:t>
            </a:r>
            <a:r>
              <a:rPr lang="en-US" dirty="0" smtClean="0"/>
              <a:t>. </a:t>
            </a:r>
          </a:p>
          <a:p>
            <a:pPr algn="l" rtl="0"/>
            <a:r>
              <a:rPr lang="en-US" b="1" dirty="0" smtClean="0">
                <a:solidFill>
                  <a:srgbClr val="FF0000"/>
                </a:solidFill>
              </a:rPr>
              <a:t>8-</a:t>
            </a:r>
            <a:r>
              <a:rPr lang="en-US" b="1" dirty="0" smtClean="0"/>
              <a:t>Psychosocial </a:t>
            </a:r>
            <a:r>
              <a:rPr lang="en-US" b="1" dirty="0"/>
              <a:t>effects</a:t>
            </a:r>
            <a:r>
              <a:rPr lang="en-US" dirty="0"/>
              <a:t> </a:t>
            </a:r>
            <a:r>
              <a:rPr lang="en-US" dirty="0" smtClean="0"/>
              <a:t>. </a:t>
            </a:r>
            <a:r>
              <a:rPr lang="en-US" dirty="0"/>
              <a:t> </a:t>
            </a:r>
          </a:p>
          <a:p>
            <a:endParaRPr lang="ar-IQ" dirty="0"/>
          </a:p>
        </p:txBody>
      </p:sp>
    </p:spTree>
    <p:extLst>
      <p:ext uri="{BB962C8B-B14F-4D97-AF65-F5344CB8AC3E}">
        <p14:creationId xmlns:p14="http://schemas.microsoft.com/office/powerpoint/2010/main" val="2468057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466730"/>
          </a:xfrm>
        </p:spPr>
        <p:txBody>
          <a:bodyPr/>
          <a:lstStyle/>
          <a:p>
            <a:endParaRPr lang="ar-IQ"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8640960"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990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466730"/>
          </a:xfrm>
        </p:spPr>
        <p:txBody>
          <a:bodyPr/>
          <a:lstStyle/>
          <a:p>
            <a:endParaRPr lang="ar-IQ" dirty="0"/>
          </a:p>
        </p:txBody>
      </p:sp>
      <p:sp>
        <p:nvSpPr>
          <p:cNvPr id="3" name="Content Placeholder 2"/>
          <p:cNvSpPr>
            <a:spLocks noGrp="1"/>
          </p:cNvSpPr>
          <p:nvPr>
            <p:ph idx="1"/>
          </p:nvPr>
        </p:nvSpPr>
        <p:spPr>
          <a:xfrm>
            <a:off x="107504" y="260648"/>
            <a:ext cx="8928992" cy="6597352"/>
          </a:xfrm>
        </p:spPr>
        <p:txBody>
          <a:bodyPr>
            <a:normAutofit fontScale="85000" lnSpcReduction="20000"/>
          </a:bodyPr>
          <a:lstStyle/>
          <a:p>
            <a:pPr algn="ctr" rtl="0"/>
            <a:r>
              <a:rPr lang="en-US" sz="4600" b="1" u="sng" dirty="0"/>
              <a:t>Obesity is associated with an increased risk of developing insulin resistance and type 2 diabetes</a:t>
            </a:r>
            <a:endParaRPr lang="en-US" sz="4600" dirty="0"/>
          </a:p>
          <a:p>
            <a:pPr algn="l" rtl="0"/>
            <a:r>
              <a:rPr lang="en-US" b="1" dirty="0">
                <a:solidFill>
                  <a:srgbClr val="FF0000"/>
                </a:solidFill>
              </a:rPr>
              <a:t>Insulin resistance (IR) </a:t>
            </a:r>
            <a:r>
              <a:rPr lang="en-US" dirty="0"/>
              <a:t>is a </a:t>
            </a:r>
            <a:r>
              <a:rPr lang="en-US" dirty="0">
                <a:hlinkClick r:id="rId2" tooltip="Physiological"/>
              </a:rPr>
              <a:t>physiological</a:t>
            </a:r>
            <a:r>
              <a:rPr lang="en-US" dirty="0"/>
              <a:t> condition in which cells fail to respond to the normal actions of the hormone </a:t>
            </a:r>
            <a:r>
              <a:rPr lang="en-US" dirty="0">
                <a:hlinkClick r:id="rId3" tooltip="Insulin"/>
              </a:rPr>
              <a:t>insulin</a:t>
            </a:r>
            <a:r>
              <a:rPr lang="en-US" dirty="0"/>
              <a:t>. </a:t>
            </a:r>
            <a:endParaRPr lang="en-US" dirty="0" smtClean="0"/>
          </a:p>
          <a:p>
            <a:pPr algn="l" rtl="0"/>
            <a:r>
              <a:rPr lang="en-US" dirty="0" smtClean="0"/>
              <a:t>The </a:t>
            </a:r>
            <a:r>
              <a:rPr lang="en-US" dirty="0"/>
              <a:t>body produces insulin, but the cells in the body become resistant to insulin (through changes in their surface receptors) and are </a:t>
            </a:r>
            <a:r>
              <a:rPr lang="en-US" b="1" dirty="0">
                <a:solidFill>
                  <a:srgbClr val="FF0000"/>
                </a:solidFill>
              </a:rPr>
              <a:t>unable to use it as effectively</a:t>
            </a:r>
            <a:r>
              <a:rPr lang="en-US" dirty="0" smtClean="0"/>
              <a:t>.</a:t>
            </a:r>
          </a:p>
          <a:p>
            <a:pPr algn="l" rtl="0"/>
            <a:r>
              <a:rPr lang="en-US" dirty="0" smtClean="0"/>
              <a:t> </a:t>
            </a:r>
            <a:r>
              <a:rPr lang="en-US" b="1" dirty="0">
                <a:solidFill>
                  <a:srgbClr val="FF0000"/>
                </a:solidFill>
              </a:rPr>
              <a:t>Beta cells </a:t>
            </a:r>
            <a:r>
              <a:rPr lang="en-US" dirty="0"/>
              <a:t>in the </a:t>
            </a:r>
            <a:r>
              <a:rPr lang="en-US" dirty="0" smtClean="0"/>
              <a:t>pancreas </a:t>
            </a:r>
            <a:r>
              <a:rPr lang="en-US" b="1" u="sng" dirty="0">
                <a:solidFill>
                  <a:srgbClr val="FF0000"/>
                </a:solidFill>
              </a:rPr>
              <a:t>increase their production of insulin, </a:t>
            </a:r>
            <a:r>
              <a:rPr lang="en-US" dirty="0"/>
              <a:t>further contributing to </a:t>
            </a:r>
            <a:r>
              <a:rPr lang="en-US" b="1" u="sng" dirty="0"/>
              <a:t>hyperglycemia</a:t>
            </a:r>
            <a:r>
              <a:rPr lang="en-US" dirty="0"/>
              <a:t>. This often remains undetected and can contribute to a diagnosis of Type 2 Diabetes.</a:t>
            </a:r>
          </a:p>
          <a:p>
            <a:pPr algn="l" rtl="0"/>
            <a:r>
              <a:rPr lang="en-US" dirty="0"/>
              <a:t> In obese individuals, adipose tissue releases increased amounts of non-esterified fatty acids, glycerol, hormones, pro-inflammatory cytokines and other factors that are involved in the development of insulin resistance. </a:t>
            </a:r>
            <a:endParaRPr lang="ar-IQ" dirty="0"/>
          </a:p>
        </p:txBody>
      </p:sp>
    </p:spTree>
    <p:extLst>
      <p:ext uri="{BB962C8B-B14F-4D97-AF65-F5344CB8AC3E}">
        <p14:creationId xmlns:p14="http://schemas.microsoft.com/office/powerpoint/2010/main" val="2590749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466730"/>
          </a:xfrm>
        </p:spPr>
        <p:txBody>
          <a:bodyPr/>
          <a:lstStyle/>
          <a:p>
            <a:endParaRPr lang="ar-IQ" dirty="0"/>
          </a:p>
        </p:txBody>
      </p:sp>
      <p:sp>
        <p:nvSpPr>
          <p:cNvPr id="3" name="Content Placeholder 2"/>
          <p:cNvSpPr>
            <a:spLocks noGrp="1"/>
          </p:cNvSpPr>
          <p:nvPr>
            <p:ph idx="1"/>
          </p:nvPr>
        </p:nvSpPr>
        <p:spPr>
          <a:xfrm>
            <a:off x="107504" y="260648"/>
            <a:ext cx="9036496" cy="6480720"/>
          </a:xfrm>
        </p:spPr>
        <p:txBody>
          <a:bodyPr>
            <a:normAutofit fontScale="92500" lnSpcReduction="10000"/>
          </a:bodyPr>
          <a:lstStyle/>
          <a:p>
            <a:pPr algn="l"/>
            <a:r>
              <a:rPr lang="en-US" dirty="0"/>
              <a:t>One of </a:t>
            </a:r>
            <a:r>
              <a:rPr lang="en-US" b="1" u="sng" dirty="0">
                <a:solidFill>
                  <a:srgbClr val="FF0000"/>
                </a:solidFill>
              </a:rPr>
              <a:t>insulin's various jobs </a:t>
            </a:r>
            <a:r>
              <a:rPr lang="en-US" dirty="0"/>
              <a:t>is to </a:t>
            </a:r>
            <a:r>
              <a:rPr lang="en-US" b="1" dirty="0"/>
              <a:t>regulate delivery of glucose into cells to provide them with energy</a:t>
            </a:r>
            <a:r>
              <a:rPr lang="en-US" dirty="0" smtClean="0"/>
              <a:t>.</a:t>
            </a:r>
          </a:p>
          <a:p>
            <a:pPr algn="l"/>
            <a:r>
              <a:rPr lang="en-US" dirty="0"/>
              <a:t> </a:t>
            </a:r>
            <a:r>
              <a:rPr lang="en-US" b="1" dirty="0">
                <a:solidFill>
                  <a:srgbClr val="FF0000"/>
                </a:solidFill>
              </a:rPr>
              <a:t>Insulin resistant </a:t>
            </a:r>
            <a:r>
              <a:rPr lang="en-US" dirty="0"/>
              <a:t>cells are </a:t>
            </a:r>
            <a:r>
              <a:rPr lang="en-US" sz="3000" b="1" u="sng" dirty="0"/>
              <a:t>not able to take in glucose</a:t>
            </a:r>
            <a:r>
              <a:rPr lang="en-US" dirty="0"/>
              <a:t>, </a:t>
            </a:r>
            <a:r>
              <a:rPr lang="en-US" b="1" u="sng" dirty="0"/>
              <a:t>amino acids and fatty acids</a:t>
            </a:r>
            <a:r>
              <a:rPr lang="en-US" dirty="0"/>
              <a:t>. Thus, glucose, fatty acids and amino acids 'leak' out of the cells</a:t>
            </a:r>
            <a:r>
              <a:rPr lang="en-US" dirty="0" smtClean="0"/>
              <a:t>.</a:t>
            </a:r>
          </a:p>
          <a:p>
            <a:pPr algn="l"/>
            <a:r>
              <a:rPr lang="en-US" dirty="0" smtClean="0"/>
              <a:t> </a:t>
            </a:r>
            <a:r>
              <a:rPr lang="en-US" b="1" dirty="0">
                <a:solidFill>
                  <a:srgbClr val="FF0000"/>
                </a:solidFill>
              </a:rPr>
              <a:t>A decrease in insulin/glucagon ratio </a:t>
            </a:r>
            <a:r>
              <a:rPr lang="en-US" b="1" u="sng" dirty="0"/>
              <a:t>inhibits glycolysis </a:t>
            </a:r>
            <a:r>
              <a:rPr lang="en-US" dirty="0"/>
              <a:t>which in turn </a:t>
            </a:r>
            <a:r>
              <a:rPr lang="en-US" b="1" dirty="0"/>
              <a:t>decreases energy production</a:t>
            </a:r>
            <a:r>
              <a:rPr lang="en-US" dirty="0"/>
              <a:t>. The resulting increase in blood glucose may raise levels outside the normal range and cause adverse health effects, depending on dietary conditions</a:t>
            </a:r>
            <a:r>
              <a:rPr lang="en-US" dirty="0" smtClean="0"/>
              <a:t>.</a:t>
            </a:r>
          </a:p>
          <a:p>
            <a:pPr algn="l"/>
            <a:r>
              <a:rPr lang="en-US" dirty="0" smtClean="0"/>
              <a:t> </a:t>
            </a:r>
            <a:r>
              <a:rPr lang="en-US" dirty="0"/>
              <a:t>Certain cell types such as </a:t>
            </a:r>
            <a:r>
              <a:rPr lang="en-US" b="1" dirty="0">
                <a:hlinkClick r:id="rId2" tooltip="Fat"/>
              </a:rPr>
              <a:t>fat</a:t>
            </a:r>
            <a:r>
              <a:rPr lang="en-US" dirty="0"/>
              <a:t> and </a:t>
            </a:r>
            <a:r>
              <a:rPr lang="en-US" b="1" dirty="0">
                <a:hlinkClick r:id="rId3" tooltip="Muscle"/>
              </a:rPr>
              <a:t>muscle</a:t>
            </a:r>
            <a:r>
              <a:rPr lang="en-US" dirty="0"/>
              <a:t> cells require insulin to absorb glucose. When these cells fail to respond adequately to circulating insulin, blood glucose levels rise. </a:t>
            </a:r>
            <a:endParaRPr lang="ar-IQ" dirty="0"/>
          </a:p>
        </p:txBody>
      </p:sp>
    </p:spTree>
    <p:extLst>
      <p:ext uri="{BB962C8B-B14F-4D97-AF65-F5344CB8AC3E}">
        <p14:creationId xmlns:p14="http://schemas.microsoft.com/office/powerpoint/2010/main" val="3545289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466730"/>
          </a:xfrm>
        </p:spPr>
        <p:txBody>
          <a:bodyPr/>
          <a:lstStyle/>
          <a:p>
            <a:endParaRPr lang="ar-IQ"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496944"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4766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466730"/>
          </a:xfrm>
        </p:spPr>
        <p:txBody>
          <a:bodyPr/>
          <a:lstStyle/>
          <a:p>
            <a:endParaRPr lang="ar-IQ" dirty="0"/>
          </a:p>
        </p:txBody>
      </p:sp>
      <p:sp>
        <p:nvSpPr>
          <p:cNvPr id="3" name="Content Placeholder 2"/>
          <p:cNvSpPr>
            <a:spLocks noGrp="1"/>
          </p:cNvSpPr>
          <p:nvPr>
            <p:ph idx="1"/>
          </p:nvPr>
        </p:nvSpPr>
        <p:spPr>
          <a:xfrm>
            <a:off x="107504" y="260648"/>
            <a:ext cx="9036496" cy="6480720"/>
          </a:xfrm>
        </p:spPr>
        <p:txBody>
          <a:bodyPr>
            <a:normAutofit fontScale="85000" lnSpcReduction="20000"/>
          </a:bodyPr>
          <a:lstStyle/>
          <a:p>
            <a:pPr algn="ctr" rtl="0"/>
            <a:r>
              <a:rPr lang="en-US" sz="3800" b="1" u="sng" dirty="0"/>
              <a:t>Treatments for obesity </a:t>
            </a:r>
            <a:endParaRPr lang="en-US" sz="3800" dirty="0"/>
          </a:p>
          <a:p>
            <a:pPr algn="l" rtl="0"/>
            <a:r>
              <a:rPr lang="en-US" dirty="0"/>
              <a:t>Obesity treatments </a:t>
            </a:r>
            <a:r>
              <a:rPr lang="en-US" b="1" dirty="0">
                <a:solidFill>
                  <a:srgbClr val="FF0000"/>
                </a:solidFill>
              </a:rPr>
              <a:t>have two objectives:</a:t>
            </a:r>
          </a:p>
          <a:p>
            <a:pPr lvl="0" algn="l" rtl="0"/>
            <a:r>
              <a:rPr lang="en-US" b="1" dirty="0" smtClean="0">
                <a:solidFill>
                  <a:srgbClr val="FF0000"/>
                </a:solidFill>
              </a:rPr>
              <a:t>1-</a:t>
            </a:r>
            <a:r>
              <a:rPr lang="en-US" dirty="0" smtClean="0"/>
              <a:t>To </a:t>
            </a:r>
            <a:r>
              <a:rPr lang="en-US" dirty="0"/>
              <a:t>achieve a healthy weight.</a:t>
            </a:r>
          </a:p>
          <a:p>
            <a:pPr lvl="0" algn="l" rtl="0"/>
            <a:r>
              <a:rPr lang="en-US" b="1" dirty="0" smtClean="0">
                <a:solidFill>
                  <a:srgbClr val="FF0000"/>
                </a:solidFill>
              </a:rPr>
              <a:t>2-</a:t>
            </a:r>
            <a:r>
              <a:rPr lang="en-US" dirty="0" smtClean="0"/>
              <a:t>To </a:t>
            </a:r>
            <a:r>
              <a:rPr lang="en-US" dirty="0"/>
              <a:t>maintain that healthy weight.</a:t>
            </a:r>
          </a:p>
          <a:p>
            <a:pPr algn="l" rtl="0"/>
            <a:r>
              <a:rPr lang="en-US" dirty="0"/>
              <a:t>People who are obese are often discouraged because they think they have to lose a lot of weight before any benefits are experienced. This is not true. Any obese person who loses just five to ten per cent of their body weight will have significant improvement in health - this would mean between 12-25 pounds for an obese person who weighs 250 pounds.</a:t>
            </a:r>
            <a:br>
              <a:rPr lang="en-US" dirty="0"/>
            </a:br>
            <a:r>
              <a:rPr lang="en-US" dirty="0"/>
              <a:t/>
            </a:r>
            <a:br>
              <a:rPr lang="en-US" dirty="0"/>
            </a:br>
            <a:r>
              <a:rPr lang="en-US" dirty="0"/>
              <a:t>It is important for patients to realize that a </a:t>
            </a:r>
            <a:r>
              <a:rPr lang="en-US" b="1" dirty="0">
                <a:solidFill>
                  <a:srgbClr val="FF0000"/>
                </a:solidFill>
              </a:rPr>
              <a:t>small drop in weight is a good start and a great achievement. </a:t>
            </a:r>
            <a:r>
              <a:rPr lang="en-US" dirty="0"/>
              <a:t>Experts have found that obese people </a:t>
            </a:r>
            <a:r>
              <a:rPr lang="en-US" b="1" dirty="0"/>
              <a:t>who lose weight </a:t>
            </a:r>
            <a:r>
              <a:rPr lang="en-US" b="1" dirty="0">
                <a:solidFill>
                  <a:srgbClr val="FF0000"/>
                </a:solidFill>
              </a:rPr>
              <a:t>slowly</a:t>
            </a:r>
            <a:r>
              <a:rPr lang="en-US" dirty="0"/>
              <a:t> and </a:t>
            </a:r>
            <a:r>
              <a:rPr lang="en-US" b="1" dirty="0">
                <a:solidFill>
                  <a:srgbClr val="FF0000"/>
                </a:solidFill>
              </a:rPr>
              <a:t>constantly</a:t>
            </a:r>
            <a:r>
              <a:rPr lang="en-US" dirty="0"/>
              <a:t>, say one or two pounds each week, are </a:t>
            </a:r>
            <a:r>
              <a:rPr lang="en-US" b="1" dirty="0"/>
              <a:t>more successful </a:t>
            </a:r>
            <a:r>
              <a:rPr lang="en-US" dirty="0"/>
              <a:t>in </a:t>
            </a:r>
            <a:r>
              <a:rPr lang="en-US" b="1" dirty="0">
                <a:solidFill>
                  <a:srgbClr val="FF0000"/>
                </a:solidFill>
              </a:rPr>
              <a:t>keeping their weight down </a:t>
            </a:r>
            <a:r>
              <a:rPr lang="en-US" dirty="0"/>
              <a:t>when they have reached their target weight.</a:t>
            </a:r>
          </a:p>
          <a:p>
            <a:endParaRPr lang="ar-IQ" dirty="0"/>
          </a:p>
        </p:txBody>
      </p:sp>
    </p:spTree>
    <p:extLst>
      <p:ext uri="{BB962C8B-B14F-4D97-AF65-F5344CB8AC3E}">
        <p14:creationId xmlns:p14="http://schemas.microsoft.com/office/powerpoint/2010/main" val="49499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583362"/>
          </a:xfrm>
        </p:spPr>
        <p:txBody>
          <a:bodyPr/>
          <a:lstStyle/>
          <a:p>
            <a:endParaRPr lang="ar-IQ" dirty="0"/>
          </a:p>
        </p:txBody>
      </p:sp>
      <p:sp>
        <p:nvSpPr>
          <p:cNvPr id="3" name="Content Placeholder 2"/>
          <p:cNvSpPr>
            <a:spLocks noGrp="1"/>
          </p:cNvSpPr>
          <p:nvPr>
            <p:ph idx="1"/>
          </p:nvPr>
        </p:nvSpPr>
        <p:spPr>
          <a:xfrm>
            <a:off x="107504" y="260648"/>
            <a:ext cx="9036496" cy="6597352"/>
          </a:xfrm>
        </p:spPr>
        <p:txBody>
          <a:bodyPr/>
          <a:lstStyle/>
          <a:p>
            <a:pPr marL="0" indent="0" algn="ctr" rtl="0">
              <a:buNone/>
            </a:pPr>
            <a:r>
              <a:rPr lang="en-US" b="1" dirty="0"/>
              <a:t>Trying to lose weight quickly by crash-dieting carries the following </a:t>
            </a:r>
            <a:r>
              <a:rPr lang="en-US" b="1" dirty="0" smtClean="0"/>
              <a:t>risks</a:t>
            </a:r>
            <a:endParaRPr lang="en-US" dirty="0"/>
          </a:p>
          <a:p>
            <a:pPr lvl="0" algn="l" rtl="0"/>
            <a:r>
              <a:rPr lang="en-US" b="1" dirty="0" smtClean="0">
                <a:solidFill>
                  <a:srgbClr val="FF0000"/>
                </a:solidFill>
              </a:rPr>
              <a:t>1-</a:t>
            </a:r>
            <a:r>
              <a:rPr lang="en-US" dirty="0" smtClean="0"/>
              <a:t>You </a:t>
            </a:r>
            <a:r>
              <a:rPr lang="en-US" dirty="0"/>
              <a:t>may develop health </a:t>
            </a:r>
            <a:r>
              <a:rPr lang="en-US" dirty="0" smtClean="0"/>
              <a:t>problems.</a:t>
            </a:r>
            <a:endParaRPr lang="en-US" dirty="0"/>
          </a:p>
          <a:p>
            <a:pPr lvl="0" algn="l" rtl="0"/>
            <a:r>
              <a:rPr lang="en-US" b="1" dirty="0" smtClean="0">
                <a:solidFill>
                  <a:srgbClr val="FF0000"/>
                </a:solidFill>
              </a:rPr>
              <a:t>2-</a:t>
            </a:r>
            <a:r>
              <a:rPr lang="en-US" dirty="0" smtClean="0"/>
              <a:t>You </a:t>
            </a:r>
            <a:r>
              <a:rPr lang="en-US" dirty="0"/>
              <a:t>will probably experience vitamin </a:t>
            </a:r>
            <a:r>
              <a:rPr lang="en-US" dirty="0" smtClean="0"/>
              <a:t>deficiencies.</a:t>
            </a:r>
            <a:endParaRPr lang="en-US" dirty="0"/>
          </a:p>
          <a:p>
            <a:pPr lvl="0" algn="l" rtl="0"/>
            <a:r>
              <a:rPr lang="en-US" b="1" dirty="0" smtClean="0">
                <a:solidFill>
                  <a:srgbClr val="FF0000"/>
                </a:solidFill>
              </a:rPr>
              <a:t>3-</a:t>
            </a:r>
            <a:r>
              <a:rPr lang="en-US" dirty="0" smtClean="0"/>
              <a:t>You </a:t>
            </a:r>
            <a:r>
              <a:rPr lang="en-US" dirty="0"/>
              <a:t>chances of failure are significantly </a:t>
            </a:r>
            <a:r>
              <a:rPr lang="en-US" dirty="0" smtClean="0"/>
              <a:t>higher.</a:t>
            </a:r>
            <a:endParaRPr lang="en-US" dirty="0"/>
          </a:p>
          <a:p>
            <a:pPr marL="0" indent="0" algn="l" rtl="0">
              <a:buNone/>
            </a:pPr>
            <a:endParaRPr lang="en-US" dirty="0" smtClean="0"/>
          </a:p>
          <a:p>
            <a:pPr marL="0" indent="0" algn="l" rtl="0">
              <a:buNone/>
            </a:pPr>
            <a:r>
              <a:rPr lang="en-US" dirty="0" smtClean="0"/>
              <a:t>People </a:t>
            </a:r>
            <a:r>
              <a:rPr lang="en-US" dirty="0"/>
              <a:t>who are seriously obese may be prescribed a very low calorie liquid diet. These must be done with a health care professional.	</a:t>
            </a:r>
          </a:p>
          <a:p>
            <a:endParaRPr lang="ar-IQ" dirty="0"/>
          </a:p>
        </p:txBody>
      </p:sp>
    </p:spTree>
    <p:extLst>
      <p:ext uri="{BB962C8B-B14F-4D97-AF65-F5344CB8AC3E}">
        <p14:creationId xmlns:p14="http://schemas.microsoft.com/office/powerpoint/2010/main" val="274356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466730"/>
          </a:xfrm>
        </p:spPr>
        <p:txBody>
          <a:bodyPr/>
          <a:lstStyle/>
          <a:p>
            <a:endParaRPr lang="ar-IQ" dirty="0"/>
          </a:p>
        </p:txBody>
      </p:sp>
      <p:sp>
        <p:nvSpPr>
          <p:cNvPr id="3" name="Content Placeholder 2"/>
          <p:cNvSpPr>
            <a:spLocks noGrp="1"/>
          </p:cNvSpPr>
          <p:nvPr>
            <p:ph idx="1"/>
          </p:nvPr>
        </p:nvSpPr>
        <p:spPr>
          <a:xfrm>
            <a:off x="107504" y="260648"/>
            <a:ext cx="9036496" cy="6480720"/>
          </a:xfrm>
        </p:spPr>
        <p:txBody>
          <a:bodyPr>
            <a:normAutofit/>
          </a:bodyPr>
          <a:lstStyle/>
          <a:p>
            <a:pPr algn="ctr"/>
            <a:r>
              <a:rPr lang="en-US" sz="3600" b="1" u="sng" dirty="0"/>
              <a:t>Diet and Cancer</a:t>
            </a:r>
            <a:endParaRPr lang="en-US" sz="3600" dirty="0"/>
          </a:p>
          <a:p>
            <a:pPr algn="l"/>
            <a:r>
              <a:rPr lang="en-US" dirty="0"/>
              <a:t>What we eat or fail to eat contributes to the causation of cancer. Diet is a major factor 90% contributed to life style (diet + environmental influence) e.g., cancer of stomach 5 times in Japan than USA. Cancer of colon is in the contrary. 	</a:t>
            </a:r>
          </a:p>
          <a:p>
            <a:pPr algn="l"/>
            <a:r>
              <a:rPr lang="en-US" b="1" u="sng" dirty="0">
                <a:solidFill>
                  <a:srgbClr val="FF0000"/>
                </a:solidFill>
              </a:rPr>
              <a:t>Food may be:</a:t>
            </a:r>
          </a:p>
          <a:p>
            <a:pPr algn="l"/>
            <a:r>
              <a:rPr lang="en-US" b="1" dirty="0"/>
              <a:t>1-</a:t>
            </a:r>
            <a:r>
              <a:rPr lang="en-US" dirty="0"/>
              <a:t>Its possible content of </a:t>
            </a:r>
            <a:r>
              <a:rPr lang="en-US" b="1" dirty="0">
                <a:solidFill>
                  <a:srgbClr val="FF0000"/>
                </a:solidFill>
              </a:rPr>
              <a:t>exogenous carcinogens</a:t>
            </a:r>
            <a:r>
              <a:rPr lang="en-US" dirty="0"/>
              <a:t>.</a:t>
            </a:r>
          </a:p>
          <a:p>
            <a:pPr algn="l"/>
            <a:r>
              <a:rPr lang="en-US" b="1" dirty="0"/>
              <a:t>2-</a:t>
            </a:r>
            <a:r>
              <a:rPr lang="en-US" dirty="0"/>
              <a:t>The potential that carcinogens might be </a:t>
            </a:r>
            <a:r>
              <a:rPr lang="en-US" b="1" dirty="0">
                <a:solidFill>
                  <a:srgbClr val="FF0000"/>
                </a:solidFill>
              </a:rPr>
              <a:t>endogenously</a:t>
            </a:r>
            <a:r>
              <a:rPr lang="en-US" dirty="0"/>
              <a:t> produced from dietary compounds.</a:t>
            </a:r>
          </a:p>
          <a:p>
            <a:pPr algn="l"/>
            <a:r>
              <a:rPr lang="en-US" b="1" dirty="0"/>
              <a:t>3-</a:t>
            </a:r>
            <a:r>
              <a:rPr lang="en-US" dirty="0"/>
              <a:t>Possible </a:t>
            </a:r>
            <a:r>
              <a:rPr lang="en-US" b="1" dirty="0">
                <a:solidFill>
                  <a:srgbClr val="FF0000"/>
                </a:solidFill>
              </a:rPr>
              <a:t>lack of protective </a:t>
            </a:r>
            <a:r>
              <a:rPr lang="en-US" dirty="0"/>
              <a:t>factors.</a:t>
            </a:r>
          </a:p>
          <a:p>
            <a:endParaRPr lang="ar-IQ" dirty="0"/>
          </a:p>
        </p:txBody>
      </p:sp>
    </p:spTree>
    <p:extLst>
      <p:ext uri="{BB962C8B-B14F-4D97-AF65-F5344CB8AC3E}">
        <p14:creationId xmlns:p14="http://schemas.microsoft.com/office/powerpoint/2010/main" val="2224630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6394722"/>
          </a:xfrm>
        </p:spPr>
        <p:txBody>
          <a:bodyPr/>
          <a:lstStyle/>
          <a:p>
            <a:r>
              <a:rPr lang="en-US" dirty="0" smtClean="0"/>
              <a:t> </a:t>
            </a:r>
            <a:endParaRPr lang="ar-IQ" dirty="0"/>
          </a:p>
        </p:txBody>
      </p:sp>
      <p:sp>
        <p:nvSpPr>
          <p:cNvPr id="3" name="Content Placeholder 2"/>
          <p:cNvSpPr>
            <a:spLocks noGrp="1"/>
          </p:cNvSpPr>
          <p:nvPr>
            <p:ph idx="1"/>
          </p:nvPr>
        </p:nvSpPr>
        <p:spPr>
          <a:xfrm>
            <a:off x="107504" y="188640"/>
            <a:ext cx="8928992" cy="6480720"/>
          </a:xfrm>
        </p:spPr>
        <p:txBody>
          <a:bodyPr>
            <a:normAutofit fontScale="92500" lnSpcReduction="10000"/>
          </a:bodyPr>
          <a:lstStyle/>
          <a:p>
            <a:pPr algn="l"/>
            <a:r>
              <a:rPr lang="en-US" dirty="0"/>
              <a:t>Obesity increases the likelihood of </a:t>
            </a:r>
            <a:r>
              <a:rPr lang="en-US" dirty="0">
                <a:hlinkClick r:id="rId2" tooltip="Obesity-associated morbidity"/>
              </a:rPr>
              <a:t>various diseases</a:t>
            </a:r>
            <a:r>
              <a:rPr lang="en-US" dirty="0"/>
              <a:t>, particularly </a:t>
            </a:r>
            <a:r>
              <a:rPr lang="en-US" dirty="0">
                <a:hlinkClick r:id="rId3" tooltip="Cardiovascular diseases"/>
              </a:rPr>
              <a:t>heart disease</a:t>
            </a:r>
            <a:r>
              <a:rPr lang="en-US" dirty="0"/>
              <a:t>, </a:t>
            </a:r>
            <a:r>
              <a:rPr lang="en-US" dirty="0">
                <a:hlinkClick r:id="rId4" tooltip="Diabetes mellitus type 2"/>
              </a:rPr>
              <a:t>type 2 diabetes</a:t>
            </a:r>
            <a:r>
              <a:rPr lang="en-US" dirty="0"/>
              <a:t>, </a:t>
            </a:r>
            <a:r>
              <a:rPr lang="en-US" dirty="0">
                <a:hlinkClick r:id="rId5" tooltip="Obstructive sleep apnea"/>
              </a:rPr>
              <a:t>obstructive sleep apnea</a:t>
            </a:r>
            <a:r>
              <a:rPr lang="en-US" dirty="0"/>
              <a:t>, certain types of </a:t>
            </a:r>
            <a:r>
              <a:rPr lang="en-US" dirty="0">
                <a:hlinkClick r:id="rId6" tooltip="Cancer"/>
              </a:rPr>
              <a:t>cancer</a:t>
            </a:r>
            <a:r>
              <a:rPr lang="en-US" dirty="0"/>
              <a:t>, and </a:t>
            </a:r>
            <a:r>
              <a:rPr lang="en-US" dirty="0">
                <a:hlinkClick r:id="rId7" tooltip="Osteoarthritis"/>
              </a:rPr>
              <a:t>osteoarthritis</a:t>
            </a:r>
            <a:r>
              <a:rPr lang="en-US" dirty="0"/>
              <a:t>. Obesity is most commonly caused by a combination of excessive </a:t>
            </a:r>
            <a:r>
              <a:rPr lang="en-US" dirty="0">
                <a:hlinkClick r:id="rId8" tooltip="Food energy"/>
              </a:rPr>
              <a:t>food energy</a:t>
            </a:r>
            <a:r>
              <a:rPr lang="en-US" dirty="0"/>
              <a:t> intake, lack of physical activity, and </a:t>
            </a:r>
            <a:r>
              <a:rPr lang="en-US" dirty="0">
                <a:hlinkClick r:id="rId9" tooltip="Polygenic inheritance"/>
              </a:rPr>
              <a:t>genetic susceptibility</a:t>
            </a:r>
            <a:r>
              <a:rPr lang="en-US" dirty="0"/>
              <a:t>, although a few cases are caused primarily by </a:t>
            </a:r>
            <a:r>
              <a:rPr lang="en-US" dirty="0">
                <a:hlinkClick r:id="rId10" tooltip="Gene"/>
              </a:rPr>
              <a:t>genes</a:t>
            </a:r>
            <a:r>
              <a:rPr lang="en-US" dirty="0"/>
              <a:t>, </a:t>
            </a:r>
            <a:r>
              <a:rPr lang="en-US" dirty="0">
                <a:hlinkClick r:id="rId11" tooltip="Endocrine"/>
              </a:rPr>
              <a:t>endocrine</a:t>
            </a:r>
            <a:r>
              <a:rPr lang="en-US" dirty="0"/>
              <a:t> disorders, </a:t>
            </a:r>
            <a:r>
              <a:rPr lang="en-US" dirty="0">
                <a:hlinkClick r:id="rId12" tooltip="Medication"/>
              </a:rPr>
              <a:t>medications</a:t>
            </a:r>
            <a:r>
              <a:rPr lang="en-US" dirty="0"/>
              <a:t> or </a:t>
            </a:r>
            <a:r>
              <a:rPr lang="en-US" dirty="0">
                <a:hlinkClick r:id="rId13" tooltip="Psychiatric illness"/>
              </a:rPr>
              <a:t>psychiatric illness</a:t>
            </a:r>
            <a:r>
              <a:rPr lang="en-US" dirty="0"/>
              <a:t>. Evidence to support the view that some obese people eat little yet gain weight due to a slow metabolism is limited; on average obese people have a greater energy expenditure than their thin counterparts due to the energy required to maintain an increased body mass.</a:t>
            </a:r>
          </a:p>
          <a:p>
            <a:endParaRPr lang="ar-IQ" dirty="0"/>
          </a:p>
        </p:txBody>
      </p:sp>
    </p:spTree>
    <p:extLst>
      <p:ext uri="{BB962C8B-B14F-4D97-AF65-F5344CB8AC3E}">
        <p14:creationId xmlns:p14="http://schemas.microsoft.com/office/powerpoint/2010/main" val="3235806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6394722"/>
          </a:xfrm>
        </p:spPr>
        <p:txBody>
          <a:bodyPr/>
          <a:lstStyle/>
          <a:p>
            <a:endParaRPr lang="ar-IQ" dirty="0"/>
          </a:p>
        </p:txBody>
      </p:sp>
      <p:sp>
        <p:nvSpPr>
          <p:cNvPr id="3" name="Content Placeholder 2"/>
          <p:cNvSpPr>
            <a:spLocks noGrp="1"/>
          </p:cNvSpPr>
          <p:nvPr>
            <p:ph idx="1"/>
          </p:nvPr>
        </p:nvSpPr>
        <p:spPr>
          <a:xfrm>
            <a:off x="179512" y="260648"/>
            <a:ext cx="8856984" cy="6408712"/>
          </a:xfrm>
        </p:spPr>
        <p:txBody>
          <a:bodyPr>
            <a:normAutofit/>
          </a:bodyPr>
          <a:lstStyle/>
          <a:p>
            <a:pPr algn="ctr" rtl="0"/>
            <a:r>
              <a:rPr lang="en-US" sz="3600" b="1" u="sng" dirty="0"/>
              <a:t>The four leading malignancies which associated with diet </a:t>
            </a:r>
            <a:r>
              <a:rPr lang="en-US" sz="3600" b="1" u="sng" dirty="0" smtClean="0"/>
              <a:t>are</a:t>
            </a:r>
            <a:endParaRPr lang="en-US" sz="3600" dirty="0"/>
          </a:p>
          <a:p>
            <a:pPr marL="0" indent="0" algn="l" rtl="0">
              <a:buNone/>
            </a:pPr>
            <a:r>
              <a:rPr lang="en-US" b="1" dirty="0" smtClean="0">
                <a:solidFill>
                  <a:srgbClr val="FF0000"/>
                </a:solidFill>
              </a:rPr>
              <a:t>1-</a:t>
            </a:r>
            <a:r>
              <a:rPr lang="en-US" b="1" dirty="0" smtClean="0"/>
              <a:t> </a:t>
            </a:r>
            <a:r>
              <a:rPr lang="en-US" b="1" dirty="0"/>
              <a:t>Breast </a:t>
            </a:r>
            <a:r>
              <a:rPr lang="en-US" b="1" dirty="0" smtClean="0"/>
              <a:t>Cancer.</a:t>
            </a:r>
            <a:endParaRPr lang="en-US" dirty="0"/>
          </a:p>
          <a:p>
            <a:pPr marL="0" indent="0" algn="l" rtl="0">
              <a:buNone/>
            </a:pPr>
            <a:r>
              <a:rPr lang="en-US" b="1" dirty="0" smtClean="0">
                <a:solidFill>
                  <a:srgbClr val="FF0000"/>
                </a:solidFill>
              </a:rPr>
              <a:t>2-</a:t>
            </a:r>
            <a:r>
              <a:rPr lang="en-US" b="1" dirty="0" smtClean="0"/>
              <a:t>Prostate Cancer</a:t>
            </a:r>
            <a:r>
              <a:rPr lang="en-US" dirty="0" smtClean="0"/>
              <a:t>.</a:t>
            </a:r>
            <a:endParaRPr lang="en-US" dirty="0"/>
          </a:p>
          <a:p>
            <a:pPr marL="0" indent="0" algn="l" rtl="0">
              <a:buNone/>
            </a:pPr>
            <a:r>
              <a:rPr lang="en-US" b="1" dirty="0" smtClean="0">
                <a:solidFill>
                  <a:srgbClr val="FF0000"/>
                </a:solidFill>
              </a:rPr>
              <a:t>3-</a:t>
            </a:r>
            <a:r>
              <a:rPr lang="en-US" b="1" dirty="0" smtClean="0"/>
              <a:t>Colon </a:t>
            </a:r>
            <a:r>
              <a:rPr lang="en-US" b="1" dirty="0"/>
              <a:t>and Rectal </a:t>
            </a:r>
            <a:r>
              <a:rPr lang="en-US" b="1" dirty="0" smtClean="0"/>
              <a:t>caner</a:t>
            </a:r>
            <a:r>
              <a:rPr lang="en-US" dirty="0" smtClean="0"/>
              <a:t>.</a:t>
            </a:r>
            <a:endParaRPr lang="en-US" dirty="0"/>
          </a:p>
          <a:p>
            <a:pPr marL="0" indent="0" algn="l" rtl="0">
              <a:buNone/>
            </a:pPr>
            <a:r>
              <a:rPr lang="en-US" b="1" dirty="0" smtClean="0">
                <a:solidFill>
                  <a:srgbClr val="FF0000"/>
                </a:solidFill>
              </a:rPr>
              <a:t>4-</a:t>
            </a:r>
            <a:r>
              <a:rPr lang="en-US" b="1" dirty="0" smtClean="0"/>
              <a:t>Lung Cancer.</a:t>
            </a:r>
            <a:endParaRPr lang="en-US" dirty="0"/>
          </a:p>
          <a:p>
            <a:pPr marL="0" indent="0" algn="l">
              <a:buNone/>
            </a:pPr>
            <a:r>
              <a:rPr lang="ar-IQ" dirty="0"/>
              <a:t> </a:t>
            </a:r>
            <a:endParaRPr lang="en-US" dirty="0"/>
          </a:p>
          <a:p>
            <a:endParaRPr lang="ar-IQ" dirty="0"/>
          </a:p>
        </p:txBody>
      </p:sp>
    </p:spTree>
    <p:extLst>
      <p:ext uri="{BB962C8B-B14F-4D97-AF65-F5344CB8AC3E}">
        <p14:creationId xmlns:p14="http://schemas.microsoft.com/office/powerpoint/2010/main" val="883052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466730"/>
          </a:xfrm>
        </p:spPr>
        <p:txBody>
          <a:bodyPr/>
          <a:lstStyle/>
          <a:p>
            <a:endParaRPr lang="ar-IQ"/>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0"/>
            <a:ext cx="903649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6548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lstStyle/>
          <a:p>
            <a:endParaRPr lang="ar-IQ"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9695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466730"/>
          </a:xfrm>
        </p:spPr>
        <p:txBody>
          <a:bodyPr/>
          <a:lstStyle/>
          <a:p>
            <a:endParaRPr lang="ar-IQ" dirty="0"/>
          </a:p>
        </p:txBody>
      </p:sp>
      <p:sp>
        <p:nvSpPr>
          <p:cNvPr id="3" name="Content Placeholder 2"/>
          <p:cNvSpPr>
            <a:spLocks noGrp="1"/>
          </p:cNvSpPr>
          <p:nvPr>
            <p:ph idx="1"/>
          </p:nvPr>
        </p:nvSpPr>
        <p:spPr>
          <a:xfrm>
            <a:off x="107504" y="260648"/>
            <a:ext cx="9036496" cy="6480720"/>
          </a:xfrm>
        </p:spPr>
        <p:txBody>
          <a:bodyPr>
            <a:normAutofit fontScale="92500" lnSpcReduction="10000"/>
          </a:bodyPr>
          <a:lstStyle/>
          <a:p>
            <a:pPr algn="ctr" rtl="0"/>
            <a:r>
              <a:rPr lang="en-US" sz="4200" b="1" dirty="0">
                <a:hlinkClick r:id="rId2" tooltip="Classification of obesity"/>
              </a:rPr>
              <a:t>Classification of obesity</a:t>
            </a:r>
            <a:endParaRPr lang="en-US" sz="4200" dirty="0"/>
          </a:p>
          <a:p>
            <a:pPr algn="l" rtl="0"/>
            <a:r>
              <a:rPr lang="en-US" dirty="0"/>
              <a:t>Obesity is a </a:t>
            </a:r>
            <a:r>
              <a:rPr lang="en-US" dirty="0">
                <a:hlinkClick r:id="rId3" tooltip="Medical condition"/>
              </a:rPr>
              <a:t>medical condition</a:t>
            </a:r>
            <a:r>
              <a:rPr lang="en-US" dirty="0"/>
              <a:t> in which excess </a:t>
            </a:r>
            <a:r>
              <a:rPr lang="en-US" dirty="0">
                <a:hlinkClick r:id="rId4" tooltip="Body fat"/>
              </a:rPr>
              <a:t>body fat</a:t>
            </a:r>
            <a:r>
              <a:rPr lang="en-US" dirty="0"/>
              <a:t> has accumulated to the extent that it may have an adverse effect on health</a:t>
            </a:r>
            <a:r>
              <a:rPr lang="en-US" dirty="0" smtClean="0"/>
              <a:t>.</a:t>
            </a:r>
          </a:p>
          <a:p>
            <a:pPr algn="l" rtl="0"/>
            <a:r>
              <a:rPr lang="en-US" dirty="0" smtClean="0"/>
              <a:t> </a:t>
            </a:r>
            <a:r>
              <a:rPr lang="en-US" dirty="0"/>
              <a:t>It is defined by </a:t>
            </a:r>
            <a:r>
              <a:rPr lang="en-US" dirty="0">
                <a:hlinkClick r:id="rId5" tooltip="Body mass index"/>
              </a:rPr>
              <a:t>body mass index (BMI)</a:t>
            </a:r>
            <a:r>
              <a:rPr lang="en-US" dirty="0"/>
              <a:t> and further evaluated in terms of fat distribution via the </a:t>
            </a:r>
            <a:r>
              <a:rPr lang="en-US" sz="3800" b="1" dirty="0">
                <a:hlinkClick r:id="rId6" tooltip="Waist-hip ratio"/>
              </a:rPr>
              <a:t>waist–hip ratio</a:t>
            </a:r>
            <a:r>
              <a:rPr lang="en-US" dirty="0"/>
              <a:t> and total cardiovascular risk factors. BMI is closely related to both </a:t>
            </a:r>
            <a:r>
              <a:rPr lang="en-US" dirty="0">
                <a:hlinkClick r:id="rId7" tooltip="Body fat percentage"/>
              </a:rPr>
              <a:t>percentage body fat</a:t>
            </a:r>
            <a:r>
              <a:rPr lang="en-US" dirty="0"/>
              <a:t> and total body fat.</a:t>
            </a:r>
          </a:p>
          <a:p>
            <a:pPr algn="l" rtl="0"/>
            <a:r>
              <a:rPr lang="en-US" dirty="0"/>
              <a:t>The BMI is a statistical measurement derived from your height and weight. Although it is considered to be a useful way to estimate healthy body weight, it does not measure the percentage of body fat. </a:t>
            </a:r>
            <a:endParaRPr lang="ar-IQ" dirty="0"/>
          </a:p>
        </p:txBody>
      </p:sp>
    </p:spTree>
    <p:extLst>
      <p:ext uri="{BB962C8B-B14F-4D97-AF65-F5344CB8AC3E}">
        <p14:creationId xmlns:p14="http://schemas.microsoft.com/office/powerpoint/2010/main" val="3092376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466730"/>
          </a:xfrm>
        </p:spPr>
        <p:txBody>
          <a:bodyPr/>
          <a:lstStyle/>
          <a:p>
            <a:endParaRPr lang="ar-IQ"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98536824"/>
              </p:ext>
            </p:extLst>
          </p:nvPr>
        </p:nvGraphicFramePr>
        <p:xfrm>
          <a:off x="323528" y="476673"/>
          <a:ext cx="8712968" cy="6120679"/>
        </p:xfrm>
        <a:graphic>
          <a:graphicData uri="http://schemas.openxmlformats.org/drawingml/2006/table">
            <a:tbl>
              <a:tblPr firstRow="1" firstCol="1" bandRow="1">
                <a:tableStyleId>{5C22544A-7EE6-4342-B048-85BDC9FD1C3A}</a:tableStyleId>
              </a:tblPr>
              <a:tblGrid>
                <a:gridCol w="3462533"/>
                <a:gridCol w="5250435"/>
              </a:tblGrid>
              <a:tr h="1269774">
                <a:tc>
                  <a:txBody>
                    <a:bodyPr/>
                    <a:lstStyle/>
                    <a:p>
                      <a:pPr indent="396240" algn="ctr" rtl="0">
                        <a:spcBef>
                          <a:spcPts val="1200"/>
                        </a:spcBef>
                        <a:spcAft>
                          <a:spcPts val="1200"/>
                        </a:spcAft>
                      </a:pPr>
                      <a:r>
                        <a:rPr lang="en-US" sz="1400">
                          <a:effectLst/>
                        </a:rPr>
                        <a:t>BMI</a:t>
                      </a:r>
                      <a:endParaRPr lang="en-US" sz="1200">
                        <a:effectLst/>
                        <a:latin typeface="Times New Roman"/>
                        <a:ea typeface="Times New Roman"/>
                      </a:endParaRPr>
                    </a:p>
                  </a:txBody>
                  <a:tcPr marL="30480" marR="30480" marT="30480" marB="30480" anchor="ctr"/>
                </a:tc>
                <a:tc>
                  <a:txBody>
                    <a:bodyPr/>
                    <a:lstStyle/>
                    <a:p>
                      <a:pPr indent="396240" algn="ctr" rtl="0">
                        <a:spcBef>
                          <a:spcPts val="1200"/>
                        </a:spcBef>
                        <a:spcAft>
                          <a:spcPts val="1200"/>
                        </a:spcAft>
                      </a:pPr>
                      <a:r>
                        <a:rPr lang="en-US" sz="1400">
                          <a:effectLst/>
                        </a:rPr>
                        <a:t>Classification</a:t>
                      </a:r>
                      <a:endParaRPr lang="en-US" sz="1200">
                        <a:effectLst/>
                        <a:latin typeface="Times New Roman"/>
                        <a:ea typeface="Times New Roman"/>
                      </a:endParaRPr>
                    </a:p>
                  </a:txBody>
                  <a:tcPr marL="30480" marR="30480" marT="30480" marB="30480" anchor="ctr"/>
                </a:tc>
              </a:tr>
              <a:tr h="875960">
                <a:tc>
                  <a:txBody>
                    <a:bodyPr/>
                    <a:lstStyle/>
                    <a:p>
                      <a:pPr indent="396240" algn="ctr" rtl="0">
                        <a:spcBef>
                          <a:spcPts val="1200"/>
                        </a:spcBef>
                        <a:spcAft>
                          <a:spcPts val="1200"/>
                        </a:spcAft>
                      </a:pPr>
                      <a:r>
                        <a:rPr lang="en-US" sz="1400">
                          <a:effectLst/>
                        </a:rPr>
                        <a:t>&lt; 18.5</a:t>
                      </a:r>
                      <a:endParaRPr lang="en-US" sz="1200">
                        <a:effectLst/>
                        <a:latin typeface="Times New Roman"/>
                        <a:ea typeface="Times New Roman"/>
                      </a:endParaRPr>
                    </a:p>
                  </a:txBody>
                  <a:tcPr marL="30480" marR="30480" marT="30480" marB="30480" anchor="ctr"/>
                </a:tc>
                <a:tc>
                  <a:txBody>
                    <a:bodyPr/>
                    <a:lstStyle/>
                    <a:p>
                      <a:pPr indent="396240" algn="ctr" rtl="0">
                        <a:spcBef>
                          <a:spcPts val="1200"/>
                        </a:spcBef>
                        <a:spcAft>
                          <a:spcPts val="1200"/>
                        </a:spcAft>
                      </a:pPr>
                      <a:r>
                        <a:rPr lang="en-US" sz="1400">
                          <a:effectLst/>
                        </a:rPr>
                        <a:t>Underweight</a:t>
                      </a:r>
                      <a:endParaRPr lang="en-US" sz="1200">
                        <a:effectLst/>
                        <a:latin typeface="Times New Roman"/>
                        <a:ea typeface="Times New Roman"/>
                      </a:endParaRPr>
                    </a:p>
                  </a:txBody>
                  <a:tcPr marL="30480" marR="30480" marT="30480" marB="30480" anchor="ctr"/>
                </a:tc>
              </a:tr>
              <a:tr h="794989">
                <a:tc>
                  <a:txBody>
                    <a:bodyPr/>
                    <a:lstStyle/>
                    <a:p>
                      <a:pPr indent="396240" algn="ctr" rtl="0">
                        <a:spcBef>
                          <a:spcPts val="1200"/>
                        </a:spcBef>
                        <a:spcAft>
                          <a:spcPts val="1200"/>
                        </a:spcAft>
                      </a:pPr>
                      <a:r>
                        <a:rPr lang="en-US" sz="1400">
                          <a:effectLst/>
                        </a:rPr>
                        <a:t>18.5–24.9</a:t>
                      </a:r>
                      <a:endParaRPr lang="en-US" sz="1200">
                        <a:effectLst/>
                        <a:latin typeface="Times New Roman"/>
                        <a:ea typeface="Times New Roman"/>
                      </a:endParaRPr>
                    </a:p>
                  </a:txBody>
                  <a:tcPr marL="30480" marR="30480" marT="30480" marB="30480" anchor="ctr"/>
                </a:tc>
                <a:tc>
                  <a:txBody>
                    <a:bodyPr/>
                    <a:lstStyle/>
                    <a:p>
                      <a:pPr indent="396240" algn="ctr" rtl="0">
                        <a:spcBef>
                          <a:spcPts val="1200"/>
                        </a:spcBef>
                        <a:spcAft>
                          <a:spcPts val="1200"/>
                        </a:spcAft>
                      </a:pPr>
                      <a:r>
                        <a:rPr lang="en-US" sz="1400">
                          <a:effectLst/>
                        </a:rPr>
                        <a:t>Normal weight</a:t>
                      </a:r>
                      <a:endParaRPr lang="en-US" sz="1200">
                        <a:effectLst/>
                        <a:latin typeface="Times New Roman"/>
                        <a:ea typeface="Times New Roman"/>
                      </a:endParaRPr>
                    </a:p>
                  </a:txBody>
                  <a:tcPr marL="30480" marR="30480" marT="30480" marB="30480" anchor="ctr"/>
                </a:tc>
              </a:tr>
              <a:tr h="794989">
                <a:tc>
                  <a:txBody>
                    <a:bodyPr/>
                    <a:lstStyle/>
                    <a:p>
                      <a:pPr indent="396240" algn="ctr" rtl="0">
                        <a:spcBef>
                          <a:spcPts val="1200"/>
                        </a:spcBef>
                        <a:spcAft>
                          <a:spcPts val="1200"/>
                        </a:spcAft>
                      </a:pPr>
                      <a:r>
                        <a:rPr lang="en-US" sz="1400">
                          <a:effectLst/>
                        </a:rPr>
                        <a:t>25.0–29.9</a:t>
                      </a:r>
                      <a:endParaRPr lang="en-US" sz="1200">
                        <a:effectLst/>
                        <a:latin typeface="Times New Roman"/>
                        <a:ea typeface="Times New Roman"/>
                      </a:endParaRPr>
                    </a:p>
                  </a:txBody>
                  <a:tcPr marL="30480" marR="30480" marT="30480" marB="30480" anchor="ctr"/>
                </a:tc>
                <a:tc>
                  <a:txBody>
                    <a:bodyPr/>
                    <a:lstStyle/>
                    <a:p>
                      <a:pPr indent="396240" algn="ctr" rtl="0">
                        <a:spcBef>
                          <a:spcPts val="1200"/>
                        </a:spcBef>
                        <a:spcAft>
                          <a:spcPts val="1200"/>
                        </a:spcAft>
                      </a:pPr>
                      <a:r>
                        <a:rPr lang="en-US" sz="1400">
                          <a:effectLst/>
                        </a:rPr>
                        <a:t>Overweight</a:t>
                      </a:r>
                      <a:endParaRPr lang="en-US" sz="1200">
                        <a:effectLst/>
                        <a:latin typeface="Times New Roman"/>
                        <a:ea typeface="Times New Roman"/>
                      </a:endParaRPr>
                    </a:p>
                  </a:txBody>
                  <a:tcPr marL="30480" marR="30480" marT="30480" marB="30480" anchor="ctr"/>
                </a:tc>
              </a:tr>
              <a:tr h="794989">
                <a:tc>
                  <a:txBody>
                    <a:bodyPr/>
                    <a:lstStyle/>
                    <a:p>
                      <a:pPr indent="396240" algn="ctr" rtl="0">
                        <a:spcBef>
                          <a:spcPts val="1200"/>
                        </a:spcBef>
                        <a:spcAft>
                          <a:spcPts val="1200"/>
                        </a:spcAft>
                      </a:pPr>
                      <a:r>
                        <a:rPr lang="en-US" sz="1400">
                          <a:effectLst/>
                        </a:rPr>
                        <a:t>30.0–34.9</a:t>
                      </a:r>
                      <a:endParaRPr lang="en-US" sz="1200">
                        <a:effectLst/>
                        <a:latin typeface="Times New Roman"/>
                        <a:ea typeface="Times New Roman"/>
                      </a:endParaRPr>
                    </a:p>
                  </a:txBody>
                  <a:tcPr marL="30480" marR="30480" marT="30480" marB="30480" anchor="ctr"/>
                </a:tc>
                <a:tc>
                  <a:txBody>
                    <a:bodyPr/>
                    <a:lstStyle/>
                    <a:p>
                      <a:pPr indent="396240" algn="ctr" rtl="0">
                        <a:spcBef>
                          <a:spcPts val="1200"/>
                        </a:spcBef>
                        <a:spcAft>
                          <a:spcPts val="1200"/>
                        </a:spcAft>
                      </a:pPr>
                      <a:r>
                        <a:rPr lang="en-US" sz="1400">
                          <a:effectLst/>
                        </a:rPr>
                        <a:t>class I obesity</a:t>
                      </a:r>
                      <a:endParaRPr lang="en-US" sz="1200">
                        <a:effectLst/>
                        <a:latin typeface="Times New Roman"/>
                        <a:ea typeface="Times New Roman"/>
                      </a:endParaRPr>
                    </a:p>
                  </a:txBody>
                  <a:tcPr marL="30480" marR="30480" marT="30480" marB="30480" anchor="ctr"/>
                </a:tc>
              </a:tr>
              <a:tr h="794989">
                <a:tc>
                  <a:txBody>
                    <a:bodyPr/>
                    <a:lstStyle/>
                    <a:p>
                      <a:pPr indent="396240" algn="ctr" rtl="0">
                        <a:spcBef>
                          <a:spcPts val="1200"/>
                        </a:spcBef>
                        <a:spcAft>
                          <a:spcPts val="1200"/>
                        </a:spcAft>
                      </a:pPr>
                      <a:r>
                        <a:rPr lang="en-US" sz="1400">
                          <a:effectLst/>
                        </a:rPr>
                        <a:t>35.0–39.9</a:t>
                      </a:r>
                      <a:endParaRPr lang="en-US" sz="1200">
                        <a:effectLst/>
                        <a:latin typeface="Times New Roman"/>
                        <a:ea typeface="Times New Roman"/>
                      </a:endParaRPr>
                    </a:p>
                  </a:txBody>
                  <a:tcPr marL="30480" marR="30480" marT="30480" marB="30480" anchor="ctr"/>
                </a:tc>
                <a:tc>
                  <a:txBody>
                    <a:bodyPr/>
                    <a:lstStyle/>
                    <a:p>
                      <a:pPr indent="396240" algn="ctr" rtl="0">
                        <a:spcBef>
                          <a:spcPts val="1200"/>
                        </a:spcBef>
                        <a:spcAft>
                          <a:spcPts val="1200"/>
                        </a:spcAft>
                      </a:pPr>
                      <a:r>
                        <a:rPr lang="en-US" sz="1400">
                          <a:effectLst/>
                        </a:rPr>
                        <a:t>class II obesity</a:t>
                      </a:r>
                      <a:endParaRPr lang="en-US" sz="1200">
                        <a:effectLst/>
                        <a:latin typeface="Times New Roman"/>
                        <a:ea typeface="Times New Roman"/>
                      </a:endParaRPr>
                    </a:p>
                  </a:txBody>
                  <a:tcPr marL="30480" marR="30480" marT="30480" marB="30480" anchor="ctr"/>
                </a:tc>
              </a:tr>
              <a:tr h="794989">
                <a:tc>
                  <a:txBody>
                    <a:bodyPr/>
                    <a:lstStyle/>
                    <a:p>
                      <a:pPr indent="396240" algn="ctr" rtl="0">
                        <a:spcBef>
                          <a:spcPts val="1200"/>
                        </a:spcBef>
                        <a:spcAft>
                          <a:spcPts val="1200"/>
                        </a:spcAft>
                      </a:pPr>
                      <a:r>
                        <a:rPr lang="en-US" sz="1400">
                          <a:effectLst/>
                        </a:rPr>
                        <a:t>≥ 40.0</a:t>
                      </a:r>
                      <a:endParaRPr lang="en-US" sz="1200">
                        <a:effectLst/>
                        <a:latin typeface="Times New Roman"/>
                        <a:ea typeface="Times New Roman"/>
                      </a:endParaRPr>
                    </a:p>
                  </a:txBody>
                  <a:tcPr marL="30480" marR="30480" marT="30480" marB="30480" anchor="ctr"/>
                </a:tc>
                <a:tc>
                  <a:txBody>
                    <a:bodyPr/>
                    <a:lstStyle/>
                    <a:p>
                      <a:pPr indent="396240" algn="ctr" rtl="0">
                        <a:spcBef>
                          <a:spcPts val="1200"/>
                        </a:spcBef>
                        <a:spcAft>
                          <a:spcPts val="1200"/>
                        </a:spcAft>
                      </a:pPr>
                      <a:r>
                        <a:rPr lang="en-US" sz="1400" dirty="0">
                          <a:effectLst/>
                        </a:rPr>
                        <a:t>class III obesity</a:t>
                      </a:r>
                      <a:endParaRPr lang="en-US" sz="1200" dirty="0">
                        <a:effectLst/>
                        <a:latin typeface="Times New Roman"/>
                        <a:ea typeface="Times New Roman"/>
                      </a:endParaRPr>
                    </a:p>
                  </a:txBody>
                  <a:tcPr marL="30480" marR="30480" marT="30480" marB="30480" anchor="ctr"/>
                </a:tc>
              </a:tr>
            </a:tbl>
          </a:graphicData>
        </a:graphic>
      </p:graphicFrame>
      <p:sp>
        <p:nvSpPr>
          <p:cNvPr id="5" name="Rectangle 1"/>
          <p:cNvSpPr>
            <a:spLocks noChangeArrowheads="1"/>
          </p:cNvSpPr>
          <p:nvPr/>
        </p:nvSpPr>
        <p:spPr bwMode="auto">
          <a:xfrm>
            <a:off x="1290638" y="24447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88725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466730"/>
          </a:xfrm>
        </p:spPr>
        <p:txBody>
          <a:bodyPr/>
          <a:lstStyle/>
          <a:p>
            <a:endParaRPr lang="ar-IQ" dirty="0"/>
          </a:p>
        </p:txBody>
      </p:sp>
      <p:sp>
        <p:nvSpPr>
          <p:cNvPr id="3" name="Content Placeholder 2"/>
          <p:cNvSpPr>
            <a:spLocks noGrp="1"/>
          </p:cNvSpPr>
          <p:nvPr>
            <p:ph idx="1"/>
          </p:nvPr>
        </p:nvSpPr>
        <p:spPr>
          <a:xfrm>
            <a:off x="107504" y="260648"/>
            <a:ext cx="9036496" cy="6480720"/>
          </a:xfrm>
        </p:spPr>
        <p:txBody>
          <a:bodyPr>
            <a:normAutofit/>
          </a:bodyPr>
          <a:lstStyle/>
          <a:p>
            <a:pPr algn="ctr" rtl="0"/>
            <a:r>
              <a:rPr lang="en-US" sz="3900" b="1" u="sng" dirty="0"/>
              <a:t>BMI in Children</a:t>
            </a:r>
            <a:endParaRPr lang="en-US" sz="3900" dirty="0"/>
          </a:p>
          <a:p>
            <a:pPr algn="l" rtl="0"/>
            <a:r>
              <a:rPr lang="en-US" dirty="0"/>
              <a:t>Body Mass Index </a:t>
            </a:r>
            <a:r>
              <a:rPr lang="en-US" b="1" dirty="0">
                <a:solidFill>
                  <a:srgbClr val="FF0000"/>
                </a:solidFill>
              </a:rPr>
              <a:t>(BMI) </a:t>
            </a:r>
            <a:r>
              <a:rPr lang="en-US" dirty="0"/>
              <a:t>is </a:t>
            </a:r>
            <a:r>
              <a:rPr lang="en-US" b="1" dirty="0" smtClean="0">
                <a:solidFill>
                  <a:srgbClr val="FF0000"/>
                </a:solidFill>
              </a:rPr>
              <a:t> </a:t>
            </a:r>
            <a:r>
              <a:rPr lang="en-US" dirty="0" smtClean="0"/>
              <a:t>BMI </a:t>
            </a:r>
            <a:r>
              <a:rPr lang="en-US" dirty="0"/>
              <a:t>is a reliable indicator of body fatness for most children and teens. </a:t>
            </a:r>
            <a:endParaRPr lang="en-US" dirty="0" smtClean="0"/>
          </a:p>
          <a:p>
            <a:pPr algn="l" rtl="0"/>
            <a:r>
              <a:rPr lang="en-US" dirty="0"/>
              <a:t> BMI can be considered an alternative for direct measures of body fat. Additionally, BMI is an inexpensive and easy-to-perform method of screening for weight categories that may lead to health problems.</a:t>
            </a:r>
          </a:p>
          <a:p>
            <a:pPr algn="l" rtl="0"/>
            <a:r>
              <a:rPr lang="en-US" dirty="0"/>
              <a:t>For children and teens, </a:t>
            </a:r>
            <a:r>
              <a:rPr lang="en-US" b="1" dirty="0">
                <a:solidFill>
                  <a:srgbClr val="FF0000"/>
                </a:solidFill>
              </a:rPr>
              <a:t>BMI is age- and sex-specific </a:t>
            </a:r>
            <a:r>
              <a:rPr lang="en-US" dirty="0"/>
              <a:t>and is often referred to as BMI-for-age.</a:t>
            </a:r>
          </a:p>
          <a:p>
            <a:endParaRPr lang="ar-IQ" dirty="0"/>
          </a:p>
        </p:txBody>
      </p:sp>
    </p:spTree>
    <p:extLst>
      <p:ext uri="{BB962C8B-B14F-4D97-AF65-F5344CB8AC3E}">
        <p14:creationId xmlns:p14="http://schemas.microsoft.com/office/powerpoint/2010/main" val="3801322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6394722"/>
          </a:xfrm>
        </p:spPr>
        <p:txBody>
          <a:bodyPr/>
          <a:lstStyle/>
          <a:p>
            <a:endParaRPr lang="ar-IQ" dirty="0"/>
          </a:p>
        </p:txBody>
      </p:sp>
      <p:sp>
        <p:nvSpPr>
          <p:cNvPr id="3" name="Content Placeholder 2"/>
          <p:cNvSpPr>
            <a:spLocks noGrp="1"/>
          </p:cNvSpPr>
          <p:nvPr>
            <p:ph idx="1"/>
          </p:nvPr>
        </p:nvSpPr>
        <p:spPr>
          <a:xfrm>
            <a:off x="179512" y="188640"/>
            <a:ext cx="8856984" cy="6480720"/>
          </a:xfrm>
        </p:spPr>
        <p:txBody>
          <a:bodyPr/>
          <a:lstStyle/>
          <a:p>
            <a:pPr algn="ctr" rtl="0"/>
            <a:r>
              <a:rPr lang="en-US" b="1" u="sng" dirty="0"/>
              <a:t>Why can't healthy weight ranges be provided for children and teens?</a:t>
            </a:r>
            <a:endParaRPr lang="en-US" dirty="0"/>
          </a:p>
          <a:p>
            <a:pPr marL="0" indent="0" algn="l" rtl="0">
              <a:buNone/>
            </a:pPr>
            <a:r>
              <a:rPr lang="en-US" dirty="0"/>
              <a:t>Healthy weight ranges cannot be provided for children and teens for the following reasons</a:t>
            </a:r>
            <a:r>
              <a:rPr lang="en-US" dirty="0" smtClean="0"/>
              <a:t>:</a:t>
            </a:r>
          </a:p>
          <a:p>
            <a:pPr marL="0" indent="0" algn="l" rtl="0">
              <a:buNone/>
            </a:pPr>
            <a:endParaRPr lang="en-US" dirty="0"/>
          </a:p>
          <a:p>
            <a:pPr lvl="0" algn="l" rtl="0"/>
            <a:r>
              <a:rPr lang="en-US" dirty="0" smtClean="0"/>
              <a:t>  </a:t>
            </a:r>
            <a:r>
              <a:rPr lang="en-US" b="1" dirty="0" smtClean="0">
                <a:solidFill>
                  <a:srgbClr val="FF0000"/>
                </a:solidFill>
              </a:rPr>
              <a:t>1-</a:t>
            </a:r>
            <a:r>
              <a:rPr lang="en-US" dirty="0" smtClean="0"/>
              <a:t>Healthy </a:t>
            </a:r>
            <a:r>
              <a:rPr lang="en-US" dirty="0"/>
              <a:t>weight ranges change with each month of age for each sex</a:t>
            </a:r>
            <a:r>
              <a:rPr lang="en-US" dirty="0" smtClean="0"/>
              <a:t>.</a:t>
            </a:r>
          </a:p>
          <a:p>
            <a:pPr lvl="0" algn="l" rtl="0"/>
            <a:endParaRPr lang="en-US" dirty="0"/>
          </a:p>
          <a:p>
            <a:pPr lvl="0" algn="l" rtl="0"/>
            <a:r>
              <a:rPr lang="en-US" dirty="0" smtClean="0"/>
              <a:t>  </a:t>
            </a:r>
            <a:r>
              <a:rPr lang="en-US" b="1" dirty="0" smtClean="0">
                <a:solidFill>
                  <a:srgbClr val="FF0000"/>
                </a:solidFill>
              </a:rPr>
              <a:t>2-</a:t>
            </a:r>
            <a:r>
              <a:rPr lang="en-US" dirty="0" smtClean="0"/>
              <a:t>Healthy </a:t>
            </a:r>
            <a:r>
              <a:rPr lang="en-US" dirty="0"/>
              <a:t>weight ranges change as height increases.</a:t>
            </a:r>
          </a:p>
        </p:txBody>
      </p:sp>
    </p:spTree>
    <p:extLst>
      <p:ext uri="{BB962C8B-B14F-4D97-AF65-F5344CB8AC3E}">
        <p14:creationId xmlns:p14="http://schemas.microsoft.com/office/powerpoint/2010/main" val="3753278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6394722"/>
          </a:xfrm>
        </p:spPr>
        <p:txBody>
          <a:bodyPr/>
          <a:lstStyle/>
          <a:p>
            <a:endParaRPr lang="ar-IQ" dirty="0"/>
          </a:p>
        </p:txBody>
      </p:sp>
      <p:sp>
        <p:nvSpPr>
          <p:cNvPr id="3" name="Content Placeholder 2"/>
          <p:cNvSpPr>
            <a:spLocks noGrp="1"/>
          </p:cNvSpPr>
          <p:nvPr>
            <p:ph idx="1"/>
          </p:nvPr>
        </p:nvSpPr>
        <p:spPr>
          <a:xfrm>
            <a:off x="107504" y="260648"/>
            <a:ext cx="8928992" cy="6408712"/>
          </a:xfrm>
        </p:spPr>
        <p:txBody>
          <a:bodyPr>
            <a:normAutofit fontScale="85000" lnSpcReduction="10000"/>
          </a:bodyPr>
          <a:lstStyle/>
          <a:p>
            <a:pPr algn="ctr" rtl="0"/>
            <a:r>
              <a:rPr lang="en-US" sz="7600" b="1" u="sng" dirty="0"/>
              <a:t>Why do people become obese? </a:t>
            </a:r>
            <a:endParaRPr lang="en-US" sz="7600" dirty="0"/>
          </a:p>
          <a:p>
            <a:pPr algn="l" rtl="0"/>
            <a:r>
              <a:rPr lang="en-US" dirty="0"/>
              <a:t>Weight gain occurs when we eat more calories than our body uses up. If the food we eat provides more calories than the body needs, the excess is converted to fat. Initially, fat cells increase in size. When they can no longer expand, they increase in number. If we lose weight, the size of the fat cells decreases, but the number of cells does not.</a:t>
            </a:r>
          </a:p>
          <a:p>
            <a:pPr algn="l" rtl="0"/>
            <a:r>
              <a:rPr lang="en-US" dirty="0"/>
              <a:t>Obesity, however, has many causes. The reasons for the imbalance between calorie intake and consumption vary by individual. The age, gender, genes, psychological makeup, and environmental factors all may contribute.</a:t>
            </a:r>
          </a:p>
          <a:p>
            <a:pPr algn="l" rtl="0"/>
            <a:r>
              <a:rPr lang="en-US" dirty="0" smtClean="0"/>
              <a:t> </a:t>
            </a:r>
            <a:endParaRPr lang="ar-IQ" dirty="0"/>
          </a:p>
        </p:txBody>
      </p:sp>
    </p:spTree>
    <p:extLst>
      <p:ext uri="{BB962C8B-B14F-4D97-AF65-F5344CB8AC3E}">
        <p14:creationId xmlns:p14="http://schemas.microsoft.com/office/powerpoint/2010/main" val="17187336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505</Words>
  <Application>Microsoft Office PowerPoint</Application>
  <PresentationFormat>On-screen Show (4:3)</PresentationFormat>
  <Paragraphs>87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23</cp:revision>
  <dcterms:created xsi:type="dcterms:W3CDTF">2014-01-07T15:18:18Z</dcterms:created>
  <dcterms:modified xsi:type="dcterms:W3CDTF">2018-02-09T07:23:29Z</dcterms:modified>
</cp:coreProperties>
</file>