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304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999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8245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6611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990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3332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44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629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65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2462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B6244-A71B-48A2-B013-2623B260B296}" type="datetimeFigureOut">
              <a:rPr lang="ar-IQ" smtClean="0"/>
              <a:t>24/05/1439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6DC8-A0F6-4A61-82E0-08335D6240B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8584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://en.wikipedia.org/wiki/Organism" TargetMode="External"/><Relationship Id="rId7" Type="http://schemas.openxmlformats.org/officeDocument/2006/relationships/hyperlink" Target="http://www.hsph.harvard.edu/nutritionsource/staying-active/index.html" TargetMode="External"/><Relationship Id="rId2" Type="http://schemas.openxmlformats.org/officeDocument/2006/relationships/hyperlink" Target="http://en.wikipedia.org/wiki/Cells_(biology)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hsph.harvard.edu/nutritionsource/what-should-you-eat/index.html" TargetMode="External"/><Relationship Id="rId5" Type="http://schemas.openxmlformats.org/officeDocument/2006/relationships/hyperlink" Target="http://en.wikipedia.org/wiki/Healthy_diet" TargetMode="External"/><Relationship Id="rId4" Type="http://schemas.openxmlformats.org/officeDocument/2006/relationships/hyperlink" Target="http://en.wikipedia.org/wiki/Lif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ardiovascular_disease" TargetMode="External"/><Relationship Id="rId3" Type="http://schemas.openxmlformats.org/officeDocument/2006/relationships/hyperlink" Target="http://en.wikipedia.org/wiki/Health_professional" TargetMode="External"/><Relationship Id="rId7" Type="http://schemas.openxmlformats.org/officeDocument/2006/relationships/hyperlink" Target="http://en.wikipedia.org/wiki/Metabolic_syndrome" TargetMode="External"/><Relationship Id="rId2" Type="http://schemas.openxmlformats.org/officeDocument/2006/relationships/hyperlink" Target="http://en.wikipedia.org/wiki/Dietiti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Obesity" TargetMode="External"/><Relationship Id="rId5" Type="http://schemas.openxmlformats.org/officeDocument/2006/relationships/hyperlink" Target="http://en.wikipedia.org/wiki/Scurvy" TargetMode="External"/><Relationship Id="rId10" Type="http://schemas.openxmlformats.org/officeDocument/2006/relationships/hyperlink" Target="http://en.wikipedia.org/wiki/Osteoporosis" TargetMode="External"/><Relationship Id="rId4" Type="http://schemas.openxmlformats.org/officeDocument/2006/relationships/hyperlink" Target="http://en.wikipedia.org/wiki/Nutritionist" TargetMode="External"/><Relationship Id="rId9" Type="http://schemas.openxmlformats.org/officeDocument/2006/relationships/hyperlink" Target="http://en.wikipedia.org/wiki/Diabetes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roteins" TargetMode="External"/><Relationship Id="rId13" Type="http://schemas.openxmlformats.org/officeDocument/2006/relationships/hyperlink" Target="http://en.wikipedia.org/wiki/RNA" TargetMode="External"/><Relationship Id="rId18" Type="http://schemas.openxmlformats.org/officeDocument/2006/relationships/hyperlink" Target="http://en.wikipedia.org/wiki/Nitrogen" TargetMode="External"/><Relationship Id="rId26" Type="http://schemas.openxmlformats.org/officeDocument/2006/relationships/hyperlink" Target="http://en.wikipedia.org/wiki/Vitamins" TargetMode="External"/><Relationship Id="rId3" Type="http://schemas.openxmlformats.org/officeDocument/2006/relationships/hyperlink" Target="http://en.wikipedia.org/wiki/Chemical_compounds" TargetMode="External"/><Relationship Id="rId21" Type="http://schemas.openxmlformats.org/officeDocument/2006/relationships/hyperlink" Target="http://en.wikipedia.org/wiki/Iron" TargetMode="External"/><Relationship Id="rId7" Type="http://schemas.openxmlformats.org/officeDocument/2006/relationships/hyperlink" Target="http://en.wikipedia.org/wiki/Amino_acids" TargetMode="External"/><Relationship Id="rId12" Type="http://schemas.openxmlformats.org/officeDocument/2006/relationships/hyperlink" Target="http://en.wikipedia.org/wiki/DNA" TargetMode="External"/><Relationship Id="rId17" Type="http://schemas.openxmlformats.org/officeDocument/2006/relationships/hyperlink" Target="http://en.wikipedia.org/wiki/Oxygen" TargetMode="External"/><Relationship Id="rId25" Type="http://schemas.openxmlformats.org/officeDocument/2006/relationships/hyperlink" Target="http://en.wikipedia.org/wiki/Hormones" TargetMode="External"/><Relationship Id="rId2" Type="http://schemas.openxmlformats.org/officeDocument/2006/relationships/hyperlink" Target="http://en.wikipedia.org/wiki/Human_body" TargetMode="External"/><Relationship Id="rId16" Type="http://schemas.openxmlformats.org/officeDocument/2006/relationships/hyperlink" Target="http://en.wikipedia.org/wiki/Hydrogen" TargetMode="External"/><Relationship Id="rId20" Type="http://schemas.openxmlformats.org/officeDocument/2006/relationships/hyperlink" Target="http://en.wikipedia.org/wiki/Calci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ber" TargetMode="External"/><Relationship Id="rId11" Type="http://schemas.openxmlformats.org/officeDocument/2006/relationships/hyperlink" Target="http://en.wikipedia.org/wiki/Nucleic_acids" TargetMode="External"/><Relationship Id="rId24" Type="http://schemas.openxmlformats.org/officeDocument/2006/relationships/hyperlink" Target="http://en.wikipedia.org/wiki/Manganese" TargetMode="External"/><Relationship Id="rId5" Type="http://schemas.openxmlformats.org/officeDocument/2006/relationships/hyperlink" Target="http://en.wikipedia.org/wiki/Carbohydrate" TargetMode="External"/><Relationship Id="rId15" Type="http://schemas.openxmlformats.org/officeDocument/2006/relationships/hyperlink" Target="http://en.wikipedia.org/wiki/Carbon" TargetMode="External"/><Relationship Id="rId23" Type="http://schemas.openxmlformats.org/officeDocument/2006/relationships/hyperlink" Target="http://en.wikipedia.org/wiki/Magnesium" TargetMode="External"/><Relationship Id="rId28" Type="http://schemas.openxmlformats.org/officeDocument/2006/relationships/hyperlink" Target="http://en.wikipedia.org/wiki/Hydroxyapatite" TargetMode="External"/><Relationship Id="rId10" Type="http://schemas.openxmlformats.org/officeDocument/2006/relationships/hyperlink" Target="http://en.wikipedia.org/wiki/Lipids" TargetMode="External"/><Relationship Id="rId19" Type="http://schemas.openxmlformats.org/officeDocument/2006/relationships/hyperlink" Target="http://en.wikipedia.org/wiki/Phosphorus" TargetMode="External"/><Relationship Id="rId4" Type="http://schemas.openxmlformats.org/officeDocument/2006/relationships/hyperlink" Target="http://en.wikipedia.org/wiki/Water" TargetMode="External"/><Relationship Id="rId9" Type="http://schemas.openxmlformats.org/officeDocument/2006/relationships/hyperlink" Target="http://en.wikipedia.org/wiki/Fatty_acids" TargetMode="External"/><Relationship Id="rId14" Type="http://schemas.openxmlformats.org/officeDocument/2006/relationships/hyperlink" Target="http://en.wikipedia.org/wiki/Chemical_element" TargetMode="External"/><Relationship Id="rId22" Type="http://schemas.openxmlformats.org/officeDocument/2006/relationships/hyperlink" Target="http://en.wikipedia.org/wiki/Zinc" TargetMode="External"/><Relationship Id="rId27" Type="http://schemas.openxmlformats.org/officeDocument/2006/relationships/hyperlink" Target="http://en.wikipedia.org/wiki/Phospholipid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Macronutrients" TargetMode="External"/><Relationship Id="rId13" Type="http://schemas.openxmlformats.org/officeDocument/2006/relationships/hyperlink" Target="http://en.wikipedia.org/wiki/Calorie" TargetMode="External"/><Relationship Id="rId3" Type="http://schemas.openxmlformats.org/officeDocument/2006/relationships/hyperlink" Target="http://en.wikipedia.org/wiki/Fat" TargetMode="External"/><Relationship Id="rId7" Type="http://schemas.openxmlformats.org/officeDocument/2006/relationships/hyperlink" Target="http://en.wikipedia.org/wiki/Water" TargetMode="External"/><Relationship Id="rId12" Type="http://schemas.openxmlformats.org/officeDocument/2006/relationships/hyperlink" Target="http://en.wikipedia.org/wiki/Joule" TargetMode="External"/><Relationship Id="rId2" Type="http://schemas.openxmlformats.org/officeDocument/2006/relationships/hyperlink" Target="http://en.wikipedia.org/wiki/Carbohydrat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Vitamin" TargetMode="External"/><Relationship Id="rId11" Type="http://schemas.openxmlformats.org/officeDocument/2006/relationships/hyperlink" Target="http://en.wikipedia.org/wiki/Bioenergetics" TargetMode="External"/><Relationship Id="rId5" Type="http://schemas.openxmlformats.org/officeDocument/2006/relationships/hyperlink" Target="http://en.wikipedia.org/wiki/Protein" TargetMode="External"/><Relationship Id="rId10" Type="http://schemas.openxmlformats.org/officeDocument/2006/relationships/hyperlink" Target="http://en.wikipedia.org/wiki/Dietary_fiber" TargetMode="External"/><Relationship Id="rId4" Type="http://schemas.openxmlformats.org/officeDocument/2006/relationships/hyperlink" Target="http://en.wikipedia.org/wiki/Dietary_minerals" TargetMode="External"/><Relationship Id="rId9" Type="http://schemas.openxmlformats.org/officeDocument/2006/relationships/hyperlink" Target="http://en.wikipedia.org/wiki/Micronutrient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1772816"/>
            <a:ext cx="8856984" cy="49685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Nutrition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(also called </a:t>
            </a:r>
            <a:r>
              <a:rPr lang="en-US" b="1" dirty="0">
                <a:solidFill>
                  <a:schemeClr val="tx1"/>
                </a:solidFill>
              </a:rPr>
              <a:t>nourishment</a:t>
            </a:r>
            <a:r>
              <a:rPr lang="en-US" dirty="0">
                <a:solidFill>
                  <a:schemeClr val="tx1"/>
                </a:solidFill>
              </a:rPr>
              <a:t> or </a:t>
            </a:r>
            <a:r>
              <a:rPr lang="en-US" b="1" dirty="0">
                <a:solidFill>
                  <a:schemeClr val="tx1"/>
                </a:solidFill>
              </a:rPr>
              <a:t>aliment</a:t>
            </a:r>
            <a:r>
              <a:rPr lang="en-US" dirty="0">
                <a:solidFill>
                  <a:schemeClr val="tx1"/>
                </a:solidFill>
              </a:rPr>
              <a:t>) is the provision, to </a:t>
            </a:r>
            <a:r>
              <a:rPr lang="en-US" dirty="0">
                <a:solidFill>
                  <a:schemeClr val="tx1"/>
                </a:solidFill>
                <a:hlinkClick r:id="rId2" tooltip="Cells (biology)"/>
              </a:rPr>
              <a:t>cells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>
                <a:solidFill>
                  <a:schemeClr val="tx1"/>
                </a:solidFill>
                <a:hlinkClick r:id="rId3" tooltip="Organism"/>
              </a:rPr>
              <a:t>organisms</a:t>
            </a:r>
            <a:r>
              <a:rPr lang="en-US" dirty="0">
                <a:solidFill>
                  <a:schemeClr val="tx1"/>
                </a:solidFill>
              </a:rPr>
              <a:t>, of the materials necessary (in the form of food) to support </a:t>
            </a:r>
            <a:r>
              <a:rPr lang="en-US" dirty="0">
                <a:solidFill>
                  <a:schemeClr val="tx1"/>
                </a:solidFill>
                <a:hlinkClick r:id="rId4" tooltip="Life"/>
              </a:rPr>
              <a:t>life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Many </a:t>
            </a:r>
            <a:r>
              <a:rPr lang="en-US" dirty="0">
                <a:solidFill>
                  <a:schemeClr val="tx1"/>
                </a:solidFill>
              </a:rPr>
              <a:t>common health problems can be prevented or alleviated with a </a:t>
            </a:r>
            <a:r>
              <a:rPr lang="en-US" dirty="0">
                <a:solidFill>
                  <a:schemeClr val="tx1"/>
                </a:solidFill>
                <a:hlinkClick r:id="rId5" tooltip="Healthy diet"/>
              </a:rPr>
              <a:t>healthy diet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Aside from not smoking, the most important determinants of good health are </a:t>
            </a:r>
            <a:r>
              <a:rPr lang="en-US" dirty="0">
                <a:solidFill>
                  <a:schemeClr val="tx1"/>
                </a:solidFill>
                <a:hlinkClick r:id="rId6" tooltip="What should you eat?"/>
              </a:rPr>
              <a:t>what we eat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>
                <a:solidFill>
                  <a:schemeClr val="tx1"/>
                </a:solidFill>
                <a:hlinkClick r:id="rId7" tooltip="Staying active"/>
              </a:rPr>
              <a:t>how active we are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8208912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13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80720"/>
          </a:xfrm>
        </p:spPr>
        <p:txBody>
          <a:bodyPr/>
          <a:lstStyle/>
          <a:p>
            <a:pPr algn="ctr"/>
            <a:r>
              <a:rPr lang="en-US" b="1" u="sng" dirty="0"/>
              <a:t>Energy Requirements of a normal person </a:t>
            </a:r>
            <a:endParaRPr lang="en-US" dirty="0"/>
          </a:p>
          <a:p>
            <a:pPr algn="l"/>
            <a:r>
              <a:rPr lang="en-US" dirty="0"/>
              <a:t>While calculating the energy </a:t>
            </a:r>
            <a:r>
              <a:rPr lang="en-US" dirty="0" smtClean="0"/>
              <a:t>requirements, we </a:t>
            </a:r>
            <a:r>
              <a:rPr lang="en-US" dirty="0"/>
              <a:t>have to consider the energy required for:</a:t>
            </a:r>
          </a:p>
          <a:p>
            <a:pPr algn="l"/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1-</a:t>
            </a:r>
            <a:r>
              <a:rPr lang="en-US" dirty="0"/>
              <a:t>Maintenance of basal metabolic rate(BMR</a:t>
            </a:r>
            <a:r>
              <a:rPr lang="en-US" dirty="0" smtClean="0"/>
              <a:t>).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2-</a:t>
            </a:r>
            <a:r>
              <a:rPr lang="en-US" dirty="0"/>
              <a:t>Specific dynamic action or thermogenic effect of food</a:t>
            </a:r>
            <a:r>
              <a:rPr lang="en-US" dirty="0" smtClean="0"/>
              <a:t>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    </a:t>
            </a:r>
            <a:r>
              <a:rPr lang="en-US" b="1" dirty="0">
                <a:solidFill>
                  <a:srgbClr val="FF0000"/>
                </a:solidFill>
              </a:rPr>
              <a:t>3-</a:t>
            </a:r>
            <a:r>
              <a:rPr lang="en-US" dirty="0"/>
              <a:t>Extra energy expenditure for physical activities.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3369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9735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500" b="1" u="sng" dirty="0"/>
              <a:t>Resting Metabolic Rate(RMR)</a:t>
            </a:r>
            <a:endParaRPr lang="en-US" sz="3500" dirty="0"/>
          </a:p>
          <a:p>
            <a:pPr algn="l"/>
            <a:r>
              <a:rPr lang="en-US" dirty="0"/>
              <a:t>Is the measure of energy </a:t>
            </a:r>
            <a:r>
              <a:rPr lang="en-US" b="1" dirty="0">
                <a:solidFill>
                  <a:srgbClr val="FF0000"/>
                </a:solidFill>
              </a:rPr>
              <a:t>required to maintain life or vital functions. </a:t>
            </a:r>
            <a:r>
              <a:rPr lang="en-US" dirty="0"/>
              <a:t>The subject is awake and non –fasting , it is approximately</a:t>
            </a:r>
            <a:r>
              <a:rPr lang="en-US" b="1" u="sng" dirty="0"/>
              <a:t> </a:t>
            </a:r>
            <a:r>
              <a:rPr lang="en-US" dirty="0"/>
              <a:t>about 3% higher than the BMR.</a:t>
            </a:r>
          </a:p>
          <a:p>
            <a:pPr algn="l"/>
            <a:r>
              <a:rPr lang="en-US" b="1" u="sng" dirty="0">
                <a:solidFill>
                  <a:srgbClr val="FF0000"/>
                </a:solidFill>
              </a:rPr>
              <a:t>BMR </a:t>
            </a:r>
            <a:r>
              <a:rPr lang="en-US" dirty="0"/>
              <a:t>is measured directly by the heat evolved or indirectly by the volume of oxygen consumed and carbon dioxide evolved per unit time.</a:t>
            </a:r>
          </a:p>
          <a:p>
            <a:pPr algn="l"/>
            <a:r>
              <a:rPr lang="en-US" b="1" u="sng" dirty="0"/>
              <a:t>Factors affecting BMR:</a:t>
            </a:r>
            <a:endParaRPr lang="en-US" dirty="0"/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1-</a:t>
            </a:r>
            <a:r>
              <a:rPr lang="en-US" dirty="0"/>
              <a:t>Age.           </a:t>
            </a:r>
            <a:r>
              <a:rPr lang="en-US" dirty="0" smtClean="0"/>
              <a:t>    </a:t>
            </a:r>
            <a:r>
              <a:rPr lang="en-US" b="1" dirty="0">
                <a:solidFill>
                  <a:srgbClr val="FF0000"/>
                </a:solidFill>
              </a:rPr>
              <a:t>2-</a:t>
            </a:r>
            <a:r>
              <a:rPr lang="en-US" dirty="0"/>
              <a:t>Sex.                           </a:t>
            </a:r>
            <a:r>
              <a:rPr lang="en-US" b="1" dirty="0">
                <a:solidFill>
                  <a:srgbClr val="FF0000"/>
                </a:solidFill>
              </a:rPr>
              <a:t>3-</a:t>
            </a:r>
            <a:r>
              <a:rPr lang="en-US" dirty="0"/>
              <a:t>Tempreture.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4-</a:t>
            </a:r>
            <a:r>
              <a:rPr lang="en-US" dirty="0"/>
              <a:t>Fever.                                          </a:t>
            </a:r>
            <a:r>
              <a:rPr lang="en-US" b="1" dirty="0">
                <a:solidFill>
                  <a:srgbClr val="FF0000"/>
                </a:solidFill>
              </a:rPr>
              <a:t>5-</a:t>
            </a:r>
            <a:r>
              <a:rPr lang="en-US" dirty="0"/>
              <a:t>Thyroid Hormones. </a:t>
            </a:r>
          </a:p>
          <a:p>
            <a:pPr algn="l"/>
            <a:r>
              <a:rPr lang="en-US" dirty="0"/>
              <a:t>Since BMR is affected by body surface area, it is usually expressed in Kilocalories per hour / square meter of body surface.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55696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480720"/>
          </a:xfrm>
        </p:spPr>
        <p:txBody>
          <a:bodyPr>
            <a:normAutofit/>
          </a:bodyPr>
          <a:lstStyle/>
          <a:p>
            <a:pPr algn="ctr"/>
            <a:r>
              <a:rPr lang="en-US" sz="3500" b="1" u="sng" dirty="0"/>
              <a:t>Physical Activity</a:t>
            </a:r>
            <a:endParaRPr lang="en-US" sz="3500" dirty="0"/>
          </a:p>
          <a:p>
            <a:pPr algn="l"/>
            <a:r>
              <a:rPr lang="en-US" dirty="0"/>
              <a:t>The energy requirements would depend on the </a:t>
            </a:r>
            <a:r>
              <a:rPr lang="en-US" b="1" dirty="0">
                <a:solidFill>
                  <a:srgbClr val="FF0000"/>
                </a:solidFill>
              </a:rPr>
              <a:t>occupation, physical activity and lifestyle </a:t>
            </a:r>
            <a:r>
              <a:rPr lang="en-US" dirty="0"/>
              <a:t>of the individual.</a:t>
            </a:r>
          </a:p>
          <a:p>
            <a:pPr algn="l"/>
            <a:r>
              <a:rPr lang="en-US" dirty="0"/>
              <a:t>The activity level may be divided into </a:t>
            </a:r>
            <a:r>
              <a:rPr lang="en-US" b="1" u="sng" dirty="0"/>
              <a:t>3 groups</a:t>
            </a:r>
            <a:r>
              <a:rPr lang="en-US" b="1" dirty="0"/>
              <a:t>-</a:t>
            </a:r>
            <a:r>
              <a:rPr lang="en-US" b="1" dirty="0">
                <a:solidFill>
                  <a:srgbClr val="FF0000"/>
                </a:solidFill>
              </a:rPr>
              <a:t>Sedentary, Moderate and Heavy.</a:t>
            </a:r>
          </a:p>
          <a:p>
            <a:pPr algn="l"/>
            <a:r>
              <a:rPr lang="en-US" dirty="0"/>
              <a:t>Requirement for energy during </a:t>
            </a:r>
            <a:r>
              <a:rPr lang="en-US" b="1" dirty="0">
                <a:solidFill>
                  <a:srgbClr val="FF0000"/>
                </a:solidFill>
              </a:rPr>
              <a:t>pregnancy</a:t>
            </a:r>
            <a:r>
              <a:rPr lang="en-US" dirty="0"/>
              <a:t> is </a:t>
            </a:r>
            <a:r>
              <a:rPr lang="en-US" b="1" u="sng" dirty="0"/>
              <a:t>+ 300 kcal/ day,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during lactation </a:t>
            </a:r>
            <a:r>
              <a:rPr lang="en-US" dirty="0"/>
              <a:t>is </a:t>
            </a:r>
            <a:r>
              <a:rPr lang="en-US" b="1" u="sng" dirty="0"/>
              <a:t>+ 500 kcal/day </a:t>
            </a:r>
            <a:r>
              <a:rPr lang="en-US" dirty="0"/>
              <a:t>in addition to the basic requirements.</a:t>
            </a:r>
          </a:p>
          <a:p>
            <a:pPr algn="l"/>
            <a:r>
              <a:rPr lang="en-US" dirty="0"/>
              <a:t>In the diet proximate principles are carbohydrates, fats and proteins. Moreover, required amounts of minerals and vitamins are also to </a:t>
            </a:r>
            <a:r>
              <a:rPr lang="en-US" dirty="0" smtClean="0"/>
              <a:t>be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1463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542090"/>
              </p:ext>
            </p:extLst>
          </p:nvPr>
        </p:nvGraphicFramePr>
        <p:xfrm>
          <a:off x="-1" y="-4"/>
          <a:ext cx="9144000" cy="6741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Activity</a:t>
                      </a:r>
                      <a:endParaRPr lang="en-US" sz="12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Energy required in kcal / hour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Eating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</a:t>
                      </a:r>
                      <a:endParaRPr lang="en-US" sz="12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Writing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Driving a car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63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Typing at high speed</a:t>
                      </a:r>
                      <a:endParaRPr lang="en-US" sz="12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Walking</a:t>
                      </a:r>
                      <a:endParaRPr lang="en-US" sz="12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140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Cycling(speed 2 km/h)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175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Running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490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9041"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Swimming (3.5 km / hour)</a:t>
                      </a:r>
                      <a:endParaRPr lang="en-US" sz="120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550</a:t>
                      </a:r>
                      <a:endParaRPr lang="en-US" sz="1200" dirty="0"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11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8072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>
                <a:hlinkClick r:id="rId2" tooltip="Dietitian"/>
              </a:rPr>
              <a:t>Dietitians</a:t>
            </a:r>
            <a:r>
              <a:rPr lang="en-US" dirty="0"/>
              <a:t> are </a:t>
            </a:r>
            <a:r>
              <a:rPr lang="en-US" dirty="0">
                <a:hlinkClick r:id="rId3" tooltip="Health professional"/>
              </a:rPr>
              <a:t>health professionals</a:t>
            </a:r>
            <a:r>
              <a:rPr lang="en-US" dirty="0"/>
              <a:t> who specialize in human nutrition, meal planning, economics, and preparation. </a:t>
            </a:r>
            <a:endParaRPr lang="en-US" dirty="0" smtClean="0"/>
          </a:p>
          <a:p>
            <a:pPr algn="l"/>
            <a:r>
              <a:rPr lang="en-US" dirty="0" smtClean="0"/>
              <a:t>They </a:t>
            </a:r>
            <a:r>
              <a:rPr lang="en-US" dirty="0"/>
              <a:t>are trained to </a:t>
            </a:r>
            <a:r>
              <a:rPr lang="en-US" b="1" dirty="0">
                <a:solidFill>
                  <a:srgbClr val="FF0000"/>
                </a:solidFill>
              </a:rPr>
              <a:t>provide safe, evidence-based dietary advice and management to individuals (in health and </a:t>
            </a:r>
            <a:r>
              <a:rPr lang="en-US" b="1" dirty="0" smtClean="0">
                <a:solidFill>
                  <a:srgbClr val="FF0000"/>
                </a:solidFill>
              </a:rPr>
              <a:t>disease).</a:t>
            </a:r>
          </a:p>
          <a:p>
            <a:pPr algn="l"/>
            <a:r>
              <a:rPr lang="en-US" dirty="0" smtClean="0"/>
              <a:t>Clinical </a:t>
            </a:r>
            <a:r>
              <a:rPr lang="en-US" dirty="0">
                <a:hlinkClick r:id="rId4" tooltip="Nutritionist"/>
              </a:rPr>
              <a:t>nutritionists</a:t>
            </a:r>
            <a:r>
              <a:rPr lang="en-US" dirty="0"/>
              <a:t> are health professionals who focus more specifically on the role of nutrition in chronic disease, including possible prevention or remediation by addressing nutritional deficiencies before resorting to drugs. 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A poor diet can have an injurious impact on health, causing deficiency diseases such as </a:t>
            </a:r>
            <a:r>
              <a:rPr lang="en-US" dirty="0">
                <a:hlinkClick r:id="rId5" tooltip="Scurvy"/>
              </a:rPr>
              <a:t>scurvy</a:t>
            </a:r>
            <a:r>
              <a:rPr lang="en-US" dirty="0"/>
              <a:t> and health-threatening conditions like </a:t>
            </a:r>
            <a:r>
              <a:rPr lang="en-US" dirty="0">
                <a:hlinkClick r:id="rId6" tooltip="Obesity"/>
              </a:rPr>
              <a:t>obesity</a:t>
            </a:r>
            <a:r>
              <a:rPr lang="en-US" dirty="0"/>
              <a:t> and </a:t>
            </a:r>
            <a:r>
              <a:rPr lang="en-US" dirty="0">
                <a:hlinkClick r:id="rId7" tooltip="Metabolic syndrome"/>
              </a:rPr>
              <a:t>metabolic syndrome</a:t>
            </a:r>
            <a:r>
              <a:rPr lang="en-US" dirty="0"/>
              <a:t> and such common chronic systemic diseases as </a:t>
            </a:r>
            <a:r>
              <a:rPr lang="en-US" dirty="0">
                <a:hlinkClick r:id="rId8" tooltip="Cardiovascular disease"/>
              </a:rPr>
              <a:t>cardiovascular disease</a:t>
            </a:r>
            <a:r>
              <a:rPr lang="en-US" dirty="0"/>
              <a:t>, </a:t>
            </a:r>
            <a:r>
              <a:rPr lang="en-US" dirty="0">
                <a:hlinkClick r:id="rId9" tooltip="Diabetes"/>
              </a:rPr>
              <a:t>diabetes</a:t>
            </a:r>
            <a:r>
              <a:rPr lang="en-US" dirty="0"/>
              <a:t>, and </a:t>
            </a:r>
            <a:r>
              <a:rPr lang="en-US" dirty="0">
                <a:hlinkClick r:id="rId10" tooltip="Osteoporosis"/>
              </a:rPr>
              <a:t>osteoporosis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8457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48072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The </a:t>
            </a:r>
            <a:r>
              <a:rPr lang="en-US" dirty="0">
                <a:hlinkClick r:id="rId2" tooltip="Human body"/>
              </a:rPr>
              <a:t>human body</a:t>
            </a:r>
            <a:r>
              <a:rPr lang="en-US" dirty="0"/>
              <a:t> contains </a:t>
            </a:r>
            <a:r>
              <a:rPr lang="en-US" sz="3600" b="1" dirty="0">
                <a:hlinkClick r:id="rId3" tooltip="Chemical compounds"/>
              </a:rPr>
              <a:t>chemical compounds</a:t>
            </a:r>
            <a:r>
              <a:rPr lang="en-US" dirty="0"/>
              <a:t>, such as </a:t>
            </a:r>
            <a:r>
              <a:rPr lang="en-US" dirty="0">
                <a:hlinkClick r:id="rId4" tooltip="Water"/>
              </a:rPr>
              <a:t>water</a:t>
            </a:r>
            <a:r>
              <a:rPr lang="en-US" dirty="0"/>
              <a:t>, </a:t>
            </a:r>
            <a:r>
              <a:rPr lang="en-US" dirty="0">
                <a:hlinkClick r:id="rId5" tooltip="Carbohydrate"/>
              </a:rPr>
              <a:t>carbohydrates</a:t>
            </a:r>
            <a:r>
              <a:rPr lang="en-US" dirty="0"/>
              <a:t> (sugar, starch, and </a:t>
            </a:r>
            <a:r>
              <a:rPr lang="en-US" dirty="0">
                <a:hlinkClick r:id="rId6" tooltip="Fiber"/>
              </a:rPr>
              <a:t>fiber</a:t>
            </a:r>
            <a:r>
              <a:rPr lang="en-US" dirty="0"/>
              <a:t>), </a:t>
            </a:r>
            <a:r>
              <a:rPr lang="en-US" dirty="0">
                <a:hlinkClick r:id="rId7" tooltip="Amino acids"/>
              </a:rPr>
              <a:t>amino acids</a:t>
            </a:r>
            <a:r>
              <a:rPr lang="en-US" dirty="0"/>
              <a:t> (in </a:t>
            </a:r>
            <a:r>
              <a:rPr lang="en-US" dirty="0">
                <a:hlinkClick r:id="rId8" tooltip="Proteins"/>
              </a:rPr>
              <a:t>proteins</a:t>
            </a:r>
            <a:r>
              <a:rPr lang="en-US" dirty="0"/>
              <a:t>), </a:t>
            </a:r>
            <a:r>
              <a:rPr lang="en-US" dirty="0">
                <a:hlinkClick r:id="rId9" tooltip="Fatty acids"/>
              </a:rPr>
              <a:t>fatty acids</a:t>
            </a:r>
            <a:r>
              <a:rPr lang="en-US" dirty="0"/>
              <a:t> (in </a:t>
            </a:r>
            <a:r>
              <a:rPr lang="en-US" dirty="0">
                <a:hlinkClick r:id="rId10" tooltip="Lipids"/>
              </a:rPr>
              <a:t>lipids</a:t>
            </a:r>
            <a:r>
              <a:rPr lang="en-US" dirty="0"/>
              <a:t>), and </a:t>
            </a:r>
            <a:r>
              <a:rPr lang="en-US" dirty="0">
                <a:hlinkClick r:id="rId11" tooltip="Nucleic acids"/>
              </a:rPr>
              <a:t>nucleic acids</a:t>
            </a:r>
            <a:r>
              <a:rPr lang="en-US" dirty="0"/>
              <a:t> (</a:t>
            </a:r>
            <a:r>
              <a:rPr lang="en-US" dirty="0">
                <a:hlinkClick r:id="rId12" tooltip="DNA"/>
              </a:rPr>
              <a:t>DNA</a:t>
            </a:r>
            <a:r>
              <a:rPr lang="en-US" dirty="0"/>
              <a:t> and </a:t>
            </a:r>
            <a:r>
              <a:rPr lang="en-US" dirty="0">
                <a:hlinkClick r:id="rId13" tooltip="RNA"/>
              </a:rPr>
              <a:t>RNA</a:t>
            </a:r>
            <a:r>
              <a:rPr lang="en-US" dirty="0"/>
              <a:t>). </a:t>
            </a:r>
            <a:endParaRPr lang="en-US" dirty="0" smtClean="0"/>
          </a:p>
          <a:p>
            <a:pPr algn="l"/>
            <a:r>
              <a:rPr lang="en-US" dirty="0" smtClean="0"/>
              <a:t>These </a:t>
            </a:r>
            <a:r>
              <a:rPr lang="en-US" dirty="0"/>
              <a:t>compounds in turn consist of </a:t>
            </a:r>
            <a:r>
              <a:rPr lang="en-US" sz="3600" b="1" dirty="0">
                <a:solidFill>
                  <a:srgbClr val="FF0000"/>
                </a:solidFill>
                <a:hlinkClick r:id="rId14" tooltip="Chemical element"/>
              </a:rPr>
              <a:t>elements</a:t>
            </a:r>
            <a:r>
              <a:rPr lang="en-US" dirty="0"/>
              <a:t> such as </a:t>
            </a:r>
            <a:r>
              <a:rPr lang="en-US" dirty="0">
                <a:hlinkClick r:id="rId15" tooltip="Carbon"/>
              </a:rPr>
              <a:t>carbon</a:t>
            </a:r>
            <a:r>
              <a:rPr lang="en-US" dirty="0"/>
              <a:t>, </a:t>
            </a:r>
            <a:r>
              <a:rPr lang="en-US" dirty="0">
                <a:hlinkClick r:id="rId16" tooltip="Hydrogen"/>
              </a:rPr>
              <a:t>hydrogen</a:t>
            </a:r>
            <a:r>
              <a:rPr lang="en-US" dirty="0"/>
              <a:t>, </a:t>
            </a:r>
            <a:r>
              <a:rPr lang="en-US" dirty="0">
                <a:hlinkClick r:id="rId17" tooltip="Oxygen"/>
              </a:rPr>
              <a:t>oxygen</a:t>
            </a:r>
            <a:r>
              <a:rPr lang="en-US" dirty="0"/>
              <a:t>, </a:t>
            </a:r>
            <a:r>
              <a:rPr lang="en-US" dirty="0">
                <a:hlinkClick r:id="rId18" tooltip="Nitrogen"/>
              </a:rPr>
              <a:t>nitrogen</a:t>
            </a:r>
            <a:r>
              <a:rPr lang="en-US" dirty="0"/>
              <a:t>, </a:t>
            </a:r>
            <a:r>
              <a:rPr lang="en-US" dirty="0">
                <a:hlinkClick r:id="rId19" tooltip="Phosphorus"/>
              </a:rPr>
              <a:t>phosphorus</a:t>
            </a:r>
            <a:r>
              <a:rPr lang="en-US" dirty="0"/>
              <a:t>, </a:t>
            </a:r>
            <a:r>
              <a:rPr lang="en-US" dirty="0">
                <a:hlinkClick r:id="rId20" tooltip="Calcium"/>
              </a:rPr>
              <a:t>calcium</a:t>
            </a:r>
            <a:r>
              <a:rPr lang="en-US" dirty="0"/>
              <a:t>, </a:t>
            </a:r>
            <a:r>
              <a:rPr lang="en-US" dirty="0">
                <a:hlinkClick r:id="rId21" tooltip="Iron"/>
              </a:rPr>
              <a:t>iron</a:t>
            </a:r>
            <a:r>
              <a:rPr lang="en-US" dirty="0"/>
              <a:t>, </a:t>
            </a:r>
            <a:r>
              <a:rPr lang="en-US" dirty="0">
                <a:hlinkClick r:id="rId22" tooltip="Zinc"/>
              </a:rPr>
              <a:t>zinc</a:t>
            </a:r>
            <a:r>
              <a:rPr lang="en-US" dirty="0"/>
              <a:t>, </a:t>
            </a:r>
            <a:r>
              <a:rPr lang="en-US" dirty="0">
                <a:hlinkClick r:id="rId23" tooltip="Magnesium"/>
              </a:rPr>
              <a:t>magnesium</a:t>
            </a:r>
            <a:r>
              <a:rPr lang="en-US" dirty="0"/>
              <a:t>, </a:t>
            </a:r>
            <a:r>
              <a:rPr lang="en-US" dirty="0">
                <a:hlinkClick r:id="rId24" tooltip="Manganese"/>
              </a:rPr>
              <a:t>manganese</a:t>
            </a:r>
            <a:r>
              <a:rPr lang="en-US" dirty="0"/>
              <a:t>, and so on. </a:t>
            </a:r>
            <a:endParaRPr lang="en-US" dirty="0" smtClean="0"/>
          </a:p>
          <a:p>
            <a:pPr algn="l"/>
            <a:r>
              <a:rPr lang="en-US" dirty="0" smtClean="0"/>
              <a:t>All </a:t>
            </a:r>
            <a:r>
              <a:rPr lang="en-US" dirty="0"/>
              <a:t>of these chemical compounds and elements occur in various forms and combinations (e.g. </a:t>
            </a:r>
            <a:r>
              <a:rPr lang="en-US" dirty="0">
                <a:hlinkClick r:id="rId25" tooltip="Hormones"/>
              </a:rPr>
              <a:t>hormones</a:t>
            </a:r>
            <a:r>
              <a:rPr lang="en-US" dirty="0"/>
              <a:t>, </a:t>
            </a:r>
            <a:r>
              <a:rPr lang="en-US" dirty="0">
                <a:hlinkClick r:id="rId26" tooltip="Vitamins"/>
              </a:rPr>
              <a:t>vitamins</a:t>
            </a:r>
            <a:r>
              <a:rPr lang="en-US" dirty="0"/>
              <a:t>, </a:t>
            </a:r>
            <a:r>
              <a:rPr lang="en-US" dirty="0">
                <a:hlinkClick r:id="rId27" tooltip="Phospholipids"/>
              </a:rPr>
              <a:t>phospholipids</a:t>
            </a:r>
            <a:r>
              <a:rPr lang="en-US" dirty="0"/>
              <a:t>, </a:t>
            </a:r>
            <a:r>
              <a:rPr lang="en-US" dirty="0">
                <a:hlinkClick r:id="rId28" tooltip="Hydroxyapatite"/>
              </a:rPr>
              <a:t>hydroxyapatite</a:t>
            </a:r>
            <a:r>
              <a:rPr lang="en-US" dirty="0"/>
              <a:t>), both in the </a:t>
            </a:r>
            <a:r>
              <a:rPr lang="en-US" dirty="0">
                <a:hlinkClick r:id="rId2" tooltip="Human body"/>
              </a:rPr>
              <a:t>human body</a:t>
            </a:r>
            <a:r>
              <a:rPr lang="en-US" dirty="0"/>
              <a:t> and in the plant and animal organisms that humans eat.</a:t>
            </a:r>
          </a:p>
        </p:txBody>
      </p:sp>
    </p:spTree>
    <p:extLst>
      <p:ext uri="{BB962C8B-B14F-4D97-AF65-F5344CB8AC3E}">
        <p14:creationId xmlns:p14="http://schemas.microsoft.com/office/powerpoint/2010/main" val="120917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646673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416824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008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1074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80720"/>
          </a:xfrm>
        </p:spPr>
        <p:txBody>
          <a:bodyPr>
            <a:normAutofit fontScale="85000" lnSpcReduction="20000"/>
          </a:bodyPr>
          <a:lstStyle/>
          <a:p>
            <a:pPr marL="0" indent="0" algn="ctr" rtl="0">
              <a:buNone/>
            </a:pPr>
            <a:r>
              <a:rPr lang="en-US" sz="4100" b="1" u="sng" dirty="0"/>
              <a:t>Nutrients</a:t>
            </a:r>
            <a:endParaRPr lang="en-US" sz="4100" dirty="0"/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There are six major classes of nutrients: </a:t>
            </a:r>
            <a:r>
              <a:rPr lang="en-US" b="1" dirty="0">
                <a:hlinkClick r:id="rId2" tooltip="Carbohydrates"/>
              </a:rPr>
              <a:t>carbohydrates</a:t>
            </a:r>
            <a:r>
              <a:rPr lang="en-US" b="1" dirty="0"/>
              <a:t>, </a:t>
            </a:r>
            <a:r>
              <a:rPr lang="en-US" b="1" dirty="0">
                <a:hlinkClick r:id="rId3" tooltip="Fat"/>
              </a:rPr>
              <a:t>fats</a:t>
            </a:r>
            <a:r>
              <a:rPr lang="en-US" b="1" dirty="0"/>
              <a:t>, </a:t>
            </a:r>
            <a:r>
              <a:rPr lang="en-US" b="1" dirty="0">
                <a:hlinkClick r:id="rId4" tooltip="Dietary minerals"/>
              </a:rPr>
              <a:t>minerals</a:t>
            </a:r>
            <a:r>
              <a:rPr lang="en-US" b="1" dirty="0"/>
              <a:t>, </a:t>
            </a:r>
            <a:r>
              <a:rPr lang="en-US" b="1" dirty="0">
                <a:hlinkClick r:id="rId5" tooltip="Protein"/>
              </a:rPr>
              <a:t>protein</a:t>
            </a:r>
            <a:r>
              <a:rPr lang="en-US" b="1" dirty="0"/>
              <a:t>, </a:t>
            </a:r>
            <a:r>
              <a:rPr lang="en-US" b="1" dirty="0">
                <a:hlinkClick r:id="rId6" tooltip="Vitamin"/>
              </a:rPr>
              <a:t>vitamins</a:t>
            </a:r>
            <a:r>
              <a:rPr lang="en-US" b="1" dirty="0"/>
              <a:t>, and </a:t>
            </a:r>
            <a:r>
              <a:rPr lang="en-US" b="1" dirty="0">
                <a:hlinkClick r:id="rId7" tooltip="Water"/>
              </a:rPr>
              <a:t>water</a:t>
            </a:r>
            <a:r>
              <a:rPr lang="en-US" b="1" dirty="0"/>
              <a:t>.</a:t>
            </a:r>
          </a:p>
          <a:p>
            <a:pPr algn="l" rtl="0"/>
            <a:r>
              <a:rPr lang="en-US" dirty="0"/>
              <a:t>These nutrient classes can be categorized as either </a:t>
            </a:r>
            <a:r>
              <a:rPr lang="en-US" sz="4000" b="1" dirty="0">
                <a:hlinkClick r:id="rId8" tooltip="Macronutrients"/>
              </a:rPr>
              <a:t>macronutrients</a:t>
            </a:r>
            <a:r>
              <a:rPr lang="en-US" dirty="0"/>
              <a:t> (needed in relatively large amounts) or </a:t>
            </a:r>
            <a:r>
              <a:rPr lang="en-US" sz="4000" b="1" dirty="0">
                <a:hlinkClick r:id="rId9" tooltip="Micronutrients"/>
              </a:rPr>
              <a:t>micronutrients</a:t>
            </a:r>
            <a:r>
              <a:rPr lang="en-US" sz="4000" b="1" dirty="0"/>
              <a:t> </a:t>
            </a:r>
            <a:r>
              <a:rPr lang="en-US" dirty="0"/>
              <a:t>(needed in smaller quantities). The macronutrients include carbohydrates (including </a:t>
            </a:r>
            <a:r>
              <a:rPr lang="en-US" dirty="0">
                <a:hlinkClick r:id="rId10" tooltip="Dietary fiber"/>
              </a:rPr>
              <a:t>fiber</a:t>
            </a:r>
            <a:r>
              <a:rPr lang="en-US" dirty="0"/>
              <a:t>), fats, protein, and water. The micronutrients are minerals and vitamins.</a:t>
            </a:r>
          </a:p>
          <a:p>
            <a:pPr algn="l" rtl="0"/>
            <a:r>
              <a:rPr lang="en-US" dirty="0"/>
              <a:t>The macronutrients (excluding fiber and water) provide structural material (amino acids from which proteins are built, and lipids from which cell membranes and some signaling molecules are built) and </a:t>
            </a:r>
            <a:r>
              <a:rPr lang="en-US" dirty="0">
                <a:hlinkClick r:id="rId11" tooltip="Bioenergetics"/>
              </a:rPr>
              <a:t>energy</a:t>
            </a:r>
            <a:r>
              <a:rPr lang="en-US" dirty="0"/>
              <a:t>. Some of the structural material can be used to generate energy internally, and in either case it is measured in </a:t>
            </a:r>
            <a:r>
              <a:rPr lang="en-US" dirty="0">
                <a:hlinkClick r:id="rId12" tooltip="Joule"/>
              </a:rPr>
              <a:t>Joules</a:t>
            </a:r>
            <a:r>
              <a:rPr lang="en-US" dirty="0"/>
              <a:t> or </a:t>
            </a:r>
            <a:r>
              <a:rPr lang="en-US" dirty="0" smtClean="0">
                <a:hlinkClick r:id="rId13" tooltip="Calorie"/>
              </a:rPr>
              <a:t>kilocalories</a:t>
            </a:r>
            <a:r>
              <a:rPr lang="en-US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68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646673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1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137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8072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800" b="1" u="sng" dirty="0"/>
              <a:t>The aim of nutritional science:</a:t>
            </a:r>
            <a:endParaRPr lang="en-US" sz="3800" dirty="0"/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To </a:t>
            </a:r>
            <a:r>
              <a:rPr lang="en-US" dirty="0"/>
              <a:t>define the complete set of nutrients required in diet</a:t>
            </a: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The </a:t>
            </a:r>
            <a:r>
              <a:rPr lang="en-US" dirty="0"/>
              <a:t>optimal amount of each nutrient.</a:t>
            </a: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Combination </a:t>
            </a:r>
            <a:r>
              <a:rPr lang="en-US" dirty="0"/>
              <a:t>or food that meets these requirements.</a:t>
            </a: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To </a:t>
            </a:r>
            <a:r>
              <a:rPr lang="en-US" dirty="0"/>
              <a:t>determine the variation of how these requirements vary in normal life cycle.</a:t>
            </a: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5-</a:t>
            </a:r>
            <a:r>
              <a:rPr lang="en-US" dirty="0" smtClean="0"/>
              <a:t>Nutritional </a:t>
            </a:r>
            <a:r>
              <a:rPr lang="en-US" dirty="0"/>
              <a:t>factors affect and affected by illness, injury and treatment.</a:t>
            </a:r>
          </a:p>
          <a:p>
            <a:pPr algn="l"/>
            <a:r>
              <a:rPr lang="en-US" b="1" dirty="0">
                <a:solidFill>
                  <a:srgbClr val="FF0000"/>
                </a:solidFill>
              </a:rPr>
              <a:t>There are four disorders arising from dietary causes, which are widespread in our world today:</a:t>
            </a:r>
            <a:endParaRPr lang="en-US" dirty="0">
              <a:solidFill>
                <a:srgbClr val="FF0000"/>
              </a:solidFill>
            </a:endParaRP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Protein </a:t>
            </a:r>
            <a:r>
              <a:rPr lang="en-US" dirty="0"/>
              <a:t>- calorie </a:t>
            </a:r>
            <a:r>
              <a:rPr lang="en-US" dirty="0" smtClean="0"/>
              <a:t>malnutrition.</a:t>
            </a:r>
            <a:endParaRPr lang="en-US" dirty="0"/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Obesity</a:t>
            </a:r>
            <a:r>
              <a:rPr lang="en-US" dirty="0"/>
              <a:t>.</a:t>
            </a: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Starvation</a:t>
            </a:r>
            <a:r>
              <a:rPr lang="en-US" dirty="0"/>
              <a:t>.</a:t>
            </a:r>
          </a:p>
          <a:p>
            <a:pPr lvl="0" algn="l"/>
            <a:r>
              <a:rPr lang="en-US" b="1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Secondary </a:t>
            </a:r>
            <a:r>
              <a:rPr lang="en-US" dirty="0"/>
              <a:t>starvation (insufficient food intake)</a:t>
            </a:r>
          </a:p>
          <a:p>
            <a:pPr algn="l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7228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48072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800" b="1" u="sng" dirty="0"/>
              <a:t>Factors which affect specific req. of individual</a:t>
            </a:r>
            <a:r>
              <a:rPr lang="en-US" b="1" dirty="0"/>
              <a:t>: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	        </a:t>
            </a:r>
            <a:r>
              <a:rPr lang="en-US" b="1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Weight</a:t>
            </a:r>
            <a:r>
              <a:rPr lang="en-US" dirty="0"/>
              <a:t>	   </a:t>
            </a:r>
            <a:r>
              <a:rPr lang="en-US" b="1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Heigh.         </a:t>
            </a:r>
            <a:r>
              <a:rPr lang="en-US" b="1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Sex.         </a:t>
            </a:r>
            <a:r>
              <a:rPr lang="en-US" b="1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Climate. </a:t>
            </a:r>
            <a:endParaRPr lang="en-US" dirty="0"/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5-</a:t>
            </a:r>
            <a:r>
              <a:rPr lang="en-US" dirty="0" smtClean="0"/>
              <a:t>Physical </a:t>
            </a:r>
            <a:r>
              <a:rPr lang="en-US" dirty="0"/>
              <a:t>activity level           </a:t>
            </a:r>
            <a:r>
              <a:rPr lang="en-US" b="1" dirty="0" smtClean="0">
                <a:solidFill>
                  <a:srgbClr val="FF0000"/>
                </a:solidFill>
              </a:rPr>
              <a:t>6-</a:t>
            </a:r>
            <a:r>
              <a:rPr lang="en-US" dirty="0" smtClean="0"/>
              <a:t>Age-development stage.</a:t>
            </a:r>
          </a:p>
          <a:p>
            <a:pPr marL="0" indent="0"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7-</a:t>
            </a:r>
            <a:r>
              <a:rPr lang="en-US" dirty="0" smtClean="0"/>
              <a:t>Pregnancy. </a:t>
            </a:r>
            <a:r>
              <a:rPr lang="en-US" dirty="0"/>
              <a:t>	  </a:t>
            </a:r>
            <a:r>
              <a:rPr lang="en-US" dirty="0" smtClean="0"/>
              <a:t> </a:t>
            </a:r>
            <a:r>
              <a:rPr lang="en-US" dirty="0"/>
              <a:t> </a:t>
            </a:r>
          </a:p>
          <a:p>
            <a:pPr marL="0" indent="0" algn="l">
              <a:buNone/>
            </a:pPr>
            <a:r>
              <a:rPr lang="en-US" b="1" i="1" dirty="0"/>
              <a:t> </a:t>
            </a:r>
            <a:endParaRPr lang="en-US" dirty="0"/>
          </a:p>
          <a:p>
            <a:pPr algn="ctr"/>
            <a:r>
              <a:rPr lang="en-US" sz="3800" b="1" u="sng" dirty="0"/>
              <a:t>The nutrient content of a food depends on:</a:t>
            </a:r>
            <a:endParaRPr lang="en-US" sz="3800" u="sng" dirty="0"/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Genetic </a:t>
            </a:r>
            <a:r>
              <a:rPr lang="en-US" dirty="0"/>
              <a:t>strain              </a:t>
            </a:r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Growing </a:t>
            </a:r>
            <a:r>
              <a:rPr lang="en-US" dirty="0"/>
              <a:t>location</a:t>
            </a:r>
          </a:p>
          <a:p>
            <a:pPr algn="l"/>
            <a:r>
              <a:rPr lang="en-US" b="1" i="1" dirty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Soil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4-</a:t>
            </a:r>
            <a:r>
              <a:rPr lang="en-US" dirty="0" smtClean="0"/>
              <a:t>Handling</a:t>
            </a:r>
            <a:endParaRPr lang="en-US" dirty="0"/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5-</a:t>
            </a:r>
            <a:r>
              <a:rPr lang="en-US" dirty="0" smtClean="0"/>
              <a:t>Storage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6-</a:t>
            </a:r>
            <a:r>
              <a:rPr lang="en-US" dirty="0" smtClean="0"/>
              <a:t>Cooking</a:t>
            </a:r>
            <a:endParaRPr lang="en-US" dirty="0"/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dirty="0"/>
              <a:t>No single food contains adequate amount of all essential nutrients.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6613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786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21</cp:revision>
  <dcterms:created xsi:type="dcterms:W3CDTF">2014-01-06T16:12:34Z</dcterms:created>
  <dcterms:modified xsi:type="dcterms:W3CDTF">2018-02-09T07:21:04Z</dcterms:modified>
</cp:coreProperties>
</file>