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85" r:id="rId9"/>
    <p:sldId id="283" r:id="rId10"/>
    <p:sldId id="262" r:id="rId11"/>
    <p:sldId id="282" r:id="rId12"/>
    <p:sldId id="263" r:id="rId13"/>
    <p:sldId id="264" r:id="rId14"/>
    <p:sldId id="265" r:id="rId15"/>
    <p:sldId id="266" r:id="rId16"/>
    <p:sldId id="267" r:id="rId17"/>
    <p:sldId id="268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86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0FEC-5627-432B-8759-4D122DE4D1E3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536-7A6B-4118-BE93-92264D2EA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0FEC-5627-432B-8759-4D122DE4D1E3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536-7A6B-4118-BE93-92264D2EA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0FEC-5627-432B-8759-4D122DE4D1E3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536-7A6B-4118-BE93-92264D2EA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0FEC-5627-432B-8759-4D122DE4D1E3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536-7A6B-4118-BE93-92264D2EA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0FEC-5627-432B-8759-4D122DE4D1E3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536-7A6B-4118-BE93-92264D2EA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0FEC-5627-432B-8759-4D122DE4D1E3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536-7A6B-4118-BE93-92264D2EA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0FEC-5627-432B-8759-4D122DE4D1E3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536-7A6B-4118-BE93-92264D2EA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0FEC-5627-432B-8759-4D122DE4D1E3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536-7A6B-4118-BE93-92264D2EA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0FEC-5627-432B-8759-4D122DE4D1E3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536-7A6B-4118-BE93-92264D2EA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0FEC-5627-432B-8759-4D122DE4D1E3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536-7A6B-4118-BE93-92264D2EA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0FEC-5627-432B-8759-4D122DE4D1E3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536-7A6B-4118-BE93-92264D2EA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F0FEC-5627-432B-8759-4D122DE4D1E3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7A536-7A6B-4118-BE93-92264D2EA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FRACTURES OF THE DISTAL RADIUS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IN ADULTS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1- COLLES’ FRACTURE</a:t>
            </a:r>
          </a:p>
          <a:p>
            <a:r>
              <a:rPr lang="en-US" dirty="0" smtClean="0"/>
              <a:t>2- SMITH’S FRACTURE</a:t>
            </a:r>
          </a:p>
          <a:p>
            <a:r>
              <a:rPr lang="en-US" dirty="0" smtClean="0"/>
              <a:t>3- DISTAL FOREARM FRACTURES IN CHILDREN.</a:t>
            </a:r>
          </a:p>
          <a:p>
            <a:r>
              <a:rPr lang="en-US" dirty="0" smtClean="0"/>
              <a:t>4- FRACTURED RADIAL STYLOID ‘Chauffeur’s fracture‘.</a:t>
            </a:r>
          </a:p>
          <a:p>
            <a:r>
              <a:rPr lang="en-US" dirty="0" smtClean="0"/>
              <a:t>5- FRACTURE-SUBLUXATION ,BARTON’S FRACTURE.</a:t>
            </a:r>
          </a:p>
          <a:p>
            <a:r>
              <a:rPr lang="en-US" dirty="0" smtClean="0"/>
              <a:t>6- COMMINUTED INTRA-ARTICULAR FRACTURES IN YOUNG ADULTS.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i="1" dirty="0" smtClean="0">
                <a:solidFill>
                  <a:srgbClr val="FF0000"/>
                </a:solidFill>
              </a:rPr>
              <a:t>3-IMPACTED OR COMMINUTED COLLES’ FRACTURES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With </a:t>
            </a:r>
            <a:r>
              <a:rPr lang="en-US" dirty="0"/>
              <a:t>substantial impaction or </a:t>
            </a:r>
            <a:r>
              <a:rPr lang="en-US" dirty="0" err="1">
                <a:solidFill>
                  <a:srgbClr val="FF0000"/>
                </a:solidFill>
              </a:rPr>
              <a:t>comminution</a:t>
            </a:r>
            <a:r>
              <a:rPr lang="en-US" dirty="0">
                <a:solidFill>
                  <a:srgbClr val="FF0000"/>
                </a:solidFill>
              </a:rPr>
              <a:t> in </a:t>
            </a:r>
            <a:r>
              <a:rPr lang="en-US" dirty="0" smtClean="0">
                <a:solidFill>
                  <a:srgbClr val="FF0000"/>
                </a:solidFill>
              </a:rPr>
              <a:t>osteoporotic bon</a:t>
            </a:r>
            <a:r>
              <a:rPr lang="en-US" dirty="0" smtClean="0"/>
              <a:t>e</a:t>
            </a:r>
            <a:r>
              <a:rPr lang="en-US" dirty="0"/>
              <a:t>, manipulation and plaster </a:t>
            </a:r>
            <a:r>
              <a:rPr lang="en-US" dirty="0" smtClean="0"/>
              <a:t>immobilization alone </a:t>
            </a:r>
            <a:r>
              <a:rPr lang="en-US" dirty="0"/>
              <a:t>may be insufficient. The fracture can </a:t>
            </a:r>
            <a:r>
              <a:rPr lang="en-US" dirty="0" smtClean="0"/>
              <a:t>sometimes be </a:t>
            </a:r>
            <a:r>
              <a:rPr lang="en-US" b="1" dirty="0">
                <a:solidFill>
                  <a:srgbClr val="FF0000"/>
                </a:solidFill>
              </a:rPr>
              <a:t>reduced and held with </a:t>
            </a:r>
            <a:r>
              <a:rPr lang="en-US" b="1" dirty="0" err="1">
                <a:solidFill>
                  <a:srgbClr val="FF0000"/>
                </a:solidFill>
              </a:rPr>
              <a:t>percutaneous</a:t>
            </a:r>
            <a:r>
              <a:rPr lang="en-US" b="1" dirty="0">
                <a:solidFill>
                  <a:srgbClr val="FF0000"/>
                </a:solidFill>
              </a:rPr>
              <a:t> wires</a:t>
            </a:r>
            <a:r>
              <a:rPr lang="en-US" dirty="0"/>
              <a:t>, </a:t>
            </a:r>
            <a:r>
              <a:rPr lang="en-US" dirty="0" smtClean="0"/>
              <a:t>but if </a:t>
            </a:r>
            <a:r>
              <a:rPr lang="en-US" dirty="0"/>
              <a:t>impaction is severe even this may not be enough </a:t>
            </a:r>
            <a:r>
              <a:rPr lang="en-US" dirty="0" smtClean="0"/>
              <a:t>to maintain </a:t>
            </a:r>
            <a:r>
              <a:rPr lang="en-US" dirty="0"/>
              <a:t>length; in that case, an </a:t>
            </a:r>
            <a:r>
              <a:rPr lang="en-US" b="1" i="1" dirty="0">
                <a:solidFill>
                  <a:srgbClr val="FF0000"/>
                </a:solidFill>
              </a:rPr>
              <a:t>external </a:t>
            </a:r>
            <a:r>
              <a:rPr lang="en-US" b="1" i="1" dirty="0" err="1">
                <a:solidFill>
                  <a:srgbClr val="FF0000"/>
                </a:solidFill>
              </a:rPr>
              <a:t>fixator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is </a:t>
            </a:r>
            <a:r>
              <a:rPr lang="en-US" dirty="0" smtClean="0"/>
              <a:t>used to </a:t>
            </a:r>
            <a:r>
              <a:rPr lang="en-US" dirty="0"/>
              <a:t>neutralize the compressive force of the 25 </a:t>
            </a:r>
            <a:r>
              <a:rPr lang="en-US" dirty="0" smtClean="0"/>
              <a:t>tendons crossing </a:t>
            </a:r>
            <a:r>
              <a:rPr lang="en-US" dirty="0"/>
              <a:t>the wrist, and bone graft or bone substitute </a:t>
            </a:r>
            <a:r>
              <a:rPr lang="en-US" dirty="0" smtClean="0"/>
              <a:t>is placed </a:t>
            </a:r>
            <a:r>
              <a:rPr lang="en-US" dirty="0"/>
              <a:t>into the gap. The </a:t>
            </a:r>
            <a:r>
              <a:rPr lang="en-US" dirty="0" err="1"/>
              <a:t>fixator</a:t>
            </a:r>
            <a:r>
              <a:rPr lang="en-US" dirty="0"/>
              <a:t> is attached to the </a:t>
            </a:r>
            <a:r>
              <a:rPr lang="en-US" dirty="0" smtClean="0"/>
              <a:t>distal radius </a:t>
            </a:r>
            <a:r>
              <a:rPr lang="en-US" dirty="0"/>
              <a:t>and the second metacarpal shaft.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IMPACTED OR COMMINUTED COLLES’ FRACTURES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1600" y="1828800"/>
            <a:ext cx="16859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00200"/>
            <a:ext cx="22574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10001"/>
            <a:ext cx="3733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Complications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EARLY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1-Circulatory problems </a:t>
            </a:r>
            <a:r>
              <a:rPr lang="en-US" i="1" dirty="0" smtClean="0"/>
              <a:t>The circulation in the fingers must </a:t>
            </a:r>
            <a:r>
              <a:rPr lang="en-US" dirty="0" smtClean="0"/>
              <a:t>be checked; the bandage holding the slab ay need to be split or loosened.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2-Nerve injury </a:t>
            </a:r>
            <a:r>
              <a:rPr lang="en-US" i="1" dirty="0" smtClean="0"/>
              <a:t>Direct injury is rare, but compression of </a:t>
            </a:r>
            <a:r>
              <a:rPr lang="en-US" dirty="0" smtClean="0"/>
              <a:t>the median nerve in the carpal tunnel is fairly common.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3-Reflex sympathetic </a:t>
            </a:r>
            <a:r>
              <a:rPr lang="en-US" i="1" dirty="0" smtClean="0"/>
              <a:t>dystrophy This condition is probably</a:t>
            </a:r>
          </a:p>
          <a:p>
            <a:pPr>
              <a:buNone/>
            </a:pPr>
            <a:r>
              <a:rPr lang="en-US" dirty="0" smtClean="0"/>
              <a:t>quite common, but fortunately it seldom progresses to</a:t>
            </a:r>
          </a:p>
          <a:p>
            <a:pPr>
              <a:buNone/>
            </a:pPr>
            <a:r>
              <a:rPr lang="en-US" dirty="0" smtClean="0"/>
              <a:t>the full-blown picture of </a:t>
            </a:r>
            <a:r>
              <a:rPr lang="en-US" dirty="0" err="1" smtClean="0"/>
              <a:t>Sudeck’s</a:t>
            </a:r>
            <a:r>
              <a:rPr lang="en-US" dirty="0" smtClean="0"/>
              <a:t> atrophy(swelling and tenderness and osteoporosis).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4-TFCC injury </a:t>
            </a:r>
            <a:r>
              <a:rPr lang="en-US" i="1" dirty="0" smtClean="0"/>
              <a:t>TFCC injury is more common than is </a:t>
            </a:r>
            <a:r>
              <a:rPr lang="en-US" dirty="0" smtClean="0"/>
              <a:t>generally appreciated, As the distal radius displaces dorsally, the TFCC is damaged; the </a:t>
            </a:r>
            <a:r>
              <a:rPr lang="en-US" dirty="0" err="1" smtClean="0"/>
              <a:t>ulnar</a:t>
            </a:r>
            <a:r>
              <a:rPr lang="en-US" dirty="0" smtClean="0"/>
              <a:t> </a:t>
            </a:r>
            <a:r>
              <a:rPr lang="en-US" dirty="0" err="1" smtClean="0"/>
              <a:t>styloid</a:t>
            </a:r>
            <a:r>
              <a:rPr lang="en-US" dirty="0" smtClean="0"/>
              <a:t> fracture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300" b="1" i="1" dirty="0" smtClean="0">
                <a:solidFill>
                  <a:srgbClr val="FF0000"/>
                </a:solidFill>
              </a:rPr>
              <a:t>LATE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1-Malunion</a:t>
            </a:r>
            <a:r>
              <a:rPr lang="en-US" i="1" dirty="0" smtClean="0"/>
              <a:t> is common, </a:t>
            </a:r>
            <a:r>
              <a:rPr lang="en-US" i="1" dirty="0" err="1" smtClean="0"/>
              <a:t>eitherbecause</a:t>
            </a:r>
            <a:r>
              <a:rPr lang="en-US" i="1" dirty="0" smtClean="0"/>
              <a:t> </a:t>
            </a:r>
            <a:r>
              <a:rPr lang="en-US" dirty="0" smtClean="0"/>
              <a:t>reduction was not complete or because displacement within the plaster was overlooked.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2-Delayed union and non-union </a:t>
            </a:r>
            <a:r>
              <a:rPr lang="en-US" i="1" dirty="0" smtClean="0"/>
              <a:t> of the radius </a:t>
            </a:r>
            <a:r>
              <a:rPr lang="en-US" dirty="0" smtClean="0"/>
              <a:t>is rare.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3-Stiffness Stiffness of the shoulder, elbow and fingers </a:t>
            </a:r>
            <a:r>
              <a:rPr lang="en-US" dirty="0" smtClean="0"/>
              <a:t>from neglect is a common complication. Stiffness of the wrist may follow prolonged </a:t>
            </a:r>
            <a:r>
              <a:rPr lang="en-US" dirty="0" err="1" smtClean="0"/>
              <a:t>splintage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4-</a:t>
            </a:r>
            <a:r>
              <a:rPr lang="en-US" b="1" i="1" dirty="0" smtClean="0">
                <a:solidFill>
                  <a:srgbClr val="00B0F0"/>
                </a:solidFill>
              </a:rPr>
              <a:t>Tendon rupture </a:t>
            </a:r>
            <a:r>
              <a:rPr lang="en-US" b="1" i="1" dirty="0" err="1" smtClean="0">
                <a:solidFill>
                  <a:srgbClr val="00B0F0"/>
                </a:solidFill>
              </a:rPr>
              <a:t>Rupture</a:t>
            </a:r>
            <a:r>
              <a:rPr lang="en-US" b="1" i="1" dirty="0" smtClean="0">
                <a:solidFill>
                  <a:srgbClr val="00B0F0"/>
                </a:solidFill>
              </a:rPr>
              <a:t> of extensor </a:t>
            </a:r>
            <a:r>
              <a:rPr lang="en-US" b="1" i="1" dirty="0" err="1" smtClean="0">
                <a:solidFill>
                  <a:srgbClr val="00B0F0"/>
                </a:solidFill>
              </a:rPr>
              <a:t>pollicis</a:t>
            </a:r>
            <a:r>
              <a:rPr lang="en-US" b="1" i="1" dirty="0" smtClean="0">
                <a:solidFill>
                  <a:srgbClr val="00B0F0"/>
                </a:solidFill>
              </a:rPr>
              <a:t> </a:t>
            </a:r>
            <a:r>
              <a:rPr lang="en-US" b="1" i="1" dirty="0" err="1" smtClean="0">
                <a:solidFill>
                  <a:srgbClr val="00B0F0"/>
                </a:solidFill>
              </a:rPr>
              <a:t>longus</a:t>
            </a:r>
            <a:endParaRPr lang="en-US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dirty="0" smtClean="0"/>
              <a:t>occasionally occurs a few weeks after fracture.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SMITH’S FRACTURE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029200"/>
          </a:xfrm>
        </p:spPr>
        <p:txBody>
          <a:bodyPr/>
          <a:lstStyle/>
          <a:p>
            <a:r>
              <a:rPr lang="en-US" dirty="0" smtClean="0"/>
              <a:t>Smith described a similar fracture about 20 years later. However, in this injury the distal fragment is displaced </a:t>
            </a:r>
            <a:r>
              <a:rPr lang="en-US" dirty="0" err="1" smtClean="0"/>
              <a:t>anteriorly</a:t>
            </a:r>
            <a:r>
              <a:rPr lang="en-US" dirty="0" smtClean="0"/>
              <a:t> (which is why it is sometimes called a ‘reversed </a:t>
            </a:r>
            <a:r>
              <a:rPr lang="en-US" dirty="0" err="1" smtClean="0"/>
              <a:t>Colles</a:t>
            </a:r>
            <a:r>
              <a:rPr lang="en-US" dirty="0" smtClean="0"/>
              <a:t>’),It is caused by a fall on the back of the hand.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8" descr="C:\Users\Administrator\Desktop\Documents\Downloads\59f07112106216bb11bf94dc9bdb30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4286250" cy="2514600"/>
          </a:xfrm>
          <a:prstGeom prst="rect">
            <a:avLst/>
          </a:prstGeom>
          <a:noFill/>
        </p:spPr>
      </p:pic>
      <p:pic>
        <p:nvPicPr>
          <p:cNvPr id="5" name="Picture 3" descr="C:\Users\Administrator\Desktop\Documents\Downloads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14800"/>
            <a:ext cx="364333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patient presents with a wrist injury, but there is no dinner-fork deformity. Instead, there is a ‘garden spade’ deformity.</a:t>
            </a:r>
            <a:endParaRPr lang="en-US" dirty="0"/>
          </a:p>
        </p:txBody>
      </p:sp>
      <p:pic>
        <p:nvPicPr>
          <p:cNvPr id="4" name="Picture 7" descr="C:\Users\Administrator\Desktop\Documents\Downloads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8600"/>
            <a:ext cx="4086225" cy="1857388"/>
          </a:xfrm>
          <a:prstGeom prst="rect">
            <a:avLst/>
          </a:prstGeom>
          <a:noFill/>
        </p:spPr>
      </p:pic>
      <p:pic>
        <p:nvPicPr>
          <p:cNvPr id="5" name="Picture 4" descr="C:\Users\Administrator\Desktop\Documents\Downloads\image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038600"/>
            <a:ext cx="4286250" cy="225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X-ray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/>
          <a:lstStyle/>
          <a:p>
            <a:r>
              <a:rPr lang="en-US" dirty="0" smtClean="0"/>
              <a:t>There is a fracture through the distal radial </a:t>
            </a:r>
            <a:r>
              <a:rPr lang="en-US" dirty="0" err="1" smtClean="0"/>
              <a:t>metaphysis</a:t>
            </a:r>
            <a:r>
              <a:rPr lang="en-US" dirty="0" smtClean="0"/>
              <a:t>; a lateral view shows that the distal</a:t>
            </a:r>
          </a:p>
          <a:p>
            <a:pPr>
              <a:buNone/>
            </a:pPr>
            <a:r>
              <a:rPr lang="en-US" dirty="0" smtClean="0"/>
              <a:t>fragment is displaced and tilted </a:t>
            </a:r>
            <a:r>
              <a:rPr lang="en-US" dirty="0" err="1" smtClean="0"/>
              <a:t>anteriorly</a:t>
            </a:r>
            <a:r>
              <a:rPr lang="en-US" dirty="0" smtClean="0"/>
              <a:t> – the</a:t>
            </a:r>
          </a:p>
          <a:p>
            <a:pPr>
              <a:buNone/>
            </a:pPr>
            <a:r>
              <a:rPr lang="en-US" dirty="0" smtClean="0"/>
              <a:t>opposite of a </a:t>
            </a:r>
            <a:r>
              <a:rPr lang="en-US" dirty="0" err="1" smtClean="0"/>
              <a:t>Colles</a:t>
            </a:r>
            <a:r>
              <a:rPr lang="en-US" dirty="0" smtClean="0"/>
              <a:t>’ fracture.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 descr="C:\Users\DR.AHMED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886200"/>
            <a:ext cx="3962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fracture is reduced by traction, </a:t>
            </a:r>
            <a:r>
              <a:rPr lang="en-US" dirty="0" err="1" smtClean="0"/>
              <a:t>supination</a:t>
            </a:r>
            <a:r>
              <a:rPr lang="en-US" dirty="0" smtClean="0"/>
              <a:t> and extension of the wrist, and the forearm is immobilized in a cast for 6 weeks. X-rays should be taken at 7–10 days to ensure the fracture has not slipped. Unstable fractures should be fixed with </a:t>
            </a:r>
            <a:r>
              <a:rPr lang="en-US" dirty="0" err="1" smtClean="0"/>
              <a:t>percutaneous</a:t>
            </a:r>
            <a:r>
              <a:rPr lang="en-US" dirty="0" smtClean="0"/>
              <a:t> wires or a</a:t>
            </a:r>
          </a:p>
          <a:p>
            <a:pPr>
              <a:buNone/>
            </a:pPr>
            <a:r>
              <a:rPr lang="en-US" dirty="0" smtClean="0"/>
              <a:t>  plate.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DISTAL FOREARM FRACTURES IN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CHILDREN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distal radius and ulna are among the commonest sites of childhood fractures. The break may occur through the distal radial </a:t>
            </a:r>
            <a:r>
              <a:rPr lang="en-US" dirty="0" err="1" smtClean="0"/>
              <a:t>physis</a:t>
            </a:r>
            <a:r>
              <a:rPr lang="en-US" dirty="0" smtClean="0"/>
              <a:t> or in the </a:t>
            </a:r>
            <a:r>
              <a:rPr lang="en-US" dirty="0" err="1" smtClean="0"/>
              <a:t>metaphysis</a:t>
            </a:r>
            <a:r>
              <a:rPr lang="en-US" dirty="0" smtClean="0"/>
              <a:t> of one or both bones. </a:t>
            </a:r>
            <a:r>
              <a:rPr lang="en-US" dirty="0" err="1" smtClean="0"/>
              <a:t>Metaphyseal</a:t>
            </a:r>
            <a:r>
              <a:rPr lang="en-US" dirty="0" smtClean="0"/>
              <a:t> fractures are often incomplete or greenstick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Mechanism of injury</a:t>
            </a:r>
          </a:p>
          <a:p>
            <a:pPr>
              <a:buNone/>
            </a:pPr>
            <a:r>
              <a:rPr lang="en-US" dirty="0" smtClean="0"/>
              <a:t>  The usual injury is a fall on the outstretched hand with the wrist in extension; the distal fragment is forced </a:t>
            </a:r>
            <a:r>
              <a:rPr lang="en-US" dirty="0" err="1" smtClean="0"/>
              <a:t>posteriorly</a:t>
            </a:r>
            <a:r>
              <a:rPr lang="en-US" dirty="0" smtClean="0"/>
              <a:t> (this is often called </a:t>
            </a:r>
            <a:r>
              <a:rPr lang="en-US" dirty="0" smtClean="0">
                <a:solidFill>
                  <a:srgbClr val="FF0000"/>
                </a:solidFill>
              </a:rPr>
              <a:t>a ‘juvenile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Colles</a:t>
            </a:r>
            <a:r>
              <a:rPr lang="en-US" dirty="0" smtClean="0">
                <a:solidFill>
                  <a:srgbClr val="FF0000"/>
                </a:solidFill>
              </a:rPr>
              <a:t>’ fracture’).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features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5791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     There is usually a history of a fall, though this may be passed off as one of many childhood spills. The wrist is painful, and often quite swollen; sometimes there is an obvious </a:t>
            </a:r>
            <a:r>
              <a:rPr lang="en-US" dirty="0" smtClean="0">
                <a:solidFill>
                  <a:srgbClr val="FF0000"/>
                </a:solidFill>
              </a:rPr>
              <a:t>‘dinner-fork</a:t>
            </a:r>
            <a:r>
              <a:rPr lang="en-US" dirty="0" smtClean="0"/>
              <a:t>’ deformity.</a:t>
            </a:r>
          </a:p>
          <a:p>
            <a:r>
              <a:rPr lang="en-US" sz="4600" b="1" i="1" dirty="0" smtClean="0">
                <a:solidFill>
                  <a:srgbClr val="FF0000"/>
                </a:solidFill>
              </a:rPr>
              <a:t>X-ray</a:t>
            </a:r>
          </a:p>
          <a:p>
            <a:pPr>
              <a:buNone/>
            </a:pPr>
            <a:r>
              <a:rPr lang="en-US" i="1" dirty="0" smtClean="0"/>
              <a:t>  The precise diagnosis is made on the x-ray </a:t>
            </a:r>
            <a:r>
              <a:rPr lang="en-US" dirty="0" smtClean="0"/>
              <a:t>appearances.</a:t>
            </a:r>
          </a:p>
          <a:p>
            <a:pPr>
              <a:buNone/>
            </a:pPr>
            <a:r>
              <a:rPr lang="en-US" i="1" dirty="0" err="1" smtClean="0"/>
              <a:t>Physeal</a:t>
            </a:r>
            <a:r>
              <a:rPr lang="en-US" i="1" dirty="0" smtClean="0"/>
              <a:t> fractures are almost </a:t>
            </a:r>
            <a:r>
              <a:rPr lang="en-US" i="1" dirty="0" smtClean="0">
                <a:solidFill>
                  <a:srgbClr val="FF0000"/>
                </a:solidFill>
              </a:rPr>
              <a:t>invariably Salter–Harris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type I or II</a:t>
            </a:r>
            <a:r>
              <a:rPr lang="en-US" dirty="0" smtClean="0"/>
              <a:t>, with the epiphysis shifted and tilted backwards and </a:t>
            </a:r>
            <a:r>
              <a:rPr lang="en-US" dirty="0" err="1" smtClean="0"/>
              <a:t>radially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Type V</a:t>
            </a:r>
            <a:r>
              <a:rPr lang="en-US" dirty="0" smtClean="0"/>
              <a:t> injuries are unusual;</a:t>
            </a:r>
          </a:p>
          <a:p>
            <a:pPr>
              <a:buNone/>
            </a:pPr>
            <a:r>
              <a:rPr lang="en-US" dirty="0" smtClean="0"/>
              <a:t>sometimes they are diagnosed in retrospect when</a:t>
            </a:r>
          </a:p>
          <a:p>
            <a:pPr>
              <a:buNone/>
            </a:pPr>
            <a:r>
              <a:rPr lang="en-US" dirty="0" smtClean="0"/>
              <a:t>premature </a:t>
            </a:r>
            <a:r>
              <a:rPr lang="en-US" dirty="0" err="1" smtClean="0"/>
              <a:t>epiphyseal</a:t>
            </a:r>
            <a:r>
              <a:rPr lang="en-US" dirty="0" smtClean="0"/>
              <a:t> fusion occurs.</a:t>
            </a:r>
          </a:p>
          <a:p>
            <a:r>
              <a:rPr lang="en-US" i="1" dirty="0" err="1" smtClean="0"/>
              <a:t>Metaphyseal</a:t>
            </a:r>
            <a:r>
              <a:rPr lang="en-US" i="1" dirty="0" smtClean="0"/>
              <a:t> injuries may appear as mere buckling of </a:t>
            </a:r>
            <a:r>
              <a:rPr lang="en-US" dirty="0" smtClean="0"/>
              <a:t>the cortex.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COLLES’ FRACTURE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transverse fracture of the radius just above the </a:t>
            </a:r>
            <a:r>
              <a:rPr lang="en-US" dirty="0" smtClean="0"/>
              <a:t>wrist, with </a:t>
            </a:r>
            <a:r>
              <a:rPr lang="en-US" dirty="0"/>
              <a:t>dorsal displacement of the distal fragment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It </a:t>
            </a:r>
            <a:r>
              <a:rPr lang="en-US" dirty="0" smtClean="0"/>
              <a:t>is the </a:t>
            </a:r>
            <a:r>
              <a:rPr lang="en-US" dirty="0"/>
              <a:t>most common of all fractures in </a:t>
            </a:r>
            <a:r>
              <a:rPr lang="en-US" b="1" i="1" dirty="0">
                <a:solidFill>
                  <a:srgbClr val="FF0000"/>
                </a:solidFill>
              </a:rPr>
              <a:t>older people</a:t>
            </a:r>
            <a:r>
              <a:rPr lang="en-US" dirty="0"/>
              <a:t>, </a:t>
            </a:r>
            <a:r>
              <a:rPr lang="en-US" dirty="0" smtClean="0"/>
              <a:t>the high </a:t>
            </a:r>
            <a:r>
              <a:rPr lang="en-US" dirty="0"/>
              <a:t>incidence being related to the onset </a:t>
            </a:r>
            <a:r>
              <a:rPr lang="en-US" dirty="0" smtClean="0"/>
              <a:t>of </a:t>
            </a:r>
            <a:r>
              <a:rPr lang="en-US" b="1" i="1" dirty="0" smtClean="0">
                <a:solidFill>
                  <a:srgbClr val="FF0000"/>
                </a:solidFill>
              </a:rPr>
              <a:t>postmenopausal osteoporos</a:t>
            </a:r>
            <a:r>
              <a:rPr lang="en-US" dirty="0" smtClean="0"/>
              <a:t>is</a:t>
            </a:r>
            <a:r>
              <a:rPr lang="en-US" dirty="0"/>
              <a:t>. Thus the patient is </a:t>
            </a:r>
            <a:r>
              <a:rPr lang="en-US" dirty="0" smtClean="0"/>
              <a:t>usually an </a:t>
            </a:r>
            <a:r>
              <a:rPr lang="en-US" dirty="0"/>
              <a:t>older woman who gives a history of falling on </a:t>
            </a:r>
            <a:r>
              <a:rPr lang="en-US" dirty="0" smtClean="0"/>
              <a:t>her outstretched </a:t>
            </a:r>
            <a:r>
              <a:rPr lang="en-US" dirty="0"/>
              <a:t>hand.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err="1" smtClean="0"/>
              <a:t>Physeal</a:t>
            </a:r>
            <a:r>
              <a:rPr lang="en-US" i="1" dirty="0" smtClean="0"/>
              <a:t> fractures are reduced, under </a:t>
            </a:r>
            <a:r>
              <a:rPr lang="en-US" i="1" dirty="0" err="1" smtClean="0"/>
              <a:t>anaesthesia</a:t>
            </a:r>
            <a:r>
              <a:rPr lang="en-US" i="1" dirty="0" smtClean="0"/>
              <a:t>, by </a:t>
            </a:r>
            <a:r>
              <a:rPr lang="en-US" dirty="0" smtClean="0"/>
              <a:t>pressure on the distal fragment. The arm is immobilized in a full-length cast with the wrist slightly flexed and </a:t>
            </a:r>
            <a:r>
              <a:rPr lang="en-US" dirty="0" err="1" smtClean="0"/>
              <a:t>ulnar</a:t>
            </a:r>
            <a:r>
              <a:rPr lang="en-US" dirty="0" smtClean="0"/>
              <a:t> deviated, and the elbow at 90 degrees. The cast is retained for 4-6 weeks.</a:t>
            </a:r>
          </a:p>
          <a:p>
            <a:r>
              <a:rPr lang="en-US" dirty="0" smtClean="0"/>
              <a:t>If the fracture slips, especially if the ulna is intact, it should be stabilized with a </a:t>
            </a:r>
            <a:r>
              <a:rPr lang="en-US" dirty="0" err="1" smtClean="0"/>
              <a:t>percutaneous</a:t>
            </a:r>
            <a:r>
              <a:rPr lang="en-US" dirty="0" smtClean="0"/>
              <a:t> K-wire.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FRACTURED RADIAL STYLOID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injury is caused by forced radial deviation of the wrist and may occur after a fall, or when a starting handle ‘kicks back’ – the so-called ‘</a:t>
            </a:r>
            <a:r>
              <a:rPr lang="en-US" dirty="0" smtClean="0">
                <a:solidFill>
                  <a:srgbClr val="FF0000"/>
                </a:solidFill>
              </a:rPr>
              <a:t>chauffeur’s </a:t>
            </a:r>
            <a:r>
              <a:rPr lang="en-US" dirty="0" err="1" smtClean="0">
                <a:solidFill>
                  <a:srgbClr val="FF0000"/>
                </a:solidFill>
              </a:rPr>
              <a:t>fracture‘</a:t>
            </a:r>
            <a:r>
              <a:rPr lang="en-US" dirty="0" err="1" smtClean="0"/>
              <a:t>The</a:t>
            </a:r>
            <a:r>
              <a:rPr lang="en-US" dirty="0" smtClean="0"/>
              <a:t> fracture line is transverse, extending laterally from the </a:t>
            </a:r>
            <a:r>
              <a:rPr lang="en-US" dirty="0" err="1" smtClean="0"/>
              <a:t>articular</a:t>
            </a:r>
            <a:r>
              <a:rPr lang="en-US" dirty="0" smtClean="0"/>
              <a:t> surface of the radius; the fragment, much more than the radial </a:t>
            </a:r>
            <a:r>
              <a:rPr lang="en-US" dirty="0" err="1" smtClean="0"/>
              <a:t>styloid</a:t>
            </a:r>
            <a:r>
              <a:rPr lang="en-US" dirty="0" smtClean="0"/>
              <a:t>, is often</a:t>
            </a:r>
          </a:p>
          <a:p>
            <a:pPr>
              <a:buNone/>
            </a:pPr>
            <a:r>
              <a:rPr lang="en-US" dirty="0" err="1" smtClean="0"/>
              <a:t>undisplaced</a:t>
            </a:r>
            <a:r>
              <a:rPr lang="en-US" dirty="0" smtClean="0"/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Treatment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there is displacement it is reduced, and the wrist is held in </a:t>
            </a:r>
            <a:r>
              <a:rPr lang="en-US" dirty="0" err="1" smtClean="0"/>
              <a:t>ulnar</a:t>
            </a:r>
            <a:r>
              <a:rPr lang="en-US" dirty="0" smtClean="0"/>
              <a:t> deviation by a plaster slab round the outer forearm extending from below the elbow to the metacarpal necks. Imperfect reduction may lead to osteoarthritis; therefore if closed reduction is imperfect the fragment should be screwed back, or held with K-wires.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81200"/>
            <a:ext cx="22098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81200"/>
            <a:ext cx="22098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FRACTURE-SUBLUXATION (BARTON’S</a:t>
            </a:r>
            <a:br>
              <a:rPr lang="en-US" dirty="0" smtClean="0"/>
            </a:br>
            <a:r>
              <a:rPr lang="en-US" dirty="0" smtClean="0"/>
              <a:t>FRACTURE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1-volar </a:t>
            </a:r>
            <a:r>
              <a:rPr lang="en-US" dirty="0" err="1" smtClean="0"/>
              <a:t>barton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2-dorsal </a:t>
            </a:r>
            <a:r>
              <a:rPr lang="en-US" dirty="0" err="1" smtClean="0"/>
              <a:t>barton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657600"/>
            <a:ext cx="14668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743200"/>
            <a:ext cx="19716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895600"/>
            <a:ext cx="11334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COMMINUTED INTRA-ARTICULAR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FRACTURES IN YOUNG ADULTS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the young adult, a comminuted intra-</a:t>
            </a:r>
            <a:r>
              <a:rPr lang="en-US" dirty="0" err="1" smtClean="0"/>
              <a:t>articular</a:t>
            </a:r>
            <a:r>
              <a:rPr lang="en-US" dirty="0" smtClean="0"/>
              <a:t> fracture</a:t>
            </a:r>
          </a:p>
          <a:p>
            <a:r>
              <a:rPr lang="en-US" dirty="0" smtClean="0"/>
              <a:t>is a high energy injury. A poor outcome </a:t>
            </a:r>
            <a:r>
              <a:rPr lang="en-US" dirty="0" smtClean="0"/>
              <a:t>will result </a:t>
            </a:r>
            <a:r>
              <a:rPr lang="en-US" dirty="0" smtClean="0"/>
              <a:t>unless intra-</a:t>
            </a:r>
            <a:r>
              <a:rPr lang="en-US" dirty="0" err="1" smtClean="0"/>
              <a:t>articular</a:t>
            </a:r>
            <a:r>
              <a:rPr lang="en-US" dirty="0" smtClean="0"/>
              <a:t> congruity, fracture </a:t>
            </a:r>
            <a:r>
              <a:rPr lang="en-US" dirty="0" smtClean="0"/>
              <a:t>alignment and </a:t>
            </a:r>
            <a:r>
              <a:rPr lang="en-US" dirty="0" smtClean="0"/>
              <a:t>length are restored and movements </a:t>
            </a:r>
            <a:r>
              <a:rPr lang="en-US" dirty="0" smtClean="0"/>
              <a:t>started as </a:t>
            </a:r>
            <a:r>
              <a:rPr lang="en-US" dirty="0" smtClean="0"/>
              <a:t>soon as possible. For these patients a much </a:t>
            </a:r>
            <a:r>
              <a:rPr lang="en-US" dirty="0" smtClean="0"/>
              <a:t>higher standard </a:t>
            </a:r>
            <a:r>
              <a:rPr lang="en-US" dirty="0" smtClean="0"/>
              <a:t>must be set than would be accepted for </a:t>
            </a:r>
            <a:r>
              <a:rPr lang="en-US" dirty="0" smtClean="0"/>
              <a:t>the typical </a:t>
            </a:r>
            <a:r>
              <a:rPr lang="en-US" dirty="0" smtClean="0"/>
              <a:t>osteoporotic fracture. In addition to the </a:t>
            </a:r>
            <a:r>
              <a:rPr lang="en-US" dirty="0" smtClean="0"/>
              <a:t>usual </a:t>
            </a:r>
            <a:r>
              <a:rPr lang="en-US" dirty="0" err="1" smtClean="0"/>
              <a:t>posteroanterior</a:t>
            </a:r>
            <a:r>
              <a:rPr lang="en-US" dirty="0" smtClean="0"/>
              <a:t> </a:t>
            </a:r>
            <a:r>
              <a:rPr lang="en-US" dirty="0" smtClean="0"/>
              <a:t>and lateral x-rays, oblique views </a:t>
            </a:r>
            <a:r>
              <a:rPr lang="en-US" dirty="0" smtClean="0"/>
              <a:t>and often </a:t>
            </a:r>
            <a:r>
              <a:rPr lang="en-US" dirty="0" smtClean="0"/>
              <a:t>CT scans are useful to show the fragment </a:t>
            </a:r>
            <a:r>
              <a:rPr lang="en-US" dirty="0" smtClean="0"/>
              <a:t>alignment. The </a:t>
            </a:r>
            <a:r>
              <a:rPr lang="en-US" dirty="0" smtClean="0"/>
              <a:t>simplest option is a manipulation and cast. </a:t>
            </a:r>
            <a:r>
              <a:rPr lang="en-US" dirty="0" smtClean="0"/>
              <a:t>If the </a:t>
            </a:r>
            <a:r>
              <a:rPr lang="en-US" dirty="0" smtClean="0"/>
              <a:t>anatomy is not restored, then an open </a:t>
            </a:r>
            <a:r>
              <a:rPr lang="en-US" dirty="0" smtClean="0"/>
              <a:t>reduction</a:t>
            </a:r>
            <a:r>
              <a:rPr lang="en-US" dirty="0" smtClean="0"/>
              <a:t> may be necessary. The medial complex must </a:t>
            </a:r>
            <a:r>
              <a:rPr lang="en-US" dirty="0" smtClean="0"/>
              <a:t>be anatomically </a:t>
            </a:r>
            <a:r>
              <a:rPr lang="en-US" dirty="0" smtClean="0"/>
              <a:t>reduced, which may require open </a:t>
            </a:r>
            <a:r>
              <a:rPr lang="en-US" dirty="0" smtClean="0"/>
              <a:t>reduction through </a:t>
            </a:r>
            <a:r>
              <a:rPr lang="en-US" dirty="0" smtClean="0"/>
              <a:t>dorsal and </a:t>
            </a:r>
            <a:r>
              <a:rPr lang="en-US" dirty="0" err="1" smtClean="0"/>
              <a:t>palmar</a:t>
            </a:r>
            <a:r>
              <a:rPr lang="en-US" dirty="0" smtClean="0"/>
              <a:t> approaches and </a:t>
            </a:r>
            <a:r>
              <a:rPr lang="en-US" dirty="0" smtClean="0"/>
              <a:t>a combination </a:t>
            </a:r>
            <a:r>
              <a:rPr lang="en-US" dirty="0" smtClean="0"/>
              <a:t>of wires, plates, screws and bone </a:t>
            </a:r>
            <a:r>
              <a:rPr lang="en-US" dirty="0" smtClean="0"/>
              <a:t>grafts.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733800"/>
            <a:ext cx="45243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19200"/>
            <a:ext cx="26193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295400"/>
            <a:ext cx="19716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447800"/>
            <a:ext cx="14668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886200"/>
            <a:ext cx="22479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CARPAL BONES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R.AHMED\Downloads\carpal bones 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667579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FRACTURED SCAPHOID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38600" y="1371600"/>
            <a:ext cx="36766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" y="51054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Scaphoid</a:t>
            </a:r>
            <a:r>
              <a:rPr lang="en-US" sz="2800" b="1" dirty="0" smtClean="0"/>
              <a:t> fractures account for almost 75 per cent of all carpal fractures although they are rare in the elderly and in children.</a:t>
            </a:r>
            <a:endParaRPr lang="en-US" sz="2800" b="1" dirty="0"/>
          </a:p>
        </p:txBody>
      </p:sp>
      <p:pic>
        <p:nvPicPr>
          <p:cNvPr id="2050" name="Picture 2" descr="C:\Users\DR.AHMED\Downloads\carpal bones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66548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Mechanism of injury and pathological anatomy</a:t>
            </a:r>
            <a:endParaRPr lang="en-US" sz="3200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754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scaphoid</a:t>
            </a:r>
            <a:r>
              <a:rPr lang="en-US" dirty="0" smtClean="0"/>
              <a:t> lies obliquely across the two rows of carpal bones, and is also in the line of loading between</a:t>
            </a:r>
          </a:p>
          <a:p>
            <a:pPr>
              <a:buNone/>
            </a:pPr>
            <a:r>
              <a:rPr lang="en-US" dirty="0" smtClean="0"/>
              <a:t>the thumb and forearm. The combination of forced</a:t>
            </a:r>
          </a:p>
          <a:p>
            <a:pPr>
              <a:buNone/>
            </a:pPr>
            <a:r>
              <a:rPr lang="en-US" dirty="0" smtClean="0"/>
              <a:t>carpal movement and compression, as in a fall on the</a:t>
            </a:r>
          </a:p>
          <a:p>
            <a:pPr>
              <a:buNone/>
            </a:pPr>
            <a:r>
              <a:rPr lang="en-US" dirty="0" err="1" smtClean="0"/>
              <a:t>dorsiflexed</a:t>
            </a:r>
            <a:r>
              <a:rPr lang="en-US" dirty="0" smtClean="0"/>
              <a:t> hand, exerts severe stress on the bone and</a:t>
            </a:r>
          </a:p>
          <a:p>
            <a:pPr>
              <a:buNone/>
            </a:pPr>
            <a:r>
              <a:rPr lang="en-US" dirty="0" smtClean="0"/>
              <a:t>it is liable to fracture. Most </a:t>
            </a:r>
            <a:r>
              <a:rPr lang="en-US" dirty="0" err="1" smtClean="0"/>
              <a:t>scaphoid</a:t>
            </a:r>
            <a:r>
              <a:rPr lang="en-US" dirty="0" smtClean="0"/>
              <a:t> fractures are stable;</a:t>
            </a:r>
          </a:p>
          <a:p>
            <a:pPr>
              <a:buNone/>
            </a:pPr>
            <a:r>
              <a:rPr lang="en-US" dirty="0" smtClean="0"/>
              <a:t>with unstable fractures the fragments may become displaced.</a:t>
            </a:r>
            <a:endParaRPr lang="en-US" dirty="0"/>
          </a:p>
        </p:txBody>
      </p:sp>
      <p:pic>
        <p:nvPicPr>
          <p:cNvPr id="4" name="Picture 2" descr="C:\Users\Administrator\Desktop\Documents\Downloads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495800"/>
            <a:ext cx="3357586" cy="2124078"/>
          </a:xfrm>
          <a:prstGeom prst="rect">
            <a:avLst/>
          </a:prstGeom>
          <a:noFill/>
        </p:spPr>
      </p:pic>
      <p:pic>
        <p:nvPicPr>
          <p:cNvPr id="5122" name="Picture 2" descr="C:\Users\DR.AHMED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762500"/>
            <a:ext cx="2971800" cy="20955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53000"/>
            <a:ext cx="2590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recognize this fracture (as </a:t>
            </a:r>
            <a:r>
              <a:rPr lang="en-US" dirty="0" err="1"/>
              <a:t>Colles</a:t>
            </a:r>
            <a:r>
              <a:rPr lang="en-US" dirty="0"/>
              <a:t> did </a:t>
            </a:r>
            <a:r>
              <a:rPr lang="en-US" dirty="0" smtClean="0"/>
              <a:t>long before </a:t>
            </a:r>
            <a:r>
              <a:rPr lang="en-US" dirty="0"/>
              <a:t>radiography was invented) by the ‘</a:t>
            </a:r>
            <a:r>
              <a:rPr lang="en-US" b="1" i="1" dirty="0" smtClean="0">
                <a:solidFill>
                  <a:srgbClr val="FF0000"/>
                </a:solidFill>
              </a:rPr>
              <a:t>dinner-fork’ deformity</a:t>
            </a:r>
            <a:r>
              <a:rPr lang="en-US" dirty="0"/>
              <a:t>, with prominence on the back of the </a:t>
            </a:r>
            <a:r>
              <a:rPr lang="en-US" dirty="0" smtClean="0"/>
              <a:t>wrist and </a:t>
            </a:r>
            <a:r>
              <a:rPr lang="en-US" dirty="0"/>
              <a:t>a depression </a:t>
            </a:r>
            <a:r>
              <a:rPr lang="en-US" dirty="0" err="1" smtClean="0"/>
              <a:t>infront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patients with </a:t>
            </a:r>
            <a:r>
              <a:rPr lang="en-US" dirty="0" smtClean="0"/>
              <a:t>less deformity </a:t>
            </a:r>
            <a:r>
              <a:rPr lang="en-US" dirty="0"/>
              <a:t>there may only be </a:t>
            </a:r>
            <a:r>
              <a:rPr lang="en-US" b="1" i="1" dirty="0">
                <a:solidFill>
                  <a:srgbClr val="FF0000"/>
                </a:solidFill>
              </a:rPr>
              <a:t>local </a:t>
            </a:r>
            <a:r>
              <a:rPr lang="en-US" b="1" i="1" dirty="0" err="1" smtClean="0">
                <a:solidFill>
                  <a:srgbClr val="FF0000"/>
                </a:solidFill>
              </a:rPr>
              <a:t>tenderness,swelling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and </a:t>
            </a:r>
            <a:r>
              <a:rPr lang="en-US" b="1" i="1" dirty="0" smtClean="0">
                <a:solidFill>
                  <a:srgbClr val="FF0000"/>
                </a:solidFill>
              </a:rPr>
              <a:t>pain </a:t>
            </a:r>
            <a:r>
              <a:rPr lang="en-US" dirty="0" smtClean="0"/>
              <a:t>on </a:t>
            </a:r>
            <a:r>
              <a:rPr lang="en-US" dirty="0"/>
              <a:t>wrist movements.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Clinical features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appearance may be normal, but  there is  can usually </a:t>
            </a:r>
            <a:r>
              <a:rPr lang="en-US" sz="2400" b="1" dirty="0" smtClean="0">
                <a:solidFill>
                  <a:srgbClr val="FF0000"/>
                </a:solidFill>
              </a:rPr>
              <a:t>detect fullness in the anatomical snuffbox</a:t>
            </a:r>
            <a:r>
              <a:rPr lang="en-US" sz="2400" dirty="0" smtClean="0"/>
              <a:t>; precisely localized </a:t>
            </a:r>
            <a:r>
              <a:rPr lang="en-US" sz="2400" b="1" dirty="0" smtClean="0">
                <a:solidFill>
                  <a:srgbClr val="FF0000"/>
                </a:solidFill>
              </a:rPr>
              <a:t>tenderness </a:t>
            </a:r>
            <a:r>
              <a:rPr lang="en-US" sz="2400" dirty="0" smtClean="0"/>
              <a:t>in the same place is an important diagnostic sign; the </a:t>
            </a:r>
            <a:r>
              <a:rPr lang="en-US" sz="2400" dirty="0" err="1" smtClean="0"/>
              <a:t>scaphoid</a:t>
            </a:r>
            <a:r>
              <a:rPr lang="en-US" sz="2400" dirty="0" smtClean="0"/>
              <a:t> can of course also be palpated from the front</a:t>
            </a:r>
          </a:p>
          <a:p>
            <a:pPr>
              <a:buNone/>
            </a:pPr>
            <a:r>
              <a:rPr lang="en-US" sz="2400" dirty="0" smtClean="0"/>
              <a:t>and back of the wrist and it may be tender there as well. Proximal pressure along the axis of the thumb may be </a:t>
            </a:r>
            <a:r>
              <a:rPr lang="en-US" sz="2400" b="1" dirty="0" smtClean="0">
                <a:solidFill>
                  <a:srgbClr val="FF0000"/>
                </a:solidFill>
              </a:rPr>
              <a:t>painful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4" descr="C:\Users\Administrator\Desktop\Documents\Downloads\afp20040901p879-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505200"/>
            <a:ext cx="4171976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X-ray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48640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Anteroposterior</a:t>
            </a:r>
            <a:r>
              <a:rPr lang="en-US" sz="2600" dirty="0" smtClean="0"/>
              <a:t>, lateral and oblique views are all essential; often a recent fracture shows only in the oblique view. Usually the fracture line is </a:t>
            </a:r>
            <a:r>
              <a:rPr lang="en-US" sz="2600" dirty="0" err="1" smtClean="0"/>
              <a:t>transverse,and</a:t>
            </a:r>
            <a:r>
              <a:rPr lang="en-US" sz="2600" dirty="0" smtClean="0"/>
              <a:t> through the narrowest part of the bone (waist), but it may be more proximally situated (proximal pole fracture). Sometimes only the tubercle of the </a:t>
            </a:r>
            <a:r>
              <a:rPr lang="en-US" sz="2600" dirty="0" err="1" smtClean="0"/>
              <a:t>scaphoid</a:t>
            </a:r>
            <a:r>
              <a:rPr lang="en-US" sz="2600" dirty="0" smtClean="0"/>
              <a:t> is fracture</a:t>
            </a:r>
            <a:r>
              <a:rPr lang="en-US" sz="3000" dirty="0" smtClean="0"/>
              <a:t>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962400"/>
            <a:ext cx="12096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962400"/>
            <a:ext cx="14097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962400"/>
            <a:ext cx="1238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1143000"/>
          </a:xfrm>
        </p:spPr>
        <p:txBody>
          <a:bodyPr/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Treatment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609600"/>
            <a:ext cx="8763000" cy="579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1-Undisplaced fractures </a:t>
            </a:r>
            <a:r>
              <a:rPr lang="en-US" sz="2400" i="1" dirty="0" smtClean="0"/>
              <a:t>need no reduction and are </a:t>
            </a:r>
            <a:r>
              <a:rPr lang="en-US" sz="2400" dirty="0" smtClean="0"/>
              <a:t>treated in plaster. The cast is applied from the upper forearm to just short of the </a:t>
            </a:r>
            <a:r>
              <a:rPr lang="en-US" sz="2400" dirty="0" err="1" smtClean="0"/>
              <a:t>metacarpo-phalangeal</a:t>
            </a:r>
            <a:r>
              <a:rPr lang="en-US" sz="2400" dirty="0" smtClean="0"/>
              <a:t> joints of the fingers, but incorporating the proximal phalanx of the thumb. The wrist is held </a:t>
            </a:r>
            <a:r>
              <a:rPr lang="en-US" sz="2400" dirty="0" err="1" smtClean="0"/>
              <a:t>dorsiflexed</a:t>
            </a:r>
            <a:r>
              <a:rPr lang="en-US" sz="2400" dirty="0" smtClean="0"/>
              <a:t> and the thumb forwards in the </a:t>
            </a:r>
            <a:r>
              <a:rPr lang="en-US" sz="2400" b="1" i="1" dirty="0" smtClean="0">
                <a:solidFill>
                  <a:srgbClr val="FF0000"/>
                </a:solidFill>
              </a:rPr>
              <a:t>‘glass-holding’ position</a:t>
            </a:r>
            <a:r>
              <a:rPr lang="en-US" sz="2400" dirty="0" smtClean="0"/>
              <a:t>. It is retained for </a:t>
            </a:r>
            <a:r>
              <a:rPr lang="en-US" sz="2400" b="1" dirty="0" smtClean="0">
                <a:solidFill>
                  <a:srgbClr val="FF0000"/>
                </a:solidFill>
              </a:rPr>
              <a:t>8 weeks</a:t>
            </a:r>
            <a:r>
              <a:rPr lang="en-US" sz="2400" dirty="0" smtClean="0"/>
              <a:t>. After 8 weeks the plaster is removed and the wrist examined clinically and </a:t>
            </a:r>
            <a:r>
              <a:rPr lang="en-US" sz="2400" dirty="0" err="1" smtClean="0"/>
              <a:t>radiologically</a:t>
            </a:r>
            <a:r>
              <a:rPr lang="en-US" sz="2400" dirty="0" smtClean="0"/>
              <a:t>. If there is no tenderness and the x-ray shows signs of healing, the wrist is left free; a CT scan is the most reliable means of confirming union if in doubt.</a:t>
            </a:r>
          </a:p>
          <a:p>
            <a:r>
              <a:rPr lang="en-US" sz="2400" dirty="0" smtClean="0"/>
              <a:t>If the </a:t>
            </a:r>
            <a:r>
              <a:rPr lang="en-US" sz="2400" dirty="0" err="1" smtClean="0"/>
              <a:t>scaphoid</a:t>
            </a:r>
            <a:r>
              <a:rPr lang="en-US" sz="2400" dirty="0" smtClean="0"/>
              <a:t> is tender, or the fracture still visible on x-ray, the cast is reapplied for a further 4 weeks.</a:t>
            </a:r>
          </a:p>
          <a:p>
            <a:r>
              <a:rPr lang="en-US" sz="2400" dirty="0" smtClean="0"/>
              <a:t>After that  either the fracture united  with pain free or end with non union and in this case need bone graft and internal fixation by </a:t>
            </a:r>
            <a:r>
              <a:rPr lang="en-US" sz="2400" dirty="0" err="1" smtClean="0"/>
              <a:t>herbert</a:t>
            </a:r>
            <a:r>
              <a:rPr lang="en-US" sz="2400" dirty="0" smtClean="0"/>
              <a:t> screw.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Scaphoid</a:t>
            </a:r>
            <a:r>
              <a:rPr lang="en-US" dirty="0" smtClean="0"/>
              <a:t> </a:t>
            </a:r>
            <a:r>
              <a:rPr lang="en-US" dirty="0" err="1" smtClean="0"/>
              <a:t>frcature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95800" y="1828800"/>
            <a:ext cx="18192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18192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C:\Users\DR.AHMED\Desktop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28800"/>
            <a:ext cx="1828800" cy="250507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057400"/>
            <a:ext cx="18192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685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2-Displaced fractures </a:t>
            </a:r>
            <a:r>
              <a:rPr lang="en-US" i="1" dirty="0" smtClean="0"/>
              <a:t>can also be treated in plaster, </a:t>
            </a:r>
            <a:r>
              <a:rPr lang="en-US" dirty="0" smtClean="0"/>
              <a:t>but the outcome is less predictable. It is better to reduce the fracture openly and to fix it with a compression screw.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4290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Complications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1-Avascular necrosis </a:t>
            </a:r>
            <a:r>
              <a:rPr lang="en-US" i="1" dirty="0" smtClean="0"/>
              <a:t>The proximal fragment may </a:t>
            </a:r>
            <a:r>
              <a:rPr lang="en-US" i="1" dirty="0" err="1" smtClean="0"/>
              <a:t>die,</a:t>
            </a:r>
            <a:r>
              <a:rPr lang="en-US" dirty="0" err="1" smtClean="0"/>
              <a:t>especially</a:t>
            </a:r>
            <a:r>
              <a:rPr lang="en-US" dirty="0" smtClean="0"/>
              <a:t> with proximal pole fractures, and then at 2–3 months it appears dense on x-ray.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100" name="Picture 4" descr="C:\Users\DR.AHMED\Desktop\jpg00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05200"/>
            <a:ext cx="3352800" cy="2209800"/>
          </a:xfrm>
          <a:prstGeom prst="rect">
            <a:avLst/>
          </a:prstGeom>
          <a:noFill/>
        </p:spPr>
      </p:pic>
      <p:pic>
        <p:nvPicPr>
          <p:cNvPr id="4101" name="Picture 5" descr="C:\Users\DR.AHMED\Desktop\wrist_scaphoid_fracture_causes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505200"/>
            <a:ext cx="2547937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2-Non-union </a:t>
            </a:r>
            <a:r>
              <a:rPr lang="en-US" i="1" dirty="0" smtClean="0"/>
              <a:t>By 3 months it may be obvious that the </a:t>
            </a:r>
            <a:r>
              <a:rPr lang="en-US" dirty="0" smtClean="0"/>
              <a:t>fracture will not unite with sclerosis and </a:t>
            </a:r>
            <a:r>
              <a:rPr lang="en-US" dirty="0" err="1" smtClean="0"/>
              <a:t>cavitation</a:t>
            </a:r>
            <a:r>
              <a:rPr lang="en-US" dirty="0" smtClean="0"/>
              <a:t>. Bone grafting with compression screw should be attempted, especially in the younger, more vigorous type of patient, because this probably reduces the chance of later, symptomatic osteoarthritis.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C:\Users\DR.AHMED\Desktop\scph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114800"/>
            <a:ext cx="3733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76200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686800" cy="5668963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3-Osteoarthritis:</a:t>
            </a:r>
            <a:r>
              <a:rPr lang="en-US" i="1" dirty="0" smtClean="0"/>
              <a:t> </a:t>
            </a:r>
            <a:r>
              <a:rPr lang="en-US" sz="2800" i="1" dirty="0" smtClean="0"/>
              <a:t>Non-union or </a:t>
            </a:r>
            <a:r>
              <a:rPr lang="en-US" sz="2800" i="1" dirty="0" err="1" smtClean="0"/>
              <a:t>avascular</a:t>
            </a:r>
            <a:r>
              <a:rPr lang="en-US" sz="2800" i="1" dirty="0" smtClean="0"/>
              <a:t> necrosis may </a:t>
            </a:r>
            <a:r>
              <a:rPr lang="en-US" sz="2800" dirty="0" smtClean="0"/>
              <a:t>lead to secondary osteoarthritis of the wrist.</a:t>
            </a:r>
          </a:p>
          <a:p>
            <a:pPr>
              <a:buNone/>
            </a:pPr>
            <a:r>
              <a:rPr lang="en-US" sz="2800" dirty="0" smtClean="0"/>
              <a:t>The treatment either by wrist </a:t>
            </a:r>
            <a:r>
              <a:rPr lang="en-US" sz="2800" dirty="0" err="1" smtClean="0"/>
              <a:t>arthrodesis</a:t>
            </a:r>
            <a:r>
              <a:rPr lang="en-US" sz="2800" dirty="0" smtClean="0"/>
              <a:t> or proximal raw </a:t>
            </a:r>
            <a:r>
              <a:rPr lang="en-US" sz="2800" dirty="0" err="1" smtClean="0"/>
              <a:t>carpectomy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743200"/>
            <a:ext cx="37147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:\Orthopaedics\Internet orthopedic pictures\IMG_003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1371603" y="838200"/>
            <a:ext cx="1905002" cy="403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:\Orthopaedics\Internet orthopedic pictures\Colles'_Fractur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435771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X-RAY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There is a transverse fracture of the radius at </a:t>
            </a:r>
            <a:r>
              <a:rPr lang="en-US" dirty="0" smtClean="0"/>
              <a:t>the </a:t>
            </a:r>
            <a:r>
              <a:rPr lang="en-US" dirty="0" err="1" smtClean="0"/>
              <a:t>corticocancellous</a:t>
            </a:r>
            <a:r>
              <a:rPr lang="en-US" dirty="0" smtClean="0"/>
              <a:t> </a:t>
            </a:r>
            <a:r>
              <a:rPr lang="en-US" dirty="0"/>
              <a:t>junction, and often the </a:t>
            </a:r>
            <a:r>
              <a:rPr lang="en-US" dirty="0" err="1"/>
              <a:t>ulnar</a:t>
            </a:r>
            <a:r>
              <a:rPr lang="en-US" dirty="0"/>
              <a:t> </a:t>
            </a:r>
            <a:r>
              <a:rPr lang="en-US" dirty="0" err="1" smtClean="0"/>
              <a:t>styloid</a:t>
            </a:r>
            <a:r>
              <a:rPr lang="en-US" dirty="0" smtClean="0"/>
              <a:t> process </a:t>
            </a:r>
            <a:r>
              <a:rPr lang="en-US" dirty="0"/>
              <a:t>is broken off. The radial fragment is </a:t>
            </a:r>
            <a:r>
              <a:rPr lang="en-US" dirty="0" smtClean="0"/>
              <a:t>impacted into </a:t>
            </a:r>
            <a:r>
              <a:rPr lang="en-US" dirty="0"/>
              <a:t>radial and backward tilt. Sometimes there is </a:t>
            </a:r>
            <a:r>
              <a:rPr lang="en-US" dirty="0" smtClean="0"/>
              <a:t>an intra-</a:t>
            </a:r>
            <a:r>
              <a:rPr lang="en-US" dirty="0" err="1" smtClean="0"/>
              <a:t>articular</a:t>
            </a:r>
            <a:r>
              <a:rPr lang="en-US" dirty="0" smtClean="0"/>
              <a:t> </a:t>
            </a:r>
            <a:r>
              <a:rPr lang="en-US" dirty="0"/>
              <a:t>fracture; sometimes it is </a:t>
            </a:r>
            <a:r>
              <a:rPr lang="en-US" dirty="0" smtClean="0"/>
              <a:t>severely comminuted.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:\Orthopaedics\Internet orthopedic pictures\Dinner-Fork.jpg"/>
          <p:cNvPicPr/>
          <p:nvPr/>
        </p:nvPicPr>
        <p:blipFill>
          <a:blip r:embed="rId2" cstate="print"/>
          <a:srcRect b="22265"/>
          <a:stretch>
            <a:fillRect/>
          </a:stretch>
        </p:blipFill>
        <p:spPr bwMode="auto">
          <a:xfrm>
            <a:off x="4953000" y="4572000"/>
            <a:ext cx="51435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DR.AHMED\Desktop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219575"/>
            <a:ext cx="1733550" cy="263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TREATMENT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867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800" b="1" i="1" u="sng" dirty="0" smtClean="0">
                <a:solidFill>
                  <a:srgbClr val="FF0000"/>
                </a:solidFill>
              </a:rPr>
              <a:t>1-If the fracture is </a:t>
            </a:r>
            <a:r>
              <a:rPr lang="en-US" sz="3800" b="1" i="1" u="sng" dirty="0" err="1" smtClean="0">
                <a:solidFill>
                  <a:srgbClr val="FF0000"/>
                </a:solidFill>
              </a:rPr>
              <a:t>undisplaced</a:t>
            </a:r>
            <a:r>
              <a:rPr lang="en-US" sz="3800" b="1" i="1" u="sng" dirty="0" smtClean="0">
                <a:solidFill>
                  <a:srgbClr val="FF0000"/>
                </a:solidFill>
              </a:rPr>
              <a:t>: </a:t>
            </a:r>
            <a:r>
              <a:rPr lang="en-US" b="1" dirty="0" smtClean="0"/>
              <a:t>dorsal splint is applied for a day or two </a:t>
            </a:r>
            <a:r>
              <a:rPr lang="en-US" b="1" dirty="0" err="1" smtClean="0"/>
              <a:t>untilthe</a:t>
            </a:r>
            <a:r>
              <a:rPr lang="en-US" b="1" dirty="0" smtClean="0"/>
              <a:t> swelling has resolved, then the cast is </a:t>
            </a:r>
            <a:r>
              <a:rPr lang="en-US" b="1" dirty="0" err="1" smtClean="0"/>
              <a:t>completed.An</a:t>
            </a:r>
            <a:r>
              <a:rPr lang="en-US" b="1" dirty="0" smtClean="0"/>
              <a:t> x-ray is taken </a:t>
            </a:r>
            <a:r>
              <a:rPr lang="en-US" b="1" dirty="0" smtClean="0">
                <a:solidFill>
                  <a:srgbClr val="FF0000"/>
                </a:solidFill>
              </a:rPr>
              <a:t>at  10–14 day</a:t>
            </a:r>
            <a:r>
              <a:rPr lang="en-US" b="1" dirty="0" smtClean="0"/>
              <a:t>s to ensure that the </a:t>
            </a:r>
            <a:r>
              <a:rPr lang="en-US" b="1" dirty="0" err="1" smtClean="0"/>
              <a:t>fracturehas</a:t>
            </a:r>
            <a:r>
              <a:rPr lang="en-US" b="1" dirty="0" smtClean="0"/>
              <a:t> not displaced; the cast can be removed </a:t>
            </a:r>
            <a:r>
              <a:rPr lang="en-US" b="1" dirty="0" smtClean="0">
                <a:solidFill>
                  <a:srgbClr val="FF0000"/>
                </a:solidFill>
              </a:rPr>
              <a:t>after 4 weeks </a:t>
            </a:r>
            <a:r>
              <a:rPr lang="en-US" b="1" dirty="0" smtClean="0"/>
              <a:t>to allow mobilization.</a:t>
            </a:r>
          </a:p>
          <a:p>
            <a:pPr>
              <a:buNone/>
            </a:pPr>
            <a:r>
              <a:rPr lang="en-US" sz="3800" b="1" i="1" u="sng" dirty="0" smtClean="0">
                <a:solidFill>
                  <a:srgbClr val="FF0000"/>
                </a:solidFill>
              </a:rPr>
              <a:t>2-</a:t>
            </a:r>
            <a:r>
              <a:rPr lang="en-US" sz="3800" b="1" i="1" u="sng" dirty="0">
                <a:solidFill>
                  <a:srgbClr val="FF0000"/>
                </a:solidFill>
              </a:rPr>
              <a:t> Displaced fractures </a:t>
            </a:r>
            <a:r>
              <a:rPr lang="en-US" b="1" dirty="0"/>
              <a:t>must be reduced under </a:t>
            </a:r>
            <a:r>
              <a:rPr lang="en-US" b="1" dirty="0" err="1" smtClean="0"/>
              <a:t>anaesthesia</a:t>
            </a:r>
            <a:r>
              <a:rPr lang="en-US" b="1" dirty="0" smtClean="0"/>
              <a:t> (</a:t>
            </a:r>
            <a:r>
              <a:rPr lang="en-US" b="1" dirty="0" err="1" smtClean="0"/>
              <a:t>haematoma</a:t>
            </a:r>
            <a:r>
              <a:rPr lang="en-US" b="1" dirty="0" smtClean="0"/>
              <a:t> </a:t>
            </a:r>
            <a:r>
              <a:rPr lang="en-US" b="1" dirty="0"/>
              <a:t>block, Bier’s block or </a:t>
            </a:r>
            <a:r>
              <a:rPr lang="en-US" b="1" dirty="0" err="1"/>
              <a:t>axillary</a:t>
            </a:r>
            <a:r>
              <a:rPr lang="en-US" b="1" dirty="0"/>
              <a:t> block</a:t>
            </a:r>
            <a:r>
              <a:rPr lang="en-US" b="1" dirty="0" smtClean="0"/>
              <a:t>). The </a:t>
            </a:r>
            <a:r>
              <a:rPr lang="en-US" b="1" dirty="0"/>
              <a:t>hand is grasped and traction is applied in </a:t>
            </a:r>
            <a:r>
              <a:rPr lang="en-US" b="1" dirty="0" smtClean="0"/>
              <a:t>the  length </a:t>
            </a:r>
            <a:r>
              <a:rPr lang="en-US" b="1" dirty="0"/>
              <a:t>of the bone (sometimes with extension of </a:t>
            </a:r>
            <a:r>
              <a:rPr lang="en-US" b="1" dirty="0" smtClean="0"/>
              <a:t>the wrist </a:t>
            </a:r>
            <a:r>
              <a:rPr lang="en-US" b="1" dirty="0"/>
              <a:t>to </a:t>
            </a:r>
            <a:r>
              <a:rPr lang="en-US" b="1" dirty="0" err="1"/>
              <a:t>disimpact</a:t>
            </a:r>
            <a:r>
              <a:rPr lang="en-US" b="1" dirty="0"/>
              <a:t> the fragments); the distal </a:t>
            </a:r>
            <a:r>
              <a:rPr lang="en-US" b="1" dirty="0" smtClean="0"/>
              <a:t>fragment is </a:t>
            </a:r>
            <a:r>
              <a:rPr lang="en-US" b="1" dirty="0"/>
              <a:t>then pushed into place by pressing on the </a:t>
            </a:r>
            <a:r>
              <a:rPr lang="en-US" b="1" dirty="0" smtClean="0"/>
              <a:t>dorsum while </a:t>
            </a:r>
            <a:r>
              <a:rPr lang="en-US" b="1" dirty="0"/>
              <a:t>manipulating the wrist into flexion, </a:t>
            </a:r>
            <a:r>
              <a:rPr lang="en-US" b="1" dirty="0" err="1"/>
              <a:t>ulnar</a:t>
            </a:r>
            <a:r>
              <a:rPr lang="en-US" b="1" dirty="0"/>
              <a:t> </a:t>
            </a:r>
            <a:r>
              <a:rPr lang="en-US" b="1" dirty="0" smtClean="0"/>
              <a:t>deviation  and </a:t>
            </a:r>
            <a:r>
              <a:rPr lang="en-US" b="1" dirty="0" err="1"/>
              <a:t>pronation</a:t>
            </a:r>
            <a:r>
              <a:rPr lang="en-US" b="1" dirty="0"/>
              <a:t>. The position is then checked </a:t>
            </a:r>
            <a:r>
              <a:rPr lang="en-US" b="1" dirty="0" smtClean="0"/>
              <a:t>by x-ray</a:t>
            </a:r>
            <a:r>
              <a:rPr lang="en-US" b="1" dirty="0"/>
              <a:t>. If it is satisfactory, a dorsal plaster slab is </a:t>
            </a:r>
            <a:r>
              <a:rPr lang="en-US" b="1" dirty="0" smtClean="0"/>
              <a:t>applied, extending </a:t>
            </a:r>
            <a:r>
              <a:rPr lang="en-US" b="1" dirty="0"/>
              <a:t>from just below the elbow to </a:t>
            </a:r>
            <a:r>
              <a:rPr lang="en-US" b="1" dirty="0" smtClean="0"/>
              <a:t>the  metacarpal </a:t>
            </a:r>
            <a:r>
              <a:rPr lang="en-US" b="1" dirty="0"/>
              <a:t>necks and two-thirds of the way round </a:t>
            </a:r>
            <a:r>
              <a:rPr lang="en-US" b="1" dirty="0" smtClean="0"/>
              <a:t>the</a:t>
            </a:r>
            <a:r>
              <a:rPr lang="en-US" b="1" dirty="0"/>
              <a:t> circumference of the wrist. It is held in position by </a:t>
            </a:r>
            <a:r>
              <a:rPr lang="en-US" b="1" dirty="0" smtClean="0"/>
              <a:t>a crepe </a:t>
            </a:r>
            <a:r>
              <a:rPr lang="en-US" b="1" dirty="0"/>
              <a:t>bandage. </a:t>
            </a:r>
            <a:r>
              <a:rPr lang="en-US" b="1" i="1" dirty="0"/>
              <a:t>Extreme positions of flexion and </a:t>
            </a:r>
            <a:r>
              <a:rPr lang="en-US" b="1" i="1" dirty="0" err="1" smtClean="0"/>
              <a:t>ulnar</a:t>
            </a:r>
            <a:r>
              <a:rPr lang="en-US" b="1" i="1" dirty="0" smtClean="0"/>
              <a:t> deviation </a:t>
            </a:r>
            <a:r>
              <a:rPr lang="en-US" b="1" i="1" dirty="0"/>
              <a:t>must be avoided; 20 degrees in each </a:t>
            </a:r>
            <a:r>
              <a:rPr lang="en-US" b="1" i="1" dirty="0" smtClean="0"/>
              <a:t>direction </a:t>
            </a:r>
            <a:r>
              <a:rPr lang="en-US" b="1" dirty="0" smtClean="0"/>
              <a:t>is adequate. The </a:t>
            </a:r>
            <a:r>
              <a:rPr lang="en-US" b="1" dirty="0"/>
              <a:t>arm is kept elevated for the next day or </a:t>
            </a:r>
            <a:r>
              <a:rPr lang="en-US" b="1" dirty="0" smtClean="0"/>
              <a:t>two; shoulder </a:t>
            </a:r>
            <a:r>
              <a:rPr lang="en-US" b="1" dirty="0"/>
              <a:t>and finger exercises are started as soon </a:t>
            </a:r>
            <a:r>
              <a:rPr lang="en-US" b="1" dirty="0" smtClean="0"/>
              <a:t>as possible</a:t>
            </a:r>
            <a:r>
              <a:rPr lang="en-US" b="1" dirty="0"/>
              <a:t>. If the fingers become swollen, cyanosed </a:t>
            </a:r>
            <a:r>
              <a:rPr lang="en-US" b="1" dirty="0" smtClean="0"/>
              <a:t>or painful</a:t>
            </a:r>
            <a:r>
              <a:rPr lang="en-US" b="1" dirty="0"/>
              <a:t>, there should be no hesitation in splitting </a:t>
            </a:r>
            <a:r>
              <a:rPr lang="en-US" b="1" dirty="0" smtClean="0"/>
              <a:t>the   bandage. At </a:t>
            </a:r>
            <a:r>
              <a:rPr lang="en-US" b="1" dirty="0"/>
              <a:t>7–10 days fresh x-rays are taken; </a:t>
            </a:r>
            <a:r>
              <a:rPr lang="en-US" b="1" dirty="0" smtClean="0"/>
              <a:t>re-displacement is </a:t>
            </a:r>
            <a:r>
              <a:rPr lang="en-US" b="1" dirty="0"/>
              <a:t>not uncommon and should be </a:t>
            </a:r>
            <a:r>
              <a:rPr lang="en-US" b="1" dirty="0" smtClean="0"/>
              <a:t>treated.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4800"/>
            <a:ext cx="8839200" cy="6400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The </a:t>
            </a:r>
            <a:r>
              <a:rPr lang="en-US" dirty="0"/>
              <a:t>fracture unites in about 6 weeks and, even </a:t>
            </a:r>
            <a:r>
              <a:rPr lang="en-US" dirty="0" smtClean="0"/>
              <a:t>in the </a:t>
            </a:r>
            <a:r>
              <a:rPr lang="en-US" dirty="0"/>
              <a:t>absence of radiological proof of union, the </a:t>
            </a:r>
            <a:r>
              <a:rPr lang="en-US" dirty="0" smtClean="0"/>
              <a:t>slab may </a:t>
            </a:r>
            <a:r>
              <a:rPr lang="en-US" dirty="0"/>
              <a:t>safely be discarded and exercises </a:t>
            </a:r>
            <a:r>
              <a:rPr lang="en-US" dirty="0" smtClean="0"/>
              <a:t>begun.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Administrator\Desktop\Documents\Downloads\23_Cast-A22-2a1_2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3071834" cy="2071702"/>
          </a:xfrm>
          <a:prstGeom prst="rect">
            <a:avLst/>
          </a:prstGeom>
          <a:noFill/>
        </p:spPr>
      </p:pic>
      <p:pic>
        <p:nvPicPr>
          <p:cNvPr id="5" name="Picture 3" descr="C:\Users\Administrator\Desktop\Documents\Downloads\23_Cast-A22-2a2_2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81200"/>
            <a:ext cx="2790830" cy="1928826"/>
          </a:xfrm>
          <a:prstGeom prst="rect">
            <a:avLst/>
          </a:prstGeom>
          <a:noFill/>
        </p:spPr>
      </p:pic>
      <p:pic>
        <p:nvPicPr>
          <p:cNvPr id="6" name="Picture 4" descr="C:\Users\Administrator\Desktop\Documents\Downloads\23_Cast-A22-3a_21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267200"/>
            <a:ext cx="2500330" cy="1624014"/>
          </a:xfrm>
          <a:prstGeom prst="rect">
            <a:avLst/>
          </a:prstGeom>
          <a:noFill/>
        </p:spPr>
      </p:pic>
      <p:pic>
        <p:nvPicPr>
          <p:cNvPr id="7" name="Picture 5" descr="C:\Users\Administrator\Desktop\Documents\Downloads\23_Cast-A22-xa_21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191000"/>
            <a:ext cx="271464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Closed reduction of </a:t>
            </a:r>
            <a:r>
              <a:rPr lang="en-US" b="1" i="1" dirty="0" err="1" smtClean="0">
                <a:solidFill>
                  <a:srgbClr val="FF0000"/>
                </a:solidFill>
              </a:rPr>
              <a:t>Colle’s</a:t>
            </a:r>
            <a:r>
              <a:rPr lang="en-US" b="1" i="1" dirty="0" smtClean="0">
                <a:solidFill>
                  <a:srgbClr val="FF0000"/>
                </a:solidFill>
              </a:rPr>
              <a:t> fracture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DR.AHMED\Desktop\884cc4211edaf43e8dd04f9956bf623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066800"/>
            <a:ext cx="46482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AHMED\Desktop\03_Scaphoid_Nonoperative_2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4533900" cy="381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1" y="2895600"/>
            <a:ext cx="4267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Colle’s</a:t>
            </a:r>
            <a:r>
              <a:rPr lang="en-US" b="1" i="1" dirty="0" smtClean="0">
                <a:solidFill>
                  <a:srgbClr val="FF0000"/>
                </a:solidFill>
              </a:rPr>
              <a:t> fracture cast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1995</Words>
  <Application>Microsoft Office PowerPoint</Application>
  <PresentationFormat>On-screen Show (4:3)</PresentationFormat>
  <Paragraphs>102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FRACTURES OF THE DISTAL RADIUS IN ADULTS</vt:lpstr>
      <vt:lpstr>COLLES’ FRACTURE</vt:lpstr>
      <vt:lpstr>Clinical features</vt:lpstr>
      <vt:lpstr>Slide 4</vt:lpstr>
      <vt:lpstr>X-RAY</vt:lpstr>
      <vt:lpstr>TREATMENT</vt:lpstr>
      <vt:lpstr>Slide 7</vt:lpstr>
      <vt:lpstr>Closed reduction of Colle’s fracture</vt:lpstr>
      <vt:lpstr>Colle’s fracture cast</vt:lpstr>
      <vt:lpstr> 3-IMPACTED OR COMMINUTED COLLES’ FRACTURES </vt:lpstr>
      <vt:lpstr>IMPACTED OR COMMINUTED COLLES’ FRACTURES</vt:lpstr>
      <vt:lpstr>Complications</vt:lpstr>
      <vt:lpstr>Slide 13</vt:lpstr>
      <vt:lpstr>SMITH’S FRACTURE</vt:lpstr>
      <vt:lpstr>Clinical features</vt:lpstr>
      <vt:lpstr>X-ray</vt:lpstr>
      <vt:lpstr>Treatment</vt:lpstr>
      <vt:lpstr>DISTAL FOREARM FRACTURES IN CHILDREN</vt:lpstr>
      <vt:lpstr>Clinical features </vt:lpstr>
      <vt:lpstr>Treatment</vt:lpstr>
      <vt:lpstr>FRACTURED RADIAL STYLOID</vt:lpstr>
      <vt:lpstr>Treatment </vt:lpstr>
      <vt:lpstr>Slide 23</vt:lpstr>
      <vt:lpstr>FRACTURE-SUBLUXATION (BARTON’S FRACTURE) 1-volar barton 2-dorsal barton  </vt:lpstr>
      <vt:lpstr>COMMINUTED INTRA-ARTICULAR FRACTURES IN YOUNG ADULTS</vt:lpstr>
      <vt:lpstr>Slide 26</vt:lpstr>
      <vt:lpstr>CARPAL BONES</vt:lpstr>
      <vt:lpstr>FRACTURED SCAPHOID</vt:lpstr>
      <vt:lpstr>Mechanism of injury and pathological anatomy</vt:lpstr>
      <vt:lpstr>Clinical features</vt:lpstr>
      <vt:lpstr>X-ray</vt:lpstr>
      <vt:lpstr>Treatment</vt:lpstr>
      <vt:lpstr>Scaphoid frcature </vt:lpstr>
      <vt:lpstr>Slide 34</vt:lpstr>
      <vt:lpstr>Complications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DR.AHMED</dc:creator>
  <cp:lastModifiedBy>DR.AHMED</cp:lastModifiedBy>
  <cp:revision>104</cp:revision>
  <dcterms:created xsi:type="dcterms:W3CDTF">2014-10-18T08:47:56Z</dcterms:created>
  <dcterms:modified xsi:type="dcterms:W3CDTF">2016-02-28T20:16:06Z</dcterms:modified>
</cp:coreProperties>
</file>