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9" r:id="rId3"/>
    <p:sldId id="257" r:id="rId4"/>
    <p:sldId id="258" r:id="rId5"/>
    <p:sldId id="259" r:id="rId6"/>
    <p:sldId id="260" r:id="rId7"/>
    <p:sldId id="290" r:id="rId8"/>
    <p:sldId id="264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8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5" r:id="rId29"/>
    <p:sldId id="282" r:id="rId30"/>
    <p:sldId id="286" r:id="rId31"/>
    <p:sldId id="28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1CAA-2447-42B1-8850-21D3EC072226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5463-A8B8-4B6D-8618-123B66B61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1CAA-2447-42B1-8850-21D3EC072226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5463-A8B8-4B6D-8618-123B66B61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1CAA-2447-42B1-8850-21D3EC072226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5463-A8B8-4B6D-8618-123B66B61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1CAA-2447-42B1-8850-21D3EC072226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5463-A8B8-4B6D-8618-123B66B61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1CAA-2447-42B1-8850-21D3EC072226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5463-A8B8-4B6D-8618-123B66B61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1CAA-2447-42B1-8850-21D3EC072226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5463-A8B8-4B6D-8618-123B66B61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1CAA-2447-42B1-8850-21D3EC072226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5463-A8B8-4B6D-8618-123B66B61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1CAA-2447-42B1-8850-21D3EC072226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5463-A8B8-4B6D-8618-123B66B61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1CAA-2447-42B1-8850-21D3EC072226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5463-A8B8-4B6D-8618-123B66B61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1CAA-2447-42B1-8850-21D3EC072226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5463-A8B8-4B6D-8618-123B66B61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1CAA-2447-42B1-8850-21D3EC072226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5463-A8B8-4B6D-8618-123B66B61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61CAA-2447-42B1-8850-21D3EC072226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B5463-A8B8-4B6D-8618-123B66B61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FRACTURES OF THE RADIUS AND</a:t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>ULNA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/>
          </a:p>
        </p:txBody>
      </p:sp>
      <p:pic>
        <p:nvPicPr>
          <p:cNvPr id="1026" name="Picture 2" descr="C:\Users\DR.AHMED\Desktop\photo_2017-02-26_21-59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52600"/>
            <a:ext cx="6705600" cy="430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Adult fracture treatment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133600"/>
            <a:ext cx="113347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6000"/>
            <a:ext cx="101917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OPEN FRACTURES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96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       Open </a:t>
            </a:r>
            <a:r>
              <a:rPr lang="en-US" dirty="0"/>
              <a:t>fractures of the forearm must be </a:t>
            </a:r>
            <a:r>
              <a:rPr lang="en-US" dirty="0" smtClean="0"/>
              <a:t>managed meticulously</a:t>
            </a:r>
            <a:r>
              <a:rPr lang="en-US" dirty="0"/>
              <a:t>. </a:t>
            </a:r>
            <a:r>
              <a:rPr lang="en-US" dirty="0">
                <a:solidFill>
                  <a:srgbClr val="00B0F0"/>
                </a:solidFill>
              </a:rPr>
              <a:t>Antibiotics and tetanus prophylaxis </a:t>
            </a:r>
            <a:r>
              <a:rPr lang="en-US" dirty="0" smtClean="0"/>
              <a:t>are given </a:t>
            </a:r>
            <a:r>
              <a:rPr lang="en-US" dirty="0"/>
              <a:t>as soon as possible; the wounds are </a:t>
            </a:r>
            <a:r>
              <a:rPr lang="en-US" dirty="0" smtClean="0"/>
              <a:t>copiously washed </a:t>
            </a:r>
            <a:r>
              <a:rPr lang="en-US" dirty="0"/>
              <a:t>and nerve function and circulation </a:t>
            </a:r>
            <a:r>
              <a:rPr lang="en-US" dirty="0" smtClean="0"/>
              <a:t>are checked</a:t>
            </a:r>
            <a:r>
              <a:rPr lang="en-US" dirty="0"/>
              <a:t>. At operation the </a:t>
            </a:r>
            <a:r>
              <a:rPr lang="en-US" dirty="0">
                <a:solidFill>
                  <a:srgbClr val="00B0F0"/>
                </a:solidFill>
              </a:rPr>
              <a:t>wounds are excised </a:t>
            </a:r>
            <a:r>
              <a:rPr lang="en-US" dirty="0" smtClean="0"/>
              <a:t>and extended </a:t>
            </a:r>
            <a:r>
              <a:rPr lang="en-US" dirty="0"/>
              <a:t>and the bone ends are exposed and </a:t>
            </a:r>
            <a:r>
              <a:rPr lang="en-US" dirty="0" smtClean="0"/>
              <a:t>thoroughly cleaned</a:t>
            </a:r>
            <a:r>
              <a:rPr lang="en-US" dirty="0"/>
              <a:t>. The fractures are primarily fixed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00B0F0"/>
                </a:solidFill>
              </a:rPr>
              <a:t>compression </a:t>
            </a:r>
            <a:r>
              <a:rPr lang="en-US" dirty="0">
                <a:solidFill>
                  <a:srgbClr val="00B0F0"/>
                </a:solidFill>
              </a:rPr>
              <a:t>screws and plates</a:t>
            </a:r>
            <a:r>
              <a:rPr lang="en-US" dirty="0"/>
              <a:t>; if the wounds </a:t>
            </a:r>
            <a:r>
              <a:rPr lang="en-US" dirty="0" smtClean="0"/>
              <a:t>are  absolutely </a:t>
            </a:r>
            <a:r>
              <a:rPr lang="en-US" dirty="0"/>
              <a:t>clean, the soft tissues can be closed. If bone</a:t>
            </a:r>
          </a:p>
          <a:p>
            <a:pPr>
              <a:buNone/>
            </a:pPr>
            <a:r>
              <a:rPr lang="en-US" dirty="0" smtClean="0"/>
              <a:t>    grafting </a:t>
            </a:r>
            <a:r>
              <a:rPr lang="en-US" dirty="0"/>
              <a:t>is necessary, this is best deferred until </a:t>
            </a:r>
            <a:r>
              <a:rPr lang="en-US" dirty="0" smtClean="0"/>
              <a:t>the wounds </a:t>
            </a:r>
            <a:r>
              <a:rPr lang="en-US" dirty="0"/>
              <a:t>are healed. If there is major soft-tissue loss,</a:t>
            </a:r>
          </a:p>
          <a:p>
            <a:pPr>
              <a:buNone/>
            </a:pPr>
            <a:r>
              <a:rPr lang="en-US" dirty="0" smtClean="0"/>
              <a:t>       the </a:t>
            </a:r>
            <a:r>
              <a:rPr lang="en-US" dirty="0"/>
              <a:t>bones are better stabilized by </a:t>
            </a:r>
            <a:r>
              <a:rPr lang="en-US" dirty="0">
                <a:solidFill>
                  <a:srgbClr val="00B0F0"/>
                </a:solidFill>
              </a:rPr>
              <a:t>external </a:t>
            </a:r>
            <a:r>
              <a:rPr lang="en-US" dirty="0" smtClean="0">
                <a:solidFill>
                  <a:srgbClr val="00B0F0"/>
                </a:solidFill>
              </a:rPr>
              <a:t>fixation</a:t>
            </a:r>
            <a:r>
              <a:rPr lang="en-US" dirty="0" smtClean="0"/>
              <a:t>.</a:t>
            </a:r>
            <a:r>
              <a:rPr lang="en-US" dirty="0"/>
              <a:t> The aim is to obtain skin cover as soon as possible; </a:t>
            </a:r>
            <a:r>
              <a:rPr lang="en-US" dirty="0" smtClean="0"/>
              <a:t>if plastic </a:t>
            </a:r>
            <a:r>
              <a:rPr lang="en-US" dirty="0"/>
              <a:t>surgery services are </a:t>
            </a:r>
            <a:r>
              <a:rPr lang="en-US" dirty="0" smtClean="0"/>
              <a:t>available.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/>
              <a:t>If there is any question of a </a:t>
            </a:r>
            <a:r>
              <a:rPr lang="en-US" dirty="0">
                <a:solidFill>
                  <a:srgbClr val="00B0F0"/>
                </a:solidFill>
              </a:rPr>
              <a:t>compartment syndrome,</a:t>
            </a:r>
          </a:p>
          <a:p>
            <a:pPr>
              <a:buNone/>
            </a:pPr>
            <a:r>
              <a:rPr lang="en-US" dirty="0"/>
              <a:t>the wounds should be left open and </a:t>
            </a:r>
            <a:r>
              <a:rPr lang="en-US" dirty="0" smtClean="0"/>
              <a:t>closed 24–48 </a:t>
            </a:r>
            <a:r>
              <a:rPr lang="en-US" dirty="0"/>
              <a:t>hours later, with a skin graft if </a:t>
            </a:r>
            <a:r>
              <a:rPr lang="en-US" dirty="0" smtClean="0"/>
              <a:t>needed.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867400"/>
          </a:xfrm>
        </p:spPr>
        <p:txBody>
          <a:bodyPr>
            <a:normAutofit fontScale="77500" lnSpcReduction="20000"/>
          </a:bodyPr>
          <a:lstStyle/>
          <a:p>
            <a:r>
              <a:rPr lang="en-US" sz="4100" b="1" i="1" u="sng" dirty="0">
                <a:solidFill>
                  <a:srgbClr val="FF0000"/>
                </a:solidFill>
              </a:rPr>
              <a:t>EARLY</a:t>
            </a:r>
          </a:p>
          <a:p>
            <a:r>
              <a:rPr lang="en-US" b="1" i="1" dirty="0" smtClean="0">
                <a:solidFill>
                  <a:srgbClr val="00B0F0"/>
                </a:solidFill>
              </a:rPr>
              <a:t>1-Nerve </a:t>
            </a:r>
            <a:r>
              <a:rPr lang="en-US" b="1" i="1" dirty="0">
                <a:solidFill>
                  <a:srgbClr val="00B0F0"/>
                </a:solidFill>
              </a:rPr>
              <a:t>injury </a:t>
            </a:r>
            <a:r>
              <a:rPr lang="en-US" b="1" i="1" dirty="0" smtClean="0">
                <a:solidFill>
                  <a:srgbClr val="00B0F0"/>
                </a:solidFill>
              </a:rPr>
              <a:t> </a:t>
            </a:r>
            <a:r>
              <a:rPr lang="en-US" i="1" dirty="0" smtClean="0"/>
              <a:t>are </a:t>
            </a:r>
            <a:r>
              <a:rPr lang="en-US" i="1" dirty="0"/>
              <a:t>rarely caused by </a:t>
            </a:r>
            <a:r>
              <a:rPr lang="en-US" i="1" dirty="0" smtClean="0"/>
              <a:t>the </a:t>
            </a:r>
            <a:r>
              <a:rPr lang="en-US" dirty="0" smtClean="0"/>
              <a:t>fracture</a:t>
            </a:r>
            <a:r>
              <a:rPr lang="en-US" dirty="0"/>
              <a:t>, but they may be caused by the </a:t>
            </a:r>
            <a:r>
              <a:rPr lang="en-US" dirty="0" err="1" smtClean="0"/>
              <a:t>surgeon,exposure</a:t>
            </a:r>
            <a:r>
              <a:rPr lang="en-US" dirty="0" smtClean="0"/>
              <a:t> </a:t>
            </a:r>
            <a:r>
              <a:rPr lang="en-US" dirty="0"/>
              <a:t>of the radius in its proximal third </a:t>
            </a:r>
            <a:r>
              <a:rPr lang="en-US" dirty="0" smtClean="0"/>
              <a:t>risks damage </a:t>
            </a:r>
            <a:r>
              <a:rPr lang="en-US" dirty="0"/>
              <a:t>to the posterior </a:t>
            </a:r>
            <a:r>
              <a:rPr lang="en-US" dirty="0" err="1"/>
              <a:t>interosseous</a:t>
            </a:r>
            <a:r>
              <a:rPr lang="en-US" dirty="0"/>
              <a:t> </a:t>
            </a:r>
            <a:r>
              <a:rPr lang="en-US" dirty="0" smtClean="0"/>
              <a:t>nerve.</a:t>
            </a:r>
          </a:p>
          <a:p>
            <a:r>
              <a:rPr lang="en-US" b="1" i="1" dirty="0" smtClean="0">
                <a:solidFill>
                  <a:srgbClr val="00B0F0"/>
                </a:solidFill>
              </a:rPr>
              <a:t>2-</a:t>
            </a:r>
            <a:r>
              <a:rPr lang="en-US" b="1" i="1" dirty="0">
                <a:solidFill>
                  <a:srgbClr val="00B0F0"/>
                </a:solidFill>
              </a:rPr>
              <a:t>Vascular injury </a:t>
            </a:r>
            <a:r>
              <a:rPr lang="en-US" i="1" dirty="0" err="1"/>
              <a:t>Injury</a:t>
            </a:r>
            <a:r>
              <a:rPr lang="en-US" i="1" dirty="0"/>
              <a:t> to the radial or </a:t>
            </a:r>
            <a:r>
              <a:rPr lang="en-US" i="1" dirty="0" err="1"/>
              <a:t>ulnar</a:t>
            </a:r>
            <a:r>
              <a:rPr lang="en-US" i="1" dirty="0"/>
              <a:t> </a:t>
            </a:r>
            <a:r>
              <a:rPr lang="en-US" i="1" dirty="0" err="1" smtClean="0"/>
              <a:t>artery</a:t>
            </a:r>
            <a:r>
              <a:rPr lang="en-US" dirty="0" err="1" smtClean="0"/>
              <a:t>seldom</a:t>
            </a:r>
            <a:r>
              <a:rPr lang="en-US" dirty="0" smtClean="0"/>
              <a:t> </a:t>
            </a:r>
            <a:r>
              <a:rPr lang="en-US" dirty="0"/>
              <a:t>presents any problem, as the </a:t>
            </a:r>
            <a:r>
              <a:rPr lang="en-US" dirty="0" smtClean="0"/>
              <a:t>collateral circulation </a:t>
            </a:r>
            <a:r>
              <a:rPr lang="en-US" dirty="0"/>
              <a:t>is excellent</a:t>
            </a:r>
            <a:r>
              <a:rPr lang="en-US" dirty="0" smtClean="0"/>
              <a:t>.</a:t>
            </a:r>
          </a:p>
          <a:p>
            <a:r>
              <a:rPr lang="en-US" b="1" i="1" dirty="0" smtClean="0">
                <a:solidFill>
                  <a:srgbClr val="00B0F0"/>
                </a:solidFill>
              </a:rPr>
              <a:t>3-Compartment </a:t>
            </a:r>
            <a:r>
              <a:rPr lang="en-US" b="1" i="1" dirty="0">
                <a:solidFill>
                  <a:srgbClr val="00B0F0"/>
                </a:solidFill>
              </a:rPr>
              <a:t>syndrome </a:t>
            </a:r>
            <a:r>
              <a:rPr lang="en-US" i="1" dirty="0"/>
              <a:t>Fractures (and operations) </a:t>
            </a:r>
            <a:r>
              <a:rPr lang="en-US" i="1" dirty="0" smtClean="0"/>
              <a:t>of </a:t>
            </a:r>
            <a:r>
              <a:rPr lang="en-US" dirty="0" smtClean="0"/>
              <a:t>the </a:t>
            </a:r>
            <a:r>
              <a:rPr lang="en-US" dirty="0"/>
              <a:t>forearm bones are always associated with </a:t>
            </a:r>
            <a:r>
              <a:rPr lang="en-US" dirty="0" smtClean="0"/>
              <a:t>swelling of </a:t>
            </a:r>
            <a:r>
              <a:rPr lang="en-US" dirty="0"/>
              <a:t>the soft tissues, with the attendant risk of </a:t>
            </a:r>
            <a:r>
              <a:rPr lang="en-US" dirty="0" smtClean="0"/>
              <a:t>a compartment </a:t>
            </a:r>
            <a:r>
              <a:rPr lang="en-US" dirty="0"/>
              <a:t>syndrome. The threat is even </a:t>
            </a:r>
            <a:r>
              <a:rPr lang="en-US" dirty="0" smtClean="0"/>
              <a:t>greater, and </a:t>
            </a:r>
            <a:r>
              <a:rPr lang="en-US" dirty="0"/>
              <a:t>the diagnosis more difficult, if the forearm </a:t>
            </a:r>
            <a:r>
              <a:rPr lang="en-US" dirty="0" smtClean="0"/>
              <a:t>is wrapped </a:t>
            </a:r>
            <a:r>
              <a:rPr lang="en-US" dirty="0"/>
              <a:t>up in plaster. A distal pulse does not </a:t>
            </a:r>
            <a:r>
              <a:rPr lang="en-US" dirty="0" smtClean="0"/>
              <a:t>exclude compartment </a:t>
            </a:r>
            <a:r>
              <a:rPr lang="en-US" dirty="0"/>
              <a:t>syndrome! The byword is ‘watchfulness’;</a:t>
            </a:r>
          </a:p>
          <a:p>
            <a:pPr>
              <a:buNone/>
            </a:pPr>
            <a:r>
              <a:rPr lang="en-US" dirty="0" smtClean="0"/>
              <a:t>      if </a:t>
            </a:r>
            <a:r>
              <a:rPr lang="en-US" dirty="0"/>
              <a:t>there are any signs of circulatory </a:t>
            </a:r>
            <a:r>
              <a:rPr lang="en-US" dirty="0" smtClean="0"/>
              <a:t>embarrassment, treatment </a:t>
            </a:r>
            <a:r>
              <a:rPr lang="en-US" dirty="0"/>
              <a:t>must be prompt and </a:t>
            </a:r>
            <a:r>
              <a:rPr lang="en-US" dirty="0" smtClean="0"/>
              <a:t>uncompromising.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457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3800" b="1" i="1" u="sng" dirty="0" smtClean="0">
                <a:solidFill>
                  <a:srgbClr val="FF0000"/>
                </a:solidFill>
              </a:rPr>
              <a:t>    LATE:</a:t>
            </a:r>
            <a:endParaRPr lang="en-US" sz="3800" b="1" i="1" u="sng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i="1" dirty="0" smtClean="0">
                <a:solidFill>
                  <a:srgbClr val="00B0F0"/>
                </a:solidFill>
              </a:rPr>
              <a:t>1-Delayed </a:t>
            </a:r>
            <a:r>
              <a:rPr lang="en-US" b="1" i="1" dirty="0">
                <a:solidFill>
                  <a:srgbClr val="00B0F0"/>
                </a:solidFill>
              </a:rPr>
              <a:t>union and non-union </a:t>
            </a:r>
            <a:r>
              <a:rPr lang="en-US" i="1" dirty="0"/>
              <a:t>Most fractures of the</a:t>
            </a:r>
          </a:p>
          <a:p>
            <a:pPr>
              <a:buNone/>
            </a:pPr>
            <a:r>
              <a:rPr lang="en-US" dirty="0"/>
              <a:t>radius and ulna heal within 8–12 weeks; high energy</a:t>
            </a:r>
          </a:p>
          <a:p>
            <a:pPr>
              <a:buNone/>
            </a:pPr>
            <a:r>
              <a:rPr lang="en-US" dirty="0"/>
              <a:t>fractures and open fractures are less likely to unite.</a:t>
            </a:r>
          </a:p>
          <a:p>
            <a:pPr>
              <a:buNone/>
            </a:pPr>
            <a:r>
              <a:rPr lang="en-US" dirty="0" smtClean="0"/>
              <a:t>Non-union will require </a:t>
            </a:r>
            <a:r>
              <a:rPr lang="en-US" dirty="0"/>
              <a:t>bone grafting and internal fixation.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B0F0"/>
                </a:solidFill>
              </a:rPr>
              <a:t>2-Malunio</a:t>
            </a:r>
            <a:r>
              <a:rPr lang="en-US" i="1" dirty="0" smtClean="0"/>
              <a:t>n </a:t>
            </a:r>
            <a:r>
              <a:rPr lang="en-US" i="1" dirty="0"/>
              <a:t>With closed reduction there is always a </a:t>
            </a:r>
            <a:r>
              <a:rPr lang="en-US" i="1" dirty="0" err="1" smtClean="0"/>
              <a:t>risk</a:t>
            </a:r>
            <a:r>
              <a:rPr lang="en-US" dirty="0" err="1" smtClean="0"/>
              <a:t>of</a:t>
            </a:r>
            <a:r>
              <a:rPr lang="en-US" dirty="0" smtClean="0"/>
              <a:t> </a:t>
            </a:r>
            <a:r>
              <a:rPr lang="en-US" dirty="0" err="1"/>
              <a:t>malunion</a:t>
            </a:r>
            <a:r>
              <a:rPr lang="en-US" dirty="0"/>
              <a:t>, resulting in </a:t>
            </a:r>
            <a:r>
              <a:rPr lang="en-US" dirty="0" err="1"/>
              <a:t>angulation</a:t>
            </a:r>
            <a:r>
              <a:rPr lang="en-US" dirty="0"/>
              <a:t> or rotational</a:t>
            </a:r>
          </a:p>
          <a:p>
            <a:pPr>
              <a:buNone/>
            </a:pPr>
            <a:r>
              <a:rPr lang="en-US" dirty="0"/>
              <a:t>deformity of the forearm</a:t>
            </a:r>
            <a:r>
              <a:rPr lang="en-US" dirty="0" smtClean="0"/>
              <a:t>,. </a:t>
            </a:r>
            <a:r>
              <a:rPr lang="en-US" dirty="0"/>
              <a:t>If </a:t>
            </a:r>
            <a:r>
              <a:rPr lang="en-US" dirty="0" err="1"/>
              <a:t>pronation</a:t>
            </a:r>
            <a:endParaRPr lang="en-US" dirty="0"/>
          </a:p>
          <a:p>
            <a:pPr>
              <a:buNone/>
            </a:pPr>
            <a:r>
              <a:rPr lang="en-US" dirty="0"/>
              <a:t>or </a:t>
            </a:r>
            <a:r>
              <a:rPr lang="en-US" dirty="0" err="1"/>
              <a:t>supination</a:t>
            </a:r>
            <a:r>
              <a:rPr lang="en-US" dirty="0"/>
              <a:t> is severely restricted, and there is no</a:t>
            </a:r>
          </a:p>
          <a:p>
            <a:pPr>
              <a:buNone/>
            </a:pPr>
            <a:r>
              <a:rPr lang="en-US" dirty="0"/>
              <a:t>cross-union, mobility may be improved by </a:t>
            </a:r>
            <a:r>
              <a:rPr lang="en-US" dirty="0" smtClean="0"/>
              <a:t>corrective </a:t>
            </a:r>
            <a:r>
              <a:rPr lang="en-US" dirty="0" err="1" smtClean="0"/>
              <a:t>osteotomy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B0F0"/>
                </a:solidFill>
              </a:rPr>
              <a:t>3-Complications of plate removal </a:t>
            </a:r>
            <a:r>
              <a:rPr lang="en-US" dirty="0" smtClean="0"/>
              <a:t>are common and</a:t>
            </a:r>
          </a:p>
          <a:p>
            <a:pPr>
              <a:buNone/>
            </a:pPr>
            <a:r>
              <a:rPr lang="en-US" dirty="0" smtClean="0"/>
              <a:t>they include damage to vessels and nerves, infection</a:t>
            </a:r>
          </a:p>
          <a:p>
            <a:pPr>
              <a:buNone/>
            </a:pPr>
            <a:r>
              <a:rPr lang="en-US" dirty="0" smtClean="0"/>
              <a:t>and fracture through a screw-hole.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057400"/>
            <a:ext cx="96202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81200"/>
            <a:ext cx="101917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FRACTURE OF A SINGLE FOREARM BONE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Fracture of the radius alone is very rare and fracture of the ulna alone is uncommon. These injuries are usually caused by a direct blow – the ‘</a:t>
            </a:r>
            <a:r>
              <a:rPr lang="en-US" b="1" i="1" dirty="0" smtClean="0">
                <a:solidFill>
                  <a:srgbClr val="00B050"/>
                </a:solidFill>
              </a:rPr>
              <a:t>nightstick fracture</a:t>
            </a:r>
            <a:r>
              <a:rPr lang="en-US" dirty="0" smtClean="0"/>
              <a:t>’. They are important for two reasons:</a:t>
            </a:r>
          </a:p>
          <a:p>
            <a:r>
              <a:rPr lang="en-US" dirty="0" smtClean="0"/>
              <a:t>1- An associated </a:t>
            </a:r>
            <a:r>
              <a:rPr lang="en-US" b="1" i="1" dirty="0" smtClean="0">
                <a:solidFill>
                  <a:srgbClr val="00B050"/>
                </a:solidFill>
              </a:rPr>
              <a:t>dislocation</a:t>
            </a:r>
            <a:r>
              <a:rPr lang="en-US" dirty="0" smtClean="0"/>
              <a:t> may be undiagnosed; if only one forearm bone is broken along its shaft and there is displacement, then either the proximal or the distal radio-</a:t>
            </a:r>
            <a:r>
              <a:rPr lang="en-US" dirty="0" err="1" smtClean="0"/>
              <a:t>ulnar</a:t>
            </a:r>
            <a:r>
              <a:rPr lang="en-US" dirty="0" smtClean="0"/>
              <a:t> joint must be dislocated. The entire forearm, elbow and wrist should always be x-rayed.</a:t>
            </a:r>
          </a:p>
          <a:p>
            <a:r>
              <a:rPr lang="en-US" dirty="0" smtClean="0"/>
              <a:t>2- </a:t>
            </a:r>
            <a:r>
              <a:rPr lang="en-US" b="1" i="1" dirty="0" smtClean="0">
                <a:solidFill>
                  <a:srgbClr val="00B050"/>
                </a:solidFill>
              </a:rPr>
              <a:t>Non-union </a:t>
            </a:r>
            <a:r>
              <a:rPr lang="en-US" dirty="0" smtClean="0"/>
              <a:t>is liable to occur unless it is realized that</a:t>
            </a:r>
          </a:p>
          <a:p>
            <a:pPr>
              <a:buNone/>
            </a:pPr>
            <a:r>
              <a:rPr lang="en-US" dirty="0" smtClean="0"/>
              <a:t>   one bone takes just as long to consolidate as two.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Clinical features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   </a:t>
            </a:r>
            <a:r>
              <a:rPr lang="en-US" dirty="0" err="1" smtClean="0"/>
              <a:t>Ulnar</a:t>
            </a:r>
            <a:r>
              <a:rPr lang="en-US" dirty="0" smtClean="0"/>
              <a:t> fractures are easily missed – even on x-ray. If there is local tenderness, a further x-ray a week or two</a:t>
            </a:r>
          </a:p>
          <a:p>
            <a:pPr>
              <a:buNone/>
            </a:pPr>
            <a:r>
              <a:rPr lang="en-US" dirty="0" smtClean="0"/>
              <a:t>    later is wise.</a:t>
            </a:r>
          </a:p>
          <a:p>
            <a:pPr algn="ctr">
              <a:buNone/>
            </a:pPr>
            <a:r>
              <a:rPr lang="en-US" sz="3900" b="1" i="1" dirty="0" smtClean="0">
                <a:solidFill>
                  <a:srgbClr val="FF0000"/>
                </a:solidFill>
              </a:rPr>
              <a:t>X-ray </a:t>
            </a:r>
          </a:p>
          <a:p>
            <a:r>
              <a:rPr lang="en-US" i="1" dirty="0" smtClean="0"/>
              <a:t>The fracture may be anywhere in the radius or </a:t>
            </a:r>
            <a:r>
              <a:rPr lang="en-US" dirty="0" smtClean="0"/>
              <a:t>ulna. The fracture line is transverse and displacement is slight. In children, the intact bone sometimes bends without actually breaking (‘plastic deformation’).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Treatment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A-   </a:t>
            </a:r>
            <a:r>
              <a:rPr lang="en-US" b="1" i="1" u="sng" dirty="0" smtClean="0">
                <a:solidFill>
                  <a:srgbClr val="00B0F0"/>
                </a:solidFill>
              </a:rPr>
              <a:t>Isolated fracture of the ulna </a:t>
            </a:r>
            <a:r>
              <a:rPr lang="en-US" dirty="0" smtClean="0"/>
              <a:t>The fracture is rarely displaced; a forearm </a:t>
            </a:r>
            <a:r>
              <a:rPr lang="en-US" b="1" i="1" dirty="0" smtClean="0">
                <a:solidFill>
                  <a:srgbClr val="00B050"/>
                </a:solidFill>
              </a:rPr>
              <a:t>brace</a:t>
            </a:r>
            <a:r>
              <a:rPr lang="en-US" dirty="0" smtClean="0"/>
              <a:t> leaving the elbow free can be sufficient. However, it takes about 8 weeks before full activity can be resumed</a:t>
            </a:r>
            <a:r>
              <a:rPr lang="en-US" b="1" i="1" dirty="0" smtClean="0"/>
              <a:t>. </a:t>
            </a:r>
            <a:r>
              <a:rPr lang="en-US" b="1" i="1" dirty="0" smtClean="0">
                <a:solidFill>
                  <a:srgbClr val="00B050"/>
                </a:solidFill>
              </a:rPr>
              <a:t>Rigid internal fixation </a:t>
            </a:r>
            <a:r>
              <a:rPr lang="en-US" dirty="0" smtClean="0"/>
              <a:t>will allow earlier activity and avoids the risk of displacement or non-union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 smtClean="0">
                <a:solidFill>
                  <a:srgbClr val="FF0000"/>
                </a:solidFill>
              </a:rPr>
              <a:t>B-Isolated fracture of the radius</a:t>
            </a:r>
            <a:br>
              <a:rPr lang="en-US" b="1" i="1" u="sng" dirty="0" smtClean="0">
                <a:solidFill>
                  <a:srgbClr val="FF0000"/>
                </a:solidFill>
              </a:rPr>
            </a:b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i="1" dirty="0" smtClean="0"/>
              <a:t>   Radius fractures are prone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00B050"/>
                </a:solidFill>
              </a:rPr>
              <a:t>rotary displacement</a:t>
            </a:r>
            <a:r>
              <a:rPr lang="en-US" dirty="0" smtClean="0"/>
              <a:t>; to achieve reduction in children the forearm needs to be </a:t>
            </a:r>
            <a:r>
              <a:rPr lang="en-US" dirty="0" err="1" smtClean="0"/>
              <a:t>supinated</a:t>
            </a:r>
            <a:r>
              <a:rPr lang="en-US" dirty="0" smtClean="0"/>
              <a:t> for upper third fractures, neutral for middle third fractures and </a:t>
            </a:r>
            <a:r>
              <a:rPr lang="en-US" dirty="0" err="1" smtClean="0"/>
              <a:t>pronated</a:t>
            </a:r>
            <a:r>
              <a:rPr lang="en-US" dirty="0" smtClean="0"/>
              <a:t> for lower third fractures. The position is sometimes difficult to hold in children and just about impossible in adults; if so, then internal fixation with </a:t>
            </a:r>
            <a:r>
              <a:rPr lang="en-US" dirty="0" smtClean="0">
                <a:solidFill>
                  <a:srgbClr val="00B050"/>
                </a:solidFill>
              </a:rPr>
              <a:t>a compression plate and screws </a:t>
            </a:r>
            <a:r>
              <a:rPr lang="en-US" dirty="0" smtClean="0"/>
              <a:t>in adults, and preferably </a:t>
            </a:r>
            <a:r>
              <a:rPr lang="en-US" dirty="0" err="1" smtClean="0">
                <a:solidFill>
                  <a:srgbClr val="00B050"/>
                </a:solidFill>
              </a:rPr>
              <a:t>intramedullary</a:t>
            </a:r>
            <a:r>
              <a:rPr lang="en-US" dirty="0" smtClean="0">
                <a:solidFill>
                  <a:srgbClr val="00B050"/>
                </a:solidFill>
              </a:rPr>
              <a:t> rods </a:t>
            </a:r>
            <a:r>
              <a:rPr lang="en-US" dirty="0" smtClean="0"/>
              <a:t>in children, is better.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MONTEGGIA FRACTURE DISLOCATION</a:t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>OF THE ULNA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injury described by </a:t>
            </a:r>
            <a:r>
              <a:rPr lang="en-US" dirty="0" err="1" smtClean="0"/>
              <a:t>Monteggia</a:t>
            </a:r>
            <a:r>
              <a:rPr lang="en-US" dirty="0" smtClean="0"/>
              <a:t> in the early </a:t>
            </a:r>
            <a:r>
              <a:rPr lang="en-US" dirty="0" err="1" smtClean="0"/>
              <a:t>nineteenthth</a:t>
            </a:r>
            <a:r>
              <a:rPr lang="en-US" dirty="0" smtClean="0"/>
              <a:t> century (without benefit of x-rays!) was a</a:t>
            </a:r>
          </a:p>
          <a:p>
            <a:pPr>
              <a:buNone/>
            </a:pPr>
            <a:r>
              <a:rPr lang="en-US" dirty="0" smtClean="0"/>
              <a:t>fracture of the shaft of the ulna associated with dislocation of the proximal radio-</a:t>
            </a:r>
            <a:r>
              <a:rPr lang="en-US" dirty="0" err="1" smtClean="0"/>
              <a:t>ulnar</a:t>
            </a:r>
            <a:r>
              <a:rPr lang="en-US" dirty="0" smtClean="0"/>
              <a:t> joint; the </a:t>
            </a:r>
            <a:r>
              <a:rPr lang="en-US" dirty="0" err="1" smtClean="0"/>
              <a:t>radiocapitellar</a:t>
            </a:r>
            <a:r>
              <a:rPr lang="en-US" dirty="0" smtClean="0"/>
              <a:t> joint is inevitably dislocated or </a:t>
            </a:r>
            <a:r>
              <a:rPr lang="en-US" dirty="0" err="1" smtClean="0"/>
              <a:t>subluxated</a:t>
            </a:r>
            <a:r>
              <a:rPr lang="en-US" dirty="0" smtClean="0"/>
              <a:t> as well. </a:t>
            </a:r>
            <a:r>
              <a:rPr lang="en-US" b="1" i="1" dirty="0" smtClean="0">
                <a:solidFill>
                  <a:srgbClr val="0070C0"/>
                </a:solidFill>
              </a:rPr>
              <a:t>More recently the definition has been extended to embrace almost any fracture of the ulna associated with dislocation of the radio-</a:t>
            </a:r>
            <a:r>
              <a:rPr lang="en-US" b="1" i="1" dirty="0" err="1" smtClean="0">
                <a:solidFill>
                  <a:srgbClr val="0070C0"/>
                </a:solidFill>
              </a:rPr>
              <a:t>capitellar</a:t>
            </a:r>
            <a:r>
              <a:rPr lang="en-US" b="1" i="1" dirty="0" smtClean="0">
                <a:solidFill>
                  <a:srgbClr val="0070C0"/>
                </a:solidFill>
              </a:rPr>
              <a:t> joint, including trans-</a:t>
            </a:r>
            <a:r>
              <a:rPr lang="en-US" b="1" i="1" dirty="0" err="1" smtClean="0">
                <a:solidFill>
                  <a:srgbClr val="0070C0"/>
                </a:solidFill>
              </a:rPr>
              <a:t>olecranon</a:t>
            </a:r>
            <a:r>
              <a:rPr lang="en-US" b="1" i="1" dirty="0" smtClean="0">
                <a:solidFill>
                  <a:srgbClr val="0070C0"/>
                </a:solidFill>
              </a:rPr>
              <a:t> fractures in which the proximal </a:t>
            </a:r>
            <a:r>
              <a:rPr lang="en-US" b="1" i="1" dirty="0" err="1" smtClean="0">
                <a:solidFill>
                  <a:srgbClr val="0070C0"/>
                </a:solidFill>
              </a:rPr>
              <a:t>radioulnar</a:t>
            </a:r>
            <a:r>
              <a:rPr lang="en-US" b="1" i="1" dirty="0" smtClean="0">
                <a:solidFill>
                  <a:srgbClr val="0070C0"/>
                </a:solidFill>
              </a:rPr>
              <a:t> joint remains intact.</a:t>
            </a:r>
            <a:endParaRPr lang="en-US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Mechanism of injury and pathology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   Fractures </a:t>
            </a:r>
            <a:r>
              <a:rPr lang="en-US" dirty="0"/>
              <a:t>of the shafts of both forearm bones </a:t>
            </a:r>
            <a:r>
              <a:rPr lang="en-US" dirty="0" smtClean="0"/>
              <a:t>occur quite </a:t>
            </a:r>
            <a:r>
              <a:rPr lang="en-US" dirty="0"/>
              <a:t>commonly. </a:t>
            </a:r>
            <a:r>
              <a:rPr lang="en-US" b="1" dirty="0">
                <a:solidFill>
                  <a:srgbClr val="00B050"/>
                </a:solidFill>
              </a:rPr>
              <a:t>A twisting force </a:t>
            </a:r>
            <a:r>
              <a:rPr lang="en-US" dirty="0"/>
              <a:t>(usually a fall on </a:t>
            </a:r>
            <a:r>
              <a:rPr lang="en-US" dirty="0" smtClean="0"/>
              <a:t>the hand</a:t>
            </a:r>
            <a:r>
              <a:rPr lang="en-US" dirty="0"/>
              <a:t>) produces </a:t>
            </a:r>
            <a:r>
              <a:rPr lang="en-US" i="1" dirty="0"/>
              <a:t>a spiral fracture </a:t>
            </a:r>
            <a:r>
              <a:rPr lang="en-US" dirty="0"/>
              <a:t>with the </a:t>
            </a:r>
            <a:r>
              <a:rPr lang="en-US" dirty="0" smtClean="0"/>
              <a:t>bones broken </a:t>
            </a:r>
            <a:r>
              <a:rPr lang="en-US" dirty="0"/>
              <a:t>at different levels. </a:t>
            </a:r>
            <a:r>
              <a:rPr lang="en-US" b="1" dirty="0">
                <a:solidFill>
                  <a:srgbClr val="00B050"/>
                </a:solidFill>
              </a:rPr>
              <a:t>An </a:t>
            </a:r>
            <a:r>
              <a:rPr lang="en-US" b="1" dirty="0" err="1">
                <a:solidFill>
                  <a:srgbClr val="00B050"/>
                </a:solidFill>
              </a:rPr>
              <a:t>angulating</a:t>
            </a:r>
            <a:r>
              <a:rPr lang="en-US" b="1" dirty="0">
                <a:solidFill>
                  <a:srgbClr val="00B050"/>
                </a:solidFill>
              </a:rPr>
              <a:t> force </a:t>
            </a:r>
            <a:r>
              <a:rPr lang="en-US" dirty="0" smtClean="0"/>
              <a:t>causes a </a:t>
            </a:r>
            <a:r>
              <a:rPr lang="en-US" dirty="0"/>
              <a:t>transverse fracture of both bones at the same </a:t>
            </a:r>
            <a:r>
              <a:rPr lang="en-US" dirty="0" smtClean="0"/>
              <a:t>level. A </a:t>
            </a:r>
            <a:r>
              <a:rPr lang="en-US" dirty="0"/>
              <a:t>direct blow causes a </a:t>
            </a:r>
            <a:r>
              <a:rPr lang="en-US" i="1" dirty="0"/>
              <a:t>transverse fracture </a:t>
            </a:r>
            <a:r>
              <a:rPr lang="en-US" dirty="0"/>
              <a:t>of just </a:t>
            </a:r>
            <a:r>
              <a:rPr lang="en-US" dirty="0" smtClean="0"/>
              <a:t>one bone</a:t>
            </a:r>
            <a:r>
              <a:rPr lang="en-US" dirty="0"/>
              <a:t>, usually the ulna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Bleeding </a:t>
            </a:r>
            <a:r>
              <a:rPr lang="en-US" dirty="0"/>
              <a:t>and swelling of the muscle compartments </a:t>
            </a:r>
            <a:r>
              <a:rPr lang="en-US" dirty="0" smtClean="0"/>
              <a:t>of the </a:t>
            </a:r>
            <a:r>
              <a:rPr lang="en-US" dirty="0"/>
              <a:t>forearm may cause circulatory impairment.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MONTEGGIA FRACTURE DISLOCATION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C:\Users\DR.AHMED\Desktop\Elbow Fracture 1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05000"/>
            <a:ext cx="64008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70C0"/>
                </a:solidFill>
              </a:rPr>
              <a:t>Mechanism of injury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the cause is a </a:t>
            </a:r>
            <a:r>
              <a:rPr lang="en-US" dirty="0" smtClean="0">
                <a:solidFill>
                  <a:srgbClr val="00B050"/>
                </a:solidFill>
              </a:rPr>
              <a:t>fall</a:t>
            </a:r>
            <a:r>
              <a:rPr lang="en-US" dirty="0" smtClean="0"/>
              <a:t> on the hand; if at the</a:t>
            </a:r>
          </a:p>
          <a:p>
            <a:pPr>
              <a:buNone/>
            </a:pPr>
            <a:r>
              <a:rPr lang="en-US" dirty="0" smtClean="0"/>
              <a:t>moment of impact the body is twisting, its momentum may forcibly </a:t>
            </a:r>
            <a:r>
              <a:rPr lang="en-US" dirty="0" err="1" smtClean="0">
                <a:solidFill>
                  <a:srgbClr val="00B050"/>
                </a:solidFill>
              </a:rPr>
              <a:t>pronate</a:t>
            </a:r>
            <a:r>
              <a:rPr lang="en-US" dirty="0" smtClean="0"/>
              <a:t> the forearm. The radial head usually dislocates forwards and the upper third of the ulna fractures and bows forward .</a:t>
            </a:r>
            <a:endParaRPr lang="en-US" dirty="0"/>
          </a:p>
        </p:txBody>
      </p:sp>
      <p:pic>
        <p:nvPicPr>
          <p:cNvPr id="4" name="Picture 5" descr="C:\Users\DR.AHMED\Desktop\454ed29387863a9e753bb17e6e5dafe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4162425"/>
            <a:ext cx="3810000" cy="2695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Clinical features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ulnar</a:t>
            </a:r>
            <a:r>
              <a:rPr lang="en-US" dirty="0" smtClean="0"/>
              <a:t> deformity is usually obvious but the dislocated head of radius is masked by swelling. A useful clue is pain and tenderness on the lateral side of the elbow. The wrist and hand should be examined for signs of injury to the radial nerve.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X-ray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isolated fractures of the ulna, it is essential to obtain a true </a:t>
            </a:r>
            <a:r>
              <a:rPr lang="en-US" dirty="0" err="1" smtClean="0"/>
              <a:t>anteroposterior</a:t>
            </a:r>
            <a:r>
              <a:rPr lang="en-US" dirty="0" smtClean="0"/>
              <a:t> and true lateral view of the elbow. In the usual case, the head of the radius (which normally points directly to the </a:t>
            </a:r>
            <a:r>
              <a:rPr lang="en-US" dirty="0" err="1" smtClean="0"/>
              <a:t>capitulum</a:t>
            </a:r>
            <a:r>
              <a:rPr lang="en-US" dirty="0" smtClean="0"/>
              <a:t>) is dislocated forwards, and there is a fracture of the upper third of the ulna with forward bowing.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</a:t>
            </a:r>
            <a:endParaRPr lang="en-US" dirty="0"/>
          </a:p>
        </p:txBody>
      </p:sp>
      <p:pic>
        <p:nvPicPr>
          <p:cNvPr id="1026" name="Picture 2" descr="E:\AHMED flash ram\CME1\69790_172117779475900_162659707088374_422214_7383284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3080977" cy="4525963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209800"/>
            <a:ext cx="9334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133600"/>
            <a:ext cx="12192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Treatment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 smtClean="0">
                <a:solidFill>
                  <a:srgbClr val="00B050"/>
                </a:solidFill>
              </a:rPr>
              <a:t>The key to successful treatment is to restore the length of the fractured ulna; only then can the dislocated joint  be fully reduced and remain stable</a:t>
            </a:r>
            <a:r>
              <a:rPr lang="en-US" b="1" i="1" dirty="0" smtClean="0">
                <a:solidFill>
                  <a:srgbClr val="FF0000"/>
                </a:solidFill>
              </a:rPr>
              <a:t>. In adults</a:t>
            </a:r>
            <a:r>
              <a:rPr lang="en-US" dirty="0" smtClean="0"/>
              <a:t>, this means an operation through a posterior approach. The </a:t>
            </a:r>
            <a:r>
              <a:rPr lang="en-US" dirty="0" err="1" smtClean="0"/>
              <a:t>ulnar</a:t>
            </a:r>
            <a:r>
              <a:rPr lang="en-US" dirty="0" smtClean="0"/>
              <a:t> fracture must be accurately reduced, with the bone restored to full length, and then fixed with </a:t>
            </a:r>
            <a:r>
              <a:rPr lang="en-US" b="1" i="1" dirty="0" smtClean="0">
                <a:solidFill>
                  <a:srgbClr val="00B050"/>
                </a:solidFill>
              </a:rPr>
              <a:t>a plate and </a:t>
            </a:r>
            <a:r>
              <a:rPr lang="en-US" b="1" i="1" dirty="0" err="1" smtClean="0">
                <a:solidFill>
                  <a:srgbClr val="00B050"/>
                </a:solidFill>
              </a:rPr>
              <a:t>screws</a:t>
            </a:r>
            <a:r>
              <a:rPr lang="en-US" dirty="0" err="1" smtClean="0"/>
              <a:t>.but</a:t>
            </a:r>
            <a:r>
              <a:rPr lang="en-US" dirty="0" smtClean="0"/>
              <a:t> </a:t>
            </a:r>
            <a:r>
              <a:rPr lang="en-US" b="1" i="1" u="sng" dirty="0" smtClean="0">
                <a:solidFill>
                  <a:srgbClr val="FF0000"/>
                </a:solidFill>
              </a:rPr>
              <a:t>in children </a:t>
            </a:r>
            <a:r>
              <a:rPr lang="en-US" dirty="0" smtClean="0"/>
              <a:t>closed reduction and plaster </a:t>
            </a:r>
            <a:r>
              <a:rPr lang="en-US" b="1" dirty="0" smtClean="0"/>
              <a:t> </a:t>
            </a:r>
            <a:r>
              <a:rPr lang="en-US" dirty="0" smtClean="0"/>
              <a:t>is usually satisfactory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u="sng" dirty="0" smtClean="0">
                <a:solidFill>
                  <a:srgbClr val="FF0000"/>
                </a:solidFill>
              </a:rPr>
              <a:t>Children Rx </a:t>
            </a:r>
            <a:r>
              <a:rPr lang="en-US" b="1" i="1" dirty="0" smtClean="0">
                <a:solidFill>
                  <a:srgbClr val="FF0000"/>
                </a:solidFill>
              </a:rPr>
              <a:t>                 </a:t>
            </a:r>
            <a:r>
              <a:rPr lang="en-US" b="1" i="1" u="sng" dirty="0" smtClean="0">
                <a:solidFill>
                  <a:srgbClr val="FF0000"/>
                </a:solidFill>
              </a:rPr>
              <a:t> Adult Rx</a:t>
            </a:r>
            <a:endParaRPr lang="en-US" b="1" i="1" u="sng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9600" y="1676400"/>
            <a:ext cx="9334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752600"/>
            <a:ext cx="61912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752600"/>
            <a:ext cx="12192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1676400"/>
            <a:ext cx="14001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GALEAZZI FRACTURE-DISLOCATION</a:t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>OF THE RADIUS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Mechanism of injury</a:t>
            </a:r>
          </a:p>
          <a:p>
            <a:pPr>
              <a:buNone/>
            </a:pPr>
            <a:r>
              <a:rPr lang="en-US" dirty="0" smtClean="0"/>
              <a:t>       This injury was first described in 1934 by </a:t>
            </a:r>
            <a:r>
              <a:rPr lang="en-US" dirty="0" err="1" smtClean="0"/>
              <a:t>Galeazzi</a:t>
            </a:r>
            <a:r>
              <a:rPr lang="en-US" dirty="0" smtClean="0"/>
              <a:t>. The usual cause is a fall on the hand; probably with a superimposed rotation force. The radius fractures in its lower third and the inferior radio-</a:t>
            </a:r>
            <a:r>
              <a:rPr lang="en-US" dirty="0" err="1" smtClean="0"/>
              <a:t>ulnar</a:t>
            </a:r>
            <a:r>
              <a:rPr lang="en-US" dirty="0" smtClean="0"/>
              <a:t> joint </a:t>
            </a:r>
            <a:r>
              <a:rPr lang="en-US" dirty="0" err="1" smtClean="0"/>
              <a:t>subluxates</a:t>
            </a:r>
            <a:r>
              <a:rPr lang="en-US" dirty="0" smtClean="0"/>
              <a:t> or dislocates.</a:t>
            </a:r>
          </a:p>
          <a:p>
            <a:pPr algn="ctr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Clinical features</a:t>
            </a:r>
          </a:p>
          <a:p>
            <a:pPr>
              <a:buNone/>
            </a:pPr>
            <a:r>
              <a:rPr lang="en-US" dirty="0" smtClean="0"/>
              <a:t>      The </a:t>
            </a:r>
            <a:r>
              <a:rPr lang="en-US" dirty="0" err="1" smtClean="0"/>
              <a:t>Galeazzi</a:t>
            </a:r>
            <a:r>
              <a:rPr lang="en-US" dirty="0" smtClean="0"/>
              <a:t> fracture is much more common than the </a:t>
            </a:r>
            <a:r>
              <a:rPr lang="en-US" dirty="0" err="1" smtClean="0"/>
              <a:t>Monteggia</a:t>
            </a:r>
            <a:r>
              <a:rPr lang="en-US" dirty="0" smtClean="0"/>
              <a:t>. Prominence or tenderness over the lower end of the ulna is the striking feature. It may be possible to demonstrate the instability of the radio-</a:t>
            </a:r>
            <a:r>
              <a:rPr lang="en-US" dirty="0" err="1" smtClean="0"/>
              <a:t>ulnar</a:t>
            </a:r>
            <a:r>
              <a:rPr lang="en-US" dirty="0" smtClean="0"/>
              <a:t> joint by ‘</a:t>
            </a:r>
            <a:r>
              <a:rPr lang="en-US" dirty="0" err="1" smtClean="0"/>
              <a:t>ballotting</a:t>
            </a:r>
            <a:r>
              <a:rPr lang="en-US" dirty="0" smtClean="0"/>
              <a:t>’ the distal end of the ulna (the ‘</a:t>
            </a:r>
            <a:r>
              <a:rPr lang="en-US" dirty="0" smtClean="0">
                <a:solidFill>
                  <a:srgbClr val="FF0000"/>
                </a:solidFill>
              </a:rPr>
              <a:t>piano-key sign</a:t>
            </a:r>
            <a:r>
              <a:rPr lang="en-US" dirty="0" smtClean="0"/>
              <a:t>’) or by rotating the wrist. It is important also to test for an </a:t>
            </a:r>
            <a:r>
              <a:rPr lang="en-US" dirty="0" err="1" smtClean="0"/>
              <a:t>ulnar</a:t>
            </a:r>
            <a:r>
              <a:rPr lang="en-US" dirty="0" smtClean="0"/>
              <a:t> nerve lesion, which may occur.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GALEAZZI FRACTURE-DISLOCATION</a:t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>OF THE RADIUS</a:t>
            </a:r>
            <a:endParaRPr lang="en-US" dirty="0"/>
          </a:p>
        </p:txBody>
      </p:sp>
      <p:pic>
        <p:nvPicPr>
          <p:cNvPr id="4098" name="Picture 2" descr="C:\Users\DR.AHMED\Desktop\c89c99e8e5adad52b3dda7f0bcba17aa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1905000" cy="4572000"/>
          </a:xfrm>
          <a:prstGeom prst="rect">
            <a:avLst/>
          </a:prstGeom>
          <a:noFill/>
        </p:spPr>
      </p:pic>
      <p:pic>
        <p:nvPicPr>
          <p:cNvPr id="4099" name="Picture 3" descr="C:\Users\DR.AHMED\Desktop\fx_galeazzi13289037896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828800"/>
            <a:ext cx="21336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X-ray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229600" cy="5715000"/>
          </a:xfrm>
        </p:spPr>
        <p:txBody>
          <a:bodyPr>
            <a:normAutofit/>
          </a:bodyPr>
          <a:lstStyle/>
          <a:p>
            <a:r>
              <a:rPr lang="en-US" i="1" dirty="0" smtClean="0"/>
              <a:t>A transverse or short oblique fracture is seen in </a:t>
            </a:r>
            <a:r>
              <a:rPr lang="en-US" dirty="0" smtClean="0"/>
              <a:t>the lower third of the radius, with </a:t>
            </a:r>
            <a:r>
              <a:rPr lang="en-US" dirty="0" err="1" smtClean="0"/>
              <a:t>angulation</a:t>
            </a:r>
            <a:r>
              <a:rPr lang="en-US" dirty="0" smtClean="0"/>
              <a:t> or overlap. The distal radio-</a:t>
            </a:r>
            <a:r>
              <a:rPr lang="en-US" dirty="0" err="1" smtClean="0"/>
              <a:t>ulnar</a:t>
            </a:r>
            <a:r>
              <a:rPr lang="en-US" dirty="0" smtClean="0"/>
              <a:t> joint is </a:t>
            </a:r>
            <a:r>
              <a:rPr lang="en-US" dirty="0" err="1" smtClean="0"/>
              <a:t>subluxated</a:t>
            </a:r>
            <a:r>
              <a:rPr lang="en-US" dirty="0" smtClean="0"/>
              <a:t> or dislocated.</a:t>
            </a:r>
          </a:p>
          <a:p>
            <a:pPr algn="ctr">
              <a:buNone/>
            </a:pPr>
            <a:r>
              <a:rPr lang="en-US" sz="3500" b="1" i="1" dirty="0" smtClean="0">
                <a:solidFill>
                  <a:srgbClr val="FF0000"/>
                </a:solidFill>
              </a:rPr>
              <a:t>Treatment</a:t>
            </a:r>
          </a:p>
          <a:p>
            <a:r>
              <a:rPr lang="en-US" dirty="0" smtClean="0"/>
              <a:t>As with the </a:t>
            </a:r>
            <a:r>
              <a:rPr lang="en-US" dirty="0" err="1" smtClean="0"/>
              <a:t>Monteggia</a:t>
            </a:r>
            <a:r>
              <a:rPr lang="en-US" dirty="0" smtClean="0"/>
              <a:t> fracture, the important step is to restore the length of the fractured bone. </a:t>
            </a:r>
            <a:r>
              <a:rPr lang="en-US" i="1" dirty="0" smtClean="0">
                <a:solidFill>
                  <a:srgbClr val="FF0000"/>
                </a:solidFill>
              </a:rPr>
              <a:t>In children</a:t>
            </a:r>
            <a:r>
              <a:rPr lang="en-US" dirty="0" smtClean="0"/>
              <a:t>, closed reduction is often successful; </a:t>
            </a:r>
            <a:r>
              <a:rPr lang="en-US" i="1" dirty="0" smtClean="0">
                <a:solidFill>
                  <a:srgbClr val="FF0000"/>
                </a:solidFill>
              </a:rPr>
              <a:t>in adults</a:t>
            </a:r>
            <a:r>
              <a:rPr lang="en-US" dirty="0" smtClean="0"/>
              <a:t>, reduction is best achieved by open operation and compression plating of the radius.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r>
              <a:rPr lang="en-US" dirty="0"/>
              <a:t>The fracture is usually quite </a:t>
            </a:r>
            <a:r>
              <a:rPr lang="en-US" dirty="0" smtClean="0"/>
              <a:t>obvious like </a:t>
            </a:r>
            <a:r>
              <a:rPr lang="en-US" dirty="0" smtClean="0">
                <a:solidFill>
                  <a:srgbClr val="00B0F0"/>
                </a:solidFill>
              </a:rPr>
              <a:t>pain swelling and deformity</a:t>
            </a:r>
            <a:r>
              <a:rPr lang="en-US" dirty="0" smtClean="0"/>
              <a:t>, </a:t>
            </a:r>
            <a:r>
              <a:rPr lang="en-US" dirty="0"/>
              <a:t>but the pulse </a:t>
            </a:r>
            <a:r>
              <a:rPr lang="en-US" dirty="0" smtClean="0"/>
              <a:t>must be </a:t>
            </a:r>
            <a:r>
              <a:rPr lang="en-US" dirty="0"/>
              <a:t>felt and the hand examined for circulatory or </a:t>
            </a:r>
            <a:r>
              <a:rPr lang="en-US" dirty="0" smtClean="0"/>
              <a:t>neural deficit</a:t>
            </a:r>
            <a:r>
              <a:rPr lang="en-US" dirty="0"/>
              <a:t>. Repeated examination is necessary in </a:t>
            </a:r>
            <a:r>
              <a:rPr lang="en-US" dirty="0" smtClean="0"/>
              <a:t>order to </a:t>
            </a:r>
            <a:r>
              <a:rPr lang="en-US" dirty="0"/>
              <a:t>detect an impending </a:t>
            </a:r>
            <a:r>
              <a:rPr lang="en-US" dirty="0">
                <a:solidFill>
                  <a:srgbClr val="00B050"/>
                </a:solidFill>
              </a:rPr>
              <a:t>compartment syndrome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6" name="Picture 2" descr="C:\Users\DR.AHMED\Desktop\1arm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267200"/>
            <a:ext cx="60960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Fixation of #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57400" y="2209800"/>
            <a:ext cx="18954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057400"/>
            <a:ext cx="14859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i="1" dirty="0" err="1" smtClean="0">
                <a:solidFill>
                  <a:srgbClr val="FF0000"/>
                </a:solidFill>
              </a:rPr>
              <a:t>Monteggia</a:t>
            </a:r>
            <a:r>
              <a:rPr lang="en-US" sz="2400" b="1" i="1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     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Galeazzi</a:t>
            </a:r>
            <a:r>
              <a:rPr lang="en-US" sz="2400" b="1" i="1" dirty="0" smtClean="0">
                <a:solidFill>
                  <a:srgbClr val="FF0000"/>
                </a:solidFill>
              </a:rPr>
              <a:t> fracture-dislocations.                                         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7905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752600"/>
            <a:ext cx="8477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C:\Users\DR.AHMED\Desktop\3833-0550x04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990600"/>
            <a:ext cx="5922818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X-RAY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Both </a:t>
            </a:r>
            <a:r>
              <a:rPr lang="en-US" dirty="0"/>
              <a:t>bones are broken, either </a:t>
            </a:r>
            <a:r>
              <a:rPr lang="en-US" b="1" dirty="0">
                <a:solidFill>
                  <a:srgbClr val="00B050"/>
                </a:solidFill>
              </a:rPr>
              <a:t>transversely</a:t>
            </a:r>
            <a:r>
              <a:rPr lang="en-US" dirty="0"/>
              <a:t> and at </a:t>
            </a:r>
            <a:r>
              <a:rPr lang="en-US" dirty="0" smtClean="0"/>
              <a:t>the same </a:t>
            </a:r>
            <a:r>
              <a:rPr lang="en-US" dirty="0"/>
              <a:t>level or </a:t>
            </a:r>
            <a:r>
              <a:rPr lang="en-US" b="1" dirty="0">
                <a:solidFill>
                  <a:srgbClr val="00B050"/>
                </a:solidFill>
              </a:rPr>
              <a:t>obliquely</a:t>
            </a:r>
            <a:r>
              <a:rPr lang="en-US" dirty="0"/>
              <a:t> with the radial fracture </a:t>
            </a:r>
            <a:r>
              <a:rPr lang="en-US" dirty="0" smtClean="0"/>
              <a:t>usually at </a:t>
            </a:r>
            <a:r>
              <a:rPr lang="en-US" dirty="0"/>
              <a:t>a higher level. In children, the fracture is </a:t>
            </a:r>
            <a:r>
              <a:rPr lang="en-US" dirty="0" smtClean="0"/>
              <a:t>often  incomplete </a:t>
            </a:r>
            <a:r>
              <a:rPr lang="en-US" b="1" dirty="0">
                <a:solidFill>
                  <a:srgbClr val="00B050"/>
                </a:solidFill>
              </a:rPr>
              <a:t>(greenstick) </a:t>
            </a:r>
            <a:r>
              <a:rPr lang="en-US" dirty="0"/>
              <a:t>and only </a:t>
            </a:r>
            <a:r>
              <a:rPr lang="en-US" dirty="0" smtClean="0"/>
              <a:t>angulated.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905000"/>
            <a:ext cx="8477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905000"/>
            <a:ext cx="10763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981200"/>
            <a:ext cx="10191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i="1" dirty="0" smtClean="0">
                <a:solidFill>
                  <a:srgbClr val="00B0F0"/>
                </a:solidFill>
              </a:rPr>
              <a:t>A-CHILDREN:</a:t>
            </a:r>
            <a:endParaRPr lang="en-US" b="1" i="1" dirty="0">
              <a:solidFill>
                <a:srgbClr val="00B0F0"/>
              </a:solidFill>
            </a:endParaRPr>
          </a:p>
          <a:p>
            <a:r>
              <a:rPr lang="en-US" dirty="0"/>
              <a:t>In children, </a:t>
            </a:r>
            <a:r>
              <a:rPr lang="en-US" b="1" dirty="0">
                <a:solidFill>
                  <a:srgbClr val="00B050"/>
                </a:solidFill>
              </a:rPr>
              <a:t>closed treatment </a:t>
            </a:r>
            <a:r>
              <a:rPr lang="en-US" dirty="0"/>
              <a:t>is usually </a:t>
            </a:r>
            <a:r>
              <a:rPr lang="en-US" dirty="0" smtClean="0"/>
              <a:t>successful because </a:t>
            </a:r>
            <a:r>
              <a:rPr lang="en-US" dirty="0"/>
              <a:t>the tough </a:t>
            </a:r>
            <a:r>
              <a:rPr lang="en-US" dirty="0" err="1"/>
              <a:t>periosteum</a:t>
            </a:r>
            <a:r>
              <a:rPr lang="en-US" dirty="0"/>
              <a:t> tends to guide </a:t>
            </a:r>
            <a:r>
              <a:rPr lang="en-US" dirty="0" smtClean="0"/>
              <a:t>and then </a:t>
            </a:r>
            <a:r>
              <a:rPr lang="en-US" dirty="0"/>
              <a:t>control the reduction. The fragments are held </a:t>
            </a:r>
            <a:r>
              <a:rPr lang="en-US" dirty="0" smtClean="0"/>
              <a:t>in a </a:t>
            </a:r>
            <a:r>
              <a:rPr lang="en-US" dirty="0"/>
              <a:t>well-</a:t>
            </a:r>
            <a:r>
              <a:rPr lang="en-US" dirty="0" err="1"/>
              <a:t>moulded</a:t>
            </a:r>
            <a:r>
              <a:rPr lang="en-US" dirty="0"/>
              <a:t> full-length cast, from </a:t>
            </a:r>
            <a:r>
              <a:rPr lang="en-US" dirty="0" err="1"/>
              <a:t>axilla</a:t>
            </a:r>
            <a:r>
              <a:rPr lang="en-US" dirty="0"/>
              <a:t> </a:t>
            </a:r>
            <a:r>
              <a:rPr lang="en-US" dirty="0" smtClean="0"/>
              <a:t>to metacarpal </a:t>
            </a:r>
            <a:r>
              <a:rPr lang="en-US" dirty="0"/>
              <a:t>shafts (to control rotation). The cast </a:t>
            </a:r>
            <a:r>
              <a:rPr lang="en-US" dirty="0" smtClean="0"/>
              <a:t>is applied </a:t>
            </a:r>
            <a:r>
              <a:rPr lang="en-US" dirty="0"/>
              <a:t>with the elbow at 90 </a:t>
            </a:r>
            <a:r>
              <a:rPr lang="en-US" dirty="0" smtClean="0"/>
              <a:t>degrees. The position is checked by x-ray after a week and, if it is satisfactory, </a:t>
            </a:r>
            <a:r>
              <a:rPr lang="en-US" dirty="0" err="1" smtClean="0"/>
              <a:t>splintage</a:t>
            </a:r>
            <a:r>
              <a:rPr lang="en-US" dirty="0" smtClean="0"/>
              <a:t> is retained until both fractures are united (usually 6–8 weeks).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Above elbow pop</a:t>
            </a:r>
            <a:endParaRPr lang="en-US" dirty="0"/>
          </a:p>
        </p:txBody>
      </p:sp>
      <p:pic>
        <p:nvPicPr>
          <p:cNvPr id="1026" name="Picture 2" descr="C:\Users\DR.AHMED\Desktop\ht-long-arm-cast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981200"/>
            <a:ext cx="48768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Occasionally an </a:t>
            </a:r>
            <a:r>
              <a:rPr lang="en-US" b="1" i="1" u="sng" dirty="0">
                <a:solidFill>
                  <a:srgbClr val="FF0000"/>
                </a:solidFill>
              </a:rPr>
              <a:t>operation</a:t>
            </a:r>
            <a:r>
              <a:rPr lang="en-US" dirty="0"/>
              <a:t> is required, either if </a:t>
            </a:r>
            <a:r>
              <a:rPr lang="en-US" dirty="0" smtClean="0"/>
              <a:t>the fracture </a:t>
            </a:r>
            <a:r>
              <a:rPr lang="en-US" dirty="0"/>
              <a:t>cannot be reduced or if the fragments </a:t>
            </a:r>
            <a:r>
              <a:rPr lang="en-US" dirty="0" smtClean="0"/>
              <a:t>are unstable</a:t>
            </a:r>
            <a:r>
              <a:rPr lang="en-US" dirty="0"/>
              <a:t>. Fixation with </a:t>
            </a:r>
            <a:r>
              <a:rPr lang="en-US" dirty="0" err="1"/>
              <a:t>intramedullary</a:t>
            </a:r>
            <a:r>
              <a:rPr lang="en-US" dirty="0"/>
              <a:t> rods is </a:t>
            </a:r>
            <a:r>
              <a:rPr lang="en-US" dirty="0" smtClean="0"/>
              <a:t>preferred, but </a:t>
            </a:r>
            <a:r>
              <a:rPr lang="en-US" dirty="0"/>
              <a:t>they should be inserted with great care </a:t>
            </a:r>
            <a:r>
              <a:rPr lang="en-US" dirty="0" smtClean="0"/>
              <a:t>to avoid </a:t>
            </a:r>
            <a:r>
              <a:rPr lang="en-US" dirty="0"/>
              <a:t>injury to the growth plates. Alternatively, a </a:t>
            </a:r>
            <a:r>
              <a:rPr lang="en-US" dirty="0" smtClean="0"/>
              <a:t>plate or </a:t>
            </a:r>
            <a:r>
              <a:rPr lang="en-US" dirty="0"/>
              <a:t>K-wire fixation can be used.</a:t>
            </a:r>
          </a:p>
        </p:txBody>
      </p:sp>
      <p:pic>
        <p:nvPicPr>
          <p:cNvPr id="6" name="Picture 2" descr="C:\Users\DR.AHMED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267200"/>
            <a:ext cx="46482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00B0F0"/>
                </a:solidFill>
              </a:rPr>
              <a:t>B-ADULTS</a:t>
            </a:r>
          </a:p>
          <a:p>
            <a:r>
              <a:rPr lang="en-US" dirty="0"/>
              <a:t> </a:t>
            </a:r>
            <a:r>
              <a:rPr lang="en-US" dirty="0" smtClean="0"/>
              <a:t>    Unless </a:t>
            </a:r>
            <a:r>
              <a:rPr lang="en-US" dirty="0"/>
              <a:t>the fragments are in close apposition, </a:t>
            </a:r>
            <a:r>
              <a:rPr lang="en-US" dirty="0" smtClean="0"/>
              <a:t>reduction is </a:t>
            </a:r>
            <a:r>
              <a:rPr lang="en-US" dirty="0"/>
              <a:t>difficult and re-displacement in the cast almost invariable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So </a:t>
            </a:r>
            <a:r>
              <a:rPr lang="en-US" dirty="0" smtClean="0">
                <a:solidFill>
                  <a:srgbClr val="00B050"/>
                </a:solidFill>
              </a:rPr>
              <a:t>open </a:t>
            </a:r>
            <a:r>
              <a:rPr lang="en-US" dirty="0">
                <a:solidFill>
                  <a:srgbClr val="00B050"/>
                </a:solidFill>
              </a:rPr>
              <a:t>reduction and internal fixation </a:t>
            </a:r>
            <a:r>
              <a:rPr lang="en-US" dirty="0" smtClean="0"/>
              <a:t>from the </a:t>
            </a:r>
            <a:r>
              <a:rPr lang="en-US" dirty="0"/>
              <a:t>outset.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fragments are held </a:t>
            </a:r>
            <a:r>
              <a:rPr lang="en-US" dirty="0" smtClean="0"/>
              <a:t>by </a:t>
            </a:r>
            <a:r>
              <a:rPr lang="en-US" dirty="0" err="1" smtClean="0"/>
              <a:t>interfragmentary</a:t>
            </a:r>
            <a:endParaRPr lang="en-US" dirty="0"/>
          </a:p>
          <a:p>
            <a:pPr>
              <a:buNone/>
            </a:pPr>
            <a:r>
              <a:rPr lang="en-US" dirty="0" smtClean="0"/>
              <a:t>compression </a:t>
            </a:r>
            <a:r>
              <a:rPr lang="en-US" dirty="0"/>
              <a:t>with plates and screws. Bone grafting </a:t>
            </a:r>
            <a:r>
              <a:rPr lang="en-US" dirty="0" smtClean="0"/>
              <a:t>is advisable </a:t>
            </a:r>
            <a:r>
              <a:rPr lang="en-US" dirty="0"/>
              <a:t>if there is </a:t>
            </a:r>
            <a:r>
              <a:rPr lang="en-US" dirty="0" err="1" smtClean="0"/>
              <a:t>comminution</a:t>
            </a:r>
            <a:r>
              <a:rPr lang="en-US" dirty="0" smtClean="0"/>
              <a:t>.</a:t>
            </a:r>
          </a:p>
          <a:p>
            <a:r>
              <a:rPr lang="en-US" dirty="0"/>
              <a:t>It takes 8–12 weeks for </a:t>
            </a:r>
            <a:r>
              <a:rPr lang="en-US" dirty="0" smtClean="0"/>
              <a:t>the bones </a:t>
            </a:r>
            <a:r>
              <a:rPr lang="en-US" dirty="0"/>
              <a:t>to </a:t>
            </a:r>
            <a:r>
              <a:rPr lang="en-US" dirty="0" smtClean="0"/>
              <a:t>unite.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1651</Words>
  <Application>Microsoft Office PowerPoint</Application>
  <PresentationFormat>On-screen Show (4:3)</PresentationFormat>
  <Paragraphs>89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FRACTURES OF THE RADIUS AND ULNA</vt:lpstr>
      <vt:lpstr>Mechanism of injury and pathology </vt:lpstr>
      <vt:lpstr>Clinical features</vt:lpstr>
      <vt:lpstr>X-RAY </vt:lpstr>
      <vt:lpstr>X-RAY</vt:lpstr>
      <vt:lpstr>Treatment</vt:lpstr>
      <vt:lpstr>Above elbow pop</vt:lpstr>
      <vt:lpstr>Slide 8</vt:lpstr>
      <vt:lpstr>Slide 9</vt:lpstr>
      <vt:lpstr>Adult fracture treatment </vt:lpstr>
      <vt:lpstr>OPEN FRACTURES</vt:lpstr>
      <vt:lpstr>Complications</vt:lpstr>
      <vt:lpstr>Slide 13</vt:lpstr>
      <vt:lpstr>Slide 14</vt:lpstr>
      <vt:lpstr>FRACTURE OF A SINGLE FOREARM BONE</vt:lpstr>
      <vt:lpstr>Clinical features </vt:lpstr>
      <vt:lpstr>Treatment</vt:lpstr>
      <vt:lpstr>B-Isolated fracture of the radius </vt:lpstr>
      <vt:lpstr>MONTEGGIA FRACTURE DISLOCATION OF THE ULNA</vt:lpstr>
      <vt:lpstr>MONTEGGIA FRACTURE DISLOCATION</vt:lpstr>
      <vt:lpstr>Mechanism of injury</vt:lpstr>
      <vt:lpstr>Clinical features</vt:lpstr>
      <vt:lpstr>X-ray</vt:lpstr>
      <vt:lpstr>X-ray</vt:lpstr>
      <vt:lpstr>Treatment</vt:lpstr>
      <vt:lpstr>Children Rx                   Adult Rx</vt:lpstr>
      <vt:lpstr>GALEAZZI FRACTURE-DISLOCATION OF THE RADIUS</vt:lpstr>
      <vt:lpstr>GALEAZZI FRACTURE-DISLOCATION OF THE RADIUS</vt:lpstr>
      <vt:lpstr>X-ray</vt:lpstr>
      <vt:lpstr>Fixation of #</vt:lpstr>
      <vt:lpstr>Monteggia                                                                                                                     Galeazzi fracture-dislocations.                         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FRACTURES OF THE RADIUS AND ULNA</dc:title>
  <dc:creator>DR.AHMED</dc:creator>
  <cp:lastModifiedBy>DR.AHMED</cp:lastModifiedBy>
  <cp:revision>71</cp:revision>
  <dcterms:created xsi:type="dcterms:W3CDTF">2014-02-22T09:11:00Z</dcterms:created>
  <dcterms:modified xsi:type="dcterms:W3CDTF">2017-02-26T19:20:39Z</dcterms:modified>
</cp:coreProperties>
</file>