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7" r:id="rId4"/>
    <p:sldId id="288" r:id="rId5"/>
    <p:sldId id="289" r:id="rId6"/>
    <p:sldId id="290" r:id="rId7"/>
    <p:sldId id="292" r:id="rId8"/>
    <p:sldId id="285" r:id="rId9"/>
    <p:sldId id="278" r:id="rId10"/>
    <p:sldId id="280" r:id="rId11"/>
    <p:sldId id="257" r:id="rId12"/>
    <p:sldId id="258" r:id="rId13"/>
    <p:sldId id="279" r:id="rId14"/>
    <p:sldId id="259" r:id="rId15"/>
    <p:sldId id="260" r:id="rId16"/>
    <p:sldId id="263" r:id="rId17"/>
    <p:sldId id="281" r:id="rId18"/>
    <p:sldId id="261" r:id="rId19"/>
    <p:sldId id="264" r:id="rId20"/>
    <p:sldId id="282" r:id="rId21"/>
    <p:sldId id="265" r:id="rId22"/>
    <p:sldId id="266" r:id="rId23"/>
    <p:sldId id="267" r:id="rId24"/>
    <p:sldId id="268" r:id="rId25"/>
    <p:sldId id="270" r:id="rId26"/>
    <p:sldId id="271" r:id="rId27"/>
    <p:sldId id="293" r:id="rId28"/>
    <p:sldId id="272" r:id="rId29"/>
    <p:sldId id="273" r:id="rId30"/>
    <p:sldId id="274" r:id="rId31"/>
    <p:sldId id="283" r:id="rId32"/>
    <p:sldId id="275" r:id="rId33"/>
    <p:sldId id="27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140BD-DAAC-4E22-81ED-951A22C9681B}"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E7E1-3825-407C-82D7-4D09BF5BE9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140BD-DAAC-4E22-81ED-951A22C9681B}"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E7E1-3825-407C-82D7-4D09BF5BE9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140BD-DAAC-4E22-81ED-951A22C9681B}"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E7E1-3825-407C-82D7-4D09BF5BE9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140BD-DAAC-4E22-81ED-951A22C9681B}"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E7E1-3825-407C-82D7-4D09BF5BE9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140BD-DAAC-4E22-81ED-951A22C9681B}"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E7E1-3825-407C-82D7-4D09BF5BE9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140BD-DAAC-4E22-81ED-951A22C9681B}" type="datetimeFigureOut">
              <a:rPr lang="en-US" smtClean="0"/>
              <a:pPr/>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DE7E1-3825-407C-82D7-4D09BF5BE9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140BD-DAAC-4E22-81ED-951A22C9681B}" type="datetimeFigureOut">
              <a:rPr lang="en-US" smtClean="0"/>
              <a:pPr/>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0DE7E1-3825-407C-82D7-4D09BF5BE9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140BD-DAAC-4E22-81ED-951A22C9681B}" type="datetimeFigureOut">
              <a:rPr lang="en-US" smtClean="0"/>
              <a:pPr/>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0DE7E1-3825-407C-82D7-4D09BF5BE9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140BD-DAAC-4E22-81ED-951A22C9681B}" type="datetimeFigureOut">
              <a:rPr lang="en-US" smtClean="0"/>
              <a:pPr/>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DE7E1-3825-407C-82D7-4D09BF5BE9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140BD-DAAC-4E22-81ED-951A22C9681B}" type="datetimeFigureOut">
              <a:rPr lang="en-US" smtClean="0"/>
              <a:pPr/>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DE7E1-3825-407C-82D7-4D09BF5BE9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140BD-DAAC-4E22-81ED-951A22C9681B}" type="datetimeFigureOut">
              <a:rPr lang="en-US" smtClean="0"/>
              <a:pPr/>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DE7E1-3825-407C-82D7-4D09BF5BE9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140BD-DAAC-4E22-81ED-951A22C9681B}" type="datetimeFigureOut">
              <a:rPr lang="en-US" smtClean="0"/>
              <a:pPr/>
              <a:t>10/22/2016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DE7E1-3825-407C-82D7-4D09BF5BE9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838200"/>
          </a:xfrm>
        </p:spPr>
        <p:txBody>
          <a:bodyPr/>
          <a:lstStyle/>
          <a:p>
            <a:r>
              <a:rPr lang="en-US" b="1" i="1" u="sng" dirty="0" smtClean="0">
                <a:solidFill>
                  <a:srgbClr val="FF0000"/>
                </a:solidFill>
              </a:rPr>
              <a:t>TIBIAL PLATEAU FRACTURES</a:t>
            </a:r>
            <a:endParaRPr lang="en-US" b="1" i="1" u="sng" dirty="0">
              <a:solidFill>
                <a:srgbClr val="FF0000"/>
              </a:solidFill>
            </a:endParaRPr>
          </a:p>
        </p:txBody>
      </p:sp>
      <p:sp>
        <p:nvSpPr>
          <p:cNvPr id="5" name="Content Placeholder 4"/>
          <p:cNvSpPr>
            <a:spLocks noGrp="1"/>
          </p:cNvSpPr>
          <p:nvPr>
            <p:ph idx="1"/>
          </p:nvPr>
        </p:nvSpPr>
        <p:spPr>
          <a:xfrm>
            <a:off x="609600" y="685800"/>
            <a:ext cx="8534400" cy="6019800"/>
          </a:xfrm>
        </p:spPr>
        <p:txBody>
          <a:bodyPr>
            <a:normAutofit/>
          </a:bodyPr>
          <a:lstStyle/>
          <a:p>
            <a:r>
              <a:rPr lang="en-US" b="1" dirty="0" smtClean="0">
                <a:solidFill>
                  <a:srgbClr val="FF0000"/>
                </a:solidFill>
              </a:rPr>
              <a:t>Mechanism of injury</a:t>
            </a:r>
          </a:p>
          <a:p>
            <a:pPr>
              <a:buNone/>
            </a:pPr>
            <a:r>
              <a:rPr lang="en-US" dirty="0" smtClean="0"/>
              <a:t>   Fractures of the </a:t>
            </a:r>
            <a:r>
              <a:rPr lang="en-US" dirty="0" err="1" smtClean="0"/>
              <a:t>tibial</a:t>
            </a:r>
            <a:r>
              <a:rPr lang="en-US" dirty="0" smtClean="0"/>
              <a:t> plateau are caused by a </a:t>
            </a:r>
            <a:r>
              <a:rPr lang="en-US" dirty="0" err="1" smtClean="0"/>
              <a:t>varus</a:t>
            </a:r>
            <a:r>
              <a:rPr lang="en-US" dirty="0" smtClean="0"/>
              <a:t> or </a:t>
            </a:r>
            <a:r>
              <a:rPr lang="en-US" dirty="0" err="1" smtClean="0"/>
              <a:t>valgus</a:t>
            </a:r>
            <a:r>
              <a:rPr lang="en-US" dirty="0" smtClean="0"/>
              <a:t> force combined with axial loading (a pure </a:t>
            </a:r>
            <a:r>
              <a:rPr lang="en-US" dirty="0" err="1" smtClean="0"/>
              <a:t>valgus</a:t>
            </a:r>
            <a:r>
              <a:rPr lang="en-US" dirty="0" smtClean="0"/>
              <a:t> force is more likely to rupture the ligaments).This is sometimes the result of a car striking a pedestrian(hence </a:t>
            </a:r>
            <a:r>
              <a:rPr lang="en-US" dirty="0" err="1" smtClean="0"/>
              <a:t>th</a:t>
            </a:r>
            <a:r>
              <a:rPr lang="en-US" dirty="0" smtClean="0"/>
              <a:t> e term ‘</a:t>
            </a:r>
            <a:r>
              <a:rPr lang="en-US" b="1" i="1" dirty="0" smtClean="0">
                <a:solidFill>
                  <a:srgbClr val="FF0000"/>
                </a:solidFill>
              </a:rPr>
              <a:t>bumper fracture</a:t>
            </a:r>
            <a:r>
              <a:rPr lang="en-US" dirty="0" smtClean="0"/>
              <a:t>’); more </a:t>
            </a:r>
            <a:r>
              <a:rPr lang="en-US" dirty="0" err="1" smtClean="0"/>
              <a:t>oftenit</a:t>
            </a:r>
            <a:r>
              <a:rPr lang="en-US" dirty="0" smtClean="0"/>
              <a:t> is due to a fall from a height in which the knee is forced into </a:t>
            </a:r>
            <a:r>
              <a:rPr lang="en-US" dirty="0" err="1" smtClean="0"/>
              <a:t>valgus</a:t>
            </a:r>
            <a:r>
              <a:rPr lang="en-US" dirty="0" smtClean="0"/>
              <a:t> or </a:t>
            </a:r>
            <a:r>
              <a:rPr lang="en-US" dirty="0" err="1" smtClean="0"/>
              <a:t>varus</a:t>
            </a:r>
            <a:r>
              <a:rPr lang="en-US" dirty="0" smtClean="0"/>
              <a:t>. The </a:t>
            </a:r>
            <a:r>
              <a:rPr lang="en-US" dirty="0" err="1" smtClean="0"/>
              <a:t>tibial</a:t>
            </a:r>
            <a:r>
              <a:rPr lang="en-US" dirty="0" smtClean="0"/>
              <a:t> </a:t>
            </a:r>
            <a:r>
              <a:rPr lang="en-US" dirty="0" err="1" smtClean="0"/>
              <a:t>condyle</a:t>
            </a:r>
            <a:r>
              <a:rPr lang="en-US" dirty="0" smtClean="0"/>
              <a:t> </a:t>
            </a:r>
            <a:r>
              <a:rPr lang="en-US" dirty="0" err="1" smtClean="0"/>
              <a:t>iscrushed</a:t>
            </a:r>
            <a:r>
              <a:rPr lang="en-US" dirty="0" smtClean="0"/>
              <a:t> or split by the opposing femoral </a:t>
            </a:r>
            <a:r>
              <a:rPr lang="en-US" dirty="0" err="1" smtClean="0"/>
              <a:t>condyle,which</a:t>
            </a:r>
            <a:r>
              <a:rPr lang="en-US" dirty="0" smtClean="0"/>
              <a:t> remains intact.</a:t>
            </a:r>
            <a:endParaRPr lang="en-US" dirty="0"/>
          </a:p>
        </p:txBody>
      </p:sp>
      <p:pic>
        <p:nvPicPr>
          <p:cNvPr id="6146" name="Picture 2" descr="C:\Users\DR.AHMED\Downloads\bumper #.jpg"/>
          <p:cNvPicPr>
            <a:picLocks noChangeAspect="1" noChangeArrowheads="1"/>
          </p:cNvPicPr>
          <p:nvPr/>
        </p:nvPicPr>
        <p:blipFill>
          <a:blip r:embed="rId2" cstate="print"/>
          <a:srcRect/>
          <a:stretch>
            <a:fillRect/>
          </a:stretch>
        </p:blipFill>
        <p:spPr bwMode="auto">
          <a:xfrm>
            <a:off x="4876800" y="5715000"/>
            <a:ext cx="2667000" cy="1143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smtClean="0">
                <a:solidFill>
                  <a:srgbClr val="FF0000"/>
                </a:solidFill>
              </a:rPr>
              <a:t>Gustilo’s</a:t>
            </a:r>
            <a:r>
              <a:rPr lang="en-US" b="1" i="1" dirty="0" smtClean="0">
                <a:solidFill>
                  <a:srgbClr val="FF0000"/>
                </a:solidFill>
              </a:rPr>
              <a:t> classification of open fractures</a:t>
            </a:r>
            <a:endParaRPr lang="en-US" dirty="0"/>
          </a:p>
        </p:txBody>
      </p:sp>
      <p:pic>
        <p:nvPicPr>
          <p:cNvPr id="3074" name="Picture 2" descr="C:\Users\DR.AHMED\Desktop\8211-0550x0475.jpg"/>
          <p:cNvPicPr>
            <a:picLocks noGrp="1" noChangeAspect="1" noChangeArrowheads="1"/>
          </p:cNvPicPr>
          <p:nvPr>
            <p:ph idx="1"/>
          </p:nvPr>
        </p:nvPicPr>
        <p:blipFill>
          <a:blip r:embed="rId2" cstate="print"/>
          <a:srcRect/>
          <a:stretch>
            <a:fillRect/>
          </a:stretch>
        </p:blipFill>
        <p:spPr bwMode="auto">
          <a:xfrm>
            <a:off x="1143000" y="1524000"/>
            <a:ext cx="7086599" cy="5334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rPr>
              <a:t>Clinical features</a:t>
            </a:r>
          </a:p>
        </p:txBody>
      </p:sp>
      <p:sp>
        <p:nvSpPr>
          <p:cNvPr id="3" name="Content Placeholder 2"/>
          <p:cNvSpPr>
            <a:spLocks noGrp="1"/>
          </p:cNvSpPr>
          <p:nvPr>
            <p:ph idx="1"/>
          </p:nvPr>
        </p:nvSpPr>
        <p:spPr>
          <a:xfrm>
            <a:off x="152400" y="1600200"/>
            <a:ext cx="8991600" cy="4953000"/>
          </a:xfrm>
        </p:spPr>
        <p:txBody>
          <a:bodyPr>
            <a:normAutofit/>
          </a:bodyPr>
          <a:lstStyle/>
          <a:p>
            <a:r>
              <a:rPr lang="en-US" dirty="0" smtClean="0"/>
              <a:t>    The </a:t>
            </a:r>
            <a:r>
              <a:rPr lang="en-US" dirty="0"/>
              <a:t>limb should be carefully examined for signs </a:t>
            </a:r>
            <a:r>
              <a:rPr lang="en-US" dirty="0" smtClean="0"/>
              <a:t>of soft-tissue </a:t>
            </a:r>
            <a:r>
              <a:rPr lang="en-US" dirty="0"/>
              <a:t>damage: </a:t>
            </a:r>
            <a:r>
              <a:rPr lang="en-US" b="1" dirty="0">
                <a:solidFill>
                  <a:srgbClr val="00B0F0"/>
                </a:solidFill>
              </a:rPr>
              <a:t>bruising</a:t>
            </a:r>
            <a:r>
              <a:rPr lang="en-US" dirty="0"/>
              <a:t>, severe </a:t>
            </a:r>
            <a:r>
              <a:rPr lang="en-US" b="1" dirty="0">
                <a:solidFill>
                  <a:srgbClr val="00B0F0"/>
                </a:solidFill>
              </a:rPr>
              <a:t>swelling</a:t>
            </a:r>
            <a:r>
              <a:rPr lang="en-US" dirty="0"/>
              <a:t>, </a:t>
            </a:r>
            <a:r>
              <a:rPr lang="en-US" dirty="0" smtClean="0"/>
              <a:t>crushing or </a:t>
            </a:r>
            <a:r>
              <a:rPr lang="en-US" dirty="0"/>
              <a:t>tenting of the skin, an open wound, </a:t>
            </a:r>
            <a:r>
              <a:rPr lang="en-US" dirty="0" smtClean="0"/>
              <a:t>circulatory changes</a:t>
            </a:r>
            <a:r>
              <a:rPr lang="en-US" dirty="0"/>
              <a:t>, </a:t>
            </a:r>
            <a:r>
              <a:rPr lang="en-US" b="1" dirty="0">
                <a:solidFill>
                  <a:srgbClr val="00B0F0"/>
                </a:solidFill>
              </a:rPr>
              <a:t>weak or absent pulses</a:t>
            </a:r>
            <a:r>
              <a:rPr lang="en-US" dirty="0"/>
              <a:t>, diminution or loss </a:t>
            </a:r>
            <a:r>
              <a:rPr lang="en-US" dirty="0" smtClean="0"/>
              <a:t>of sensation </a:t>
            </a:r>
            <a:r>
              <a:rPr lang="en-US" dirty="0"/>
              <a:t>and inability to move the toes. Any </a:t>
            </a:r>
            <a:r>
              <a:rPr lang="en-US" dirty="0" smtClean="0"/>
              <a:t>deformity should </a:t>
            </a:r>
            <a:r>
              <a:rPr lang="en-US" dirty="0"/>
              <a:t>be noted before splinting the </a:t>
            </a:r>
            <a:r>
              <a:rPr lang="en-US" dirty="0" smtClean="0"/>
              <a:t>limb. </a:t>
            </a:r>
            <a:r>
              <a:rPr lang="en-US" i="1" dirty="0" smtClean="0"/>
              <a:t>Always </a:t>
            </a:r>
            <a:r>
              <a:rPr lang="en-US" i="1" dirty="0"/>
              <a:t>be on the alert for signs of </a:t>
            </a:r>
            <a:r>
              <a:rPr lang="en-US" i="1" dirty="0" smtClean="0"/>
              <a:t>an impending </a:t>
            </a:r>
            <a:r>
              <a:rPr lang="en-US" b="1" i="1" dirty="0" smtClean="0">
                <a:solidFill>
                  <a:srgbClr val="FF0000"/>
                </a:solidFill>
              </a:rPr>
              <a:t>compartment syndrome</a:t>
            </a:r>
            <a:r>
              <a:rPr lang="en-US" i="1" dirty="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solidFill>
                  <a:srgbClr val="FF0000"/>
                </a:solidFill>
              </a:rPr>
              <a:t>X-ray</a:t>
            </a:r>
            <a:endParaRPr lang="en-US" sz="4800" b="1" dirty="0">
              <a:solidFill>
                <a:srgbClr val="FF0000"/>
              </a:solidFill>
            </a:endParaRPr>
          </a:p>
        </p:txBody>
      </p:sp>
      <p:sp>
        <p:nvSpPr>
          <p:cNvPr id="3" name="Content Placeholder 2"/>
          <p:cNvSpPr>
            <a:spLocks noGrp="1"/>
          </p:cNvSpPr>
          <p:nvPr>
            <p:ph idx="1"/>
          </p:nvPr>
        </p:nvSpPr>
        <p:spPr>
          <a:xfrm>
            <a:off x="457200" y="1600200"/>
            <a:ext cx="8686800" cy="4953000"/>
          </a:xfrm>
        </p:spPr>
        <p:txBody>
          <a:bodyPr>
            <a:normAutofit/>
          </a:bodyPr>
          <a:lstStyle/>
          <a:p>
            <a:r>
              <a:rPr lang="en-US" i="1" dirty="0" smtClean="0">
                <a:solidFill>
                  <a:srgbClr val="00B0F0"/>
                </a:solidFill>
              </a:rPr>
              <a:t>The </a:t>
            </a:r>
            <a:r>
              <a:rPr lang="en-US" i="1" dirty="0">
                <a:solidFill>
                  <a:srgbClr val="00B0F0"/>
                </a:solidFill>
              </a:rPr>
              <a:t>entire length of the tibia and fibula, as </a:t>
            </a:r>
            <a:r>
              <a:rPr lang="en-US" i="1" dirty="0" smtClean="0">
                <a:solidFill>
                  <a:srgbClr val="00B0F0"/>
                </a:solidFill>
              </a:rPr>
              <a:t>well </a:t>
            </a:r>
            <a:r>
              <a:rPr lang="en-US" dirty="0" smtClean="0">
                <a:solidFill>
                  <a:srgbClr val="00B0F0"/>
                </a:solidFill>
              </a:rPr>
              <a:t>as </a:t>
            </a:r>
            <a:r>
              <a:rPr lang="en-US" dirty="0">
                <a:solidFill>
                  <a:srgbClr val="00B0F0"/>
                </a:solidFill>
              </a:rPr>
              <a:t>the knee and ankle joints</a:t>
            </a:r>
            <a:r>
              <a:rPr lang="en-US" dirty="0"/>
              <a:t>, must be seen. The type </a:t>
            </a:r>
            <a:r>
              <a:rPr lang="en-US" dirty="0" smtClean="0"/>
              <a:t>of fracture</a:t>
            </a:r>
            <a:r>
              <a:rPr lang="en-US" dirty="0"/>
              <a:t>, its level and the degree of </a:t>
            </a:r>
            <a:r>
              <a:rPr lang="en-US" dirty="0" err="1"/>
              <a:t>angulation</a:t>
            </a:r>
            <a:r>
              <a:rPr lang="en-US" dirty="0"/>
              <a:t> </a:t>
            </a:r>
            <a:r>
              <a:rPr lang="en-US" dirty="0" smtClean="0"/>
              <a:t>and displacement </a:t>
            </a:r>
            <a:r>
              <a:rPr lang="en-US" dirty="0"/>
              <a:t>are </a:t>
            </a:r>
            <a:r>
              <a:rPr lang="en-US" dirty="0" smtClean="0"/>
              <a:t>recorded</a:t>
            </a:r>
            <a:r>
              <a:rPr lang="en-US" dirty="0"/>
              <a:t> Spiral fractures without </a:t>
            </a:r>
            <a:r>
              <a:rPr lang="en-US" dirty="0" err="1"/>
              <a:t>comminution</a:t>
            </a:r>
            <a:r>
              <a:rPr lang="en-US" dirty="0"/>
              <a:t> are </a:t>
            </a:r>
            <a:r>
              <a:rPr lang="en-US" dirty="0" smtClean="0"/>
              <a:t>low energy injuries</a:t>
            </a:r>
            <a:r>
              <a:rPr lang="en-US" dirty="0"/>
              <a:t>. </a:t>
            </a:r>
            <a:r>
              <a:rPr lang="en-US" dirty="0">
                <a:solidFill>
                  <a:srgbClr val="00B0F0"/>
                </a:solidFill>
              </a:rPr>
              <a:t>Transverse, short oblique and </a:t>
            </a:r>
            <a:r>
              <a:rPr lang="en-US" dirty="0" smtClean="0">
                <a:solidFill>
                  <a:srgbClr val="00B0F0"/>
                </a:solidFill>
              </a:rPr>
              <a:t>comminuted fractures</a:t>
            </a:r>
            <a:r>
              <a:rPr lang="en-US" dirty="0">
                <a:solidFill>
                  <a:srgbClr val="00B0F0"/>
                </a:solidFill>
              </a:rPr>
              <a:t>, </a:t>
            </a:r>
            <a:r>
              <a:rPr lang="en-US" dirty="0"/>
              <a:t>especially if displaced or </a:t>
            </a:r>
            <a:r>
              <a:rPr lang="en-US" dirty="0" smtClean="0"/>
              <a:t>associated with a fibular fracture at a similar level, are high energy injuries</a:t>
            </a:r>
            <a:r>
              <a:rPr lang="en-US" dirty="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DR.AHMED\Desktop\10495-0550x0475.jpg"/>
          <p:cNvPicPr>
            <a:picLocks noGrp="1" noChangeAspect="1" noChangeArrowheads="1"/>
          </p:cNvPicPr>
          <p:nvPr>
            <p:ph idx="1"/>
          </p:nvPr>
        </p:nvPicPr>
        <p:blipFill>
          <a:blip r:embed="rId2" cstate="print"/>
          <a:srcRect/>
          <a:stretch>
            <a:fillRect/>
          </a:stretch>
        </p:blipFill>
        <p:spPr bwMode="auto">
          <a:xfrm>
            <a:off x="685800" y="1524000"/>
            <a:ext cx="3908786" cy="4525963"/>
          </a:xfrm>
          <a:prstGeom prst="rect">
            <a:avLst/>
          </a:prstGeom>
          <a:noFill/>
        </p:spPr>
      </p:pic>
      <p:pic>
        <p:nvPicPr>
          <p:cNvPr id="2051" name="Picture 3" descr="C:\Users\DR.AHMED\Desktop\Grade-3a1.jpg"/>
          <p:cNvPicPr>
            <a:picLocks noChangeAspect="1" noChangeArrowheads="1"/>
          </p:cNvPicPr>
          <p:nvPr/>
        </p:nvPicPr>
        <p:blipFill>
          <a:blip r:embed="rId3" cstate="print"/>
          <a:srcRect/>
          <a:stretch>
            <a:fillRect/>
          </a:stretch>
        </p:blipFill>
        <p:spPr bwMode="auto">
          <a:xfrm>
            <a:off x="4876800" y="1676400"/>
            <a:ext cx="4000500" cy="4000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rPr>
              <a:t>Management</a:t>
            </a:r>
          </a:p>
        </p:txBody>
      </p:sp>
      <p:sp>
        <p:nvSpPr>
          <p:cNvPr id="3" name="Content Placeholder 2"/>
          <p:cNvSpPr>
            <a:spLocks noGrp="1"/>
          </p:cNvSpPr>
          <p:nvPr>
            <p:ph idx="1"/>
          </p:nvPr>
        </p:nvSpPr>
        <p:spPr>
          <a:xfrm>
            <a:off x="-152400" y="1295400"/>
            <a:ext cx="9296400" cy="5257800"/>
          </a:xfrm>
        </p:spPr>
        <p:txBody>
          <a:bodyPr>
            <a:normAutofit/>
          </a:bodyPr>
          <a:lstStyle/>
          <a:p>
            <a:r>
              <a:rPr lang="en-US" dirty="0"/>
              <a:t>The main objectives are: </a:t>
            </a:r>
            <a:endParaRPr lang="en-US" dirty="0" smtClean="0"/>
          </a:p>
          <a:p>
            <a:r>
              <a:rPr lang="en-US" dirty="0" smtClean="0"/>
              <a:t>(</a:t>
            </a:r>
            <a:r>
              <a:rPr lang="en-US" dirty="0"/>
              <a:t>1) to limit soft-tissue </a:t>
            </a:r>
            <a:r>
              <a:rPr lang="en-US" dirty="0" smtClean="0"/>
              <a:t>damage and </a:t>
            </a:r>
            <a:r>
              <a:rPr lang="en-US" dirty="0"/>
              <a:t>preserve (or restore, in the case of </a:t>
            </a:r>
            <a:r>
              <a:rPr lang="en-US" dirty="0">
                <a:solidFill>
                  <a:srgbClr val="00B0F0"/>
                </a:solidFill>
              </a:rPr>
              <a:t>open </a:t>
            </a:r>
            <a:r>
              <a:rPr lang="en-US" dirty="0" smtClean="0">
                <a:solidFill>
                  <a:srgbClr val="00B0F0"/>
                </a:solidFill>
              </a:rPr>
              <a:t>fractures</a:t>
            </a:r>
            <a:r>
              <a:rPr lang="en-US" dirty="0" smtClean="0"/>
              <a:t>) skin cover</a:t>
            </a:r>
            <a:r>
              <a:rPr lang="en-US" dirty="0"/>
              <a:t>.</a:t>
            </a:r>
            <a:endParaRPr lang="en-US" dirty="0" smtClean="0"/>
          </a:p>
          <a:p>
            <a:r>
              <a:rPr lang="en-US" dirty="0" smtClean="0"/>
              <a:t> </a:t>
            </a:r>
            <a:r>
              <a:rPr lang="en-US" dirty="0"/>
              <a:t>(2) to prevent – or at least </a:t>
            </a:r>
            <a:r>
              <a:rPr lang="en-US" dirty="0" smtClean="0"/>
              <a:t>recognize a </a:t>
            </a:r>
            <a:r>
              <a:rPr lang="en-US" dirty="0" smtClean="0">
                <a:solidFill>
                  <a:srgbClr val="00B0F0"/>
                </a:solidFill>
              </a:rPr>
              <a:t>compartment syndrome</a:t>
            </a:r>
            <a:r>
              <a:rPr lang="en-US" dirty="0">
                <a:solidFill>
                  <a:srgbClr val="00B0F0"/>
                </a:solidFill>
              </a:rPr>
              <a:t>.</a:t>
            </a:r>
            <a:endParaRPr lang="en-US" dirty="0" smtClean="0">
              <a:solidFill>
                <a:srgbClr val="00B0F0"/>
              </a:solidFill>
            </a:endParaRPr>
          </a:p>
          <a:p>
            <a:r>
              <a:rPr lang="en-US" dirty="0" smtClean="0"/>
              <a:t> </a:t>
            </a:r>
            <a:r>
              <a:rPr lang="en-US" dirty="0"/>
              <a:t>(3) to obtain and </a:t>
            </a:r>
            <a:r>
              <a:rPr lang="en-US" dirty="0" smtClean="0">
                <a:solidFill>
                  <a:srgbClr val="00B0F0"/>
                </a:solidFill>
              </a:rPr>
              <a:t>hold fracture </a:t>
            </a:r>
            <a:r>
              <a:rPr lang="en-US" dirty="0" smtClean="0"/>
              <a:t>alignment</a:t>
            </a:r>
            <a:r>
              <a:rPr lang="en-US" dirty="0"/>
              <a:t>.</a:t>
            </a:r>
            <a:endParaRPr lang="en-US" dirty="0" smtClean="0"/>
          </a:p>
          <a:p>
            <a:r>
              <a:rPr lang="en-US" dirty="0" smtClean="0"/>
              <a:t> </a:t>
            </a:r>
            <a:r>
              <a:rPr lang="en-US" dirty="0"/>
              <a:t>(4) to start early </a:t>
            </a:r>
            <a:r>
              <a:rPr lang="en-US" dirty="0" smtClean="0">
                <a:solidFill>
                  <a:srgbClr val="00B0F0"/>
                </a:solidFill>
              </a:rPr>
              <a:t>weight bearing </a:t>
            </a:r>
            <a:r>
              <a:rPr lang="en-US" dirty="0" smtClean="0"/>
              <a:t>(loading </a:t>
            </a:r>
            <a:r>
              <a:rPr lang="en-US" dirty="0"/>
              <a:t>promotes healing</a:t>
            </a:r>
            <a:r>
              <a:rPr lang="en-US" dirty="0" smtClean="0"/>
              <a:t>).</a:t>
            </a:r>
          </a:p>
          <a:p>
            <a:r>
              <a:rPr lang="en-US" dirty="0" smtClean="0"/>
              <a:t> </a:t>
            </a:r>
            <a:r>
              <a:rPr lang="en-US" dirty="0"/>
              <a:t>(5) to start </a:t>
            </a:r>
            <a:r>
              <a:rPr lang="en-US" dirty="0">
                <a:solidFill>
                  <a:srgbClr val="00B0F0"/>
                </a:solidFill>
              </a:rPr>
              <a:t>joint </a:t>
            </a:r>
            <a:r>
              <a:rPr lang="en-US" dirty="0" smtClean="0">
                <a:solidFill>
                  <a:srgbClr val="00B0F0"/>
                </a:solidFill>
              </a:rPr>
              <a:t>movements </a:t>
            </a:r>
            <a:r>
              <a:rPr lang="en-US" dirty="0" smtClean="0"/>
              <a:t>as </a:t>
            </a:r>
            <a:r>
              <a:rPr lang="en-US" dirty="0"/>
              <a:t>soon as possible.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15962"/>
          </a:xfrm>
        </p:spPr>
        <p:txBody>
          <a:bodyPr>
            <a:normAutofit fontScale="90000"/>
          </a:bodyPr>
          <a:lstStyle/>
          <a:p>
            <a:r>
              <a:rPr lang="en-US" b="1" i="1" dirty="0" smtClean="0">
                <a:solidFill>
                  <a:srgbClr val="FF0000"/>
                </a:solidFill>
              </a:rPr>
              <a:t>LOW-ENERGY FRACTURES</a:t>
            </a:r>
            <a:r>
              <a:rPr lang="en-US" dirty="0" smtClean="0"/>
              <a:t/>
            </a:r>
            <a:br>
              <a:rPr lang="en-US" dirty="0" smtClean="0"/>
            </a:br>
            <a:endParaRPr lang="en-US" dirty="0"/>
          </a:p>
        </p:txBody>
      </p:sp>
      <p:sp>
        <p:nvSpPr>
          <p:cNvPr id="3" name="Content Placeholder 2"/>
          <p:cNvSpPr>
            <a:spLocks noGrp="1"/>
          </p:cNvSpPr>
          <p:nvPr>
            <p:ph idx="1"/>
          </p:nvPr>
        </p:nvSpPr>
        <p:spPr>
          <a:xfrm>
            <a:off x="228600" y="762000"/>
            <a:ext cx="8915400" cy="5715000"/>
          </a:xfrm>
        </p:spPr>
        <p:txBody>
          <a:bodyPr>
            <a:normAutofit fontScale="92500" lnSpcReduction="10000"/>
          </a:bodyPr>
          <a:lstStyle/>
          <a:p>
            <a:r>
              <a:rPr lang="en-US" dirty="0" smtClean="0"/>
              <a:t>Most </a:t>
            </a:r>
            <a:r>
              <a:rPr lang="en-US" dirty="0"/>
              <a:t>low-energy fractures, including </a:t>
            </a:r>
            <a:r>
              <a:rPr lang="en-US" dirty="0" err="1">
                <a:solidFill>
                  <a:srgbClr val="FF0000"/>
                </a:solidFill>
              </a:rPr>
              <a:t>Gustilo</a:t>
            </a:r>
            <a:r>
              <a:rPr lang="en-US" dirty="0">
                <a:solidFill>
                  <a:srgbClr val="FF0000"/>
                </a:solidFill>
              </a:rPr>
              <a:t> I</a:t>
            </a:r>
          </a:p>
          <a:p>
            <a:pPr>
              <a:buNone/>
            </a:pPr>
            <a:r>
              <a:rPr lang="en-US" dirty="0"/>
              <a:t>injuries after attention to the wounds, can be </a:t>
            </a:r>
            <a:r>
              <a:rPr lang="en-US" dirty="0" smtClean="0"/>
              <a:t>treated by </a:t>
            </a:r>
            <a:r>
              <a:rPr lang="en-US" dirty="0">
                <a:solidFill>
                  <a:srgbClr val="FF0000"/>
                </a:solidFill>
              </a:rPr>
              <a:t>non-operative methods</a:t>
            </a:r>
            <a:r>
              <a:rPr lang="en-US" dirty="0"/>
              <a:t>.</a:t>
            </a:r>
          </a:p>
          <a:p>
            <a:r>
              <a:rPr lang="en-US" dirty="0"/>
              <a:t>If the fracture is </a:t>
            </a:r>
            <a:r>
              <a:rPr lang="en-US" i="1" dirty="0" err="1">
                <a:solidFill>
                  <a:srgbClr val="FF0000"/>
                </a:solidFill>
              </a:rPr>
              <a:t>undisplaced</a:t>
            </a:r>
            <a:r>
              <a:rPr lang="en-US" i="1" dirty="0">
                <a:solidFill>
                  <a:srgbClr val="FF0000"/>
                </a:solidFill>
              </a:rPr>
              <a:t> or minimally </a:t>
            </a:r>
            <a:r>
              <a:rPr lang="en-US" i="1" dirty="0" smtClean="0">
                <a:solidFill>
                  <a:srgbClr val="FF0000"/>
                </a:solidFill>
              </a:rPr>
              <a:t>displaced</a:t>
            </a:r>
            <a:r>
              <a:rPr lang="en-US" i="1" dirty="0" smtClean="0"/>
              <a:t>, </a:t>
            </a:r>
            <a:r>
              <a:rPr lang="en-US" dirty="0" smtClean="0"/>
              <a:t>a </a:t>
            </a:r>
            <a:r>
              <a:rPr lang="en-US" b="1" dirty="0">
                <a:solidFill>
                  <a:srgbClr val="00B0F0"/>
                </a:solidFill>
              </a:rPr>
              <a:t>full-length cast </a:t>
            </a:r>
            <a:r>
              <a:rPr lang="en-US" dirty="0"/>
              <a:t>from upper thigh to metatarsal </a:t>
            </a:r>
            <a:r>
              <a:rPr lang="en-US" dirty="0" smtClean="0"/>
              <a:t>necks is </a:t>
            </a:r>
            <a:r>
              <a:rPr lang="en-US" dirty="0"/>
              <a:t>applied with the knee slightly flexed and the </a:t>
            </a:r>
            <a:r>
              <a:rPr lang="en-US" dirty="0" smtClean="0"/>
              <a:t>ankle at </a:t>
            </a:r>
            <a:r>
              <a:rPr lang="en-US" dirty="0"/>
              <a:t>a right </a:t>
            </a:r>
            <a:r>
              <a:rPr lang="en-US" dirty="0" smtClean="0"/>
              <a:t>angle.</a:t>
            </a:r>
          </a:p>
          <a:p>
            <a:r>
              <a:rPr lang="en-US" dirty="0" smtClean="0"/>
              <a:t>If the fracture is </a:t>
            </a:r>
            <a:r>
              <a:rPr lang="en-US" i="1" dirty="0" smtClean="0">
                <a:solidFill>
                  <a:srgbClr val="FF0000"/>
                </a:solidFill>
              </a:rPr>
              <a:t>displaced,</a:t>
            </a:r>
            <a:r>
              <a:rPr lang="en-US" i="1" dirty="0" smtClean="0"/>
              <a:t> it is reduced under general</a:t>
            </a:r>
          </a:p>
          <a:p>
            <a:pPr>
              <a:buNone/>
            </a:pPr>
            <a:r>
              <a:rPr lang="en-US" dirty="0" err="1" smtClean="0"/>
              <a:t>anaesthesia</a:t>
            </a:r>
            <a:r>
              <a:rPr lang="en-US" dirty="0" smtClean="0"/>
              <a:t> with x-ray control. Apposition need</a:t>
            </a:r>
          </a:p>
          <a:p>
            <a:pPr>
              <a:buNone/>
            </a:pPr>
            <a:r>
              <a:rPr lang="en-US" dirty="0" smtClean="0"/>
              <a:t>not be complete but alignment must be near-perfect</a:t>
            </a:r>
          </a:p>
          <a:p>
            <a:pPr>
              <a:buNone/>
            </a:pPr>
            <a:r>
              <a:rPr lang="en-US" dirty="0" smtClean="0"/>
              <a:t>(no more than 7 degrees of </a:t>
            </a:r>
            <a:r>
              <a:rPr lang="en-US" dirty="0" err="1" smtClean="0"/>
              <a:t>angulation</a:t>
            </a:r>
            <a:r>
              <a:rPr lang="en-US" dirty="0" smtClean="0"/>
              <a:t>) and rotation</a:t>
            </a:r>
          </a:p>
          <a:p>
            <a:pPr>
              <a:buNone/>
            </a:pPr>
            <a:r>
              <a:rPr lang="en-US" dirty="0" smtClean="0"/>
              <a:t>absolutely perfect.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fontScale="90000"/>
          </a:bodyPr>
          <a:lstStyle/>
          <a:p>
            <a:endParaRPr lang="en-US" dirty="0"/>
          </a:p>
        </p:txBody>
      </p:sp>
      <p:sp>
        <p:nvSpPr>
          <p:cNvPr id="3" name="Content Placeholder 2"/>
          <p:cNvSpPr>
            <a:spLocks noGrp="1"/>
          </p:cNvSpPr>
          <p:nvPr>
            <p:ph idx="1"/>
          </p:nvPr>
        </p:nvSpPr>
        <p:spPr>
          <a:xfrm>
            <a:off x="152400" y="381000"/>
            <a:ext cx="8991600" cy="6096000"/>
          </a:xfrm>
        </p:spPr>
        <p:txBody>
          <a:bodyPr>
            <a:normAutofit/>
          </a:bodyPr>
          <a:lstStyle/>
          <a:p>
            <a:r>
              <a:rPr lang="en-US" dirty="0" smtClean="0"/>
              <a:t>The limb is elevated and the patient is kept under</a:t>
            </a:r>
          </a:p>
          <a:p>
            <a:pPr>
              <a:buNone/>
            </a:pPr>
            <a:r>
              <a:rPr lang="en-US" dirty="0" smtClean="0"/>
              <a:t>observation </a:t>
            </a:r>
            <a:r>
              <a:rPr lang="en-US" dirty="0" smtClean="0">
                <a:solidFill>
                  <a:srgbClr val="FF0000"/>
                </a:solidFill>
              </a:rPr>
              <a:t>for 48–72 hours. </a:t>
            </a:r>
            <a:r>
              <a:rPr lang="en-US" dirty="0" smtClean="0"/>
              <a:t>If there is excessive</a:t>
            </a:r>
          </a:p>
          <a:p>
            <a:pPr>
              <a:buNone/>
            </a:pPr>
            <a:r>
              <a:rPr lang="en-US" dirty="0" smtClean="0">
                <a:solidFill>
                  <a:srgbClr val="FF0000"/>
                </a:solidFill>
              </a:rPr>
              <a:t>swelling, </a:t>
            </a:r>
            <a:r>
              <a:rPr lang="en-US" dirty="0" smtClean="0"/>
              <a:t>the cast is split. </a:t>
            </a:r>
          </a:p>
          <a:p>
            <a:pPr>
              <a:buNone/>
            </a:pPr>
            <a:r>
              <a:rPr lang="en-US" dirty="0" smtClean="0">
                <a:solidFill>
                  <a:srgbClr val="FF0000"/>
                </a:solidFill>
              </a:rPr>
              <a:t>After 2 weeks </a:t>
            </a:r>
            <a:r>
              <a:rPr lang="en-US" dirty="0" smtClean="0"/>
              <a:t>the position is checked by x-ray. A</a:t>
            </a:r>
          </a:p>
          <a:p>
            <a:pPr>
              <a:buNone/>
            </a:pPr>
            <a:r>
              <a:rPr lang="en-US" dirty="0" smtClean="0"/>
              <a:t>change from an above- to a below-the-knee cast is</a:t>
            </a:r>
          </a:p>
          <a:p>
            <a:pPr>
              <a:buNone/>
            </a:pPr>
            <a:r>
              <a:rPr lang="en-US" dirty="0" smtClean="0"/>
              <a:t>possible </a:t>
            </a:r>
            <a:r>
              <a:rPr lang="en-US" dirty="0" smtClean="0">
                <a:solidFill>
                  <a:srgbClr val="FF0000"/>
                </a:solidFill>
              </a:rPr>
              <a:t>around 4–6 weeks</a:t>
            </a:r>
            <a:r>
              <a:rPr lang="en-US" dirty="0" smtClean="0"/>
              <a:t>, when the fracture becomes ‘sticky’. until the fracture unites, which is around </a:t>
            </a:r>
            <a:r>
              <a:rPr lang="en-US" dirty="0" smtClean="0">
                <a:solidFill>
                  <a:srgbClr val="FF0000"/>
                </a:solidFill>
              </a:rPr>
              <a:t>8weeks in children </a:t>
            </a:r>
            <a:r>
              <a:rPr lang="en-US" dirty="0" smtClean="0"/>
              <a:t>but seldom under </a:t>
            </a:r>
            <a:r>
              <a:rPr lang="en-US" dirty="0" smtClean="0">
                <a:solidFill>
                  <a:srgbClr val="FF0000"/>
                </a:solidFill>
              </a:rPr>
              <a:t>12 weeks in adults</a:t>
            </a:r>
            <a:r>
              <a:rPr lang="en-US" dirty="0" smtClean="0"/>
              <a:t>.</a:t>
            </a:r>
            <a:r>
              <a:rPr lang="en-US" i="1" dirty="0" smtClean="0"/>
              <a:t> Exercise From the start, the patient is taught to </a:t>
            </a:r>
            <a:r>
              <a:rPr lang="en-US" dirty="0" smtClean="0"/>
              <a:t>exercise the muscles of the foot, ankle and knee.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Conservative treatment</a:t>
            </a:r>
            <a:endParaRPr lang="en-US" b="1" dirty="0">
              <a:solidFill>
                <a:srgbClr val="FF000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228600" y="1905000"/>
            <a:ext cx="2533650" cy="21717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0" y="4343400"/>
            <a:ext cx="4667250" cy="17145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3200400" y="1981200"/>
            <a:ext cx="1981200" cy="21717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5638800" y="1600200"/>
            <a:ext cx="3067050" cy="4295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762000"/>
            <a:ext cx="8229600" cy="1036638"/>
          </a:xfrm>
        </p:spPr>
        <p:txBody>
          <a:bodyPr/>
          <a:lstStyle/>
          <a:p>
            <a:endParaRPr lang="en-US" dirty="0"/>
          </a:p>
        </p:txBody>
      </p:sp>
      <p:sp>
        <p:nvSpPr>
          <p:cNvPr id="3" name="Content Placeholder 2"/>
          <p:cNvSpPr>
            <a:spLocks noGrp="1"/>
          </p:cNvSpPr>
          <p:nvPr>
            <p:ph idx="1"/>
          </p:nvPr>
        </p:nvSpPr>
        <p:spPr>
          <a:xfrm>
            <a:off x="228600" y="304800"/>
            <a:ext cx="8458200" cy="6553200"/>
          </a:xfrm>
        </p:spPr>
        <p:txBody>
          <a:bodyPr>
            <a:normAutofit fontScale="92500" lnSpcReduction="10000"/>
          </a:bodyPr>
          <a:lstStyle/>
          <a:p>
            <a:r>
              <a:rPr lang="en-US" sz="3500" b="1" i="1" dirty="0" smtClean="0">
                <a:solidFill>
                  <a:srgbClr val="FF0000"/>
                </a:solidFill>
              </a:rPr>
              <a:t>Indications for skeletal fixation:</a:t>
            </a:r>
          </a:p>
          <a:p>
            <a:pPr>
              <a:buNone/>
            </a:pPr>
            <a:r>
              <a:rPr lang="en-US" sz="3500" b="1" i="1" dirty="0" smtClean="0">
                <a:solidFill>
                  <a:srgbClr val="FF0000"/>
                </a:solidFill>
              </a:rPr>
              <a:t>     </a:t>
            </a:r>
            <a:r>
              <a:rPr lang="en-US" i="1" dirty="0" smtClean="0"/>
              <a:t>If follow-up x-rays show </a:t>
            </a:r>
            <a:r>
              <a:rPr lang="en-US" dirty="0" smtClean="0"/>
              <a:t>unsatisfactory fracture alignment, and wedging fails to correct this, the plaster is abandoned and the fracture. is reduced and fixed at surgery. Indeed, many surgeons would hold that unstable fractures are better treated</a:t>
            </a:r>
          </a:p>
          <a:p>
            <a:pPr>
              <a:buNone/>
            </a:pPr>
            <a:r>
              <a:rPr lang="en-US" dirty="0" smtClean="0"/>
              <a:t>by </a:t>
            </a:r>
            <a:r>
              <a:rPr lang="en-US" b="1" dirty="0" smtClean="0">
                <a:solidFill>
                  <a:srgbClr val="FF0000"/>
                </a:solidFill>
              </a:rPr>
              <a:t>skeletal fixation from the outset.</a:t>
            </a:r>
          </a:p>
          <a:p>
            <a:r>
              <a:rPr lang="en-US" b="1" dirty="0" smtClean="0">
                <a:solidFill>
                  <a:srgbClr val="FF0000"/>
                </a:solidFill>
              </a:rPr>
              <a:t>1-</a:t>
            </a:r>
            <a:r>
              <a:rPr lang="en-US" b="1" i="1" dirty="0" smtClean="0">
                <a:solidFill>
                  <a:srgbClr val="FF0000"/>
                </a:solidFill>
              </a:rPr>
              <a:t>Closed </a:t>
            </a:r>
            <a:r>
              <a:rPr lang="en-US" b="1" i="1" dirty="0" err="1" smtClean="0">
                <a:solidFill>
                  <a:srgbClr val="FF0000"/>
                </a:solidFill>
              </a:rPr>
              <a:t>intramedullary</a:t>
            </a:r>
            <a:r>
              <a:rPr lang="en-US" b="1" i="1" dirty="0" smtClean="0">
                <a:solidFill>
                  <a:srgbClr val="FF0000"/>
                </a:solidFill>
              </a:rPr>
              <a:t> nailing </a:t>
            </a:r>
            <a:r>
              <a:rPr lang="en-US" i="1" dirty="0" smtClean="0"/>
              <a:t>This is the method of </a:t>
            </a:r>
            <a:r>
              <a:rPr lang="en-US" dirty="0" smtClean="0"/>
              <a:t>choice for internal fixation. The fracture is reduced under x-ray control and image intensification. For </a:t>
            </a:r>
            <a:r>
              <a:rPr lang="en-US" dirty="0" err="1" smtClean="0"/>
              <a:t>diaphyseal</a:t>
            </a:r>
            <a:r>
              <a:rPr lang="en-US" dirty="0" smtClean="0"/>
              <a:t> fractures, union can be expected in over 95 per cent of cases. However, the method is less suitable for fractures near the bone ends.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81000"/>
          </a:xfrm>
        </p:spPr>
        <p:txBody>
          <a:bodyPr>
            <a:normAutofit fontScale="90000"/>
          </a:bodyPr>
          <a:lstStyle/>
          <a:p>
            <a:endParaRPr lang="en-US" dirty="0"/>
          </a:p>
        </p:txBody>
      </p:sp>
      <p:sp>
        <p:nvSpPr>
          <p:cNvPr id="3" name="Content Placeholder 2"/>
          <p:cNvSpPr>
            <a:spLocks noGrp="1"/>
          </p:cNvSpPr>
          <p:nvPr>
            <p:ph idx="1"/>
          </p:nvPr>
        </p:nvSpPr>
        <p:spPr>
          <a:xfrm>
            <a:off x="228600" y="304800"/>
            <a:ext cx="8686800" cy="6553200"/>
          </a:xfrm>
        </p:spPr>
        <p:txBody>
          <a:bodyPr/>
          <a:lstStyle/>
          <a:p>
            <a:pPr>
              <a:buNone/>
            </a:pPr>
            <a:r>
              <a:rPr lang="en-US" b="1" i="1" dirty="0" smtClean="0">
                <a:solidFill>
                  <a:srgbClr val="FF0000"/>
                </a:solidFill>
              </a:rPr>
              <a:t>2-Plate fixation </a:t>
            </a:r>
            <a:r>
              <a:rPr lang="en-US" i="1" dirty="0" smtClean="0"/>
              <a:t>is best for </a:t>
            </a:r>
            <a:r>
              <a:rPr lang="en-US" i="1" dirty="0" err="1" smtClean="0"/>
              <a:t>metaphyseal</a:t>
            </a:r>
            <a:r>
              <a:rPr lang="en-US" i="1" dirty="0" smtClean="0"/>
              <a:t> fractures </a:t>
            </a:r>
            <a:r>
              <a:rPr lang="en-US" dirty="0" smtClean="0"/>
              <a:t>that are unsuitable for nailing. It is also sometimes </a:t>
            </a:r>
            <a:r>
              <a:rPr lang="en-US" dirty="0" err="1" smtClean="0"/>
              <a:t>usedfor</a:t>
            </a:r>
            <a:r>
              <a:rPr lang="en-US" dirty="0" smtClean="0"/>
              <a:t> unstable </a:t>
            </a:r>
            <a:r>
              <a:rPr lang="en-US" dirty="0" err="1" smtClean="0"/>
              <a:t>tibial</a:t>
            </a:r>
            <a:r>
              <a:rPr lang="en-US" dirty="0" smtClean="0"/>
              <a:t> shaft fractures in children.</a:t>
            </a:r>
          </a:p>
          <a:p>
            <a:pPr>
              <a:buNone/>
            </a:pPr>
            <a:r>
              <a:rPr lang="en-US" b="1" i="1" dirty="0" smtClean="0">
                <a:solidFill>
                  <a:srgbClr val="FF0000"/>
                </a:solidFill>
              </a:rPr>
              <a:t>3-External fixation </a:t>
            </a:r>
            <a:r>
              <a:rPr lang="en-US" i="1" dirty="0" smtClean="0"/>
              <a:t>This is an alternative to closed nailing; </a:t>
            </a:r>
            <a:r>
              <a:rPr lang="en-US" dirty="0" smtClean="0"/>
              <a:t>it avoids exposure of the fracture site and allows further adjustments to be made if this should be needed.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Autofit/>
          </a:bodyPr>
          <a:lstStyle/>
          <a:p>
            <a:r>
              <a:rPr lang="en-US" sz="2800" b="1" i="1" dirty="0" err="1" smtClean="0">
                <a:solidFill>
                  <a:srgbClr val="FF0000"/>
                </a:solidFill>
              </a:rPr>
              <a:t>Schatzker</a:t>
            </a:r>
            <a:r>
              <a:rPr lang="en-US" sz="2800" b="1" i="1" dirty="0" smtClean="0">
                <a:solidFill>
                  <a:srgbClr val="FF0000"/>
                </a:solidFill>
              </a:rPr>
              <a:t> classification of </a:t>
            </a:r>
            <a:r>
              <a:rPr lang="en-US" sz="2800" b="1" i="1" dirty="0" err="1" smtClean="0">
                <a:solidFill>
                  <a:srgbClr val="FF0000"/>
                </a:solidFill>
              </a:rPr>
              <a:t>Tibial</a:t>
            </a:r>
            <a:r>
              <a:rPr lang="en-US" sz="2800" b="1" i="1" dirty="0" smtClean="0">
                <a:solidFill>
                  <a:srgbClr val="FF0000"/>
                </a:solidFill>
              </a:rPr>
              <a:t> </a:t>
            </a:r>
            <a:r>
              <a:rPr lang="en-US" sz="2800" b="1" i="1" dirty="0" err="1" smtClean="0">
                <a:solidFill>
                  <a:srgbClr val="FF0000"/>
                </a:solidFill>
              </a:rPr>
              <a:t>Plataue</a:t>
            </a:r>
            <a:r>
              <a:rPr lang="en-US" sz="2800" b="1" i="1" dirty="0" smtClean="0">
                <a:solidFill>
                  <a:srgbClr val="FF0000"/>
                </a:solidFill>
              </a:rPr>
              <a:t> Fracture</a:t>
            </a:r>
            <a:endParaRPr lang="en-US" sz="2800" b="1" i="1" dirty="0">
              <a:solidFill>
                <a:srgbClr val="FF0000"/>
              </a:solidFill>
            </a:endParaRPr>
          </a:p>
        </p:txBody>
      </p:sp>
      <p:sp>
        <p:nvSpPr>
          <p:cNvPr id="3" name="Content Placeholder 2"/>
          <p:cNvSpPr>
            <a:spLocks noGrp="1"/>
          </p:cNvSpPr>
          <p:nvPr>
            <p:ph idx="1"/>
          </p:nvPr>
        </p:nvSpPr>
        <p:spPr>
          <a:xfrm>
            <a:off x="0" y="685800"/>
            <a:ext cx="9906000" cy="6705600"/>
          </a:xfrm>
        </p:spPr>
        <p:txBody>
          <a:bodyPr>
            <a:normAutofit/>
          </a:bodyPr>
          <a:lstStyle/>
          <a:p>
            <a:pPr>
              <a:buNone/>
            </a:pPr>
            <a:r>
              <a:rPr lang="en-US" sz="2800" i="1" dirty="0" smtClean="0"/>
              <a:t>Type 1 – a vertical split of the lateral </a:t>
            </a:r>
            <a:r>
              <a:rPr lang="en-US" sz="2800" i="1" dirty="0" err="1" smtClean="0"/>
              <a:t>condyle</a:t>
            </a:r>
            <a:r>
              <a:rPr lang="en-US" sz="2800" i="1" dirty="0" smtClean="0"/>
              <a:t>.</a:t>
            </a:r>
          </a:p>
          <a:p>
            <a:pPr>
              <a:buNone/>
            </a:pPr>
            <a:r>
              <a:rPr lang="en-US" sz="2800" i="1" dirty="0" smtClean="0"/>
              <a:t>Type 2 – a vertical split of the lateral </a:t>
            </a:r>
            <a:r>
              <a:rPr lang="en-US" sz="2800" i="1" dirty="0" err="1" smtClean="0"/>
              <a:t>condyle</a:t>
            </a:r>
            <a:r>
              <a:rPr lang="en-US" sz="2800" i="1" dirty="0" smtClean="0"/>
              <a:t> combined with depression of an adjacent </a:t>
            </a:r>
            <a:r>
              <a:rPr lang="en-US" sz="2800" i="1" dirty="0" err="1" smtClean="0"/>
              <a:t>loadbearing</a:t>
            </a:r>
            <a:r>
              <a:rPr lang="en-US" sz="2800" i="1" dirty="0" smtClean="0"/>
              <a:t> part of the </a:t>
            </a:r>
            <a:r>
              <a:rPr lang="en-US" sz="2800" i="1" dirty="0" err="1" smtClean="0"/>
              <a:t>condyle</a:t>
            </a:r>
            <a:r>
              <a:rPr lang="en-US" sz="2800" i="1" dirty="0" smtClean="0"/>
              <a:t>.</a:t>
            </a:r>
          </a:p>
          <a:p>
            <a:pPr>
              <a:buNone/>
            </a:pPr>
            <a:r>
              <a:rPr lang="en-US" sz="2800" i="1" dirty="0" smtClean="0"/>
              <a:t>Type 3 – depression of the </a:t>
            </a:r>
            <a:r>
              <a:rPr lang="en-US" sz="2800" i="1" dirty="0" err="1" smtClean="0"/>
              <a:t>articular</a:t>
            </a:r>
            <a:r>
              <a:rPr lang="en-US" sz="2800" i="1" dirty="0" smtClean="0"/>
              <a:t> surface with an intact </a:t>
            </a:r>
            <a:r>
              <a:rPr lang="en-US" sz="2800" i="1" dirty="0" err="1" smtClean="0"/>
              <a:t>condylar</a:t>
            </a:r>
            <a:r>
              <a:rPr lang="en-US" sz="2800" i="1" dirty="0" smtClean="0"/>
              <a:t> rim.</a:t>
            </a:r>
          </a:p>
          <a:p>
            <a:pPr>
              <a:buNone/>
            </a:pPr>
            <a:r>
              <a:rPr lang="en-US" sz="2800" i="1" dirty="0" smtClean="0"/>
              <a:t>Type 4 – fracture of the medial </a:t>
            </a:r>
            <a:r>
              <a:rPr lang="en-US" sz="2800" i="1" dirty="0" err="1" smtClean="0"/>
              <a:t>tibial</a:t>
            </a:r>
            <a:r>
              <a:rPr lang="en-US" sz="2800" i="1" dirty="0" smtClean="0"/>
              <a:t> </a:t>
            </a:r>
            <a:r>
              <a:rPr lang="en-US" sz="2800" i="1" dirty="0" err="1" smtClean="0"/>
              <a:t>condyle</a:t>
            </a:r>
            <a:r>
              <a:rPr lang="en-US" sz="2800" i="1" dirty="0" smtClean="0"/>
              <a:t>.</a:t>
            </a:r>
          </a:p>
          <a:p>
            <a:pPr>
              <a:buNone/>
            </a:pPr>
            <a:r>
              <a:rPr lang="en-US" sz="2800" i="1" dirty="0" smtClean="0"/>
              <a:t>Type 5 – fracture of both </a:t>
            </a:r>
            <a:r>
              <a:rPr lang="en-US" sz="2800" i="1" dirty="0" err="1" smtClean="0"/>
              <a:t>condyles</a:t>
            </a:r>
            <a:r>
              <a:rPr lang="en-US" sz="2800" i="1" dirty="0" smtClean="0"/>
              <a:t>.</a:t>
            </a:r>
          </a:p>
          <a:p>
            <a:pPr>
              <a:buNone/>
            </a:pPr>
            <a:r>
              <a:rPr lang="en-US" sz="2800" i="1" dirty="0" smtClean="0"/>
              <a:t>Type 6 – combined </a:t>
            </a:r>
            <a:r>
              <a:rPr lang="en-US" sz="2800" i="1" dirty="0" err="1" smtClean="0"/>
              <a:t>condylar</a:t>
            </a:r>
            <a:r>
              <a:rPr lang="en-US" sz="2800" i="1" dirty="0" smtClean="0"/>
              <a:t> and </a:t>
            </a:r>
            <a:r>
              <a:rPr lang="en-US" sz="2800" i="1" dirty="0" err="1" smtClean="0"/>
              <a:t>subcondylar</a:t>
            </a:r>
            <a:r>
              <a:rPr lang="en-US" sz="2800" i="1" dirty="0" smtClean="0"/>
              <a:t> fractures.</a:t>
            </a:r>
            <a:endParaRPr lang="en-US" sz="2800" dirty="0"/>
          </a:p>
        </p:txBody>
      </p:sp>
      <p:pic>
        <p:nvPicPr>
          <p:cNvPr id="2050" name="Picture 2"/>
          <p:cNvPicPr>
            <a:picLocks noChangeAspect="1" noChangeArrowheads="1"/>
          </p:cNvPicPr>
          <p:nvPr/>
        </p:nvPicPr>
        <p:blipFill>
          <a:blip r:embed="rId2" cstate="print"/>
          <a:srcRect/>
          <a:stretch>
            <a:fillRect/>
          </a:stretch>
        </p:blipFill>
        <p:spPr bwMode="auto">
          <a:xfrm>
            <a:off x="4495800" y="4495800"/>
            <a:ext cx="1295400" cy="23622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0" y="4495800"/>
            <a:ext cx="1371600" cy="2362200"/>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1447800" y="4495800"/>
            <a:ext cx="1409700" cy="2362200"/>
          </a:xfrm>
          <a:prstGeom prst="rect">
            <a:avLst/>
          </a:prstGeom>
          <a:noFill/>
          <a:ln w="9525">
            <a:noFill/>
            <a:miter lim="800000"/>
            <a:headEnd/>
            <a:tailEnd/>
          </a:ln>
          <a:effectLst/>
        </p:spPr>
      </p:pic>
      <p:pic>
        <p:nvPicPr>
          <p:cNvPr id="7" name="Picture 4"/>
          <p:cNvPicPr>
            <a:picLocks noChangeAspect="1" noChangeArrowheads="1"/>
          </p:cNvPicPr>
          <p:nvPr/>
        </p:nvPicPr>
        <p:blipFill>
          <a:blip r:embed="rId5" cstate="print"/>
          <a:srcRect/>
          <a:stretch>
            <a:fillRect/>
          </a:stretch>
        </p:blipFill>
        <p:spPr bwMode="auto">
          <a:xfrm>
            <a:off x="2895600" y="4495800"/>
            <a:ext cx="1409700" cy="2362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6" cstate="print"/>
          <a:srcRect/>
          <a:stretch>
            <a:fillRect/>
          </a:stretch>
        </p:blipFill>
        <p:spPr bwMode="auto">
          <a:xfrm>
            <a:off x="5867400" y="4419600"/>
            <a:ext cx="1409700" cy="27241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7" cstate="print"/>
          <a:srcRect/>
          <a:stretch>
            <a:fillRect/>
          </a:stretch>
        </p:blipFill>
        <p:spPr bwMode="auto">
          <a:xfrm>
            <a:off x="7239000" y="4495800"/>
            <a:ext cx="1219200" cy="2562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Operative treatment</a:t>
            </a:r>
            <a:endParaRPr lang="en-US" b="1" dirty="0">
              <a:solidFill>
                <a:srgbClr val="FF0000"/>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609600" y="1066800"/>
            <a:ext cx="1260278" cy="4525963"/>
          </a:xfrm>
          <a:prstGeom prst="rect">
            <a:avLst/>
          </a:prstGeom>
          <a:noFill/>
          <a:ln w="9525">
            <a:noFill/>
            <a:miter lim="800000"/>
            <a:headEnd/>
            <a:tailEnd/>
          </a:ln>
          <a:effectLst/>
        </p:spPr>
      </p:pic>
      <p:pic>
        <p:nvPicPr>
          <p:cNvPr id="5123" name="Picture 3" descr="C:\Users\DR.AHMED\Desktop\tibia2.jpg"/>
          <p:cNvPicPr>
            <a:picLocks noChangeAspect="1" noChangeArrowheads="1"/>
          </p:cNvPicPr>
          <p:nvPr/>
        </p:nvPicPr>
        <p:blipFill>
          <a:blip r:embed="rId3" cstate="print"/>
          <a:srcRect/>
          <a:stretch>
            <a:fillRect/>
          </a:stretch>
        </p:blipFill>
        <p:spPr bwMode="auto">
          <a:xfrm>
            <a:off x="4221163" y="2805113"/>
            <a:ext cx="701675" cy="1246187"/>
          </a:xfrm>
          <a:prstGeom prst="rect">
            <a:avLst/>
          </a:prstGeom>
          <a:noFill/>
        </p:spPr>
      </p:pic>
      <p:pic>
        <p:nvPicPr>
          <p:cNvPr id="5124" name="Picture 4" descr="C:\Users\DR.AHMED\Desktop\tibia2.jpg"/>
          <p:cNvPicPr>
            <a:picLocks noChangeAspect="1" noChangeArrowheads="1"/>
          </p:cNvPicPr>
          <p:nvPr/>
        </p:nvPicPr>
        <p:blipFill>
          <a:blip r:embed="rId3" cstate="print"/>
          <a:srcRect/>
          <a:stretch>
            <a:fillRect/>
          </a:stretch>
        </p:blipFill>
        <p:spPr bwMode="auto">
          <a:xfrm>
            <a:off x="2971800" y="1981200"/>
            <a:ext cx="2209800" cy="4419600"/>
          </a:xfrm>
          <a:prstGeom prst="rect">
            <a:avLst/>
          </a:prstGeom>
          <a:noFill/>
        </p:spPr>
      </p:pic>
      <p:pic>
        <p:nvPicPr>
          <p:cNvPr id="5125" name="Picture 5" descr="C:\Users\DR.AHMED\Desktop\ExternalFixTibia.jpg"/>
          <p:cNvPicPr>
            <a:picLocks noChangeAspect="1" noChangeArrowheads="1"/>
          </p:cNvPicPr>
          <p:nvPr/>
        </p:nvPicPr>
        <p:blipFill>
          <a:blip r:embed="rId4" cstate="print"/>
          <a:srcRect/>
          <a:stretch>
            <a:fillRect/>
          </a:stretch>
        </p:blipFill>
        <p:spPr bwMode="auto">
          <a:xfrm>
            <a:off x="6324600" y="1371600"/>
            <a:ext cx="2209800" cy="4419600"/>
          </a:xfrm>
          <a:prstGeom prst="rect">
            <a:avLst/>
          </a:prstGeom>
          <a:noFill/>
        </p:spPr>
      </p:pic>
      <p:pic>
        <p:nvPicPr>
          <p:cNvPr id="5126" name="Picture 6" descr="C:\Users\DR.AHMED\Desktop\images (5).jpg"/>
          <p:cNvPicPr>
            <a:picLocks noChangeAspect="1" noChangeArrowheads="1"/>
          </p:cNvPicPr>
          <p:nvPr/>
        </p:nvPicPr>
        <p:blipFill>
          <a:blip r:embed="rId5" cstate="print"/>
          <a:srcRect/>
          <a:stretch>
            <a:fillRect/>
          </a:stretch>
        </p:blipFill>
        <p:spPr bwMode="auto">
          <a:xfrm>
            <a:off x="5943600" y="5410200"/>
            <a:ext cx="2857500" cy="1600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HIGH-ENERGY FRACTURES</a:t>
            </a:r>
            <a:endParaRPr lang="en-US" b="1" i="1" dirty="0">
              <a:solidFill>
                <a:srgbClr val="FF0000"/>
              </a:solidFill>
            </a:endParaRPr>
          </a:p>
        </p:txBody>
      </p:sp>
      <p:sp>
        <p:nvSpPr>
          <p:cNvPr id="3" name="Content Placeholder 2"/>
          <p:cNvSpPr>
            <a:spLocks noGrp="1"/>
          </p:cNvSpPr>
          <p:nvPr>
            <p:ph idx="1"/>
          </p:nvPr>
        </p:nvSpPr>
        <p:spPr>
          <a:xfrm>
            <a:off x="0" y="1295400"/>
            <a:ext cx="9144000" cy="5181600"/>
          </a:xfrm>
        </p:spPr>
        <p:txBody>
          <a:bodyPr>
            <a:normAutofit fontScale="92500" lnSpcReduction="10000"/>
          </a:bodyPr>
          <a:lstStyle/>
          <a:p>
            <a:r>
              <a:rPr lang="en-US" dirty="0" smtClean="0"/>
              <a:t>Comminuted and segmental fractures, those associated</a:t>
            </a:r>
          </a:p>
          <a:p>
            <a:pPr>
              <a:buNone/>
            </a:pPr>
            <a:r>
              <a:rPr lang="en-US" dirty="0" smtClean="0"/>
              <a:t>with bone loss, and indeed any high-energy fracture</a:t>
            </a:r>
          </a:p>
          <a:p>
            <a:pPr>
              <a:buNone/>
            </a:pPr>
            <a:r>
              <a:rPr lang="en-US" dirty="0" smtClean="0"/>
              <a:t>that is </a:t>
            </a:r>
            <a:r>
              <a:rPr lang="en-US" b="1" dirty="0" smtClean="0">
                <a:solidFill>
                  <a:srgbClr val="00B0F0"/>
                </a:solidFill>
              </a:rPr>
              <a:t>inherently unstable</a:t>
            </a:r>
            <a:r>
              <a:rPr lang="en-US" dirty="0" smtClean="0"/>
              <a:t>, require early surgical</a:t>
            </a:r>
          </a:p>
          <a:p>
            <a:pPr>
              <a:buNone/>
            </a:pPr>
            <a:r>
              <a:rPr lang="en-US" dirty="0" smtClean="0"/>
              <a:t>stabilization. </a:t>
            </a:r>
            <a:r>
              <a:rPr lang="en-US" dirty="0" smtClean="0">
                <a:solidFill>
                  <a:srgbClr val="00B0F0"/>
                </a:solidFill>
              </a:rPr>
              <a:t>For closed fractures, external fixation</a:t>
            </a:r>
          </a:p>
          <a:p>
            <a:pPr>
              <a:buNone/>
            </a:pPr>
            <a:r>
              <a:rPr lang="en-US" dirty="0" smtClean="0">
                <a:solidFill>
                  <a:srgbClr val="00B0F0"/>
                </a:solidFill>
              </a:rPr>
              <a:t>and closed nailing are equally sui</a:t>
            </a:r>
            <a:r>
              <a:rPr lang="en-US" dirty="0" smtClean="0"/>
              <a:t>table; in both cases</a:t>
            </a:r>
          </a:p>
          <a:p>
            <a:pPr>
              <a:buNone/>
            </a:pPr>
            <a:r>
              <a:rPr lang="en-US" dirty="0" smtClean="0"/>
              <a:t>the tissues around the fracture are left undisturbed.</a:t>
            </a:r>
          </a:p>
          <a:p>
            <a:pPr>
              <a:buNone/>
            </a:pPr>
            <a:r>
              <a:rPr lang="en-US" dirty="0" smtClean="0"/>
              <a:t>For open fractures, the use of internal fixation has to be accompanied by judicious and expert debridement and prompt cover of the exposed bone and implant; alternatively, </a:t>
            </a:r>
            <a:r>
              <a:rPr lang="en-US" dirty="0" smtClean="0">
                <a:solidFill>
                  <a:srgbClr val="00B0F0"/>
                </a:solidFill>
              </a:rPr>
              <a:t>external fixation can be safer if these pre-requisites cannot be met.</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OPEN FRACTURES</a:t>
            </a:r>
            <a:endParaRPr lang="en-US" b="1" i="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The  treatment of open </a:t>
            </a:r>
            <a:r>
              <a:rPr lang="en-US" dirty="0" err="1" smtClean="0"/>
              <a:t>tibial</a:t>
            </a:r>
            <a:r>
              <a:rPr lang="en-US" dirty="0" smtClean="0"/>
              <a:t> fractures is:</a:t>
            </a:r>
          </a:p>
          <a:p>
            <a:pPr>
              <a:buNone/>
            </a:pPr>
            <a:r>
              <a:rPr lang="en-US" dirty="0" smtClean="0"/>
              <a:t>• antibiotics</a:t>
            </a:r>
          </a:p>
          <a:p>
            <a:pPr>
              <a:buNone/>
            </a:pPr>
            <a:r>
              <a:rPr lang="en-US" dirty="0" smtClean="0"/>
              <a:t>• debridement</a:t>
            </a:r>
          </a:p>
          <a:p>
            <a:pPr>
              <a:buNone/>
            </a:pPr>
            <a:r>
              <a:rPr lang="en-US" dirty="0" smtClean="0"/>
              <a:t>• stabilization</a:t>
            </a:r>
          </a:p>
          <a:p>
            <a:pPr>
              <a:buNone/>
            </a:pPr>
            <a:r>
              <a:rPr lang="en-US" dirty="0" smtClean="0"/>
              <a:t>• prompt soft-tissue cover</a:t>
            </a:r>
          </a:p>
          <a:p>
            <a:pPr>
              <a:buNone/>
            </a:pPr>
            <a:r>
              <a:rPr lang="en-US" dirty="0" smtClean="0"/>
              <a:t>• rehabilitation.</a:t>
            </a:r>
            <a:endParaRPr lang="en-US" dirty="0"/>
          </a:p>
        </p:txBody>
      </p:sp>
      <p:pic>
        <p:nvPicPr>
          <p:cNvPr id="6146" name="Picture 2" descr="C:\Users\DR.AHMED\Desktop\images (6).jpg"/>
          <p:cNvPicPr>
            <a:picLocks noChangeAspect="1" noChangeArrowheads="1"/>
          </p:cNvPicPr>
          <p:nvPr/>
        </p:nvPicPr>
        <p:blipFill>
          <a:blip r:embed="rId2" cstate="print"/>
          <a:srcRect/>
          <a:stretch>
            <a:fillRect/>
          </a:stretch>
        </p:blipFill>
        <p:spPr bwMode="auto">
          <a:xfrm>
            <a:off x="5029200" y="2362200"/>
            <a:ext cx="3886200" cy="3429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152400" y="304800"/>
            <a:ext cx="8763000" cy="6324600"/>
          </a:xfrm>
        </p:spPr>
        <p:txBody>
          <a:bodyPr>
            <a:normAutofit fontScale="92500" lnSpcReduction="20000"/>
          </a:bodyPr>
          <a:lstStyle/>
          <a:p>
            <a:r>
              <a:rPr lang="en-US" sz="3500" b="1" i="1" dirty="0" smtClean="0">
                <a:solidFill>
                  <a:srgbClr val="FF0000"/>
                </a:solidFill>
              </a:rPr>
              <a:t>Antibiotics</a:t>
            </a:r>
            <a:r>
              <a:rPr lang="en-US" dirty="0" smtClean="0"/>
              <a:t> are started immediately. A first- or second-generation cephalosporin is suitable for</a:t>
            </a:r>
          </a:p>
          <a:p>
            <a:pPr>
              <a:buNone/>
            </a:pPr>
            <a:r>
              <a:rPr lang="en-US" dirty="0" err="1" smtClean="0"/>
              <a:t>Gustilo</a:t>
            </a:r>
            <a:r>
              <a:rPr lang="en-US" dirty="0" smtClean="0"/>
              <a:t> grades I–IIIA wounds but more severe grades may benefit from Gram-negative cover as well (an </a:t>
            </a:r>
            <a:r>
              <a:rPr lang="en-US" dirty="0" err="1" smtClean="0"/>
              <a:t>aminoglycoside</a:t>
            </a:r>
            <a:r>
              <a:rPr lang="en-US" dirty="0" smtClean="0"/>
              <a:t> such as </a:t>
            </a:r>
            <a:r>
              <a:rPr lang="en-US" dirty="0" err="1" smtClean="0"/>
              <a:t>gentamicin</a:t>
            </a:r>
            <a:r>
              <a:rPr lang="en-US" dirty="0" smtClean="0"/>
              <a:t> is often used).With an adequate debridement, the antibiotics are continued for 24 hours in a grade 1 fracture and 72 hours in more severe grades (</a:t>
            </a:r>
            <a:r>
              <a:rPr lang="en-US" b="1" i="1" dirty="0" err="1" smtClean="0">
                <a:solidFill>
                  <a:srgbClr val="0070C0"/>
                </a:solidFill>
              </a:rPr>
              <a:t>donot</a:t>
            </a:r>
            <a:r>
              <a:rPr lang="en-US" b="1" i="1" dirty="0" smtClean="0">
                <a:solidFill>
                  <a:srgbClr val="0070C0"/>
                </a:solidFill>
              </a:rPr>
              <a:t> miss specific </a:t>
            </a:r>
            <a:r>
              <a:rPr lang="en-US" b="1" i="1" dirty="0" err="1" smtClean="0">
                <a:solidFill>
                  <a:srgbClr val="0070C0"/>
                </a:solidFill>
              </a:rPr>
              <a:t>antisera</a:t>
            </a:r>
            <a:r>
              <a:rPr lang="en-US" b="1" i="1" dirty="0" smtClean="0">
                <a:solidFill>
                  <a:srgbClr val="0070C0"/>
                </a:solidFill>
              </a:rPr>
              <a:t> for tetanus and gas gangrene</a:t>
            </a:r>
            <a:r>
              <a:rPr lang="en-US" dirty="0" smtClean="0"/>
              <a:t>).</a:t>
            </a:r>
          </a:p>
          <a:p>
            <a:r>
              <a:rPr lang="en-US" sz="3500" b="1" i="1" dirty="0" smtClean="0">
                <a:solidFill>
                  <a:srgbClr val="FF0000"/>
                </a:solidFill>
              </a:rPr>
              <a:t>Adequate debridement </a:t>
            </a:r>
            <a:r>
              <a:rPr lang="en-US" dirty="0" smtClean="0"/>
              <a:t>is possible only if the original wound is </a:t>
            </a:r>
            <a:r>
              <a:rPr lang="en-US" dirty="0" err="1" smtClean="0"/>
              <a:t>extended,All</a:t>
            </a:r>
            <a:r>
              <a:rPr lang="en-US" dirty="0" smtClean="0"/>
              <a:t> dead and foreign material is removed; this includes bone without significant soft-tissue attachments.</a:t>
            </a:r>
          </a:p>
          <a:p>
            <a:r>
              <a:rPr lang="en-US" dirty="0" smtClean="0"/>
              <a:t>Tissue of doubtful viability may be left for a second look in 48 hours.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0" y="533400"/>
            <a:ext cx="9144000" cy="6096000"/>
          </a:xfrm>
        </p:spPr>
        <p:txBody>
          <a:bodyPr>
            <a:normAutofit fontScale="92500" lnSpcReduction="10000"/>
          </a:bodyPr>
          <a:lstStyle/>
          <a:p>
            <a:r>
              <a:rPr lang="en-US" dirty="0" smtClean="0"/>
              <a:t>It is important to </a:t>
            </a:r>
            <a:r>
              <a:rPr lang="en-US" b="1" i="1" dirty="0" smtClean="0">
                <a:solidFill>
                  <a:srgbClr val="FF0000"/>
                </a:solidFill>
              </a:rPr>
              <a:t>stabilize the fracture</a:t>
            </a:r>
            <a:r>
              <a:rPr lang="en-US" dirty="0" smtClean="0"/>
              <a:t>. </a:t>
            </a:r>
            <a:r>
              <a:rPr lang="en-US" b="1" i="1" dirty="0" smtClean="0"/>
              <a:t>For </a:t>
            </a:r>
            <a:r>
              <a:rPr lang="en-US" b="1" i="1" dirty="0" err="1" smtClean="0">
                <a:solidFill>
                  <a:srgbClr val="FF0000"/>
                </a:solidFill>
              </a:rPr>
              <a:t>Gustilo</a:t>
            </a:r>
            <a:endParaRPr lang="en-US" b="1" i="1" dirty="0" smtClean="0">
              <a:solidFill>
                <a:srgbClr val="FF0000"/>
              </a:solidFill>
            </a:endParaRPr>
          </a:p>
          <a:p>
            <a:pPr>
              <a:buNone/>
            </a:pPr>
            <a:r>
              <a:rPr lang="en-US" b="1" i="1" dirty="0" smtClean="0">
                <a:solidFill>
                  <a:srgbClr val="FF0000"/>
                </a:solidFill>
              </a:rPr>
              <a:t>I, II and IIIA injuries, locked </a:t>
            </a:r>
            <a:r>
              <a:rPr lang="en-US" b="1" i="1" dirty="0" err="1" smtClean="0">
                <a:solidFill>
                  <a:srgbClr val="FF0000"/>
                </a:solidFill>
              </a:rPr>
              <a:t>intramedullary</a:t>
            </a:r>
            <a:r>
              <a:rPr lang="en-US" b="1" i="1" dirty="0" smtClean="0">
                <a:solidFill>
                  <a:srgbClr val="FF0000"/>
                </a:solidFill>
              </a:rPr>
              <a:t> nailing is</a:t>
            </a:r>
          </a:p>
          <a:p>
            <a:pPr>
              <a:buNone/>
            </a:pPr>
            <a:r>
              <a:rPr lang="en-US" b="1" i="1" dirty="0" smtClean="0">
                <a:solidFill>
                  <a:srgbClr val="FF0000"/>
                </a:solidFill>
              </a:rPr>
              <a:t>permissible as definitive</a:t>
            </a:r>
            <a:r>
              <a:rPr lang="en-US" dirty="0" smtClean="0"/>
              <a:t> wound cover is usually possible at the time of debridement. For more severe grades of open </a:t>
            </a:r>
            <a:r>
              <a:rPr lang="en-US" dirty="0" err="1" smtClean="0"/>
              <a:t>tibial</a:t>
            </a:r>
            <a:r>
              <a:rPr lang="en-US" dirty="0" smtClean="0"/>
              <a:t> fracture, internal fixation should be performed only at the time of definitive soft tissue cover. If this is not feasible at the time of primary debridement, the fracture should be stabilized temporarily with a spanning </a:t>
            </a:r>
            <a:r>
              <a:rPr lang="en-US" b="1" dirty="0" smtClean="0">
                <a:solidFill>
                  <a:srgbClr val="FF0000"/>
                </a:solidFill>
              </a:rPr>
              <a:t>external </a:t>
            </a:r>
            <a:r>
              <a:rPr lang="en-US" b="1" dirty="0" err="1" smtClean="0">
                <a:solidFill>
                  <a:srgbClr val="FF0000"/>
                </a:solidFill>
              </a:rPr>
              <a:t>fixator</a:t>
            </a:r>
            <a:r>
              <a:rPr lang="en-US" b="1" dirty="0" smtClean="0">
                <a:solidFill>
                  <a:srgbClr val="FF0000"/>
                </a:solidFill>
              </a:rPr>
              <a:t>.</a:t>
            </a:r>
          </a:p>
          <a:p>
            <a:pPr>
              <a:buNone/>
            </a:pPr>
            <a:r>
              <a:rPr lang="en-US" dirty="0" smtClean="0"/>
              <a:t>       Severe grades of open fractures should, when ever possible, be managed from the  outset under the combined care of an </a:t>
            </a:r>
            <a:r>
              <a:rPr lang="en-US" dirty="0" err="1" smtClean="0"/>
              <a:t>orthopaedic</a:t>
            </a:r>
            <a:r>
              <a:rPr lang="en-US" dirty="0" smtClean="0"/>
              <a:t> surgeon and a plastic surgeon for </a:t>
            </a:r>
            <a:r>
              <a:rPr lang="en-US" b="1" i="1" dirty="0" smtClean="0">
                <a:solidFill>
                  <a:srgbClr val="FF0000"/>
                </a:solidFill>
              </a:rPr>
              <a:t>soft tissue cover</a:t>
            </a:r>
            <a:r>
              <a:rPr lang="en-US" dirty="0" smtClean="0"/>
              <a:t>.</a:t>
            </a:r>
          </a:p>
          <a:p>
            <a:pPr>
              <a:buNone/>
            </a:pP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
            <a:ext cx="8229600" cy="1143000"/>
          </a:xfrm>
        </p:spPr>
        <p:txBody>
          <a:bodyPr>
            <a:normAutofit fontScale="90000"/>
          </a:bodyPr>
          <a:lstStyle/>
          <a:p>
            <a:r>
              <a:rPr lang="en-US" dirty="0" smtClean="0"/>
              <a:t>C</a:t>
            </a:r>
            <a:br>
              <a:rPr lang="en-US" dirty="0" smtClean="0"/>
            </a:br>
            <a:r>
              <a:rPr lang="en-US" sz="4900" b="1" i="1" dirty="0" smtClean="0">
                <a:solidFill>
                  <a:srgbClr val="FF0000"/>
                </a:solidFill>
              </a:rPr>
              <a:t>Complications</a:t>
            </a:r>
            <a:endParaRPr lang="en-US" b="1" i="1" dirty="0">
              <a:solidFill>
                <a:srgbClr val="FF0000"/>
              </a:solidFill>
            </a:endParaRPr>
          </a:p>
        </p:txBody>
      </p:sp>
      <p:sp>
        <p:nvSpPr>
          <p:cNvPr id="3" name="Content Placeholder 2"/>
          <p:cNvSpPr>
            <a:spLocks noGrp="1"/>
          </p:cNvSpPr>
          <p:nvPr>
            <p:ph idx="1"/>
          </p:nvPr>
        </p:nvSpPr>
        <p:spPr>
          <a:xfrm>
            <a:off x="0" y="914400"/>
            <a:ext cx="8991600" cy="5791200"/>
          </a:xfrm>
        </p:spPr>
        <p:txBody>
          <a:bodyPr>
            <a:normAutofit fontScale="85000" lnSpcReduction="10000"/>
          </a:bodyPr>
          <a:lstStyle/>
          <a:p>
            <a:pPr>
              <a:buNone/>
            </a:pPr>
            <a:r>
              <a:rPr lang="en-US" sz="3800" b="1" i="1" dirty="0" smtClean="0">
                <a:solidFill>
                  <a:srgbClr val="FF0000"/>
                </a:solidFill>
              </a:rPr>
              <a:t>A-Early complications</a:t>
            </a:r>
          </a:p>
          <a:p>
            <a:pPr>
              <a:buNone/>
            </a:pPr>
            <a:r>
              <a:rPr lang="en-US" b="1" i="1" dirty="0" smtClean="0">
                <a:solidFill>
                  <a:srgbClr val="00B050"/>
                </a:solidFill>
              </a:rPr>
              <a:t>1-VASCULAR INJURY </a:t>
            </a:r>
            <a:r>
              <a:rPr lang="en-US" dirty="0" smtClean="0"/>
              <a:t>:Fractures of the proximal half of the tibia may damage the </a:t>
            </a:r>
            <a:r>
              <a:rPr lang="en-US" dirty="0" err="1" smtClean="0"/>
              <a:t>popliteal</a:t>
            </a:r>
            <a:r>
              <a:rPr lang="en-US" dirty="0" smtClean="0"/>
              <a:t> artery. This is an emergency of the first order, requiring exploration and repair.</a:t>
            </a:r>
          </a:p>
          <a:p>
            <a:pPr>
              <a:buNone/>
            </a:pPr>
            <a:r>
              <a:rPr lang="en-US" b="1" i="1" dirty="0" smtClean="0">
                <a:solidFill>
                  <a:srgbClr val="00B050"/>
                </a:solidFill>
              </a:rPr>
              <a:t>2-COMPARTMENT SYNDROME</a:t>
            </a:r>
          </a:p>
          <a:p>
            <a:pPr>
              <a:buNone/>
            </a:pPr>
            <a:r>
              <a:rPr lang="en-US" dirty="0" smtClean="0"/>
              <a:t> </a:t>
            </a:r>
            <a:r>
              <a:rPr lang="en-US" dirty="0" err="1" smtClean="0"/>
              <a:t>Tibial</a:t>
            </a:r>
            <a:r>
              <a:rPr lang="en-US" dirty="0" smtClean="0"/>
              <a:t> fractures – both open and closed – are among</a:t>
            </a:r>
          </a:p>
          <a:p>
            <a:pPr>
              <a:buNone/>
            </a:pPr>
            <a:r>
              <a:rPr lang="en-US" dirty="0" smtClean="0"/>
              <a:t>the commonest causes of compartment syndrome in</a:t>
            </a:r>
          </a:p>
          <a:p>
            <a:pPr>
              <a:buNone/>
            </a:pPr>
            <a:r>
              <a:rPr lang="en-US" dirty="0" smtClean="0"/>
              <a:t>the leg. </a:t>
            </a:r>
            <a:r>
              <a:rPr lang="en-US" dirty="0" smtClean="0">
                <a:solidFill>
                  <a:srgbClr val="0070C0"/>
                </a:solidFill>
              </a:rPr>
              <a:t>The combination of tissue </a:t>
            </a:r>
            <a:r>
              <a:rPr lang="en-US" dirty="0" err="1" smtClean="0">
                <a:solidFill>
                  <a:srgbClr val="0070C0"/>
                </a:solidFill>
              </a:rPr>
              <a:t>oedema</a:t>
            </a:r>
            <a:r>
              <a:rPr lang="en-US" dirty="0" smtClean="0">
                <a:solidFill>
                  <a:srgbClr val="0070C0"/>
                </a:solidFill>
              </a:rPr>
              <a:t> and bleeding</a:t>
            </a:r>
          </a:p>
          <a:p>
            <a:pPr>
              <a:buNone/>
            </a:pPr>
            <a:r>
              <a:rPr lang="en-US" dirty="0" smtClean="0">
                <a:solidFill>
                  <a:srgbClr val="0070C0"/>
                </a:solidFill>
              </a:rPr>
              <a:t>(oozing) causes swelling in the muscle compartments</a:t>
            </a:r>
          </a:p>
          <a:p>
            <a:pPr>
              <a:buNone/>
            </a:pPr>
            <a:r>
              <a:rPr lang="en-US" dirty="0" smtClean="0"/>
              <a:t>and this may precipitate </a:t>
            </a:r>
            <a:r>
              <a:rPr lang="en-US" dirty="0" err="1" smtClean="0"/>
              <a:t>ischaemia</a:t>
            </a:r>
            <a:r>
              <a:rPr lang="en-US" dirty="0" smtClean="0"/>
              <a:t>. The diagnosis is usually suspected on clinical grounds. Warning symptoms are increasing pain, a feeling of tightness or ‘bursting’ in the leg and numbness in the leg or foot.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txBody>
          <a:bodyPr>
            <a:normAutofit fontScale="90000"/>
          </a:bodyPr>
          <a:lstStyle/>
          <a:p>
            <a:endParaRPr lang="en-US" dirty="0"/>
          </a:p>
        </p:txBody>
      </p:sp>
      <p:sp>
        <p:nvSpPr>
          <p:cNvPr id="3" name="Content Placeholder 2"/>
          <p:cNvSpPr>
            <a:spLocks noGrp="1"/>
          </p:cNvSpPr>
          <p:nvPr>
            <p:ph idx="1"/>
          </p:nvPr>
        </p:nvSpPr>
        <p:spPr>
          <a:xfrm>
            <a:off x="0" y="228600"/>
            <a:ext cx="9144000" cy="6629400"/>
          </a:xfrm>
        </p:spPr>
        <p:txBody>
          <a:bodyPr/>
          <a:lstStyle/>
          <a:p>
            <a:r>
              <a:rPr lang="en-US" i="1" dirty="0" err="1" smtClean="0"/>
              <a:t>Fasciotomy</a:t>
            </a:r>
            <a:r>
              <a:rPr lang="en-US" i="1" dirty="0" smtClean="0"/>
              <a:t> and decompression Once the diagnosis is </a:t>
            </a:r>
            <a:r>
              <a:rPr lang="en-US" dirty="0" smtClean="0"/>
              <a:t>made, decompression should be carried out with the minimum delay – </a:t>
            </a:r>
            <a:r>
              <a:rPr lang="en-US" i="1" dirty="0" smtClean="0"/>
              <a:t>and that mean decompression of all four compartments at the first operation. This is best and </a:t>
            </a:r>
            <a:r>
              <a:rPr lang="en-US" dirty="0" smtClean="0"/>
              <a:t>most safely accomplished through two incisions.</a:t>
            </a:r>
            <a:endParaRPr lang="en-US" dirty="0"/>
          </a:p>
        </p:txBody>
      </p:sp>
      <p:pic>
        <p:nvPicPr>
          <p:cNvPr id="1026" name="Picture 2" descr="E:\AHMED flash ram\CME1\319436_264130260276147_136379769717864_867845_2098852301_n.jpg"/>
          <p:cNvPicPr>
            <a:picLocks noChangeAspect="1" noChangeArrowheads="1"/>
          </p:cNvPicPr>
          <p:nvPr/>
        </p:nvPicPr>
        <p:blipFill>
          <a:blip r:embed="rId2" cstate="print"/>
          <a:srcRect/>
          <a:stretch>
            <a:fillRect/>
          </a:stretch>
        </p:blipFill>
        <p:spPr bwMode="auto">
          <a:xfrm>
            <a:off x="5638800" y="2667000"/>
            <a:ext cx="2800350" cy="41910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3200400" y="3352800"/>
            <a:ext cx="2209800" cy="3505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09600" y="3352800"/>
            <a:ext cx="2219325"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630362"/>
          </a:xfrm>
        </p:spPr>
        <p:txBody>
          <a:bodyPr>
            <a:noAutofit/>
          </a:bodyPr>
          <a:lstStyle/>
          <a:p>
            <a:pPr algn="l"/>
            <a:r>
              <a:rPr lang="en-US" sz="2000" b="1" dirty="0" err="1" smtClean="0"/>
              <a:t>Fasciotomies</a:t>
            </a:r>
            <a:r>
              <a:rPr lang="en-US" sz="2000" b="1" dirty="0" smtClean="0"/>
              <a:t> for compartment decompression</a:t>
            </a:r>
            <a:br>
              <a:rPr lang="en-US" sz="2000" b="1" dirty="0" smtClean="0"/>
            </a:br>
            <a:r>
              <a:rPr lang="en-US" sz="2000" dirty="0" smtClean="0"/>
              <a:t> </a:t>
            </a:r>
            <a:r>
              <a:rPr lang="en-US" sz="2000" b="1" dirty="0" smtClean="0"/>
              <a:t>(1) The first incision is usually </a:t>
            </a:r>
            <a:r>
              <a:rPr lang="en-US" sz="2000" b="1" dirty="0" err="1" smtClean="0"/>
              <a:t>anterolateral</a:t>
            </a:r>
            <a:r>
              <a:rPr lang="en-US" sz="2000" b="1" dirty="0" smtClean="0"/>
              <a:t>, giving access to </a:t>
            </a:r>
            <a:r>
              <a:rPr lang="en-US" sz="2000" b="1" dirty="0" err="1" smtClean="0"/>
              <a:t>theanterior</a:t>
            </a:r>
            <a:r>
              <a:rPr lang="en-US" sz="2000" b="1" dirty="0" smtClean="0"/>
              <a:t> and lateral compartments (2)second incision which is made a finger’s breadth behind the </a:t>
            </a:r>
            <a:r>
              <a:rPr lang="en-US" sz="2000" b="1" dirty="0" err="1" smtClean="0"/>
              <a:t>posteromedial</a:t>
            </a:r>
            <a:r>
              <a:rPr lang="en-US" sz="2000" b="1" dirty="0" smtClean="0"/>
              <a:t> border of the tibia.</a:t>
            </a:r>
            <a:endParaRPr lang="en-US" sz="20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8600" y="2332037"/>
            <a:ext cx="2328386" cy="45259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590800" y="1943100"/>
            <a:ext cx="2400300" cy="49149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257800" y="1990725"/>
            <a:ext cx="3657600" cy="4867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endParaRPr lang="en-US" dirty="0"/>
          </a:p>
        </p:txBody>
      </p:sp>
      <p:sp>
        <p:nvSpPr>
          <p:cNvPr id="3" name="Content Placeholder 2"/>
          <p:cNvSpPr>
            <a:spLocks noGrp="1"/>
          </p:cNvSpPr>
          <p:nvPr>
            <p:ph idx="1"/>
          </p:nvPr>
        </p:nvSpPr>
        <p:spPr>
          <a:xfrm>
            <a:off x="0" y="609600"/>
            <a:ext cx="8991600" cy="6248400"/>
          </a:xfrm>
        </p:spPr>
        <p:txBody>
          <a:bodyPr>
            <a:normAutofit/>
          </a:bodyPr>
          <a:lstStyle/>
          <a:p>
            <a:pPr>
              <a:buNone/>
            </a:pPr>
            <a:r>
              <a:rPr lang="en-US" sz="3300" b="1" i="1" dirty="0" smtClean="0">
                <a:solidFill>
                  <a:srgbClr val="FF0000"/>
                </a:solidFill>
              </a:rPr>
              <a:t>3-INFECTION</a:t>
            </a:r>
          </a:p>
          <a:p>
            <a:r>
              <a:rPr lang="en-US" dirty="0" smtClean="0"/>
              <a:t>Open fractures are always at risk; even a small perforation should be treated with respect and debridement carried out before the wound is closed. If the diagnosis is suspected, wound swabs and blood samples should be taken and antibiotic treatment started forthwith, using a ‘</a:t>
            </a:r>
            <a:r>
              <a:rPr lang="en-US" b="1" dirty="0" smtClean="0">
                <a:solidFill>
                  <a:srgbClr val="0070C0"/>
                </a:solidFill>
              </a:rPr>
              <a:t>best guess</a:t>
            </a:r>
            <a:r>
              <a:rPr lang="en-US" dirty="0" smtClean="0"/>
              <a:t>’  intravenous preparation; once the laboratory results are </a:t>
            </a:r>
            <a:r>
              <a:rPr lang="en-US" dirty="0" err="1" smtClean="0"/>
              <a:t>obtained,a</a:t>
            </a:r>
            <a:r>
              <a:rPr lang="en-US" dirty="0" smtClean="0"/>
              <a:t> more suitable antibiotic may be substituted.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B-Late complications</a:t>
            </a:r>
            <a:endParaRPr lang="en-US" b="1" i="1" dirty="0">
              <a:solidFill>
                <a:srgbClr val="FF0000"/>
              </a:solidFill>
            </a:endParaRPr>
          </a:p>
        </p:txBody>
      </p:sp>
      <p:sp>
        <p:nvSpPr>
          <p:cNvPr id="3" name="Content Placeholder 2"/>
          <p:cNvSpPr>
            <a:spLocks noGrp="1"/>
          </p:cNvSpPr>
          <p:nvPr>
            <p:ph idx="1"/>
          </p:nvPr>
        </p:nvSpPr>
        <p:spPr>
          <a:xfrm>
            <a:off x="0" y="1600200"/>
            <a:ext cx="9144000" cy="4525963"/>
          </a:xfrm>
        </p:spPr>
        <p:txBody>
          <a:bodyPr>
            <a:normAutofit fontScale="85000" lnSpcReduction="20000"/>
          </a:bodyPr>
          <a:lstStyle/>
          <a:p>
            <a:r>
              <a:rPr lang="en-US" sz="3300" b="1" i="1" u="sng" dirty="0" smtClean="0">
                <a:solidFill>
                  <a:srgbClr val="FF0000"/>
                </a:solidFill>
              </a:rPr>
              <a:t>1-Malunion:</a:t>
            </a:r>
            <a:r>
              <a:rPr lang="en-US" sz="3300" i="1" dirty="0" smtClean="0"/>
              <a:t> </a:t>
            </a:r>
            <a:r>
              <a:rPr lang="en-US" i="1" dirty="0" smtClean="0"/>
              <a:t>Slight </a:t>
            </a:r>
            <a:r>
              <a:rPr lang="en-US" b="1" i="1" dirty="0" smtClean="0">
                <a:solidFill>
                  <a:srgbClr val="0070C0"/>
                </a:solidFill>
              </a:rPr>
              <a:t>shortening (up to 1.5 cm) </a:t>
            </a:r>
            <a:r>
              <a:rPr lang="en-US" i="1" dirty="0" smtClean="0"/>
              <a:t>is usually </a:t>
            </a:r>
            <a:r>
              <a:rPr lang="en-US" dirty="0" smtClean="0"/>
              <a:t>of little consequence, but </a:t>
            </a:r>
            <a:r>
              <a:rPr lang="en-US" b="1" dirty="0" smtClean="0">
                <a:solidFill>
                  <a:srgbClr val="0070C0"/>
                </a:solidFill>
              </a:rPr>
              <a:t>rotation and </a:t>
            </a:r>
            <a:r>
              <a:rPr lang="en-US" b="1" dirty="0" err="1" smtClean="0">
                <a:solidFill>
                  <a:srgbClr val="0070C0"/>
                </a:solidFill>
              </a:rPr>
              <a:t>angulation</a:t>
            </a:r>
            <a:r>
              <a:rPr lang="en-US" b="1" dirty="0" smtClean="0">
                <a:solidFill>
                  <a:srgbClr val="0070C0"/>
                </a:solidFill>
              </a:rPr>
              <a:t> deformity</a:t>
            </a:r>
            <a:r>
              <a:rPr lang="en-US" dirty="0" smtClean="0"/>
              <a:t>, apart from being unsightly, can be disabling because the knee and ankle no longer move in the same plane.</a:t>
            </a:r>
          </a:p>
          <a:p>
            <a:r>
              <a:rPr lang="en-US" b="1" dirty="0" smtClean="0">
                <a:solidFill>
                  <a:srgbClr val="0070C0"/>
                </a:solidFill>
              </a:rPr>
              <a:t> </a:t>
            </a:r>
            <a:r>
              <a:rPr lang="en-US" b="1" dirty="0" err="1" smtClean="0">
                <a:solidFill>
                  <a:srgbClr val="0070C0"/>
                </a:solidFill>
              </a:rPr>
              <a:t>Angulation</a:t>
            </a:r>
            <a:r>
              <a:rPr lang="en-US" b="1" dirty="0" smtClean="0">
                <a:solidFill>
                  <a:srgbClr val="0070C0"/>
                </a:solidFill>
              </a:rPr>
              <a:t> </a:t>
            </a:r>
            <a:r>
              <a:rPr lang="en-US" dirty="0" smtClean="0">
                <a:solidFill>
                  <a:srgbClr val="0070C0"/>
                </a:solidFill>
              </a:rPr>
              <a:t>should be prevented at all </a:t>
            </a:r>
            <a:r>
              <a:rPr lang="en-US" dirty="0" err="1" smtClean="0">
                <a:solidFill>
                  <a:srgbClr val="0070C0"/>
                </a:solidFill>
              </a:rPr>
              <a:t>stages;anything</a:t>
            </a:r>
            <a:r>
              <a:rPr lang="en-US" dirty="0" smtClean="0">
                <a:solidFill>
                  <a:srgbClr val="0070C0"/>
                </a:solidFill>
              </a:rPr>
              <a:t> more than 7 degrees </a:t>
            </a:r>
            <a:r>
              <a:rPr lang="en-US" dirty="0" smtClean="0"/>
              <a:t>in either plane is unacceptable. </a:t>
            </a:r>
            <a:r>
              <a:rPr lang="en-US" dirty="0" err="1" smtClean="0"/>
              <a:t>Varus</a:t>
            </a:r>
            <a:r>
              <a:rPr lang="en-US" dirty="0" smtClean="0"/>
              <a:t> or </a:t>
            </a:r>
            <a:r>
              <a:rPr lang="en-US" dirty="0" err="1" smtClean="0"/>
              <a:t>valgus</a:t>
            </a:r>
            <a:r>
              <a:rPr lang="en-US" dirty="0" smtClean="0"/>
              <a:t> </a:t>
            </a:r>
            <a:r>
              <a:rPr lang="en-US" dirty="0" err="1" smtClean="0"/>
              <a:t>angulation</a:t>
            </a:r>
            <a:r>
              <a:rPr lang="en-US" dirty="0" smtClean="0"/>
              <a:t> will alter the axis of loading through the knee or ankle, causing increased stress in some part of the joint. This is often cited as </a:t>
            </a:r>
            <a:r>
              <a:rPr lang="en-US" dirty="0" err="1" smtClean="0"/>
              <a:t>acause</a:t>
            </a:r>
            <a:r>
              <a:rPr lang="en-US" dirty="0" smtClean="0"/>
              <a:t> of </a:t>
            </a:r>
            <a:r>
              <a:rPr lang="en-US" b="1" dirty="0" smtClean="0">
                <a:solidFill>
                  <a:srgbClr val="0070C0"/>
                </a:solidFill>
              </a:rPr>
              <a:t>secondary osteoarthritis</a:t>
            </a:r>
            <a:r>
              <a:rPr lang="en-US" dirty="0" smtClean="0"/>
              <a:t>.</a:t>
            </a:r>
          </a:p>
          <a:p>
            <a:pPr>
              <a:buNone/>
            </a:pPr>
            <a:r>
              <a:rPr lang="en-US" dirty="0" smtClean="0"/>
              <a:t>      Late deformity, if marked, should be corrected by</a:t>
            </a:r>
          </a:p>
          <a:p>
            <a:pPr>
              <a:buNone/>
            </a:pPr>
            <a:r>
              <a:rPr lang="en-US" dirty="0" smtClean="0"/>
              <a:t>    </a:t>
            </a:r>
            <a:r>
              <a:rPr lang="en-US" dirty="0" err="1" smtClean="0"/>
              <a:t>tibial</a:t>
            </a:r>
            <a:r>
              <a:rPr lang="en-US" dirty="0" smtClean="0"/>
              <a:t> </a:t>
            </a:r>
            <a:r>
              <a:rPr lang="en-US" dirty="0" err="1" smtClean="0"/>
              <a:t>osteotomy</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Clinical features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The knee is </a:t>
            </a:r>
            <a:r>
              <a:rPr lang="en-US" dirty="0" smtClean="0">
                <a:solidFill>
                  <a:srgbClr val="FF0000"/>
                </a:solidFill>
              </a:rPr>
              <a:t>swollen</a:t>
            </a:r>
            <a:r>
              <a:rPr lang="en-US" dirty="0" smtClean="0"/>
              <a:t> and may be deformed. Bruising is usually extensive and the tissues feel </a:t>
            </a:r>
            <a:r>
              <a:rPr lang="en-US" dirty="0" smtClean="0">
                <a:solidFill>
                  <a:srgbClr val="FF0000"/>
                </a:solidFill>
              </a:rPr>
              <a:t>‘doughy’ because  of </a:t>
            </a:r>
            <a:r>
              <a:rPr lang="en-US" dirty="0" err="1" smtClean="0">
                <a:solidFill>
                  <a:srgbClr val="FF0000"/>
                </a:solidFill>
              </a:rPr>
              <a:t>haemarthrosis</a:t>
            </a:r>
            <a:r>
              <a:rPr lang="en-US" dirty="0" smtClean="0"/>
              <a:t>.</a:t>
            </a:r>
          </a:p>
          <a:p>
            <a:r>
              <a:rPr lang="en-US" dirty="0" smtClean="0"/>
              <a:t> Examining the knee may suggest medial or lateral </a:t>
            </a:r>
            <a:r>
              <a:rPr lang="en-US" dirty="0" smtClean="0">
                <a:solidFill>
                  <a:srgbClr val="FF0000"/>
                </a:solidFill>
              </a:rPr>
              <a:t>instability</a:t>
            </a:r>
            <a:r>
              <a:rPr lang="en-US" dirty="0" smtClean="0"/>
              <a:t> but this is usually painful and adds little to the x-ray diagnosis. More  importantly, the leg and foot should be carefully examined for signs of </a:t>
            </a:r>
            <a:r>
              <a:rPr lang="en-US" dirty="0" smtClean="0">
                <a:solidFill>
                  <a:srgbClr val="FF0000"/>
                </a:solidFill>
              </a:rPr>
              <a:t>vascular or neurological injury.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endParaRPr lang="en-US" dirty="0"/>
          </a:p>
        </p:txBody>
      </p:sp>
      <p:sp>
        <p:nvSpPr>
          <p:cNvPr id="3" name="Content Placeholder 2"/>
          <p:cNvSpPr>
            <a:spLocks noGrp="1"/>
          </p:cNvSpPr>
          <p:nvPr>
            <p:ph idx="1"/>
          </p:nvPr>
        </p:nvSpPr>
        <p:spPr>
          <a:xfrm>
            <a:off x="0" y="381000"/>
            <a:ext cx="9144000" cy="6248400"/>
          </a:xfrm>
        </p:spPr>
        <p:txBody>
          <a:bodyPr>
            <a:normAutofit fontScale="92500" lnSpcReduction="10000"/>
          </a:bodyPr>
          <a:lstStyle/>
          <a:p>
            <a:pPr>
              <a:buNone/>
            </a:pPr>
            <a:r>
              <a:rPr lang="en-US" sz="3600" b="1" i="1" dirty="0" smtClean="0">
                <a:solidFill>
                  <a:srgbClr val="FF0000"/>
                </a:solidFill>
              </a:rPr>
              <a:t>2-Delayed union </a:t>
            </a:r>
            <a:r>
              <a:rPr lang="en-US" i="1" dirty="0" smtClean="0"/>
              <a:t>High-energy fractures are slow to unite </a:t>
            </a:r>
            <a:r>
              <a:rPr lang="en-US" dirty="0" smtClean="0"/>
              <a:t>and liable to non-union or fatigue failure if a nail has been used. If there is insufficient contact at the fracture. site, either through bone loss or </a:t>
            </a:r>
            <a:r>
              <a:rPr lang="en-US" dirty="0" err="1" smtClean="0"/>
              <a:t>comminution,‘prophylactic</a:t>
            </a:r>
            <a:r>
              <a:rPr lang="en-US" dirty="0" smtClean="0"/>
              <a:t>’ bone grafting as soon as the soft tissues have healed is recommended.</a:t>
            </a:r>
          </a:p>
          <a:p>
            <a:pPr>
              <a:buNone/>
            </a:pPr>
            <a:r>
              <a:rPr lang="en-US" dirty="0" smtClean="0"/>
              <a:t> If there is a failure of union to progress on x-ray by 6 </a:t>
            </a:r>
            <a:r>
              <a:rPr lang="en-US" dirty="0" err="1" smtClean="0"/>
              <a:t>months,secondary</a:t>
            </a:r>
            <a:r>
              <a:rPr lang="en-US" dirty="0" smtClean="0"/>
              <a:t> intervention should be considered.</a:t>
            </a:r>
          </a:p>
          <a:p>
            <a:pPr>
              <a:buNone/>
            </a:pPr>
            <a:r>
              <a:rPr lang="en-US" sz="3600" b="1" i="1" dirty="0" smtClean="0">
                <a:solidFill>
                  <a:srgbClr val="FF0000"/>
                </a:solidFill>
              </a:rPr>
              <a:t>3-Non-union</a:t>
            </a:r>
            <a:r>
              <a:rPr lang="en-US" i="1" dirty="0" smtClean="0"/>
              <a:t> This may follow bone loss or deep</a:t>
            </a:r>
          </a:p>
          <a:p>
            <a:pPr>
              <a:buNone/>
            </a:pPr>
            <a:r>
              <a:rPr lang="en-US" dirty="0" smtClean="0"/>
              <a:t>infection, but a common cause is faulty treatment.</a:t>
            </a:r>
          </a:p>
          <a:p>
            <a:pPr>
              <a:buNone/>
            </a:pPr>
            <a:r>
              <a:rPr lang="en-US" dirty="0" smtClean="0"/>
              <a:t>Hypertrophic non-union can be treated by intra -</a:t>
            </a:r>
          </a:p>
          <a:p>
            <a:pPr>
              <a:buNone/>
            </a:pPr>
            <a:r>
              <a:rPr lang="en-US" dirty="0" err="1" smtClean="0"/>
              <a:t>medullary</a:t>
            </a:r>
            <a:r>
              <a:rPr lang="en-US" dirty="0" smtClean="0"/>
              <a:t> nailing (or exchange nailing) or compression</a:t>
            </a:r>
          </a:p>
          <a:p>
            <a:pPr>
              <a:buNone/>
            </a:pPr>
            <a:r>
              <a:rPr lang="en-US" dirty="0" smtClean="0"/>
              <a:t>plating. Atrophic non-union needs bone grafting also.</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rgbClr val="FF0000"/>
                </a:solidFill>
              </a:rPr>
              <a:t>Non union</a:t>
            </a:r>
            <a:endParaRPr lang="en-US" b="1" i="1" dirty="0">
              <a:solidFill>
                <a:srgbClr val="FF0000"/>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228600" y="1981200"/>
            <a:ext cx="2133600" cy="35052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2895600" y="1828800"/>
            <a:ext cx="1676400" cy="36195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5257800" y="1905000"/>
            <a:ext cx="2057400"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04800"/>
          </a:xfrm>
        </p:spPr>
        <p:txBody>
          <a:bodyPr>
            <a:normAutofit fontScale="90000"/>
          </a:bodyPr>
          <a:lstStyle/>
          <a:p>
            <a:endParaRPr lang="en-US" dirty="0"/>
          </a:p>
        </p:txBody>
      </p:sp>
      <p:sp>
        <p:nvSpPr>
          <p:cNvPr id="3" name="Content Placeholder 2"/>
          <p:cNvSpPr>
            <a:spLocks noGrp="1"/>
          </p:cNvSpPr>
          <p:nvPr>
            <p:ph idx="1"/>
          </p:nvPr>
        </p:nvSpPr>
        <p:spPr>
          <a:xfrm>
            <a:off x="228600" y="381000"/>
            <a:ext cx="8686800" cy="6172200"/>
          </a:xfrm>
        </p:spPr>
        <p:txBody>
          <a:bodyPr>
            <a:normAutofit fontScale="92500" lnSpcReduction="20000"/>
          </a:bodyPr>
          <a:lstStyle/>
          <a:p>
            <a:pPr>
              <a:buNone/>
            </a:pPr>
            <a:r>
              <a:rPr lang="en-US" sz="3600" b="1" i="1" dirty="0" smtClean="0">
                <a:solidFill>
                  <a:srgbClr val="FF0000"/>
                </a:solidFill>
              </a:rPr>
              <a:t>4-Joint stiffness </a:t>
            </a:r>
            <a:r>
              <a:rPr lang="en-US" i="1" dirty="0" smtClean="0"/>
              <a:t>Prolonged cast immobilization is liable to </a:t>
            </a:r>
            <a:r>
              <a:rPr lang="en-US" dirty="0" smtClean="0"/>
              <a:t>cause stiffness of the ankle and foot, which may persist for 12 months or longer in spite of active exercises. This can be avoided by changing to a functional brace as soon as it is safe to do so, usually by 4–6 weeks.</a:t>
            </a:r>
          </a:p>
          <a:p>
            <a:pPr>
              <a:buNone/>
            </a:pPr>
            <a:r>
              <a:rPr lang="en-US" sz="3600" b="1" i="1" dirty="0" smtClean="0">
                <a:solidFill>
                  <a:srgbClr val="FF0000"/>
                </a:solidFill>
              </a:rPr>
              <a:t>5-Osteoporosis </a:t>
            </a:r>
            <a:r>
              <a:rPr lang="en-US" i="1" dirty="0" smtClean="0"/>
              <a:t>Osteoporosis of the distal fragment is so </a:t>
            </a:r>
            <a:r>
              <a:rPr lang="en-US" dirty="0" smtClean="0"/>
              <a:t>common with all forms of treatment as to be regarded as a ‘normal’ consequence of </a:t>
            </a:r>
            <a:r>
              <a:rPr lang="en-US" dirty="0" err="1" smtClean="0"/>
              <a:t>tibial</a:t>
            </a:r>
            <a:r>
              <a:rPr lang="en-US" dirty="0" smtClean="0"/>
              <a:t> fractures. </a:t>
            </a:r>
            <a:r>
              <a:rPr lang="en-US" dirty="0" err="1" smtClean="0"/>
              <a:t>Axialloading</a:t>
            </a:r>
            <a:r>
              <a:rPr lang="en-US" dirty="0" smtClean="0"/>
              <a:t> of the tibia is important and weight bearing should be re-established as soon as possible.</a:t>
            </a:r>
          </a:p>
          <a:p>
            <a:pPr>
              <a:buNone/>
            </a:pPr>
            <a:r>
              <a:rPr lang="en-US" sz="3500" b="1" i="1" dirty="0" smtClean="0">
                <a:solidFill>
                  <a:srgbClr val="FF0000"/>
                </a:solidFill>
              </a:rPr>
              <a:t>6-Regional complex pain syndrome </a:t>
            </a:r>
            <a:r>
              <a:rPr lang="en-US" i="1" dirty="0" smtClean="0"/>
              <a:t>With distal third</a:t>
            </a:r>
          </a:p>
          <a:p>
            <a:pPr>
              <a:buNone/>
            </a:pPr>
            <a:r>
              <a:rPr lang="en-US" dirty="0" smtClean="0"/>
              <a:t>fractures, this is not uncommon. Exercises should be</a:t>
            </a:r>
          </a:p>
          <a:p>
            <a:pPr>
              <a:buNone/>
            </a:pPr>
            <a:r>
              <a:rPr lang="en-US" dirty="0" smtClean="0"/>
              <a:t>encouraged throughout the period of treatment.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FF0000"/>
                </a:solidFill>
              </a:rPr>
              <a:t>Imaging</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715000"/>
          </a:xfrm>
        </p:spPr>
        <p:txBody>
          <a:bodyPr/>
          <a:lstStyle/>
          <a:p>
            <a:r>
              <a:rPr lang="en-US" dirty="0" err="1" smtClean="0"/>
              <a:t>Anteroposterior</a:t>
            </a:r>
            <a:r>
              <a:rPr lang="en-US" dirty="0" smtClean="0"/>
              <a:t>, lateral and oblique x-rays will usually show the fracture, but the amount of </a:t>
            </a:r>
            <a:r>
              <a:rPr lang="en-US" dirty="0" err="1" smtClean="0"/>
              <a:t>comminution</a:t>
            </a:r>
            <a:r>
              <a:rPr lang="en-US" dirty="0" smtClean="0"/>
              <a:t> or plateau depression may not be appreciated without computer tomography (CT).</a:t>
            </a:r>
          </a:p>
          <a:p>
            <a:endParaRPr lang="en-US" dirty="0" smtClean="0"/>
          </a:p>
          <a:p>
            <a:endParaRPr lang="en-US" dirty="0"/>
          </a:p>
        </p:txBody>
      </p:sp>
      <p:pic>
        <p:nvPicPr>
          <p:cNvPr id="7" name="Picture 2"/>
          <p:cNvPicPr>
            <a:picLocks noChangeAspect="1" noChangeArrowheads="1"/>
          </p:cNvPicPr>
          <p:nvPr/>
        </p:nvPicPr>
        <p:blipFill>
          <a:blip r:embed="rId2" cstate="print"/>
          <a:srcRect/>
          <a:stretch>
            <a:fillRect/>
          </a:stretch>
        </p:blipFill>
        <p:spPr bwMode="auto">
          <a:xfrm>
            <a:off x="304800" y="3810000"/>
            <a:ext cx="2057400" cy="21336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2590800" y="3733800"/>
            <a:ext cx="2686050" cy="2257425"/>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print"/>
          <a:srcRect/>
          <a:stretch>
            <a:fillRect/>
          </a:stretch>
        </p:blipFill>
        <p:spPr bwMode="auto">
          <a:xfrm>
            <a:off x="5486400" y="3733800"/>
            <a:ext cx="2419350" cy="2257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73162"/>
          </a:xfrm>
        </p:spPr>
        <p:txBody>
          <a:bodyPr/>
          <a:lstStyle/>
          <a:p>
            <a:r>
              <a:rPr lang="en-US" b="1" i="1" dirty="0" smtClean="0">
                <a:solidFill>
                  <a:srgbClr val="FF0000"/>
                </a:solidFill>
              </a:rPr>
              <a:t>Treatment</a:t>
            </a:r>
            <a:endParaRPr lang="en-US" b="1" i="1" dirty="0">
              <a:solidFill>
                <a:srgbClr val="FF0000"/>
              </a:solidFill>
            </a:endParaRPr>
          </a:p>
        </p:txBody>
      </p:sp>
      <p:sp>
        <p:nvSpPr>
          <p:cNvPr id="3" name="Content Placeholder 2"/>
          <p:cNvSpPr>
            <a:spLocks noGrp="1"/>
          </p:cNvSpPr>
          <p:nvPr>
            <p:ph idx="1"/>
          </p:nvPr>
        </p:nvSpPr>
        <p:spPr>
          <a:xfrm>
            <a:off x="457200" y="1295400"/>
            <a:ext cx="8229600" cy="5562600"/>
          </a:xfrm>
        </p:spPr>
        <p:txBody>
          <a:bodyPr>
            <a:normAutofit fontScale="85000" lnSpcReduction="10000"/>
          </a:bodyPr>
          <a:lstStyle/>
          <a:p>
            <a:r>
              <a:rPr lang="en-US" b="1" i="1" dirty="0" smtClean="0">
                <a:solidFill>
                  <a:srgbClr val="FF0000"/>
                </a:solidFill>
              </a:rPr>
              <a:t>Type 1 fractures </a:t>
            </a:r>
            <a:r>
              <a:rPr lang="en-US" b="1" i="1" dirty="0" err="1" smtClean="0">
                <a:solidFill>
                  <a:srgbClr val="FF0000"/>
                </a:solidFill>
              </a:rPr>
              <a:t>Undisplaced</a:t>
            </a:r>
            <a:r>
              <a:rPr lang="en-US" b="1" i="1" dirty="0" smtClean="0">
                <a:solidFill>
                  <a:srgbClr val="FF0000"/>
                </a:solidFill>
              </a:rPr>
              <a:t> type 1 fractures </a:t>
            </a:r>
            <a:r>
              <a:rPr lang="en-US" i="1" dirty="0" smtClean="0"/>
              <a:t>can be </a:t>
            </a:r>
            <a:r>
              <a:rPr lang="en-US" dirty="0" smtClean="0"/>
              <a:t>treated conservatively. The </a:t>
            </a:r>
            <a:r>
              <a:rPr lang="en-US" dirty="0" err="1" smtClean="0"/>
              <a:t>haemarthrosis</a:t>
            </a:r>
            <a:r>
              <a:rPr lang="en-US" dirty="0" smtClean="0"/>
              <a:t> is aspirated and a compression bandage is applied. Displaced fractures should be treated by open reduction and internal fixation.</a:t>
            </a:r>
          </a:p>
          <a:p>
            <a:r>
              <a:rPr lang="en-US" b="1" i="1" dirty="0" smtClean="0">
                <a:solidFill>
                  <a:srgbClr val="FF0000"/>
                </a:solidFill>
              </a:rPr>
              <a:t>Type 2 fractures:1- </a:t>
            </a:r>
            <a:r>
              <a:rPr lang="en-US" i="1" dirty="0" smtClean="0"/>
              <a:t>If depression is slight (</a:t>
            </a:r>
            <a:r>
              <a:rPr lang="en-US" b="1" i="1" dirty="0" smtClean="0">
                <a:solidFill>
                  <a:srgbClr val="00B0F0"/>
                </a:solidFill>
              </a:rPr>
              <a:t>less than 5 mm</a:t>
            </a:r>
            <a:r>
              <a:rPr lang="en-US" i="1" dirty="0" smtClean="0"/>
              <a:t>) </a:t>
            </a:r>
            <a:r>
              <a:rPr lang="en-US" dirty="0" smtClean="0"/>
              <a:t>and the knee is not unstable, or if the patient is old and frail or osteoporotic, the fracture is </a:t>
            </a:r>
            <a:r>
              <a:rPr lang="en-US" dirty="0" smtClean="0">
                <a:solidFill>
                  <a:srgbClr val="00B0F0"/>
                </a:solidFill>
              </a:rPr>
              <a:t>treated closed</a:t>
            </a:r>
            <a:r>
              <a:rPr lang="en-US" dirty="0" smtClean="0"/>
              <a:t>.</a:t>
            </a:r>
          </a:p>
          <a:p>
            <a:pPr>
              <a:buNone/>
            </a:pPr>
            <a:r>
              <a:rPr lang="en-US" b="1" i="1" dirty="0" smtClean="0">
                <a:solidFill>
                  <a:srgbClr val="FF0000"/>
                </a:solidFill>
              </a:rPr>
              <a:t>2-</a:t>
            </a:r>
            <a:r>
              <a:rPr lang="en-US" dirty="0" smtClean="0"/>
              <a:t>In younger patients, and more so in those with a</a:t>
            </a:r>
          </a:p>
          <a:p>
            <a:pPr>
              <a:buNone/>
            </a:pPr>
            <a:r>
              <a:rPr lang="en-US" dirty="0" smtClean="0"/>
              <a:t>central depression of (</a:t>
            </a:r>
            <a:r>
              <a:rPr lang="en-US" dirty="0" smtClean="0">
                <a:solidFill>
                  <a:srgbClr val="00B0F0"/>
                </a:solidFill>
              </a:rPr>
              <a:t>more than 5 mm)</a:t>
            </a:r>
            <a:r>
              <a:rPr lang="en-US" dirty="0" smtClean="0"/>
              <a:t>, open reduction</a:t>
            </a:r>
          </a:p>
          <a:p>
            <a:pPr>
              <a:buNone/>
            </a:pPr>
            <a:r>
              <a:rPr lang="en-US" dirty="0" smtClean="0"/>
              <a:t>with elevation of the plateau and internal fixation</a:t>
            </a:r>
          </a:p>
          <a:p>
            <a:pPr>
              <a:buNone/>
            </a:pPr>
            <a:r>
              <a:rPr lang="en-US" dirty="0" smtClean="0"/>
              <a:t>is often preferred.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152400" y="838200"/>
            <a:ext cx="8991600" cy="6019800"/>
          </a:xfrm>
        </p:spPr>
        <p:txBody>
          <a:bodyPr>
            <a:normAutofit fontScale="85000" lnSpcReduction="20000"/>
          </a:bodyPr>
          <a:lstStyle/>
          <a:p>
            <a:pPr>
              <a:buNone/>
            </a:pPr>
            <a:r>
              <a:rPr lang="en-US" b="1" i="1" dirty="0" smtClean="0">
                <a:solidFill>
                  <a:srgbClr val="FF0000"/>
                </a:solidFill>
              </a:rPr>
              <a:t>Type 3 fractures </a:t>
            </a:r>
            <a:r>
              <a:rPr lang="en-US" i="1" dirty="0" smtClean="0"/>
              <a:t>The principles of treatment are similar </a:t>
            </a:r>
            <a:r>
              <a:rPr lang="en-US" dirty="0" smtClean="0"/>
              <a:t>to those applying to type 2 fractures.</a:t>
            </a:r>
          </a:p>
          <a:p>
            <a:pPr>
              <a:buNone/>
            </a:pPr>
            <a:r>
              <a:rPr lang="en-US" b="1" i="1" dirty="0" smtClean="0">
                <a:solidFill>
                  <a:srgbClr val="FF0000"/>
                </a:solidFill>
              </a:rPr>
              <a:t>Type 4 fracture of the medial </a:t>
            </a:r>
            <a:r>
              <a:rPr lang="en-US" b="1" i="1" dirty="0" err="1" smtClean="0">
                <a:solidFill>
                  <a:srgbClr val="FF0000"/>
                </a:solidFill>
              </a:rPr>
              <a:t>condyle</a:t>
            </a:r>
            <a:r>
              <a:rPr lang="en-US" i="1" dirty="0" err="1" smtClean="0"/>
              <a:t>:</a:t>
            </a:r>
            <a:r>
              <a:rPr lang="en-US" dirty="0" err="1" smtClean="0"/>
              <a:t>The</a:t>
            </a:r>
            <a:r>
              <a:rPr lang="en-US" dirty="0" smtClean="0"/>
              <a:t> principles of treatment are the same as for type 2 fractures of the lateral plateau.</a:t>
            </a:r>
          </a:p>
          <a:p>
            <a:pPr>
              <a:buNone/>
            </a:pPr>
            <a:r>
              <a:rPr lang="en-US" b="1" i="1" dirty="0" smtClean="0">
                <a:solidFill>
                  <a:srgbClr val="FF0000"/>
                </a:solidFill>
              </a:rPr>
              <a:t>Types 5 and 6 fractures </a:t>
            </a:r>
            <a:r>
              <a:rPr lang="en-US" i="1" dirty="0" smtClean="0"/>
              <a:t>These are severe injuries that</a:t>
            </a:r>
          </a:p>
          <a:p>
            <a:pPr>
              <a:buNone/>
            </a:pPr>
            <a:r>
              <a:rPr lang="en-US" dirty="0" smtClean="0"/>
              <a:t>carry the added risk of a compartment syndrome. A</a:t>
            </a:r>
          </a:p>
          <a:p>
            <a:pPr>
              <a:buNone/>
            </a:pPr>
            <a:r>
              <a:rPr lang="en-US" dirty="0" smtClean="0"/>
              <a:t>simple </a:t>
            </a:r>
            <a:r>
              <a:rPr lang="en-US" dirty="0" err="1" smtClean="0"/>
              <a:t>bicondylar</a:t>
            </a:r>
            <a:r>
              <a:rPr lang="en-US" dirty="0" smtClean="0"/>
              <a:t> fracture, in an elderly patient, can</a:t>
            </a:r>
          </a:p>
          <a:p>
            <a:pPr>
              <a:buNone/>
            </a:pPr>
            <a:r>
              <a:rPr lang="en-US" dirty="0" smtClean="0"/>
              <a:t>often be reduced by traction and the patient then</a:t>
            </a:r>
          </a:p>
          <a:p>
            <a:pPr>
              <a:buNone/>
            </a:pPr>
            <a:r>
              <a:rPr lang="en-US" dirty="0" smtClean="0"/>
              <a:t>treated as for a type 2 injury – some residual </a:t>
            </a:r>
            <a:r>
              <a:rPr lang="en-US" dirty="0" err="1" smtClean="0"/>
              <a:t>angulation</a:t>
            </a:r>
            <a:endParaRPr lang="en-US" dirty="0" smtClean="0"/>
          </a:p>
          <a:p>
            <a:pPr>
              <a:buNone/>
            </a:pPr>
            <a:r>
              <a:rPr lang="en-US" dirty="0" smtClean="0"/>
              <a:t>may follow. However, it is more usual to</a:t>
            </a:r>
          </a:p>
          <a:p>
            <a:pPr>
              <a:buNone/>
            </a:pPr>
            <a:r>
              <a:rPr lang="en-US" dirty="0" smtClean="0"/>
              <a:t>consider stable internal fixation and early joint</a:t>
            </a:r>
          </a:p>
          <a:p>
            <a:pPr>
              <a:buNone/>
            </a:pPr>
            <a:r>
              <a:rPr lang="en-US" dirty="0" smtClean="0"/>
              <a:t>movement for these injuries, but surgery is not without</a:t>
            </a:r>
          </a:p>
          <a:p>
            <a:pPr>
              <a:buNone/>
            </a:pPr>
            <a:r>
              <a:rPr lang="en-US" dirty="0" smtClean="0"/>
              <a:t>significant risk.</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Treatment</a:t>
            </a:r>
            <a:r>
              <a:rPr lang="en-US" dirty="0" smtClean="0"/>
              <a:t> </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28600" y="1143000"/>
            <a:ext cx="1800225" cy="27146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1905000" y="1295400"/>
            <a:ext cx="1800225" cy="26098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3505200" y="1447800"/>
            <a:ext cx="1800225" cy="3362325"/>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5257800" y="1219200"/>
            <a:ext cx="1800225" cy="2505075"/>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cstate="print"/>
          <a:srcRect/>
          <a:stretch>
            <a:fillRect/>
          </a:stretch>
        </p:blipFill>
        <p:spPr bwMode="auto">
          <a:xfrm>
            <a:off x="7010400" y="1295400"/>
            <a:ext cx="1752600" cy="2457450"/>
          </a:xfrm>
          <a:prstGeom prst="rect">
            <a:avLst/>
          </a:prstGeom>
          <a:noFill/>
          <a:ln w="9525">
            <a:noFill/>
            <a:miter lim="800000"/>
            <a:headEnd/>
            <a:tailEnd/>
          </a:ln>
          <a:effectLst/>
        </p:spPr>
      </p:pic>
      <p:sp>
        <p:nvSpPr>
          <p:cNvPr id="8" name="Rectangle 7"/>
          <p:cNvSpPr/>
          <p:nvPr/>
        </p:nvSpPr>
        <p:spPr>
          <a:xfrm>
            <a:off x="1066800" y="4953000"/>
            <a:ext cx="7315200" cy="923330"/>
          </a:xfrm>
          <a:prstGeom prst="rect">
            <a:avLst/>
          </a:prstGeom>
        </p:spPr>
        <p:txBody>
          <a:bodyPr wrap="square">
            <a:spAutoFit/>
          </a:bodyPr>
          <a:lstStyle/>
          <a:p>
            <a:r>
              <a:rPr lang="en-US" dirty="0" smtClean="0"/>
              <a:t>In younger patients, and more so in those with a central depression of more than 5 mm, open reduction with elevation of the plateau and internal fixation is often preferred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a:solidFill>
                  <a:srgbClr val="FF0000"/>
                </a:solidFill>
              </a:rPr>
              <a:t>FRACTURES OF TIBIA AND FIBULA</a:t>
            </a:r>
          </a:p>
        </p:txBody>
      </p:sp>
      <p:sp>
        <p:nvSpPr>
          <p:cNvPr id="5" name="Content Placeholder 4"/>
          <p:cNvSpPr>
            <a:spLocks noGrp="1"/>
          </p:cNvSpPr>
          <p:nvPr>
            <p:ph idx="1"/>
          </p:nvPr>
        </p:nvSpPr>
        <p:spPr/>
        <p:txBody>
          <a:bodyPr>
            <a:normAutofit/>
          </a:bodyPr>
          <a:lstStyle/>
          <a:p>
            <a:r>
              <a:rPr lang="en-US" b="1" i="1" u="sng" dirty="0">
                <a:solidFill>
                  <a:srgbClr val="00B0F0"/>
                </a:solidFill>
              </a:rPr>
              <a:t>Mechanism of </a:t>
            </a:r>
            <a:r>
              <a:rPr lang="en-US" b="1" i="1" u="sng" dirty="0" smtClean="0">
                <a:solidFill>
                  <a:srgbClr val="00B0F0"/>
                </a:solidFill>
              </a:rPr>
              <a:t>injury</a:t>
            </a:r>
          </a:p>
          <a:p>
            <a:pPr>
              <a:buNone/>
            </a:pPr>
            <a:r>
              <a:rPr lang="en-US" b="1" i="1" dirty="0" smtClean="0">
                <a:solidFill>
                  <a:srgbClr val="FF0000"/>
                </a:solidFill>
              </a:rPr>
              <a:t>1-Indirect </a:t>
            </a:r>
            <a:r>
              <a:rPr lang="en-US" b="1" i="1" dirty="0">
                <a:solidFill>
                  <a:srgbClr val="FF0000"/>
                </a:solidFill>
              </a:rPr>
              <a:t>injury </a:t>
            </a:r>
            <a:r>
              <a:rPr lang="en-US" i="1" dirty="0"/>
              <a:t>is usually low energy; with a spiral </a:t>
            </a:r>
            <a:r>
              <a:rPr lang="en-US" i="1" dirty="0" smtClean="0"/>
              <a:t>or </a:t>
            </a:r>
            <a:r>
              <a:rPr lang="en-US" dirty="0" smtClean="0"/>
              <a:t>long </a:t>
            </a:r>
            <a:r>
              <a:rPr lang="en-US" dirty="0"/>
              <a:t>oblique fracture one of the bone fragments </a:t>
            </a:r>
            <a:r>
              <a:rPr lang="en-US" dirty="0" smtClean="0"/>
              <a:t>may pierce </a:t>
            </a:r>
            <a:r>
              <a:rPr lang="en-US" dirty="0"/>
              <a:t>the skin from within.</a:t>
            </a:r>
          </a:p>
          <a:p>
            <a:pPr>
              <a:buNone/>
            </a:pPr>
            <a:r>
              <a:rPr lang="en-US" b="1" i="1" dirty="0" smtClean="0">
                <a:solidFill>
                  <a:srgbClr val="FF0000"/>
                </a:solidFill>
              </a:rPr>
              <a:t>2-Direct </a:t>
            </a:r>
            <a:r>
              <a:rPr lang="en-US" b="1" i="1" dirty="0">
                <a:solidFill>
                  <a:srgbClr val="FF0000"/>
                </a:solidFill>
              </a:rPr>
              <a:t>injury </a:t>
            </a:r>
            <a:r>
              <a:rPr lang="en-US" i="1" dirty="0"/>
              <a:t>crushes or splits the skin over the </a:t>
            </a:r>
            <a:r>
              <a:rPr lang="en-US" i="1" dirty="0" smtClean="0"/>
              <a:t>fracture; </a:t>
            </a:r>
            <a:r>
              <a:rPr lang="en-US" dirty="0" smtClean="0"/>
              <a:t>this </a:t>
            </a:r>
            <a:r>
              <a:rPr lang="en-US" dirty="0"/>
              <a:t>is usually a high-energy injury and the </a:t>
            </a:r>
            <a:r>
              <a:rPr lang="en-US" dirty="0" smtClean="0"/>
              <a:t>most common </a:t>
            </a:r>
            <a:r>
              <a:rPr lang="en-US" dirty="0"/>
              <a:t>cause is a motorcycle accident.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229600" cy="838200"/>
          </a:xfrm>
        </p:spPr>
        <p:txBody>
          <a:bodyPr>
            <a:normAutofit fontScale="90000"/>
          </a:bodyPr>
          <a:lstStyle/>
          <a:p>
            <a:r>
              <a:rPr lang="en-US" b="1" i="1" dirty="0" err="1" smtClean="0">
                <a:solidFill>
                  <a:srgbClr val="FF0000"/>
                </a:solidFill>
              </a:rPr>
              <a:t>Gustilo’s</a:t>
            </a:r>
            <a:r>
              <a:rPr lang="en-US" b="1" i="1" dirty="0" smtClean="0">
                <a:solidFill>
                  <a:srgbClr val="FF0000"/>
                </a:solidFill>
              </a:rPr>
              <a:t> classification of open fractures</a:t>
            </a:r>
            <a:endParaRPr lang="en-US" i="1" dirty="0">
              <a:solidFill>
                <a:srgbClr val="FF0000"/>
              </a:solidFill>
            </a:endParaRPr>
          </a:p>
        </p:txBody>
      </p:sp>
      <p:sp>
        <p:nvSpPr>
          <p:cNvPr id="6" name="Content Placeholder 5"/>
          <p:cNvSpPr>
            <a:spLocks noGrp="1"/>
          </p:cNvSpPr>
          <p:nvPr>
            <p:ph idx="1"/>
          </p:nvPr>
        </p:nvSpPr>
        <p:spPr>
          <a:xfrm>
            <a:off x="228600" y="1066800"/>
            <a:ext cx="8915400" cy="5791200"/>
          </a:xfrm>
        </p:spPr>
        <p:txBody>
          <a:bodyPr>
            <a:normAutofit fontScale="92500" lnSpcReduction="10000"/>
          </a:bodyPr>
          <a:lstStyle/>
          <a:p>
            <a:pPr>
              <a:buNone/>
            </a:pPr>
            <a:r>
              <a:rPr lang="en-US" b="1" dirty="0" smtClean="0">
                <a:solidFill>
                  <a:srgbClr val="FF0000"/>
                </a:solidFill>
              </a:rPr>
              <a:t>    Grade </a:t>
            </a:r>
            <a:r>
              <a:rPr lang="en-US" dirty="0" smtClean="0"/>
              <a:t>I &lt;1 cm long Minimal Simple low-energy fractures</a:t>
            </a:r>
          </a:p>
          <a:p>
            <a:pPr>
              <a:buNone/>
            </a:pPr>
            <a:r>
              <a:rPr lang="en-US" dirty="0" smtClean="0"/>
              <a:t> </a:t>
            </a:r>
            <a:r>
              <a:rPr lang="en-US" b="1" dirty="0" smtClean="0">
                <a:solidFill>
                  <a:srgbClr val="FF0000"/>
                </a:solidFill>
              </a:rPr>
              <a:t>Grade  II </a:t>
            </a:r>
            <a:r>
              <a:rPr lang="en-US" dirty="0" smtClean="0"/>
              <a:t>&gt;1cm up to 10 cm long Moderate, some muscle damage Moderate </a:t>
            </a:r>
            <a:r>
              <a:rPr lang="en-US" dirty="0" err="1" smtClean="0"/>
              <a:t>comminution</a:t>
            </a:r>
            <a:endParaRPr lang="en-US" dirty="0" smtClean="0"/>
          </a:p>
          <a:p>
            <a:pPr>
              <a:buNone/>
            </a:pPr>
            <a:r>
              <a:rPr lang="en-US" dirty="0" smtClean="0"/>
              <a:t> </a:t>
            </a:r>
            <a:r>
              <a:rPr lang="en-US" b="1" dirty="0" smtClean="0">
                <a:solidFill>
                  <a:srgbClr val="FF0000"/>
                </a:solidFill>
              </a:rPr>
              <a:t>Grade IIIA </a:t>
            </a:r>
            <a:r>
              <a:rPr lang="en-US" dirty="0" smtClean="0"/>
              <a:t>Usually &gt;10 cm long Severe deep contusion; High-energy fracture patterns; + compartment syndrome comminuted but soft-tissue cover possible</a:t>
            </a:r>
          </a:p>
          <a:p>
            <a:pPr>
              <a:buNone/>
            </a:pPr>
            <a:r>
              <a:rPr lang="en-US" dirty="0" smtClean="0"/>
              <a:t> </a:t>
            </a:r>
            <a:r>
              <a:rPr lang="en-US" b="1" dirty="0" smtClean="0">
                <a:solidFill>
                  <a:srgbClr val="FF0000"/>
                </a:solidFill>
              </a:rPr>
              <a:t>Grade IIIB </a:t>
            </a:r>
            <a:r>
              <a:rPr lang="en-US" dirty="0" smtClean="0"/>
              <a:t>Usually &gt;10 cm long Severe loss of soft-tissue cover Requires soft-tissue reconstruction for cover</a:t>
            </a:r>
          </a:p>
          <a:p>
            <a:pPr>
              <a:buNone/>
            </a:pPr>
            <a:r>
              <a:rPr lang="en-US" b="1" dirty="0" smtClean="0">
                <a:solidFill>
                  <a:srgbClr val="FF0000"/>
                </a:solidFill>
              </a:rPr>
              <a:t>Grade IIIC </a:t>
            </a:r>
            <a:r>
              <a:rPr lang="en-US" dirty="0" smtClean="0"/>
              <a:t>Usually &gt;10 cm long As IIIB, with need for vascular repair Requires soft-tissue reconstruction for cover.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2219</Words>
  <Application>Microsoft Office PowerPoint</Application>
  <PresentationFormat>On-screen Show (4:3)</PresentationFormat>
  <Paragraphs>134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TIBIAL PLATEAU FRACTURES</vt:lpstr>
      <vt:lpstr>Schatzker classification of Tibial Plataue Fracture</vt:lpstr>
      <vt:lpstr> Clinical features </vt:lpstr>
      <vt:lpstr>Imaging </vt:lpstr>
      <vt:lpstr>Treatment</vt:lpstr>
      <vt:lpstr>Slide 6</vt:lpstr>
      <vt:lpstr>Treatment </vt:lpstr>
      <vt:lpstr>FRACTURES OF TIBIA AND FIBULA</vt:lpstr>
      <vt:lpstr>Gustilo’s classification of open fractures</vt:lpstr>
      <vt:lpstr>Gustilo’s classification of open fractures</vt:lpstr>
      <vt:lpstr>Clinical features</vt:lpstr>
      <vt:lpstr>X-ray</vt:lpstr>
      <vt:lpstr>Slide 13</vt:lpstr>
      <vt:lpstr>Management</vt:lpstr>
      <vt:lpstr>LOW-ENERGY FRACTURES </vt:lpstr>
      <vt:lpstr>Slide 16</vt:lpstr>
      <vt:lpstr>Conservative treatment</vt:lpstr>
      <vt:lpstr>Slide 18</vt:lpstr>
      <vt:lpstr>Slide 19</vt:lpstr>
      <vt:lpstr>Operative treatment</vt:lpstr>
      <vt:lpstr>HIGH-ENERGY FRACTURES</vt:lpstr>
      <vt:lpstr>OPEN FRACTURES</vt:lpstr>
      <vt:lpstr>Slide 23</vt:lpstr>
      <vt:lpstr>Slide 24</vt:lpstr>
      <vt:lpstr>C Complications</vt:lpstr>
      <vt:lpstr>Slide 26</vt:lpstr>
      <vt:lpstr>Fasciotomies for compartment decompression  (1) The first incision is usually anterolateral, giving access to theanterior and lateral compartments (2)second incision which is made a finger’s breadth behind the posteromedial border of the tibia.</vt:lpstr>
      <vt:lpstr>Slide 28</vt:lpstr>
      <vt:lpstr>B-Late complications</vt:lpstr>
      <vt:lpstr>Slide 30</vt:lpstr>
      <vt:lpstr>Non union</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FRACTURES OF TIBIA AND FIBULA</dc:title>
  <dc:creator>DR.AHMED</dc:creator>
  <cp:lastModifiedBy>DR.AHMED</cp:lastModifiedBy>
  <cp:revision>134</cp:revision>
  <dcterms:created xsi:type="dcterms:W3CDTF">2014-11-15T06:41:38Z</dcterms:created>
  <dcterms:modified xsi:type="dcterms:W3CDTF">2016-10-22T18:43:01Z</dcterms:modified>
</cp:coreProperties>
</file>