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5" r:id="rId3"/>
    <p:sldId id="267" r:id="rId4"/>
    <p:sldId id="257" r:id="rId5"/>
    <p:sldId id="260" r:id="rId6"/>
    <p:sldId id="262" r:id="rId7"/>
    <p:sldId id="273" r:id="rId8"/>
    <p:sldId id="269" r:id="rId9"/>
    <p:sldId id="271" r:id="rId10"/>
    <p:sldId id="272" r:id="rId11"/>
    <p:sldId id="275" r:id="rId12"/>
    <p:sldId id="284" r:id="rId13"/>
    <p:sldId id="276" r:id="rId14"/>
    <p:sldId id="277" r:id="rId15"/>
    <p:sldId id="278" r:id="rId16"/>
    <p:sldId id="279" r:id="rId17"/>
    <p:sldId id="280" r:id="rId18"/>
    <p:sldId id="281" r:id="rId19"/>
    <p:sldId id="282" r:id="rId20"/>
    <p:sldId id="283" r:id="rId21"/>
    <p:sldId id="285" r:id="rId22"/>
    <p:sldId id="286" r:id="rId23"/>
    <p:sldId id="287" r:id="rId24"/>
    <p:sldId id="288" r:id="rId25"/>
    <p:sldId id="289" r:id="rId26"/>
    <p:sldId id="29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90" autoAdjust="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06/relationships/legacyDocTextInfo" Target="legacyDocTextInfo.bin"/><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D9B2F2-BCCB-4CAE-9667-0B0B3878DB10}" type="datetimeFigureOut">
              <a:rPr lang="en-US" smtClean="0"/>
              <a:pPr/>
              <a:t>12/11/2016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C19D04-FD72-4474-B6BF-9756021B7D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C19D04-FD72-4474-B6BF-9756021B7D7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5F3154-EF02-4E2F-AB35-9042E368B812}"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72C4B-DE34-48BF-97EF-A7A922C701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F3154-EF02-4E2F-AB35-9042E368B812}"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72C4B-DE34-48BF-97EF-A7A922C701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F3154-EF02-4E2F-AB35-9042E368B812}"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72C4B-DE34-48BF-97EF-A7A922C701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p:spPr>
        <p:txBody>
          <a:bodyPr/>
          <a:lstStyle/>
          <a:p>
            <a:pPr lvl="0"/>
            <a:endParaRPr lang="en-US" noProof="0" smtClean="0"/>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211BBCF2-5664-4F3C-9021-776FCC0409A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F3154-EF02-4E2F-AB35-9042E368B812}"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72C4B-DE34-48BF-97EF-A7A922C701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5F3154-EF02-4E2F-AB35-9042E368B812}"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72C4B-DE34-48BF-97EF-A7A922C701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5F3154-EF02-4E2F-AB35-9042E368B812}" type="datetimeFigureOut">
              <a:rPr lang="en-US" smtClean="0"/>
              <a:pPr/>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72C4B-DE34-48BF-97EF-A7A922C701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5F3154-EF02-4E2F-AB35-9042E368B812}" type="datetimeFigureOut">
              <a:rPr lang="en-US" smtClean="0"/>
              <a:pPr/>
              <a:t>12/11/2016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F72C4B-DE34-48BF-97EF-A7A922C701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5F3154-EF02-4E2F-AB35-9042E368B812}" type="datetimeFigureOut">
              <a:rPr lang="en-US" smtClean="0"/>
              <a:pPr/>
              <a:t>12/11/2016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F72C4B-DE34-48BF-97EF-A7A922C701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F3154-EF02-4E2F-AB35-9042E368B812}" type="datetimeFigureOut">
              <a:rPr lang="en-US" smtClean="0"/>
              <a:pPr/>
              <a:t>12/11/2016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F72C4B-DE34-48BF-97EF-A7A922C701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F3154-EF02-4E2F-AB35-9042E368B812}" type="datetimeFigureOut">
              <a:rPr lang="en-US" smtClean="0"/>
              <a:pPr/>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72C4B-DE34-48BF-97EF-A7A922C701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F3154-EF02-4E2F-AB35-9042E368B812}" type="datetimeFigureOut">
              <a:rPr lang="en-US" smtClean="0"/>
              <a:pPr/>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72C4B-DE34-48BF-97EF-A7A922C701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F3154-EF02-4E2F-AB35-9042E368B812}" type="datetimeFigureOut">
              <a:rPr lang="en-US" smtClean="0"/>
              <a:pPr/>
              <a:t>12/11/2016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72C4B-DE34-48BF-97EF-A7A922C701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b="1" dirty="0">
                <a:solidFill>
                  <a:srgbClr val="FF0000"/>
                </a:solidFill>
              </a:rPr>
              <a:t>OSTEOARTHRITIS</a:t>
            </a:r>
          </a:p>
        </p:txBody>
      </p:sp>
      <p:sp>
        <p:nvSpPr>
          <p:cNvPr id="5" name="Content Placeholder 4"/>
          <p:cNvSpPr>
            <a:spLocks noGrp="1"/>
          </p:cNvSpPr>
          <p:nvPr>
            <p:ph idx="1"/>
          </p:nvPr>
        </p:nvSpPr>
        <p:spPr>
          <a:xfrm>
            <a:off x="304800" y="762000"/>
            <a:ext cx="8229600" cy="4525963"/>
          </a:xfrm>
        </p:spPr>
        <p:txBody>
          <a:bodyPr>
            <a:normAutofit/>
          </a:bodyPr>
          <a:lstStyle/>
          <a:p>
            <a:r>
              <a:rPr lang="en-US" dirty="0"/>
              <a:t>Osteoarthritis (OA) is a chronic disorder of </a:t>
            </a:r>
            <a:r>
              <a:rPr lang="en-US" dirty="0" smtClean="0"/>
              <a:t>synovial joints </a:t>
            </a:r>
            <a:r>
              <a:rPr lang="en-US" dirty="0"/>
              <a:t>in which there is progressive </a:t>
            </a:r>
            <a:r>
              <a:rPr lang="en-US" dirty="0">
                <a:solidFill>
                  <a:srgbClr val="92D050"/>
                </a:solidFill>
              </a:rPr>
              <a:t>softening</a:t>
            </a:r>
            <a:r>
              <a:rPr lang="en-US" dirty="0"/>
              <a:t> and </a:t>
            </a:r>
            <a:r>
              <a:rPr lang="en-US" dirty="0" smtClean="0"/>
              <a:t>disintegration of </a:t>
            </a:r>
            <a:r>
              <a:rPr lang="en-US" dirty="0" err="1"/>
              <a:t>articular</a:t>
            </a:r>
            <a:r>
              <a:rPr lang="en-US" dirty="0"/>
              <a:t> cartilage accompanied by </a:t>
            </a:r>
            <a:r>
              <a:rPr lang="en-US" dirty="0" smtClean="0"/>
              <a:t>new growth </a:t>
            </a:r>
            <a:r>
              <a:rPr lang="en-US" dirty="0"/>
              <a:t>of cartilage and bone at the joint </a:t>
            </a:r>
            <a:r>
              <a:rPr lang="en-US" dirty="0" smtClean="0"/>
              <a:t>margins (</a:t>
            </a:r>
            <a:r>
              <a:rPr lang="en-US" dirty="0" err="1" smtClean="0">
                <a:solidFill>
                  <a:srgbClr val="92D050"/>
                </a:solidFill>
              </a:rPr>
              <a:t>osteophyte</a:t>
            </a:r>
            <a:r>
              <a:rPr lang="en-US" dirty="0" err="1" smtClean="0"/>
              <a:t>s</a:t>
            </a:r>
            <a:r>
              <a:rPr lang="en-US" dirty="0"/>
              <a:t>), </a:t>
            </a:r>
            <a:r>
              <a:rPr lang="en-US" dirty="0">
                <a:solidFill>
                  <a:srgbClr val="92D050"/>
                </a:solidFill>
              </a:rPr>
              <a:t>cyst</a:t>
            </a:r>
            <a:r>
              <a:rPr lang="en-US" dirty="0"/>
              <a:t> formation and </a:t>
            </a:r>
            <a:r>
              <a:rPr lang="en-US" dirty="0">
                <a:solidFill>
                  <a:srgbClr val="92D050"/>
                </a:solidFill>
              </a:rPr>
              <a:t>sclerosis</a:t>
            </a:r>
            <a:r>
              <a:rPr lang="en-US" dirty="0"/>
              <a:t> in the </a:t>
            </a:r>
            <a:r>
              <a:rPr lang="en-US" dirty="0" err="1" smtClean="0"/>
              <a:t>subchondral</a:t>
            </a:r>
            <a:r>
              <a:rPr lang="en-US" dirty="0"/>
              <a:t> </a:t>
            </a:r>
            <a:r>
              <a:rPr lang="en-US" dirty="0" smtClean="0"/>
              <a:t>bone</a:t>
            </a:r>
            <a:r>
              <a:rPr lang="en-US" dirty="0"/>
              <a:t>, mild </a:t>
            </a:r>
            <a:r>
              <a:rPr lang="en-US" dirty="0" err="1">
                <a:solidFill>
                  <a:srgbClr val="92D050"/>
                </a:solidFill>
              </a:rPr>
              <a:t>synovitis</a:t>
            </a:r>
            <a:r>
              <a:rPr lang="en-US" dirty="0"/>
              <a:t> and capsular </a:t>
            </a:r>
            <a:r>
              <a:rPr lang="en-US" dirty="0" smtClean="0"/>
              <a:t>fibrosis.</a:t>
            </a:r>
            <a:endParaRPr lang="en-US" dirty="0"/>
          </a:p>
        </p:txBody>
      </p:sp>
      <p:pic>
        <p:nvPicPr>
          <p:cNvPr id="6" name="Picture 1"/>
          <p:cNvPicPr>
            <a:picLocks noChangeAspect="1" noChangeArrowheads="1"/>
          </p:cNvPicPr>
          <p:nvPr/>
        </p:nvPicPr>
        <p:blipFill>
          <a:blip r:embed="rId2" cstate="print"/>
          <a:srcRect b="5113"/>
          <a:stretch>
            <a:fillRect/>
          </a:stretch>
        </p:blipFill>
        <p:spPr bwMode="auto">
          <a:xfrm>
            <a:off x="3657600" y="4267200"/>
            <a:ext cx="4572000" cy="2590800"/>
          </a:xfrm>
          <a:prstGeom prst="rect">
            <a:avLst/>
          </a:prstGeom>
          <a:noFill/>
          <a:ln w="9525">
            <a:noFill/>
            <a:round/>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b="1" i="1" dirty="0" smtClean="0">
                <a:solidFill>
                  <a:srgbClr val="FF0000"/>
                </a:solidFill>
              </a:rPr>
              <a:t>Clinical features</a:t>
            </a:r>
            <a:r>
              <a:rPr lang="en-US" dirty="0" smtClean="0"/>
              <a:t/>
            </a:r>
            <a:br>
              <a:rPr lang="en-US" dirty="0" smtClean="0"/>
            </a:br>
            <a:endParaRPr lang="en-US" dirty="0"/>
          </a:p>
        </p:txBody>
      </p:sp>
      <p:sp>
        <p:nvSpPr>
          <p:cNvPr id="3" name="Content Placeholder 2"/>
          <p:cNvSpPr>
            <a:spLocks noGrp="1"/>
          </p:cNvSpPr>
          <p:nvPr>
            <p:ph idx="1"/>
          </p:nvPr>
        </p:nvSpPr>
        <p:spPr>
          <a:xfrm>
            <a:off x="228600" y="609600"/>
            <a:ext cx="8458200" cy="6248400"/>
          </a:xfrm>
        </p:spPr>
        <p:txBody>
          <a:bodyPr>
            <a:noAutofit/>
          </a:bodyPr>
          <a:lstStyle/>
          <a:p>
            <a:pPr>
              <a:buNone/>
            </a:pPr>
            <a:r>
              <a:rPr lang="en-US" sz="2000" b="1" i="1" dirty="0" smtClean="0"/>
              <a:t>1- Patients usually present after </a:t>
            </a:r>
            <a:r>
              <a:rPr lang="en-US" sz="2400" b="1" i="1" dirty="0" smtClean="0">
                <a:solidFill>
                  <a:srgbClr val="FF0000"/>
                </a:solidFill>
              </a:rPr>
              <a:t>middle age</a:t>
            </a:r>
            <a:r>
              <a:rPr lang="en-US" sz="2000" b="1" i="1" dirty="0" smtClean="0"/>
              <a:t>, although  it is likely that cartilage changes start 10 or even 20 years before that. Sometimes – especially in younger patients – there is a history of some preceding joint disorder or injury.</a:t>
            </a:r>
          </a:p>
          <a:p>
            <a:pPr>
              <a:buNone/>
            </a:pPr>
            <a:r>
              <a:rPr lang="en-US" sz="2000" b="1" i="1" dirty="0" smtClean="0"/>
              <a:t>2- In some cases symptoms are confined to </a:t>
            </a:r>
            <a:r>
              <a:rPr lang="en-US" sz="2000" b="1" i="1" dirty="0" smtClean="0">
                <a:solidFill>
                  <a:srgbClr val="FF0000"/>
                </a:solidFill>
              </a:rPr>
              <a:t>one or two large joints</a:t>
            </a:r>
            <a:r>
              <a:rPr lang="en-US" sz="2000" b="1" i="1" dirty="0" smtClean="0"/>
              <a:t>; in others (especially elderly women) multiple joints are affected, including the </a:t>
            </a:r>
            <a:r>
              <a:rPr lang="en-US" sz="2000" b="1" i="1" dirty="0" smtClean="0">
                <a:solidFill>
                  <a:srgbClr val="FF0000"/>
                </a:solidFill>
              </a:rPr>
              <a:t>distal </a:t>
            </a:r>
            <a:r>
              <a:rPr lang="en-US" sz="2000" b="1" i="1" dirty="0" err="1" smtClean="0">
                <a:solidFill>
                  <a:srgbClr val="FF0000"/>
                </a:solidFill>
              </a:rPr>
              <a:t>interphalangeal</a:t>
            </a:r>
            <a:r>
              <a:rPr lang="en-US" sz="2000" b="1" i="1" dirty="0" smtClean="0">
                <a:solidFill>
                  <a:srgbClr val="FF0000"/>
                </a:solidFill>
              </a:rPr>
              <a:t> joints of the hand</a:t>
            </a:r>
            <a:r>
              <a:rPr lang="en-GB" sz="2000" b="1" i="1" dirty="0" smtClean="0">
                <a:solidFill>
                  <a:srgbClr val="00B050"/>
                </a:solidFill>
              </a:rPr>
              <a:t>(</a:t>
            </a:r>
            <a:r>
              <a:rPr lang="en-GB" sz="2000" b="1" i="1" dirty="0" err="1" smtClean="0">
                <a:solidFill>
                  <a:srgbClr val="00B050"/>
                </a:solidFill>
              </a:rPr>
              <a:t>Heberden’s</a:t>
            </a:r>
            <a:r>
              <a:rPr lang="en-GB" sz="2000" b="1" i="1" dirty="0" smtClean="0">
                <a:solidFill>
                  <a:srgbClr val="00B050"/>
                </a:solidFill>
              </a:rPr>
              <a:t> nodes</a:t>
            </a:r>
            <a:r>
              <a:rPr lang="en-GB" sz="2000" b="1" i="1" dirty="0" smtClean="0"/>
              <a:t>)</a:t>
            </a:r>
            <a:r>
              <a:rPr lang="en-US" sz="2000" b="1" i="1" dirty="0" smtClean="0">
                <a:solidFill>
                  <a:srgbClr val="FF0000"/>
                </a:solidFill>
              </a:rPr>
              <a:t> (</a:t>
            </a:r>
            <a:r>
              <a:rPr lang="en-US" sz="2000" b="1" i="1" dirty="0" err="1" smtClean="0">
                <a:solidFill>
                  <a:srgbClr val="FF0000"/>
                </a:solidFill>
              </a:rPr>
              <a:t>polyarticular</a:t>
            </a:r>
            <a:r>
              <a:rPr lang="en-US" sz="2000" b="1" i="1" dirty="0" smtClean="0">
                <a:solidFill>
                  <a:srgbClr val="FF0000"/>
                </a:solidFill>
              </a:rPr>
              <a:t> OA). </a:t>
            </a:r>
          </a:p>
          <a:p>
            <a:pPr>
              <a:buNone/>
            </a:pPr>
            <a:r>
              <a:rPr lang="en-US" sz="2000" b="1" i="1" dirty="0" smtClean="0"/>
              <a:t>3-</a:t>
            </a:r>
            <a:r>
              <a:rPr lang="en-US" sz="2400" b="1" i="1" dirty="0" smtClean="0">
                <a:solidFill>
                  <a:srgbClr val="FF0000"/>
                </a:solidFill>
              </a:rPr>
              <a:t>Pain</a:t>
            </a:r>
            <a:r>
              <a:rPr lang="en-US" sz="2000" b="1" i="1" dirty="0" smtClean="0"/>
              <a:t> starts insidiously and increases slowly over months or years. It is aggravated by exertion and relieved by rest, although with time relief is less and less complete. Stiffness, characteristically, is worst after periods of rest.</a:t>
            </a:r>
          </a:p>
          <a:p>
            <a:pPr>
              <a:buNone/>
            </a:pPr>
            <a:r>
              <a:rPr lang="en-US" sz="2000" b="1" i="1" dirty="0" smtClean="0"/>
              <a:t>4- Typically symptoms follow an </a:t>
            </a:r>
            <a:r>
              <a:rPr lang="en-US" sz="2400" b="1" i="1" dirty="0" smtClean="0">
                <a:solidFill>
                  <a:srgbClr val="FF0000"/>
                </a:solidFill>
              </a:rPr>
              <a:t>intermittent course</a:t>
            </a:r>
            <a:r>
              <a:rPr lang="en-US" sz="2000" b="1" i="1" dirty="0" smtClean="0"/>
              <a:t>, with periods of remission sometimes lasting for months. </a:t>
            </a:r>
          </a:p>
          <a:p>
            <a:pPr>
              <a:buNone/>
            </a:pPr>
            <a:r>
              <a:rPr lang="en-US" sz="2400" b="1" i="1" dirty="0" smtClean="0">
                <a:solidFill>
                  <a:srgbClr val="FF0000"/>
                </a:solidFill>
              </a:rPr>
              <a:t>5-Swelling(effusion), deformity(</a:t>
            </a:r>
            <a:r>
              <a:rPr lang="en-US" sz="2400" b="1" i="1" dirty="0" err="1" smtClean="0">
                <a:solidFill>
                  <a:srgbClr val="FF0000"/>
                </a:solidFill>
              </a:rPr>
              <a:t>varus</a:t>
            </a:r>
            <a:r>
              <a:rPr lang="en-US" sz="2400" b="1" i="1" dirty="0" smtClean="0">
                <a:solidFill>
                  <a:srgbClr val="FF0000"/>
                </a:solidFill>
              </a:rPr>
              <a:t>), tenderness, </a:t>
            </a:r>
            <a:r>
              <a:rPr lang="en-US" sz="2400" b="1" i="1" dirty="0" err="1" smtClean="0">
                <a:solidFill>
                  <a:srgbClr val="FF0000"/>
                </a:solidFill>
              </a:rPr>
              <a:t>crepitus</a:t>
            </a:r>
            <a:r>
              <a:rPr lang="en-US" sz="2400" b="1" i="1" dirty="0" smtClean="0">
                <a:solidFill>
                  <a:srgbClr val="FF0000"/>
                </a:solidFill>
              </a:rPr>
              <a:t> on movement, loss of mobility and muscle wasting are features of advanced disease</a:t>
            </a:r>
            <a:r>
              <a:rPr lang="en-US" sz="2000" b="1" i="1" dirty="0" smtClean="0"/>
              <a:t>. Ultimately the joint may become unstable.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features</a:t>
            </a:r>
            <a:br>
              <a:rPr lang="en-US" dirty="0" smtClean="0"/>
            </a:br>
            <a:endParaRPr lang="en-US" dirty="0"/>
          </a:p>
        </p:txBody>
      </p:sp>
      <p:pic>
        <p:nvPicPr>
          <p:cNvPr id="4" name="Picture 2"/>
          <p:cNvPicPr>
            <a:picLocks noGrp="1" noChangeAspect="1" noChangeArrowheads="1"/>
          </p:cNvPicPr>
          <p:nvPr>
            <p:ph idx="1"/>
          </p:nvPr>
        </p:nvPicPr>
        <p:blipFill>
          <a:blip r:embed="rId2" cstate="print"/>
          <a:srcRect/>
          <a:stretch>
            <a:fillRect/>
          </a:stretch>
        </p:blipFill>
        <p:spPr>
          <a:xfrm>
            <a:off x="0" y="1066800"/>
            <a:ext cx="2324425" cy="3428572"/>
          </a:xfrm>
        </p:spPr>
      </p:pic>
      <p:pic>
        <p:nvPicPr>
          <p:cNvPr id="5" name="Picture 2"/>
          <p:cNvPicPr>
            <a:picLocks noChangeAspect="1" noChangeArrowheads="1"/>
          </p:cNvPicPr>
          <p:nvPr/>
        </p:nvPicPr>
        <p:blipFill>
          <a:blip r:embed="rId3" cstate="print"/>
          <a:srcRect/>
          <a:stretch>
            <a:fillRect/>
          </a:stretch>
        </p:blipFill>
        <p:spPr>
          <a:xfrm>
            <a:off x="2514600" y="990600"/>
            <a:ext cx="3810000" cy="2971800"/>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6172200" y="838200"/>
            <a:ext cx="2971800" cy="3581400"/>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5791200" y="4303712"/>
            <a:ext cx="3706813" cy="2554288"/>
          </a:xfrm>
          <a:prstGeom prst="rect">
            <a:avLst/>
          </a:prstGeom>
          <a:noFill/>
          <a:ln w="9525">
            <a:noFill/>
            <a:miter lim="800000"/>
            <a:headEnd/>
            <a:tailEnd/>
          </a:ln>
          <a:effectLst/>
        </p:spPr>
      </p:pic>
      <p:pic>
        <p:nvPicPr>
          <p:cNvPr id="8" name="Picture 3"/>
          <p:cNvPicPr>
            <a:picLocks noChangeAspect="1" noChangeArrowheads="1"/>
          </p:cNvPicPr>
          <p:nvPr/>
        </p:nvPicPr>
        <p:blipFill>
          <a:blip r:embed="rId6" cstate="print"/>
          <a:srcRect/>
          <a:stretch>
            <a:fillRect/>
          </a:stretch>
        </p:blipFill>
        <p:spPr bwMode="auto">
          <a:xfrm>
            <a:off x="0" y="990600"/>
            <a:ext cx="2514600" cy="3505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i="1" dirty="0" smtClean="0">
                <a:solidFill>
                  <a:srgbClr val="FF0000"/>
                </a:solidFill>
              </a:rPr>
              <a:t>Clinical variants of OA</a:t>
            </a:r>
            <a:endParaRPr lang="en-US" b="1" i="1" dirty="0">
              <a:solidFill>
                <a:srgbClr val="FF0000"/>
              </a:solidFill>
            </a:endParaRPr>
          </a:p>
        </p:txBody>
      </p:sp>
      <p:sp>
        <p:nvSpPr>
          <p:cNvPr id="3" name="Content Placeholder 2"/>
          <p:cNvSpPr>
            <a:spLocks noGrp="1"/>
          </p:cNvSpPr>
          <p:nvPr>
            <p:ph idx="1"/>
          </p:nvPr>
        </p:nvSpPr>
        <p:spPr>
          <a:xfrm>
            <a:off x="0" y="838200"/>
            <a:ext cx="9144000" cy="5715000"/>
          </a:xfrm>
        </p:spPr>
        <p:txBody>
          <a:bodyPr>
            <a:normAutofit fontScale="85000" lnSpcReduction="20000"/>
          </a:bodyPr>
          <a:lstStyle/>
          <a:p>
            <a:r>
              <a:rPr lang="en-US" b="1" i="1" dirty="0" err="1" smtClean="0">
                <a:solidFill>
                  <a:srgbClr val="00B050"/>
                </a:solidFill>
              </a:rPr>
              <a:t>Monarticular</a:t>
            </a:r>
            <a:r>
              <a:rPr lang="en-US" b="1" i="1" dirty="0" smtClean="0">
                <a:solidFill>
                  <a:srgbClr val="00B050"/>
                </a:solidFill>
              </a:rPr>
              <a:t> and </a:t>
            </a:r>
            <a:r>
              <a:rPr lang="en-US" b="1" i="1" dirty="0" err="1" smtClean="0">
                <a:solidFill>
                  <a:srgbClr val="00B050"/>
                </a:solidFill>
              </a:rPr>
              <a:t>pauciarticular</a:t>
            </a:r>
            <a:r>
              <a:rPr lang="en-US" b="1" i="1" dirty="0" smtClean="0">
                <a:solidFill>
                  <a:srgbClr val="00B050"/>
                </a:solidFill>
              </a:rPr>
              <a:t> OA:</a:t>
            </a:r>
          </a:p>
          <a:p>
            <a:pPr>
              <a:buNone/>
            </a:pPr>
            <a:r>
              <a:rPr lang="en-US" dirty="0" smtClean="0"/>
              <a:t>In its ‘classic’ form, OA presents with pain</a:t>
            </a:r>
          </a:p>
          <a:p>
            <a:pPr>
              <a:buNone/>
            </a:pPr>
            <a:r>
              <a:rPr lang="en-US" dirty="0" smtClean="0"/>
              <a:t>and dysfunction in one or two of the large weight-bearing joints like hip or knee joints.</a:t>
            </a:r>
            <a:endParaRPr lang="en-US" b="1" i="1" dirty="0" smtClean="0">
              <a:solidFill>
                <a:srgbClr val="00B050"/>
              </a:solidFill>
            </a:endParaRPr>
          </a:p>
          <a:p>
            <a:r>
              <a:rPr lang="en-US" b="1" i="1" dirty="0" err="1" smtClean="0">
                <a:solidFill>
                  <a:srgbClr val="00B050"/>
                </a:solidFill>
              </a:rPr>
              <a:t>Polyarticular</a:t>
            </a:r>
            <a:r>
              <a:rPr lang="en-US" b="1" i="1" dirty="0" smtClean="0">
                <a:solidFill>
                  <a:srgbClr val="00B050"/>
                </a:solidFill>
              </a:rPr>
              <a:t> (generalized) OA</a:t>
            </a:r>
          </a:p>
          <a:p>
            <a:pPr>
              <a:buNone/>
            </a:pPr>
            <a:r>
              <a:rPr lang="en-US" dirty="0" smtClean="0"/>
              <a:t>This is far and away the most common form of OA, though most of the patients never consult an </a:t>
            </a:r>
            <a:r>
              <a:rPr lang="en-US" dirty="0" err="1" smtClean="0"/>
              <a:t>orthopaedic</a:t>
            </a:r>
            <a:r>
              <a:rPr lang="en-US" dirty="0" smtClean="0"/>
              <a:t> surgeon. The typical patient is a middle-aged woman who presents with pain, swelling and stiffness of the distal finger joints </a:t>
            </a:r>
            <a:r>
              <a:rPr lang="en-US" dirty="0" smtClean="0">
                <a:solidFill>
                  <a:srgbClr val="00B050"/>
                </a:solidFill>
              </a:rPr>
              <a:t>(</a:t>
            </a:r>
            <a:r>
              <a:rPr lang="en-US" dirty="0" err="1" smtClean="0">
                <a:solidFill>
                  <a:srgbClr val="00B050"/>
                </a:solidFill>
              </a:rPr>
              <a:t>Heberden’s</a:t>
            </a:r>
            <a:r>
              <a:rPr lang="en-US" dirty="0" smtClean="0">
                <a:solidFill>
                  <a:srgbClr val="00B050"/>
                </a:solidFill>
              </a:rPr>
              <a:t> nodes)</a:t>
            </a:r>
            <a:endParaRPr lang="en-US" b="1" i="1" dirty="0" smtClean="0">
              <a:solidFill>
                <a:srgbClr val="00B050"/>
              </a:solidFill>
            </a:endParaRPr>
          </a:p>
          <a:p>
            <a:r>
              <a:rPr lang="en-US" b="1" i="1" dirty="0" smtClean="0">
                <a:solidFill>
                  <a:srgbClr val="00B050"/>
                </a:solidFill>
              </a:rPr>
              <a:t>OA in unusual sites:</a:t>
            </a:r>
          </a:p>
          <a:p>
            <a:pPr>
              <a:buNone/>
            </a:pPr>
            <a:r>
              <a:rPr lang="en-US" dirty="0" smtClean="0"/>
              <a:t>OA is uncommon in the shoulder, elbow, wrist and ankle. If any of these joints is affected one should suspect a previous abnormality – congenital or traumatic.</a:t>
            </a:r>
            <a:endParaRPr lang="en-US" b="1" i="1" dirty="0">
              <a:solidFill>
                <a:srgbClr val="00B05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92162"/>
          </a:xfrm>
        </p:spPr>
        <p:txBody>
          <a:bodyPr>
            <a:normAutofit fontScale="90000"/>
          </a:bodyPr>
          <a:lstStyle/>
          <a:p>
            <a:r>
              <a:rPr lang="en-US" sz="6000" b="1" i="1" dirty="0" smtClean="0">
                <a:solidFill>
                  <a:srgbClr val="00B050"/>
                </a:solidFill>
              </a:rPr>
              <a:t>X-rays</a:t>
            </a:r>
            <a:r>
              <a:rPr lang="en-US" dirty="0" smtClean="0"/>
              <a:t/>
            </a:r>
            <a:br>
              <a:rPr lang="en-US" dirty="0" smtClean="0"/>
            </a:br>
            <a:endParaRPr lang="en-US" dirty="0"/>
          </a:p>
        </p:txBody>
      </p:sp>
      <p:sp>
        <p:nvSpPr>
          <p:cNvPr id="3" name="Content Placeholder 2"/>
          <p:cNvSpPr>
            <a:spLocks noGrp="1"/>
          </p:cNvSpPr>
          <p:nvPr>
            <p:ph idx="1"/>
          </p:nvPr>
        </p:nvSpPr>
        <p:spPr>
          <a:xfrm>
            <a:off x="0" y="533400"/>
            <a:ext cx="9144000" cy="5943600"/>
          </a:xfrm>
        </p:spPr>
        <p:txBody>
          <a:bodyPr>
            <a:normAutofit/>
          </a:bodyPr>
          <a:lstStyle/>
          <a:p>
            <a:r>
              <a:rPr lang="en-US" b="1" i="1" dirty="0" smtClean="0">
                <a:solidFill>
                  <a:srgbClr val="C00000"/>
                </a:solidFill>
              </a:rPr>
              <a:t>(1) narrowing of the joint ‘space</a:t>
            </a:r>
            <a:r>
              <a:rPr lang="en-US" dirty="0" smtClean="0"/>
              <a:t>’, due to cartilage depletion; </a:t>
            </a:r>
          </a:p>
          <a:p>
            <a:r>
              <a:rPr lang="en-US" b="1" i="1" dirty="0" smtClean="0">
                <a:solidFill>
                  <a:srgbClr val="C00000"/>
                </a:solidFill>
              </a:rPr>
              <a:t>(2) </a:t>
            </a:r>
            <a:r>
              <a:rPr lang="en-US" b="1" i="1" dirty="0" err="1" smtClean="0">
                <a:solidFill>
                  <a:srgbClr val="C00000"/>
                </a:solidFill>
              </a:rPr>
              <a:t>subarticular</a:t>
            </a:r>
            <a:r>
              <a:rPr lang="en-US" b="1" i="1" dirty="0" smtClean="0">
                <a:solidFill>
                  <a:srgbClr val="C00000"/>
                </a:solidFill>
              </a:rPr>
              <a:t> cyst formation and sclerosis</a:t>
            </a:r>
            <a:r>
              <a:rPr lang="en-US" dirty="0" smtClean="0"/>
              <a:t>; </a:t>
            </a:r>
          </a:p>
          <a:p>
            <a:r>
              <a:rPr lang="en-US" dirty="0" smtClean="0"/>
              <a:t> </a:t>
            </a:r>
            <a:r>
              <a:rPr lang="en-US" b="1" i="1" dirty="0" smtClean="0">
                <a:solidFill>
                  <a:srgbClr val="C00000"/>
                </a:solidFill>
              </a:rPr>
              <a:t>(3)</a:t>
            </a:r>
            <a:r>
              <a:rPr lang="en-US" b="1" i="1" dirty="0" err="1" smtClean="0">
                <a:solidFill>
                  <a:srgbClr val="C00000"/>
                </a:solidFill>
              </a:rPr>
              <a:t>osteophyte</a:t>
            </a:r>
            <a:r>
              <a:rPr lang="en-US" b="1" i="1" dirty="0" smtClean="0">
                <a:solidFill>
                  <a:srgbClr val="C00000"/>
                </a:solidFill>
              </a:rPr>
              <a:t> formation</a:t>
            </a:r>
            <a:r>
              <a:rPr lang="en-US" dirty="0" smtClean="0"/>
              <a:t>. </a:t>
            </a:r>
          </a:p>
          <a:p>
            <a:r>
              <a:rPr lang="en-US" dirty="0" smtClean="0"/>
              <a:t>Initially the first two </a:t>
            </a:r>
            <a:r>
              <a:rPr lang="en-US" dirty="0" err="1" smtClean="0"/>
              <a:t>featuresare</a:t>
            </a:r>
            <a:r>
              <a:rPr lang="en-US" dirty="0" smtClean="0"/>
              <a:t> restricted to the major </a:t>
            </a:r>
            <a:r>
              <a:rPr lang="en-US" dirty="0" err="1" smtClean="0"/>
              <a:t>loadbearing</a:t>
            </a:r>
            <a:r>
              <a:rPr lang="en-US" dirty="0" smtClean="0"/>
              <a:t> part of the joint, but in late cases the entire joint is affected.</a:t>
            </a:r>
          </a:p>
          <a:p>
            <a:r>
              <a:rPr lang="en-US" dirty="0" smtClean="0"/>
              <a:t>(4) deformity (</a:t>
            </a:r>
            <a:r>
              <a:rPr lang="en-US" dirty="0" err="1" smtClean="0"/>
              <a:t>varus</a:t>
            </a:r>
            <a:r>
              <a:rPr lang="en-US" dirty="0" smtClean="0"/>
              <a:t>) in </a:t>
            </a:r>
          </a:p>
          <a:p>
            <a:pPr>
              <a:buNone/>
            </a:pPr>
            <a:r>
              <a:rPr lang="en-US" smtClean="0"/>
              <a:t>Severe cases. </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4953000" y="3810000"/>
            <a:ext cx="4191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sz="6700" b="1" dirty="0" smtClean="0">
                <a:solidFill>
                  <a:srgbClr val="C00000"/>
                </a:solidFill>
              </a:rPr>
              <a:t>Treatment</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sz="3600" b="1" i="1" dirty="0" smtClean="0">
                <a:solidFill>
                  <a:srgbClr val="C00000"/>
                </a:solidFill>
              </a:rPr>
              <a:t>A-Early</a:t>
            </a:r>
          </a:p>
          <a:p>
            <a:pPr>
              <a:buNone/>
            </a:pPr>
            <a:r>
              <a:rPr lang="en-US" b="1" i="1" dirty="0" smtClean="0"/>
              <a:t>There are three principles in the treatment of early OA:</a:t>
            </a:r>
          </a:p>
          <a:p>
            <a:pPr>
              <a:buNone/>
            </a:pPr>
            <a:r>
              <a:rPr lang="en-US" b="1" i="1" dirty="0" smtClean="0"/>
              <a:t> (1) relieve pain; </a:t>
            </a:r>
          </a:p>
          <a:p>
            <a:pPr>
              <a:buNone/>
            </a:pPr>
            <a:r>
              <a:rPr lang="en-US" b="1" i="1" dirty="0" smtClean="0"/>
              <a:t>(2) increase movement; </a:t>
            </a:r>
          </a:p>
          <a:p>
            <a:pPr>
              <a:buNone/>
            </a:pPr>
            <a:r>
              <a:rPr lang="en-US" b="1" i="1" dirty="0" smtClean="0"/>
              <a:t>(3) reduce load</a:t>
            </a:r>
            <a:r>
              <a:rPr lang="en-US" dirty="0" smtClean="0"/>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flipV="1">
            <a:off x="457200" y="-304800"/>
            <a:ext cx="8229600" cy="579438"/>
          </a:xfrm>
        </p:spPr>
        <p:txBody>
          <a:bodyPr>
            <a:normAutofit fontScale="90000"/>
          </a:bodyPr>
          <a:lstStyle/>
          <a:p>
            <a:endParaRPr lang="en-US" dirty="0"/>
          </a:p>
        </p:txBody>
      </p:sp>
      <p:sp>
        <p:nvSpPr>
          <p:cNvPr id="10" name="Content Placeholder 9"/>
          <p:cNvSpPr>
            <a:spLocks noGrp="1"/>
          </p:cNvSpPr>
          <p:nvPr>
            <p:ph idx="1"/>
          </p:nvPr>
        </p:nvSpPr>
        <p:spPr>
          <a:xfrm>
            <a:off x="0" y="228600"/>
            <a:ext cx="9144000" cy="6400800"/>
          </a:xfrm>
        </p:spPr>
        <p:txBody>
          <a:bodyPr>
            <a:normAutofit/>
          </a:bodyPr>
          <a:lstStyle/>
          <a:p>
            <a:pPr>
              <a:buNone/>
            </a:pPr>
            <a:r>
              <a:rPr lang="en-US" sz="3800" b="1" i="1" dirty="0" smtClean="0">
                <a:solidFill>
                  <a:srgbClr val="C00000"/>
                </a:solidFill>
              </a:rPr>
              <a:t>1-Pain relief </a:t>
            </a:r>
            <a:r>
              <a:rPr lang="en-US" i="1" dirty="0" smtClean="0"/>
              <a:t>is achieved by analgesics and </a:t>
            </a:r>
            <a:r>
              <a:rPr lang="en-US" i="1" dirty="0" err="1" smtClean="0"/>
              <a:t>nonsteroidal</a:t>
            </a:r>
            <a:r>
              <a:rPr lang="en-US" i="1" dirty="0" smtClean="0"/>
              <a:t> </a:t>
            </a:r>
            <a:r>
              <a:rPr lang="en-US" dirty="0" smtClean="0"/>
              <a:t>anti-inflammatory drugs (</a:t>
            </a:r>
            <a:r>
              <a:rPr lang="en-US" b="1" dirty="0" smtClean="0">
                <a:solidFill>
                  <a:srgbClr val="C00000"/>
                </a:solidFill>
              </a:rPr>
              <a:t>NSAIDs</a:t>
            </a:r>
            <a:r>
              <a:rPr lang="en-US" dirty="0" smtClean="0"/>
              <a:t>),Rest periods and modification of activities may also be necessary.</a:t>
            </a:r>
          </a:p>
          <a:p>
            <a:pPr>
              <a:buNone/>
            </a:pPr>
            <a:r>
              <a:rPr lang="en-US" sz="3600" b="1" i="1" dirty="0" smtClean="0">
                <a:solidFill>
                  <a:srgbClr val="C00000"/>
                </a:solidFill>
              </a:rPr>
              <a:t>2- Joint mobility </a:t>
            </a:r>
            <a:r>
              <a:rPr lang="en-US" i="1" dirty="0" smtClean="0"/>
              <a:t>can often be improved by</a:t>
            </a:r>
          </a:p>
          <a:p>
            <a:pPr>
              <a:buNone/>
            </a:pPr>
            <a:r>
              <a:rPr lang="en-US" dirty="0" smtClean="0"/>
              <a:t>physiotherapy; even a small increase in range and</a:t>
            </a:r>
          </a:p>
          <a:p>
            <a:pPr>
              <a:buNone/>
            </a:pPr>
            <a:r>
              <a:rPr lang="en-US" dirty="0" smtClean="0"/>
              <a:t>power will reduce pain and improve function.</a:t>
            </a:r>
          </a:p>
          <a:p>
            <a:pPr>
              <a:buNone/>
            </a:pPr>
            <a:r>
              <a:rPr lang="en-US" sz="3600" b="1" i="1" dirty="0" smtClean="0">
                <a:solidFill>
                  <a:srgbClr val="C00000"/>
                </a:solidFill>
              </a:rPr>
              <a:t>3-Load reduction </a:t>
            </a:r>
            <a:r>
              <a:rPr lang="en-US" i="1" dirty="0" smtClean="0"/>
              <a:t>can be achieved by using a </a:t>
            </a:r>
            <a:r>
              <a:rPr lang="en-US" dirty="0" smtClean="0"/>
              <a:t>walking stick, wearing soft-soled shoes, avoiding prolonged, stressful activity and by weight reduction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C00000"/>
                </a:solidFill>
              </a:rPr>
              <a:t>B-Intermediate</a:t>
            </a:r>
            <a:r>
              <a:rPr lang="en-US" i="1" dirty="0" smtClean="0"/>
              <a:t/>
            </a:r>
            <a:br>
              <a:rPr lang="en-US" i="1" dirty="0" smtClean="0"/>
            </a:br>
            <a:endParaRPr lang="en-US" dirty="0"/>
          </a:p>
        </p:txBody>
      </p:sp>
      <p:sp>
        <p:nvSpPr>
          <p:cNvPr id="3" name="Content Placeholder 2"/>
          <p:cNvSpPr>
            <a:spLocks noGrp="1"/>
          </p:cNvSpPr>
          <p:nvPr>
            <p:ph idx="1"/>
          </p:nvPr>
        </p:nvSpPr>
        <p:spPr>
          <a:xfrm>
            <a:off x="0" y="990600"/>
            <a:ext cx="8991600" cy="5135563"/>
          </a:xfrm>
        </p:spPr>
        <p:txBody>
          <a:bodyPr>
            <a:normAutofit/>
          </a:bodyPr>
          <a:lstStyle/>
          <a:p>
            <a:r>
              <a:rPr lang="en-US" dirty="0" smtClean="0"/>
              <a:t>If symptoms increase despite conservative treatment, some form of operative treatment may be needed. This will usually be a ‘holding’ procedure, especially in younger patients who are not yet ready for a joint replacement.</a:t>
            </a:r>
          </a:p>
          <a:p>
            <a:r>
              <a:rPr lang="en-US" dirty="0" smtClean="0"/>
              <a:t> For OA of the knee, </a:t>
            </a:r>
            <a:r>
              <a:rPr lang="en-US" dirty="0" smtClean="0">
                <a:solidFill>
                  <a:srgbClr val="C00000"/>
                </a:solidFill>
              </a:rPr>
              <a:t>joint debridement </a:t>
            </a:r>
            <a:r>
              <a:rPr lang="en-US" dirty="0" smtClean="0"/>
              <a:t>(removal of interfering </a:t>
            </a:r>
            <a:r>
              <a:rPr lang="en-US" dirty="0" err="1" smtClean="0"/>
              <a:t>osteophytes</a:t>
            </a:r>
            <a:r>
              <a:rPr lang="en-US" dirty="0" smtClean="0"/>
              <a:t>, cartilage tags and loose bodies) can be performed </a:t>
            </a:r>
            <a:r>
              <a:rPr lang="en-US" dirty="0" err="1" smtClean="0"/>
              <a:t>arthroscopically</a:t>
            </a:r>
            <a:r>
              <a:rPr lang="en-US" dirty="0" smtClean="0"/>
              <a:t>. For both the hip and the knee, </a:t>
            </a:r>
            <a:r>
              <a:rPr lang="en-US" dirty="0" smtClean="0">
                <a:solidFill>
                  <a:srgbClr val="C00000"/>
                </a:solidFill>
              </a:rPr>
              <a:t>realignment </a:t>
            </a:r>
            <a:r>
              <a:rPr lang="en-US" dirty="0" err="1" smtClean="0">
                <a:solidFill>
                  <a:srgbClr val="C00000"/>
                </a:solidFill>
              </a:rPr>
              <a:t>osteotomy</a:t>
            </a:r>
            <a:r>
              <a:rPr lang="en-US" dirty="0" smtClean="0">
                <a:solidFill>
                  <a:srgbClr val="C00000"/>
                </a:solidFill>
              </a:rPr>
              <a:t> </a:t>
            </a:r>
            <a:r>
              <a:rPr lang="en-US" dirty="0" smtClean="0"/>
              <a:t>used to be popular.</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i="1" dirty="0" smtClean="0">
                <a:solidFill>
                  <a:srgbClr val="FF0000"/>
                </a:solidFill>
              </a:rPr>
              <a:t>C-Late</a:t>
            </a:r>
            <a:r>
              <a:rPr lang="en-US" i="1" dirty="0" smtClean="0"/>
              <a:t/>
            </a:r>
            <a:br>
              <a:rPr lang="en-US" i="1" dirty="0" smtClean="0"/>
            </a:br>
            <a:endParaRPr lang="en-US" dirty="0"/>
          </a:p>
        </p:txBody>
      </p:sp>
      <p:sp>
        <p:nvSpPr>
          <p:cNvPr id="3" name="Content Placeholder 2"/>
          <p:cNvSpPr>
            <a:spLocks noGrp="1"/>
          </p:cNvSpPr>
          <p:nvPr>
            <p:ph idx="1"/>
          </p:nvPr>
        </p:nvSpPr>
        <p:spPr/>
        <p:txBody>
          <a:bodyPr>
            <a:normAutofit lnSpcReduction="10000"/>
          </a:bodyPr>
          <a:lstStyle/>
          <a:p>
            <a:r>
              <a:rPr lang="en-US" b="1" i="1" dirty="0" smtClean="0">
                <a:solidFill>
                  <a:srgbClr val="FF0000"/>
                </a:solidFill>
              </a:rPr>
              <a:t>Joint replacement</a:t>
            </a:r>
            <a:r>
              <a:rPr lang="en-US" i="1" dirty="0" smtClean="0"/>
              <a:t>, is now </a:t>
            </a:r>
            <a:r>
              <a:rPr lang="en-US" dirty="0" smtClean="0"/>
              <a:t>the procedure of choice for OA in patients with severe symptoms, marked loss of function and significant restriction of daily activities.</a:t>
            </a:r>
          </a:p>
          <a:p>
            <a:r>
              <a:rPr lang="en-US" dirty="0" smtClean="0"/>
              <a:t> For OA of the hip and knee in middle-aged and older patients, total joint replacement by modern techniques promises improvement lasting for </a:t>
            </a:r>
            <a:r>
              <a:rPr lang="en-US" dirty="0" smtClean="0">
                <a:solidFill>
                  <a:srgbClr val="FF0000"/>
                </a:solidFill>
              </a:rPr>
              <a:t>15 years or longer</a:t>
            </a:r>
            <a:r>
              <a:rPr lang="en-US" dirty="0" smtClean="0"/>
              <a:t>, but techniques are improving year by year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endParaRPr lang="en-US" dirty="0"/>
          </a:p>
        </p:txBody>
      </p:sp>
      <p:sp>
        <p:nvSpPr>
          <p:cNvPr id="3" name="Content Placeholder 2"/>
          <p:cNvSpPr>
            <a:spLocks noGrp="1"/>
          </p:cNvSpPr>
          <p:nvPr>
            <p:ph idx="1"/>
          </p:nvPr>
        </p:nvSpPr>
        <p:spPr>
          <a:xfrm>
            <a:off x="228600" y="228600"/>
            <a:ext cx="8915400" cy="6248400"/>
          </a:xfrm>
        </p:spPr>
        <p:txBody>
          <a:bodyPr>
            <a:normAutofit/>
          </a:bodyPr>
          <a:lstStyle/>
          <a:p>
            <a:r>
              <a:rPr lang="en-US" dirty="0" smtClean="0"/>
              <a:t>However, joint replacement operations are highly dependent on technical skills, implant design, appropriate instrumentation and postoperative care – requirements that cannot always be met, or may not be cost-effective, in all parts of the world.</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a:t>
            </a:r>
            <a:endParaRPr lang="en-US" dirty="0"/>
          </a:p>
        </p:txBody>
      </p:sp>
      <p:pic>
        <p:nvPicPr>
          <p:cNvPr id="29698" name="Picture 2" descr="C:\Users\DR.AHMED\Desktop\is (3).jpg"/>
          <p:cNvPicPr>
            <a:picLocks noGrp="1" noChangeAspect="1" noChangeArrowheads="1"/>
          </p:cNvPicPr>
          <p:nvPr>
            <p:ph idx="1"/>
          </p:nvPr>
        </p:nvPicPr>
        <p:blipFill>
          <a:blip r:embed="rId2" cstate="print"/>
          <a:srcRect/>
          <a:stretch>
            <a:fillRect/>
          </a:stretch>
        </p:blipFill>
        <p:spPr bwMode="auto">
          <a:xfrm>
            <a:off x="457200" y="0"/>
            <a:ext cx="2794000" cy="4330700"/>
          </a:xfrm>
          <a:prstGeom prst="rect">
            <a:avLst/>
          </a:prstGeom>
          <a:noFill/>
        </p:spPr>
      </p:pic>
      <p:pic>
        <p:nvPicPr>
          <p:cNvPr id="29699" name="Picture 3" descr="C:\Users\DR.AHMED\Desktop\IMG_1132.JPG"/>
          <p:cNvPicPr>
            <a:picLocks noChangeAspect="1" noChangeArrowheads="1"/>
          </p:cNvPicPr>
          <p:nvPr/>
        </p:nvPicPr>
        <p:blipFill>
          <a:blip r:embed="rId3" cstate="print"/>
          <a:srcRect/>
          <a:stretch>
            <a:fillRect/>
          </a:stretch>
        </p:blipFill>
        <p:spPr bwMode="auto">
          <a:xfrm>
            <a:off x="4495800" y="1447800"/>
            <a:ext cx="3795713" cy="5257800"/>
          </a:xfrm>
          <a:prstGeom prst="rect">
            <a:avLst/>
          </a:prstGeom>
          <a:noFill/>
        </p:spPr>
      </p:pic>
      <p:pic>
        <p:nvPicPr>
          <p:cNvPr id="29700" name="Picture 4" descr="C:\Users\DR.AHMED\Desktop\is (2).jpg"/>
          <p:cNvPicPr>
            <a:picLocks noChangeAspect="1" noChangeArrowheads="1"/>
          </p:cNvPicPr>
          <p:nvPr/>
        </p:nvPicPr>
        <p:blipFill>
          <a:blip r:embed="rId4" cstate="print"/>
          <a:srcRect/>
          <a:stretch>
            <a:fillRect/>
          </a:stretch>
        </p:blipFill>
        <p:spPr bwMode="auto">
          <a:xfrm>
            <a:off x="990600" y="4495800"/>
            <a:ext cx="2616200" cy="19685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OA</a:t>
            </a:r>
            <a:endParaRPr lang="en-US" b="1" i="1" dirty="0">
              <a:solidFill>
                <a:srgbClr val="FF0000"/>
              </a:solidFill>
            </a:endParaRPr>
          </a:p>
        </p:txBody>
      </p:sp>
      <p:pic>
        <p:nvPicPr>
          <p:cNvPr id="4" name="Content Placeholder 4"/>
          <p:cNvPicPr>
            <a:picLocks noGrp="1" noChangeAspect="1"/>
          </p:cNvPicPr>
          <p:nvPr>
            <p:ph idx="1"/>
          </p:nvPr>
        </p:nvPicPr>
        <p:blipFill>
          <a:blip r:embed="rId2" cstate="print"/>
          <a:srcRect l="1167" t="1590" r="1932" b="21536"/>
          <a:stretch>
            <a:fillRect/>
          </a:stretch>
        </p:blipFill>
        <p:spPr bwMode="auto">
          <a:xfrm>
            <a:off x="4409102" y="1752600"/>
            <a:ext cx="4734898" cy="4342093"/>
          </a:xfrm>
          <a:prstGeom prst="rect">
            <a:avLst/>
          </a:prstGeom>
          <a:noFill/>
          <a:ln w="9525">
            <a:noFill/>
            <a:miter lim="800000"/>
            <a:headEnd/>
            <a:tailEnd/>
          </a:ln>
        </p:spPr>
      </p:pic>
      <p:pic>
        <p:nvPicPr>
          <p:cNvPr id="5" name="Picture 7" descr="osteo"/>
          <p:cNvPicPr>
            <a:picLocks noChangeAspect="1" noChangeArrowheads="1"/>
          </p:cNvPicPr>
          <p:nvPr/>
        </p:nvPicPr>
        <p:blipFill>
          <a:blip r:embed="rId3" cstate="print"/>
          <a:srcRect/>
          <a:stretch>
            <a:fillRect/>
          </a:stretch>
        </p:blipFill>
        <p:spPr bwMode="auto">
          <a:xfrm>
            <a:off x="0" y="1524000"/>
            <a:ext cx="4724400" cy="46482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TKA</a:t>
            </a:r>
            <a:endParaRPr lang="en-US" dirty="0"/>
          </a:p>
        </p:txBody>
      </p:sp>
      <p:pic>
        <p:nvPicPr>
          <p:cNvPr id="30722" name="Picture 2" descr="D:\Orthopaedics\CME1\IMG_4127.JPG"/>
          <p:cNvPicPr>
            <a:picLocks noGrp="1" noChangeAspect="1" noChangeArrowheads="1"/>
          </p:cNvPicPr>
          <p:nvPr>
            <p:ph idx="1"/>
          </p:nvPr>
        </p:nvPicPr>
        <p:blipFill>
          <a:blip r:embed="rId2" cstate="print"/>
          <a:srcRect/>
          <a:stretch>
            <a:fillRect/>
          </a:stretch>
        </p:blipFill>
        <p:spPr bwMode="auto">
          <a:xfrm>
            <a:off x="0" y="2057400"/>
            <a:ext cx="4385072" cy="3505200"/>
          </a:xfrm>
          <a:prstGeom prst="rect">
            <a:avLst/>
          </a:prstGeom>
          <a:noFill/>
        </p:spPr>
      </p:pic>
      <p:pic>
        <p:nvPicPr>
          <p:cNvPr id="30723" name="Picture 3" descr="D:\Orthopaedics\CME1\IMG_4128.JPG"/>
          <p:cNvPicPr>
            <a:picLocks noChangeAspect="1" noChangeArrowheads="1"/>
          </p:cNvPicPr>
          <p:nvPr/>
        </p:nvPicPr>
        <p:blipFill>
          <a:blip r:embed="rId3" cstate="print"/>
          <a:srcRect/>
          <a:stretch>
            <a:fillRect/>
          </a:stretch>
        </p:blipFill>
        <p:spPr bwMode="auto">
          <a:xfrm>
            <a:off x="4724400" y="2057400"/>
            <a:ext cx="4419600" cy="3657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Neuropathic arthritis</a:t>
            </a:r>
            <a:br>
              <a:rPr lang="en-US" dirty="0" smtClean="0"/>
            </a:br>
            <a:r>
              <a:rPr lang="en-US" dirty="0" smtClean="0"/>
              <a:t>(Charcot’s disease)</a:t>
            </a:r>
            <a:endParaRPr lang="en-US" dirty="0"/>
          </a:p>
        </p:txBody>
      </p:sp>
      <p:sp>
        <p:nvSpPr>
          <p:cNvPr id="3" name="Content Placeholder 2"/>
          <p:cNvSpPr>
            <a:spLocks noGrp="1"/>
          </p:cNvSpPr>
          <p:nvPr>
            <p:ph idx="1"/>
          </p:nvPr>
        </p:nvSpPr>
        <p:spPr/>
        <p:txBody>
          <a:bodyPr>
            <a:normAutofit fontScale="92500"/>
          </a:bodyPr>
          <a:lstStyle/>
          <a:p>
            <a:r>
              <a:rPr lang="en-US" dirty="0" smtClean="0"/>
              <a:t>Neuropathic arthritis is a rapidly progressive</a:t>
            </a:r>
          </a:p>
          <a:p>
            <a:pPr>
              <a:buNone/>
            </a:pPr>
            <a:r>
              <a:rPr lang="en-US" dirty="0" smtClean="0"/>
              <a:t>degeneration in a joint which lacks position sense</a:t>
            </a:r>
          </a:p>
          <a:p>
            <a:pPr>
              <a:buNone/>
            </a:pPr>
            <a:r>
              <a:rPr lang="en-US" dirty="0" smtClean="0"/>
              <a:t>and protective pain sensation. In the lower limb it is</a:t>
            </a:r>
          </a:p>
          <a:p>
            <a:pPr>
              <a:buNone/>
            </a:pPr>
            <a:r>
              <a:rPr lang="en-US" dirty="0" smtClean="0"/>
              <a:t>associated with </a:t>
            </a:r>
            <a:r>
              <a:rPr lang="en-US" dirty="0" err="1" smtClean="0"/>
              <a:t>tabes</a:t>
            </a:r>
            <a:r>
              <a:rPr lang="en-US" dirty="0" smtClean="0"/>
              <a:t> </a:t>
            </a:r>
            <a:r>
              <a:rPr lang="en-US" dirty="0" err="1" smtClean="0"/>
              <a:t>dorsalis</a:t>
            </a:r>
            <a:r>
              <a:rPr lang="en-US" dirty="0" smtClean="0"/>
              <a:t>, </a:t>
            </a:r>
            <a:r>
              <a:rPr lang="en-US" dirty="0" err="1" smtClean="0"/>
              <a:t>cauda</a:t>
            </a:r>
            <a:r>
              <a:rPr lang="en-US" dirty="0" smtClean="0"/>
              <a:t> </a:t>
            </a:r>
            <a:r>
              <a:rPr lang="en-US" dirty="0" err="1" smtClean="0"/>
              <a:t>equinalesions</a:t>
            </a:r>
            <a:r>
              <a:rPr lang="en-US" dirty="0" smtClean="0"/>
              <a:t>,</a:t>
            </a:r>
          </a:p>
          <a:p>
            <a:pPr>
              <a:buNone/>
            </a:pPr>
            <a:r>
              <a:rPr lang="en-US" dirty="0" smtClean="0"/>
              <a:t>peripheral neuropathies (especially diabetic) and</a:t>
            </a:r>
          </a:p>
          <a:p>
            <a:pPr>
              <a:buNone/>
            </a:pPr>
            <a:r>
              <a:rPr lang="en-US" dirty="0" smtClean="0"/>
              <a:t>congenital indifference to pain; in the upper limbs</a:t>
            </a:r>
          </a:p>
          <a:p>
            <a:pPr>
              <a:buNone/>
            </a:pPr>
            <a:r>
              <a:rPr lang="en-US" dirty="0" smtClean="0"/>
              <a:t>it is usually due to </a:t>
            </a:r>
            <a:r>
              <a:rPr lang="en-US" dirty="0" err="1" smtClean="0"/>
              <a:t>syringomyelia</a:t>
            </a:r>
            <a:r>
              <a:rPr lang="en-US" dirty="0" smtClean="0"/>
              <a: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Pathology</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The joint disorder is a rapidly progressive form</a:t>
            </a:r>
          </a:p>
          <a:p>
            <a:pPr>
              <a:buNone/>
            </a:pPr>
            <a:r>
              <a:rPr lang="en-US" dirty="0" smtClean="0"/>
              <a:t>of OA. There is marked destruction of </a:t>
            </a:r>
            <a:r>
              <a:rPr lang="en-US" dirty="0" err="1" smtClean="0"/>
              <a:t>articular</a:t>
            </a:r>
            <a:endParaRPr lang="en-US" dirty="0" smtClean="0"/>
          </a:p>
          <a:p>
            <a:pPr>
              <a:buNone/>
            </a:pPr>
            <a:r>
              <a:rPr lang="en-US" dirty="0" smtClean="0"/>
              <a:t>cartilage and the underlying bone, and microscopic</a:t>
            </a:r>
          </a:p>
          <a:p>
            <a:pPr>
              <a:buNone/>
            </a:pPr>
            <a:r>
              <a:rPr lang="en-US" dirty="0" err="1" smtClean="0"/>
              <a:t>spicules</a:t>
            </a:r>
            <a:r>
              <a:rPr lang="en-US" dirty="0" smtClean="0"/>
              <a:t> of bone become embedded in the</a:t>
            </a:r>
          </a:p>
          <a:p>
            <a:pPr>
              <a:buNone/>
            </a:pPr>
            <a:r>
              <a:rPr lang="en-US" dirty="0" err="1" smtClean="0"/>
              <a:t>synovium</a:t>
            </a:r>
            <a:r>
              <a:rPr lang="en-US" dirty="0" smtClean="0"/>
              <a:t>. Ligaments and capsule are lax and at the</a:t>
            </a:r>
          </a:p>
          <a:p>
            <a:pPr>
              <a:buNone/>
            </a:pPr>
            <a:r>
              <a:rPr lang="en-US" dirty="0" smtClean="0"/>
              <a:t>joint periphery there is florid new bone formation.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features</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patient complains of instability, swelling and</a:t>
            </a:r>
          </a:p>
          <a:p>
            <a:pPr>
              <a:buNone/>
            </a:pPr>
            <a:r>
              <a:rPr lang="en-US" dirty="0" smtClean="0"/>
              <a:t>deformity; the symptoms may progress rapidly. The</a:t>
            </a:r>
          </a:p>
          <a:p>
            <a:pPr>
              <a:buNone/>
            </a:pPr>
            <a:r>
              <a:rPr lang="en-US" dirty="0" smtClean="0"/>
              <a:t>appearance of the joint suggests that movement</a:t>
            </a:r>
          </a:p>
          <a:p>
            <a:pPr>
              <a:buNone/>
            </a:pPr>
            <a:r>
              <a:rPr lang="en-US" dirty="0" smtClean="0"/>
              <a:t>would be </a:t>
            </a:r>
            <a:r>
              <a:rPr lang="en-US" dirty="0" err="1" smtClean="0"/>
              <a:t>agonising</a:t>
            </a:r>
            <a:r>
              <a:rPr lang="en-US" dirty="0" smtClean="0"/>
              <a:t> and yet it is often painless. The</a:t>
            </a:r>
          </a:p>
          <a:p>
            <a:pPr>
              <a:buNone/>
            </a:pPr>
            <a:r>
              <a:rPr lang="en-US" dirty="0" smtClean="0"/>
              <a:t>paradox is diagnostic. Swelling and deformity are marked, yet there is no warmth or tenderness. Fluid is greatly increased and bits of bone can be felt everywhere. All movements are increased and the joint is unstable, yet painless.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X-rays</a:t>
            </a:r>
            <a:br>
              <a:rPr lang="en-US" dirty="0" smtClean="0"/>
            </a:br>
            <a:endParaRPr lang="en-US" dirty="0"/>
          </a:p>
        </p:txBody>
      </p:sp>
      <p:sp>
        <p:nvSpPr>
          <p:cNvPr id="3" name="Content Placeholder 2"/>
          <p:cNvSpPr>
            <a:spLocks noGrp="1"/>
          </p:cNvSpPr>
          <p:nvPr>
            <p:ph idx="1"/>
          </p:nvPr>
        </p:nvSpPr>
        <p:spPr/>
        <p:txBody>
          <a:bodyPr/>
          <a:lstStyle/>
          <a:p>
            <a:r>
              <a:rPr lang="en-US" dirty="0" smtClean="0"/>
              <a:t>The joint may be </a:t>
            </a:r>
            <a:r>
              <a:rPr lang="en-US" dirty="0" err="1" smtClean="0"/>
              <a:t>subluxated</a:t>
            </a:r>
            <a:r>
              <a:rPr lang="en-US" dirty="0" smtClean="0"/>
              <a:t> or dislocated; gross bone destruction is obvious and there are irregular calcified masses in the capsule.</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3010" name="Picture 2"/>
          <p:cNvPicPr>
            <a:picLocks noGrp="1" noChangeAspect="1" noChangeArrowheads="1"/>
          </p:cNvPicPr>
          <p:nvPr>
            <p:ph idx="1"/>
          </p:nvPr>
        </p:nvPicPr>
        <p:blipFill>
          <a:blip r:embed="rId2" cstate="print"/>
          <a:srcRect/>
          <a:stretch>
            <a:fillRect/>
          </a:stretch>
        </p:blipFill>
        <p:spPr bwMode="auto">
          <a:xfrm>
            <a:off x="2882852" y="1600200"/>
            <a:ext cx="3378296" cy="452596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Treatment</a:t>
            </a:r>
            <a:br>
              <a:rPr lang="en-US" dirty="0" smtClean="0"/>
            </a:br>
            <a:endParaRPr lang="en-US" dirty="0"/>
          </a:p>
        </p:txBody>
      </p:sp>
      <p:sp>
        <p:nvSpPr>
          <p:cNvPr id="3" name="Content Placeholder 2"/>
          <p:cNvSpPr>
            <a:spLocks noGrp="1"/>
          </p:cNvSpPr>
          <p:nvPr>
            <p:ph idx="1"/>
          </p:nvPr>
        </p:nvSpPr>
        <p:spPr/>
        <p:txBody>
          <a:bodyPr/>
          <a:lstStyle/>
          <a:p>
            <a:r>
              <a:rPr lang="en-US" dirty="0" smtClean="0"/>
              <a:t>The underlying condition may need treatment, but the affected joints cannot recover. They should, if possible, be stabilized by external </a:t>
            </a:r>
            <a:r>
              <a:rPr lang="en-US" dirty="0" err="1" smtClean="0"/>
              <a:t>splintage</a:t>
            </a:r>
            <a:r>
              <a:rPr lang="en-US" dirty="0" smtClean="0"/>
              <a:t> (e.g. a </a:t>
            </a:r>
            <a:r>
              <a:rPr lang="en-US" dirty="0" err="1" smtClean="0"/>
              <a:t>calliper</a:t>
            </a:r>
            <a:r>
              <a:rPr lang="en-US" dirty="0" smtClean="0"/>
              <a:t>). Operation is not advised.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457200" y="277813"/>
            <a:ext cx="8229600" cy="941387"/>
          </a:xfrm>
        </p:spPr>
        <p:txBody>
          <a:bodyPr/>
          <a:lstStyle/>
          <a:p>
            <a:pPr eaLnBrk="1" hangingPunct="1">
              <a:defRPr/>
            </a:pPr>
            <a:r>
              <a:rPr lang="en-US" b="1" dirty="0" smtClean="0">
                <a:solidFill>
                  <a:srgbClr val="FF0000"/>
                </a:solidFill>
              </a:rPr>
              <a:t>Classification of OA</a:t>
            </a:r>
          </a:p>
        </p:txBody>
      </p:sp>
      <p:graphicFrame>
        <p:nvGraphicFramePr>
          <p:cNvPr id="1026" name="Organization Chart 7"/>
          <p:cNvGraphicFramePr>
            <a:graphicFrameLocks/>
          </p:cNvGraphicFramePr>
          <p:nvPr>
            <p:ph type="dgm" idx="1"/>
          </p:nvPr>
        </p:nvGraphicFramePr>
        <p:xfrm>
          <a:off x="381000" y="2057400"/>
          <a:ext cx="8229600" cy="4500562"/>
        </p:xfrm>
        <a:graphic>
          <a:graphicData uri="http://schemas.openxmlformats.org/drawingml/2006/compatibility">
            <com:legacyDrawing xmlns:com="http://schemas.openxmlformats.org/drawingml/2006/compatibility" spid="_x0000_s24578"/>
          </a:graphicData>
        </a:graphic>
      </p:graphicFrame>
      <p:sp>
        <p:nvSpPr>
          <p:cNvPr id="4" name="Rectangle 3"/>
          <p:cNvSpPr/>
          <p:nvPr/>
        </p:nvSpPr>
        <p:spPr>
          <a:xfrm>
            <a:off x="914400" y="1143000"/>
            <a:ext cx="6629400" cy="707886"/>
          </a:xfrm>
          <a:prstGeom prst="rect">
            <a:avLst/>
          </a:prstGeom>
        </p:spPr>
        <p:txBody>
          <a:bodyPr wrap="square">
            <a:spAutoFit/>
          </a:bodyPr>
          <a:lstStyle/>
          <a:p>
            <a:r>
              <a:rPr lang="en-US" sz="2000" b="1" dirty="0" smtClean="0">
                <a:solidFill>
                  <a:srgbClr val="FF0000"/>
                </a:solidFill>
              </a:rPr>
              <a:t>It</a:t>
            </a:r>
            <a:r>
              <a:rPr lang="ar-IQ" sz="2000" b="1" dirty="0" smtClean="0">
                <a:solidFill>
                  <a:srgbClr val="FF0000"/>
                </a:solidFill>
              </a:rPr>
              <a:t> </a:t>
            </a:r>
            <a:r>
              <a:rPr lang="en-US" sz="2000" b="1" dirty="0" smtClean="0">
                <a:solidFill>
                  <a:srgbClr val="FF0000"/>
                </a:solidFill>
              </a:rPr>
              <a:t>is defined as primary when no cause is obvious,</a:t>
            </a:r>
            <a:r>
              <a:rPr lang="ar-IQ" sz="2000" b="1" dirty="0" smtClean="0">
                <a:solidFill>
                  <a:srgbClr val="FF0000"/>
                </a:solidFill>
              </a:rPr>
              <a:t> </a:t>
            </a:r>
            <a:r>
              <a:rPr lang="en-US" sz="2000" b="1" dirty="0" smtClean="0">
                <a:solidFill>
                  <a:srgbClr val="FF0000"/>
                </a:solidFill>
              </a:rPr>
              <a:t>and secondary when it follows a demonstrable</a:t>
            </a:r>
            <a:r>
              <a:rPr lang="ar-IQ" sz="2000" b="1" dirty="0" smtClean="0">
                <a:solidFill>
                  <a:srgbClr val="FF0000"/>
                </a:solidFill>
              </a:rPr>
              <a:t> </a:t>
            </a:r>
            <a:r>
              <a:rPr lang="en-US" sz="2000" b="1" dirty="0" smtClean="0">
                <a:solidFill>
                  <a:srgbClr val="FF0000"/>
                </a:solidFill>
              </a:rPr>
              <a:t>abnormality.</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NOTE</a:t>
            </a:r>
            <a:endParaRPr lang="en-US" b="1" i="1" dirty="0">
              <a:solidFill>
                <a:srgbClr val="FF0000"/>
              </a:solidFill>
            </a:endParaRPr>
          </a:p>
        </p:txBody>
      </p:sp>
      <p:sp>
        <p:nvSpPr>
          <p:cNvPr id="3" name="Content Placeholder 2"/>
          <p:cNvSpPr>
            <a:spLocks noGrp="1"/>
          </p:cNvSpPr>
          <p:nvPr>
            <p:ph idx="1"/>
          </p:nvPr>
        </p:nvSpPr>
        <p:spPr/>
        <p:txBody>
          <a:bodyPr/>
          <a:lstStyle/>
          <a:p>
            <a:r>
              <a:rPr lang="en-US" dirty="0"/>
              <a:t>It is also not a purely degenerative disorder, and </a:t>
            </a:r>
            <a:r>
              <a:rPr lang="en-US" dirty="0" smtClean="0"/>
              <a:t>the term </a:t>
            </a:r>
            <a:r>
              <a:rPr lang="en-US" dirty="0"/>
              <a:t>‘degenerative arthritis’ – which is often used as a</a:t>
            </a:r>
          </a:p>
          <a:p>
            <a:r>
              <a:rPr lang="en-US" dirty="0"/>
              <a:t>synonym for OA – is a misnomer. Osteoarthritis is </a:t>
            </a:r>
            <a:r>
              <a:rPr lang="en-US" dirty="0" smtClean="0"/>
              <a:t>a dynamic </a:t>
            </a:r>
            <a:r>
              <a:rPr lang="en-US" dirty="0"/>
              <a:t>phenomenon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smtClean="0">
                <a:solidFill>
                  <a:srgbClr val="FF0000"/>
                </a:solidFill>
              </a:rPr>
              <a:t>Aiteology</a:t>
            </a:r>
            <a:r>
              <a:rPr lang="en-US" dirty="0" smtClean="0"/>
              <a:t/>
            </a:r>
            <a:br>
              <a:rPr lang="en-US" dirty="0" smtClean="0"/>
            </a:br>
            <a:endParaRPr lang="en-US" dirty="0"/>
          </a:p>
        </p:txBody>
      </p:sp>
      <p:sp>
        <p:nvSpPr>
          <p:cNvPr id="4" name="Content Placeholder 3"/>
          <p:cNvSpPr>
            <a:spLocks noGrp="1"/>
          </p:cNvSpPr>
          <p:nvPr>
            <p:ph idx="1"/>
          </p:nvPr>
        </p:nvSpPr>
        <p:spPr>
          <a:xfrm>
            <a:off x="228600" y="1066800"/>
            <a:ext cx="8915400" cy="5562600"/>
          </a:xfrm>
        </p:spPr>
        <p:txBody>
          <a:bodyPr>
            <a:normAutofit fontScale="85000" lnSpcReduction="20000"/>
          </a:bodyPr>
          <a:lstStyle/>
          <a:p>
            <a:r>
              <a:rPr lang="ar-IQ" dirty="0" smtClean="0"/>
              <a:t>  </a:t>
            </a:r>
            <a:r>
              <a:rPr lang="en-US" dirty="0" smtClean="0"/>
              <a:t>The most obvious feature of </a:t>
            </a:r>
            <a:r>
              <a:rPr lang="en-US" b="1" i="1" dirty="0" smtClean="0">
                <a:solidFill>
                  <a:srgbClr val="FF0000"/>
                </a:solidFill>
              </a:rPr>
              <a:t>OA is that it increases</a:t>
            </a:r>
            <a:r>
              <a:rPr lang="ar-IQ" b="1" i="1" dirty="0" smtClean="0">
                <a:solidFill>
                  <a:srgbClr val="FF0000"/>
                </a:solidFill>
              </a:rPr>
              <a:t> </a:t>
            </a:r>
            <a:r>
              <a:rPr lang="en-US" b="1" i="1" dirty="0" smtClean="0">
                <a:solidFill>
                  <a:srgbClr val="FF0000"/>
                </a:solidFill>
              </a:rPr>
              <a:t>in frequency with age</a:t>
            </a:r>
            <a:r>
              <a:rPr lang="en-US" dirty="0" smtClean="0"/>
              <a:t>. This does not mean that</a:t>
            </a:r>
            <a:r>
              <a:rPr lang="ar-IQ" dirty="0" smtClean="0"/>
              <a:t> </a:t>
            </a:r>
            <a:r>
              <a:rPr lang="en-US" dirty="0" smtClean="0"/>
              <a:t>it is an expression of senescence; it simply show</a:t>
            </a:r>
            <a:r>
              <a:rPr lang="ar-IQ" dirty="0" smtClean="0"/>
              <a:t>  </a:t>
            </a:r>
            <a:r>
              <a:rPr lang="en-US" dirty="0" smtClean="0"/>
              <a:t>that OA takes many years to develop. </a:t>
            </a:r>
          </a:p>
          <a:p>
            <a:r>
              <a:rPr lang="ar-IQ" dirty="0" smtClean="0"/>
              <a:t>  </a:t>
            </a:r>
            <a:r>
              <a:rPr lang="en-US" dirty="0" smtClean="0"/>
              <a:t>OA results from a disparity between the stress</a:t>
            </a:r>
          </a:p>
          <a:p>
            <a:pPr>
              <a:buNone/>
            </a:pPr>
            <a:r>
              <a:rPr lang="en-US" dirty="0" smtClean="0"/>
              <a:t>applied to </a:t>
            </a:r>
            <a:r>
              <a:rPr lang="en-US" dirty="0" err="1" smtClean="0"/>
              <a:t>articular</a:t>
            </a:r>
            <a:r>
              <a:rPr lang="en-US" dirty="0" smtClean="0"/>
              <a:t> cartilage and the ability of the</a:t>
            </a:r>
            <a:r>
              <a:rPr lang="ar-IQ" dirty="0" smtClean="0"/>
              <a:t> </a:t>
            </a:r>
            <a:r>
              <a:rPr lang="en-US" dirty="0" smtClean="0"/>
              <a:t>cartilage to</a:t>
            </a:r>
            <a:r>
              <a:rPr lang="ar-IQ" dirty="0" smtClean="0"/>
              <a:t> </a:t>
            </a:r>
            <a:r>
              <a:rPr lang="en-US" dirty="0" smtClean="0"/>
              <a:t>withstand that stress. This could be</a:t>
            </a:r>
            <a:r>
              <a:rPr lang="ar-IQ" dirty="0" smtClean="0"/>
              <a:t> </a:t>
            </a:r>
            <a:r>
              <a:rPr lang="en-US" dirty="0" smtClean="0"/>
              <a:t>due to one or a combination of two processes:</a:t>
            </a:r>
            <a:endParaRPr lang="ar-IQ" dirty="0" smtClean="0"/>
          </a:p>
          <a:p>
            <a:pPr>
              <a:buNone/>
            </a:pPr>
            <a:r>
              <a:rPr lang="en-US" dirty="0" smtClean="0"/>
              <a:t> </a:t>
            </a:r>
            <a:r>
              <a:rPr lang="en-US" b="1" i="1" dirty="0" smtClean="0">
                <a:solidFill>
                  <a:srgbClr val="FF0000"/>
                </a:solidFill>
              </a:rPr>
              <a:t>(1)weakening of the </a:t>
            </a:r>
            <a:r>
              <a:rPr lang="en-US" b="1" i="1" dirty="0" err="1" smtClean="0">
                <a:solidFill>
                  <a:srgbClr val="FF0000"/>
                </a:solidFill>
              </a:rPr>
              <a:t>articular</a:t>
            </a:r>
            <a:r>
              <a:rPr lang="en-US" b="1" i="1" dirty="0" smtClean="0">
                <a:solidFill>
                  <a:srgbClr val="FF0000"/>
                </a:solidFill>
              </a:rPr>
              <a:t> cartilage </a:t>
            </a:r>
            <a:r>
              <a:rPr lang="en-US" i="1" dirty="0" smtClean="0"/>
              <a:t>(possibly due to</a:t>
            </a:r>
          </a:p>
          <a:p>
            <a:pPr>
              <a:buNone/>
            </a:pPr>
            <a:r>
              <a:rPr lang="en-US" dirty="0" smtClean="0"/>
              <a:t>genetic defects in type II collagen or to enzymatic</a:t>
            </a:r>
          </a:p>
          <a:p>
            <a:pPr>
              <a:buNone/>
            </a:pPr>
            <a:r>
              <a:rPr lang="en-US" dirty="0" smtClean="0"/>
              <a:t>activity in certain </a:t>
            </a:r>
            <a:r>
              <a:rPr lang="en-US" dirty="0" err="1" smtClean="0"/>
              <a:t>infl</a:t>
            </a:r>
            <a:r>
              <a:rPr lang="en-US" dirty="0" smtClean="0"/>
              <a:t> </a:t>
            </a:r>
            <a:r>
              <a:rPr lang="en-US" dirty="0" err="1" smtClean="0"/>
              <a:t>ammatory</a:t>
            </a:r>
            <a:r>
              <a:rPr lang="en-US" dirty="0" smtClean="0"/>
              <a:t> disorders such as</a:t>
            </a:r>
          </a:p>
          <a:p>
            <a:pPr>
              <a:buNone/>
            </a:pPr>
            <a:r>
              <a:rPr lang="en-US" dirty="0" smtClean="0"/>
              <a:t>rheumatoid disease).</a:t>
            </a:r>
            <a:endParaRPr lang="ar-IQ" dirty="0" smtClean="0"/>
          </a:p>
          <a:p>
            <a:pPr>
              <a:buNone/>
            </a:pPr>
            <a:r>
              <a:rPr lang="en-US" dirty="0" smtClean="0"/>
              <a:t> </a:t>
            </a:r>
            <a:r>
              <a:rPr lang="en-US" b="1" i="1" dirty="0" smtClean="0">
                <a:solidFill>
                  <a:srgbClr val="FF0000"/>
                </a:solidFill>
              </a:rPr>
              <a:t>(2) increased mechanical</a:t>
            </a:r>
            <a:r>
              <a:rPr lang="ar-IQ" b="1" i="1" dirty="0" smtClean="0">
                <a:solidFill>
                  <a:srgbClr val="FF0000"/>
                </a:solidFill>
              </a:rPr>
              <a:t> </a:t>
            </a:r>
            <a:r>
              <a:rPr lang="en-US" b="1" i="1" dirty="0" smtClean="0">
                <a:solidFill>
                  <a:srgbClr val="FF0000"/>
                </a:solidFill>
              </a:rPr>
              <a:t>stress </a:t>
            </a:r>
            <a:r>
              <a:rPr lang="en-US" i="1" dirty="0" smtClean="0"/>
              <a:t>in some part of the </a:t>
            </a:r>
            <a:r>
              <a:rPr lang="en-US" i="1" dirty="0" err="1" smtClean="0"/>
              <a:t>articular</a:t>
            </a:r>
            <a:r>
              <a:rPr lang="en-US" i="1" dirty="0" smtClean="0"/>
              <a:t> surface.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FF0000"/>
                </a:solidFill>
              </a:rPr>
              <a:t>Pathology</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514350" indent="-514350">
              <a:buAutoNum type="arabicParenBoth"/>
            </a:pPr>
            <a:r>
              <a:rPr lang="en-US" dirty="0" smtClean="0">
                <a:solidFill>
                  <a:srgbClr val="00B050"/>
                </a:solidFill>
              </a:rPr>
              <a:t>  progressive cartilage destruction</a:t>
            </a:r>
            <a:r>
              <a:rPr lang="en-US" dirty="0">
                <a:solidFill>
                  <a:srgbClr val="00B050"/>
                </a:solidFill>
              </a:rPr>
              <a:t>.</a:t>
            </a:r>
            <a:r>
              <a:rPr lang="en-US" dirty="0" smtClean="0">
                <a:solidFill>
                  <a:srgbClr val="00B050"/>
                </a:solidFill>
              </a:rPr>
              <a:t> </a:t>
            </a:r>
          </a:p>
          <a:p>
            <a:pPr marL="514350" indent="-514350">
              <a:buAutoNum type="arabicParenBoth"/>
            </a:pPr>
            <a:r>
              <a:rPr lang="en-US" dirty="0" smtClean="0">
                <a:solidFill>
                  <a:srgbClr val="00B050"/>
                </a:solidFill>
              </a:rPr>
              <a:t>  </a:t>
            </a:r>
            <a:r>
              <a:rPr lang="en-US" dirty="0" err="1" smtClean="0">
                <a:solidFill>
                  <a:srgbClr val="00B050"/>
                </a:solidFill>
              </a:rPr>
              <a:t>subarticular</a:t>
            </a:r>
            <a:r>
              <a:rPr lang="en-US" dirty="0" smtClean="0">
                <a:solidFill>
                  <a:srgbClr val="00B050"/>
                </a:solidFill>
              </a:rPr>
              <a:t> </a:t>
            </a:r>
            <a:r>
              <a:rPr lang="en-US" dirty="0">
                <a:solidFill>
                  <a:srgbClr val="00B050"/>
                </a:solidFill>
              </a:rPr>
              <a:t>cyst formation, </a:t>
            </a:r>
            <a:r>
              <a:rPr lang="en-US" dirty="0" smtClean="0">
                <a:solidFill>
                  <a:srgbClr val="00B050"/>
                </a:solidFill>
              </a:rPr>
              <a:t>with</a:t>
            </a:r>
          </a:p>
          <a:p>
            <a:pPr marL="514350" indent="-514350">
              <a:buAutoNum type="arabicParenBoth"/>
            </a:pPr>
            <a:r>
              <a:rPr lang="en-US" dirty="0" smtClean="0">
                <a:solidFill>
                  <a:srgbClr val="00B050"/>
                </a:solidFill>
              </a:rPr>
              <a:t>  sclerosis </a:t>
            </a:r>
            <a:r>
              <a:rPr lang="en-US" dirty="0">
                <a:solidFill>
                  <a:srgbClr val="00B050"/>
                </a:solidFill>
              </a:rPr>
              <a:t>of the surrounding </a:t>
            </a:r>
            <a:r>
              <a:rPr lang="en-US" dirty="0" smtClean="0">
                <a:solidFill>
                  <a:srgbClr val="00B050"/>
                </a:solidFill>
              </a:rPr>
              <a:t>bone.</a:t>
            </a:r>
          </a:p>
          <a:p>
            <a:pPr marL="514350" indent="-514350">
              <a:buAutoNum type="arabicParenBoth"/>
            </a:pPr>
            <a:r>
              <a:rPr lang="en-US" dirty="0" smtClean="0">
                <a:solidFill>
                  <a:srgbClr val="00B050"/>
                </a:solidFill>
              </a:rPr>
              <a:t>  </a:t>
            </a:r>
            <a:r>
              <a:rPr lang="en-US" dirty="0" err="1" smtClean="0">
                <a:solidFill>
                  <a:srgbClr val="00B050"/>
                </a:solidFill>
              </a:rPr>
              <a:t>osteophyte</a:t>
            </a:r>
            <a:r>
              <a:rPr lang="en-US" dirty="0" smtClean="0">
                <a:solidFill>
                  <a:srgbClr val="00B050"/>
                </a:solidFill>
              </a:rPr>
              <a:t> formation.</a:t>
            </a:r>
            <a:endParaRPr lang="en-US" dirty="0">
              <a:solidFill>
                <a:srgbClr val="00B050"/>
              </a:solidFill>
            </a:endParaRPr>
          </a:p>
          <a:p>
            <a:pPr>
              <a:buNone/>
            </a:pPr>
            <a:r>
              <a:rPr lang="en-US" dirty="0" smtClean="0">
                <a:solidFill>
                  <a:srgbClr val="00B050"/>
                </a:solidFill>
              </a:rPr>
              <a:t>(</a:t>
            </a:r>
            <a:r>
              <a:rPr lang="en-US" dirty="0">
                <a:solidFill>
                  <a:srgbClr val="00B050"/>
                </a:solidFill>
              </a:rPr>
              <a:t>5</a:t>
            </a:r>
            <a:r>
              <a:rPr lang="en-US" dirty="0" smtClean="0">
                <a:solidFill>
                  <a:srgbClr val="00B050"/>
                </a:solidFill>
              </a:rPr>
              <a:t>)   </a:t>
            </a:r>
            <a:r>
              <a:rPr lang="en-US" dirty="0">
                <a:solidFill>
                  <a:srgbClr val="00B050"/>
                </a:solidFill>
              </a:rPr>
              <a:t>capsular </a:t>
            </a:r>
            <a:r>
              <a:rPr lang="en-US" dirty="0" smtClean="0">
                <a:solidFill>
                  <a:srgbClr val="00B050"/>
                </a:solidFill>
              </a:rPr>
              <a:t>fibrosis.</a:t>
            </a:r>
            <a:endParaRPr lang="en-US" dirty="0">
              <a:solidFill>
                <a:srgbClr val="00B05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i="1" dirty="0" smtClean="0">
                <a:solidFill>
                  <a:srgbClr val="00B050"/>
                </a:solidFill>
              </a:rPr>
              <a:t>Pathology of AO</a:t>
            </a:r>
            <a:endParaRPr lang="en-US" b="1" i="1" dirty="0">
              <a:solidFill>
                <a:srgbClr val="00B050"/>
              </a:solidFill>
            </a:endParaRPr>
          </a:p>
        </p:txBody>
      </p:sp>
      <p:pic>
        <p:nvPicPr>
          <p:cNvPr id="25602" name="Picture 2"/>
          <p:cNvPicPr>
            <a:picLocks noGrp="1" noChangeAspect="1" noChangeArrowheads="1"/>
          </p:cNvPicPr>
          <p:nvPr>
            <p:ph idx="1"/>
          </p:nvPr>
        </p:nvPicPr>
        <p:blipFill>
          <a:blip r:embed="rId2" cstate="print"/>
          <a:stretch>
            <a:fillRect/>
          </a:stretch>
        </p:blipFill>
        <p:spPr bwMode="auto">
          <a:xfrm>
            <a:off x="3962400" y="1371600"/>
            <a:ext cx="2009775" cy="2019300"/>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6248400" y="1447800"/>
            <a:ext cx="1971675" cy="2076450"/>
          </a:xfrm>
          <a:prstGeom prst="rect">
            <a:avLst/>
          </a:prstGeom>
          <a:noFill/>
          <a:ln w="9525">
            <a:noFill/>
            <a:miter lim="800000"/>
            <a:headEnd/>
            <a:tailEnd/>
          </a:ln>
        </p:spPr>
      </p:pic>
      <p:pic>
        <p:nvPicPr>
          <p:cNvPr id="25604" name="Picture 4"/>
          <p:cNvPicPr>
            <a:picLocks noChangeAspect="1" noChangeArrowheads="1"/>
          </p:cNvPicPr>
          <p:nvPr/>
        </p:nvPicPr>
        <p:blipFill>
          <a:blip r:embed="rId4" cstate="print"/>
          <a:srcRect/>
          <a:stretch>
            <a:fillRect/>
          </a:stretch>
        </p:blipFill>
        <p:spPr bwMode="auto">
          <a:xfrm>
            <a:off x="4343400" y="3429000"/>
            <a:ext cx="3190875" cy="3752850"/>
          </a:xfrm>
          <a:prstGeom prst="rect">
            <a:avLst/>
          </a:prstGeom>
          <a:noFill/>
          <a:ln w="9525">
            <a:noFill/>
            <a:miter lim="800000"/>
            <a:headEnd/>
            <a:tailEnd/>
          </a:ln>
        </p:spPr>
      </p:pic>
      <p:pic>
        <p:nvPicPr>
          <p:cNvPr id="9" name="Picture 1"/>
          <p:cNvPicPr>
            <a:picLocks noChangeAspect="1" noChangeArrowheads="1"/>
          </p:cNvPicPr>
          <p:nvPr/>
        </p:nvPicPr>
        <p:blipFill>
          <a:blip r:embed="rId5" cstate="print"/>
          <a:srcRect b="5052"/>
          <a:stretch>
            <a:fillRect/>
          </a:stretch>
        </p:blipFill>
        <p:spPr bwMode="auto">
          <a:xfrm>
            <a:off x="152400" y="1295400"/>
            <a:ext cx="3810000" cy="4495800"/>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FF0000"/>
                </a:solidFill>
              </a:rPr>
              <a:t>Risk factors</a:t>
            </a:r>
            <a:r>
              <a:rPr lang="en-US" dirty="0" smtClean="0"/>
              <a:t/>
            </a:r>
            <a:br>
              <a:rPr lang="en-US" dirty="0" smtClean="0"/>
            </a:br>
            <a:endParaRPr lang="en-US" dirty="0"/>
          </a:p>
        </p:txBody>
      </p:sp>
      <p:sp>
        <p:nvSpPr>
          <p:cNvPr id="3" name="Content Placeholder 2"/>
          <p:cNvSpPr>
            <a:spLocks noGrp="1"/>
          </p:cNvSpPr>
          <p:nvPr>
            <p:ph idx="1"/>
          </p:nvPr>
        </p:nvSpPr>
        <p:spPr>
          <a:xfrm>
            <a:off x="457200" y="990600"/>
            <a:ext cx="8458200" cy="5867400"/>
          </a:xfrm>
        </p:spPr>
        <p:txBody>
          <a:bodyPr>
            <a:normAutofit fontScale="85000" lnSpcReduction="20000"/>
          </a:bodyPr>
          <a:lstStyle/>
          <a:p>
            <a:r>
              <a:rPr lang="en-US" dirty="0" smtClean="0"/>
              <a:t>■■ </a:t>
            </a:r>
            <a:r>
              <a:rPr lang="en-US" b="1" i="1" dirty="0" smtClean="0">
                <a:solidFill>
                  <a:srgbClr val="00B050"/>
                </a:solidFill>
              </a:rPr>
              <a:t>Joint dysplasia</a:t>
            </a:r>
            <a:r>
              <a:rPr lang="en-US" i="1" dirty="0" smtClean="0"/>
              <a:t>: disorders such as congenital </a:t>
            </a:r>
            <a:r>
              <a:rPr lang="en-US" dirty="0" err="1" smtClean="0"/>
              <a:t>acetabular</a:t>
            </a:r>
            <a:r>
              <a:rPr lang="en-US" dirty="0" smtClean="0"/>
              <a:t> dysplasia, </a:t>
            </a:r>
            <a:r>
              <a:rPr lang="en-US" dirty="0" err="1" smtClean="0"/>
              <a:t>Perthes</a:t>
            </a:r>
            <a:r>
              <a:rPr lang="en-US" dirty="0" smtClean="0"/>
              <a:t>’ disease and slipped upper femoral epiphysis presage a greater than  normal risk of OA in later life. Minor degrees of dysplasia are often asymptomatic and are spotted only later in life when OA starts to develop.</a:t>
            </a:r>
          </a:p>
          <a:p>
            <a:r>
              <a:rPr lang="en-US" dirty="0" smtClean="0"/>
              <a:t>■■</a:t>
            </a:r>
            <a:r>
              <a:rPr lang="en-US" b="1" dirty="0" smtClean="0"/>
              <a:t> </a:t>
            </a:r>
            <a:r>
              <a:rPr lang="en-US" b="1" i="1" dirty="0" smtClean="0">
                <a:solidFill>
                  <a:srgbClr val="00B050"/>
                </a:solidFill>
              </a:rPr>
              <a:t>Trauma</a:t>
            </a:r>
            <a:r>
              <a:rPr lang="en-US" i="1" dirty="0" smtClean="0">
                <a:solidFill>
                  <a:srgbClr val="00B050"/>
                </a:solidFill>
              </a:rPr>
              <a:t>: </a:t>
            </a:r>
            <a:r>
              <a:rPr lang="en-US" i="1" dirty="0" smtClean="0"/>
              <a:t>fractures involving the </a:t>
            </a:r>
            <a:r>
              <a:rPr lang="en-US" i="1" dirty="0" err="1" smtClean="0"/>
              <a:t>articular</a:t>
            </a:r>
            <a:r>
              <a:rPr lang="en-US" i="1" dirty="0" smtClean="0"/>
              <a:t> surface </a:t>
            </a:r>
            <a:r>
              <a:rPr lang="en-US" dirty="0" smtClean="0"/>
              <a:t>are obvious precursors of secondary OA; so too are lesser injuries which result in joint instability.</a:t>
            </a:r>
          </a:p>
          <a:p>
            <a:r>
              <a:rPr lang="en-US" b="1" i="1" dirty="0" smtClean="0">
                <a:solidFill>
                  <a:srgbClr val="00B050"/>
                </a:solidFill>
              </a:rPr>
              <a:t>Occupation</a:t>
            </a:r>
            <a:r>
              <a:rPr lang="en-US" i="1" dirty="0" smtClean="0"/>
              <a:t>: there is good evidence of an </a:t>
            </a:r>
            <a:r>
              <a:rPr lang="en-US" dirty="0" smtClean="0"/>
              <a:t>association between OA and certain occupations which cause repetitive stress, for example OA of the knees in workers engaged in continuous knee-bending activities.</a:t>
            </a:r>
          </a:p>
          <a:p>
            <a:r>
              <a:rPr lang="en-US" b="1" i="1" dirty="0" smtClean="0">
                <a:solidFill>
                  <a:srgbClr val="00B050"/>
                </a:solidFill>
              </a:rPr>
              <a:t>Family history</a:t>
            </a:r>
            <a:r>
              <a:rPr lang="en-US" i="1" dirty="0" smtClean="0"/>
              <a:t>: women whose mothers had </a:t>
            </a:r>
            <a:r>
              <a:rPr lang="en-US" dirty="0" smtClean="0"/>
              <a:t>generalized OA are more likely to develop the same condition. The particular trait responsible for this is not known.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i="1" dirty="0" smtClean="0">
                <a:solidFill>
                  <a:srgbClr val="00B050"/>
                </a:solidFill>
                <a:latin typeface="Aharoni" charset="0"/>
                <a:cs typeface="Arial Unicode MS" charset="0"/>
              </a:rPr>
              <a:t>Factors that increase  risk of osteoarthritis include</a:t>
            </a:r>
            <a:r>
              <a:rPr lang="en-US" sz="3600" b="1" i="1" dirty="0" smtClean="0">
                <a:solidFill>
                  <a:srgbClr val="FF0000"/>
                </a:solidFill>
                <a:latin typeface="Aharoni" charset="0"/>
                <a:cs typeface="Arial Unicode MS" charset="0"/>
              </a:rPr>
              <a:t>: </a:t>
            </a:r>
            <a:br>
              <a:rPr lang="en-US" sz="3600" b="1" i="1" dirty="0" smtClean="0">
                <a:solidFill>
                  <a:srgbClr val="FF0000"/>
                </a:solidFill>
                <a:latin typeface="Aharoni" charset="0"/>
                <a:cs typeface="Arial Unicode MS" charset="0"/>
              </a:rPr>
            </a:br>
            <a:endParaRPr lang="en-US" sz="3600" b="1" i="1" dirty="0"/>
          </a:p>
        </p:txBody>
      </p:sp>
      <p:sp>
        <p:nvSpPr>
          <p:cNvPr id="3" name="Content Placeholder 2"/>
          <p:cNvSpPr>
            <a:spLocks noGrp="1"/>
          </p:cNvSpPr>
          <p:nvPr>
            <p:ph idx="1"/>
          </p:nvPr>
        </p:nvSpPr>
        <p:spPr/>
        <p:txBody>
          <a:bodyPr>
            <a:normAutofit fontScale="62500" lnSpcReduction="20000"/>
          </a:bodyPr>
          <a:lstStyle/>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B050"/>
                </a:solidFill>
                <a:latin typeface="Aharoni" charset="0"/>
              </a:rPr>
              <a:t>·	</a:t>
            </a:r>
            <a:r>
              <a:rPr lang="en-US" b="1" i="1" u="sng" dirty="0" smtClean="0">
                <a:solidFill>
                  <a:srgbClr val="00B050"/>
                </a:solidFill>
                <a:latin typeface="Aharoni" charset="0"/>
                <a:cs typeface="Arial Unicode MS" charset="0"/>
              </a:rPr>
              <a:t>Older age.</a:t>
            </a:r>
            <a:r>
              <a:rPr lang="en-US" dirty="0" smtClean="0">
                <a:solidFill>
                  <a:srgbClr val="00B050"/>
                </a:solidFill>
                <a:latin typeface="Aharoni" charset="0"/>
                <a:cs typeface="Arial Unicode MS" charset="0"/>
              </a:rPr>
              <a:t> </a:t>
            </a:r>
            <a:r>
              <a:rPr lang="en-US" dirty="0" smtClean="0">
                <a:solidFill>
                  <a:srgbClr val="FF0000"/>
                </a:solidFill>
                <a:latin typeface="Aharoni" charset="0"/>
                <a:cs typeface="Arial Unicode MS" charset="0"/>
              </a:rPr>
              <a:t>Osteoarthritis typically occurs in older adults. People under 40 rarely experience osteoarthritis. </a:t>
            </a:r>
          </a:p>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FF0000"/>
                </a:solidFill>
                <a:latin typeface="Aharoni" charset="0"/>
              </a:rPr>
              <a:t>·</a:t>
            </a:r>
            <a:r>
              <a:rPr lang="en-US" dirty="0" smtClean="0">
                <a:solidFill>
                  <a:srgbClr val="00B050"/>
                </a:solidFill>
                <a:latin typeface="Aharoni" charset="0"/>
              </a:rPr>
              <a:t>	</a:t>
            </a:r>
            <a:r>
              <a:rPr lang="en-US" b="1" i="1" u="sng" dirty="0" smtClean="0">
                <a:solidFill>
                  <a:srgbClr val="00B050"/>
                </a:solidFill>
                <a:latin typeface="Aharoni" charset="0"/>
                <a:cs typeface="Arial Unicode MS" charset="0"/>
              </a:rPr>
              <a:t>Sex.</a:t>
            </a:r>
            <a:r>
              <a:rPr lang="en-US" dirty="0" smtClean="0">
                <a:solidFill>
                  <a:srgbClr val="00B050"/>
                </a:solidFill>
                <a:latin typeface="Aharoni" charset="0"/>
                <a:cs typeface="Arial Unicode MS" charset="0"/>
              </a:rPr>
              <a:t> </a:t>
            </a:r>
            <a:r>
              <a:rPr lang="en-US" dirty="0" smtClean="0">
                <a:solidFill>
                  <a:srgbClr val="FF0000"/>
                </a:solidFill>
                <a:latin typeface="Aharoni" charset="0"/>
                <a:cs typeface="Arial Unicode MS" charset="0"/>
              </a:rPr>
              <a:t>Women are more likely to develop osteoarthritis, though it isn't clear why. </a:t>
            </a:r>
          </a:p>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FF0000"/>
                </a:solidFill>
                <a:latin typeface="Aharoni" charset="0"/>
              </a:rPr>
              <a:t>·	</a:t>
            </a:r>
            <a:r>
              <a:rPr lang="en-US" b="1" i="1" u="sng" dirty="0" smtClean="0">
                <a:solidFill>
                  <a:srgbClr val="00B050"/>
                </a:solidFill>
                <a:latin typeface="Aharoni" charset="0"/>
                <a:cs typeface="Arial Unicode MS" charset="0"/>
              </a:rPr>
              <a:t>Bone deformities.</a:t>
            </a:r>
            <a:r>
              <a:rPr lang="en-US" dirty="0" smtClean="0">
                <a:solidFill>
                  <a:srgbClr val="00B050"/>
                </a:solidFill>
                <a:latin typeface="Aharoni" charset="0"/>
                <a:cs typeface="Arial Unicode MS" charset="0"/>
              </a:rPr>
              <a:t> </a:t>
            </a:r>
            <a:r>
              <a:rPr lang="en-US" dirty="0" smtClean="0">
                <a:solidFill>
                  <a:srgbClr val="FF0000"/>
                </a:solidFill>
                <a:latin typeface="Aharoni" charset="0"/>
                <a:cs typeface="Arial Unicode MS" charset="0"/>
              </a:rPr>
              <a:t>Some people are born with malformed joints or defective cartilage, which can increase the risk of osteoarthritis. </a:t>
            </a:r>
          </a:p>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FF0000"/>
                </a:solidFill>
                <a:latin typeface="Aharoni" charset="0"/>
              </a:rPr>
              <a:t>·	</a:t>
            </a:r>
            <a:r>
              <a:rPr lang="en-US" b="1" i="1" u="sng" dirty="0" smtClean="0">
                <a:solidFill>
                  <a:srgbClr val="00B050"/>
                </a:solidFill>
                <a:latin typeface="Aharoni" charset="0"/>
                <a:cs typeface="Arial Unicode MS" charset="0"/>
              </a:rPr>
              <a:t>Joint injuries.</a:t>
            </a:r>
            <a:r>
              <a:rPr lang="en-US" dirty="0" smtClean="0">
                <a:solidFill>
                  <a:srgbClr val="00B050"/>
                </a:solidFill>
                <a:latin typeface="Aharoni" charset="0"/>
                <a:cs typeface="Arial Unicode MS" charset="0"/>
              </a:rPr>
              <a:t> </a:t>
            </a:r>
            <a:r>
              <a:rPr lang="en-US" dirty="0" smtClean="0">
                <a:solidFill>
                  <a:srgbClr val="FF0000"/>
                </a:solidFill>
                <a:latin typeface="Aharoni" charset="0"/>
                <a:cs typeface="Arial Unicode MS" charset="0"/>
              </a:rPr>
              <a:t>Injuries, such as those that occur when playing sports or from an accident, may increase the risk of osteoarthritis. </a:t>
            </a:r>
          </a:p>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FF0000"/>
                </a:solidFill>
                <a:latin typeface="Aharoni" charset="0"/>
              </a:rPr>
              <a:t>·</a:t>
            </a:r>
            <a:r>
              <a:rPr lang="en-US" dirty="0" smtClean="0">
                <a:solidFill>
                  <a:srgbClr val="00B050"/>
                </a:solidFill>
                <a:latin typeface="Aharoni" charset="0"/>
              </a:rPr>
              <a:t>	</a:t>
            </a:r>
            <a:r>
              <a:rPr lang="en-US" b="1" i="1" u="sng" dirty="0" smtClean="0">
                <a:solidFill>
                  <a:srgbClr val="00B050"/>
                </a:solidFill>
                <a:latin typeface="Aharoni" charset="0"/>
                <a:cs typeface="Arial Unicode MS" charset="0"/>
              </a:rPr>
              <a:t>Obesity.</a:t>
            </a:r>
            <a:r>
              <a:rPr lang="en-US" dirty="0" smtClean="0">
                <a:solidFill>
                  <a:srgbClr val="00B050"/>
                </a:solidFill>
                <a:latin typeface="Aharoni" charset="0"/>
                <a:cs typeface="Arial Unicode MS" charset="0"/>
              </a:rPr>
              <a:t> </a:t>
            </a:r>
            <a:r>
              <a:rPr lang="en-US" dirty="0" smtClean="0">
                <a:solidFill>
                  <a:srgbClr val="FF0000"/>
                </a:solidFill>
                <a:latin typeface="Aharoni" charset="0"/>
                <a:cs typeface="Arial Unicode MS" charset="0"/>
              </a:rPr>
              <a:t>Carrying more body weight places more stress on  weight-bearing joints, such as  knees. But obesity has also been linked to an increased risk of osteoarthritis in the hands, as well. </a:t>
            </a:r>
          </a:p>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FF0000"/>
                </a:solidFill>
                <a:latin typeface="Aharoni" charset="0"/>
              </a:rPr>
              <a:t>·	</a:t>
            </a:r>
            <a:r>
              <a:rPr lang="en-US" b="1" i="1" u="sng" dirty="0" smtClean="0">
                <a:solidFill>
                  <a:srgbClr val="00B050"/>
                </a:solidFill>
                <a:latin typeface="Aharoni" charset="0"/>
                <a:cs typeface="Arial Unicode MS" charset="0"/>
              </a:rPr>
              <a:t>Other diseases</a:t>
            </a:r>
            <a:r>
              <a:rPr lang="en-US" b="1" dirty="0" smtClean="0">
                <a:solidFill>
                  <a:srgbClr val="00B050"/>
                </a:solidFill>
                <a:latin typeface="Aharoni" charset="0"/>
                <a:cs typeface="Arial Unicode MS" charset="0"/>
              </a:rPr>
              <a:t> </a:t>
            </a:r>
            <a:r>
              <a:rPr lang="en-US" b="1" dirty="0" smtClean="0">
                <a:solidFill>
                  <a:srgbClr val="FF0000"/>
                </a:solidFill>
                <a:latin typeface="Aharoni" charset="0"/>
                <a:cs typeface="Arial Unicode MS" charset="0"/>
              </a:rPr>
              <a:t>that affect the bones and joints.</a:t>
            </a:r>
            <a:r>
              <a:rPr lang="en-US" dirty="0" smtClean="0">
                <a:solidFill>
                  <a:srgbClr val="FF0000"/>
                </a:solidFill>
                <a:latin typeface="Aharoni" charset="0"/>
                <a:cs typeface="Arial Unicode MS" charset="0"/>
              </a:rPr>
              <a:t> Bone and joint diseases that increase the risk of osteoarthritis include gout, rheumatoid arthritis, Paget's disease of bone and septic arthritis. </a:t>
            </a:r>
          </a:p>
          <a:p>
            <a:endParaRPr lang="en-US"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1338</Words>
  <Application>Microsoft Office PowerPoint</Application>
  <PresentationFormat>On-screen Show (4:3)</PresentationFormat>
  <Paragraphs>107</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OSTEOARTHRITIS</vt:lpstr>
      <vt:lpstr>OA</vt:lpstr>
      <vt:lpstr>Classification of OA</vt:lpstr>
      <vt:lpstr>NOTE</vt:lpstr>
      <vt:lpstr>Aiteology </vt:lpstr>
      <vt:lpstr>Pathology </vt:lpstr>
      <vt:lpstr>Pathology of AO</vt:lpstr>
      <vt:lpstr>Risk factors </vt:lpstr>
      <vt:lpstr>Factors that increase  risk of osteoarthritis include:  </vt:lpstr>
      <vt:lpstr>Clinical features </vt:lpstr>
      <vt:lpstr>Clinical features </vt:lpstr>
      <vt:lpstr>Clinical variants of OA</vt:lpstr>
      <vt:lpstr>X-rays </vt:lpstr>
      <vt:lpstr>Treatment </vt:lpstr>
      <vt:lpstr>Slide 15</vt:lpstr>
      <vt:lpstr>B-Intermediate </vt:lpstr>
      <vt:lpstr>C-Late </vt:lpstr>
      <vt:lpstr>Slide 18</vt:lpstr>
      <vt:lpstr>THA</vt:lpstr>
      <vt:lpstr>TKA</vt:lpstr>
      <vt:lpstr>Neuropathic arthritis (Charcot’s disease)</vt:lpstr>
      <vt:lpstr>Pathology </vt:lpstr>
      <vt:lpstr>Clinical features </vt:lpstr>
      <vt:lpstr>X-rays </vt:lpstr>
      <vt:lpstr>Slide 25</vt:lpstr>
      <vt:lpstr>Treatment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OSTEOARTHRITIS</dc:title>
  <dc:creator>DR.AHMED</dc:creator>
  <cp:lastModifiedBy>DR.AHMED</cp:lastModifiedBy>
  <cp:revision>61</cp:revision>
  <dcterms:created xsi:type="dcterms:W3CDTF">2016-12-03T18:00:14Z</dcterms:created>
  <dcterms:modified xsi:type="dcterms:W3CDTF">2016-12-11T18:03:37Z</dcterms:modified>
</cp:coreProperties>
</file>