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2" r:id="rId3"/>
    <p:sldId id="258" r:id="rId4"/>
    <p:sldId id="259" r:id="rId5"/>
    <p:sldId id="260" r:id="rId6"/>
    <p:sldId id="261" r:id="rId7"/>
    <p:sldId id="274" r:id="rId8"/>
    <p:sldId id="262" r:id="rId9"/>
    <p:sldId id="267" r:id="rId10"/>
    <p:sldId id="263" r:id="rId11"/>
    <p:sldId id="268" r:id="rId12"/>
    <p:sldId id="264" r:id="rId13"/>
    <p:sldId id="265" r:id="rId14"/>
    <p:sldId id="269" r:id="rId15"/>
    <p:sldId id="270" r:id="rId16"/>
    <p:sldId id="266" r:id="rId17"/>
    <p:sldId id="271"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D72A4BB-E9A8-4CC9-A395-8D5CFACF9AA1}" type="datetimeFigureOut">
              <a:rPr lang="ar-IQ" smtClean="0"/>
              <a:t>28/03/1439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429468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D72A4BB-E9A8-4CC9-A395-8D5CFACF9AA1}" type="datetimeFigureOut">
              <a:rPr lang="ar-IQ" smtClean="0"/>
              <a:t>28/03/1439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38331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D72A4BB-E9A8-4CC9-A395-8D5CFACF9AA1}" type="datetimeFigureOut">
              <a:rPr lang="ar-IQ" smtClean="0"/>
              <a:t>28/03/1439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61337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D72A4BB-E9A8-4CC9-A395-8D5CFACF9AA1}" type="datetimeFigureOut">
              <a:rPr lang="ar-IQ" smtClean="0"/>
              <a:t>28/03/1439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307077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2A4BB-E9A8-4CC9-A395-8D5CFACF9AA1}" type="datetimeFigureOut">
              <a:rPr lang="ar-IQ" smtClean="0"/>
              <a:t>28/03/1439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76816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D72A4BB-E9A8-4CC9-A395-8D5CFACF9AA1}" type="datetimeFigureOut">
              <a:rPr lang="ar-IQ" smtClean="0"/>
              <a:t>28/03/1439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15169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D72A4BB-E9A8-4CC9-A395-8D5CFACF9AA1}" type="datetimeFigureOut">
              <a:rPr lang="ar-IQ" smtClean="0"/>
              <a:t>28/03/1439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358267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D72A4BB-E9A8-4CC9-A395-8D5CFACF9AA1}" type="datetimeFigureOut">
              <a:rPr lang="ar-IQ" smtClean="0"/>
              <a:t>28/03/1439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364318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2A4BB-E9A8-4CC9-A395-8D5CFACF9AA1}" type="datetimeFigureOut">
              <a:rPr lang="ar-IQ" smtClean="0"/>
              <a:t>28/03/1439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389680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2A4BB-E9A8-4CC9-A395-8D5CFACF9AA1}" type="datetimeFigureOut">
              <a:rPr lang="ar-IQ" smtClean="0"/>
              <a:t>28/03/1439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206470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2A4BB-E9A8-4CC9-A395-8D5CFACF9AA1}" type="datetimeFigureOut">
              <a:rPr lang="ar-IQ" smtClean="0"/>
              <a:t>28/03/1439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7841E70-7652-456F-AD43-0F5F560347AD}" type="slidenum">
              <a:rPr lang="ar-IQ" smtClean="0"/>
              <a:t>‹#›</a:t>
            </a:fld>
            <a:endParaRPr lang="ar-IQ"/>
          </a:p>
        </p:txBody>
      </p:sp>
    </p:spTree>
    <p:extLst>
      <p:ext uri="{BB962C8B-B14F-4D97-AF65-F5344CB8AC3E}">
        <p14:creationId xmlns:p14="http://schemas.microsoft.com/office/powerpoint/2010/main" val="21369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72A4BB-E9A8-4CC9-A395-8D5CFACF9AA1}" type="datetimeFigureOut">
              <a:rPr lang="ar-IQ" smtClean="0"/>
              <a:t>28/03/1439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841E70-7652-456F-AD43-0F5F560347AD}" type="slidenum">
              <a:rPr lang="ar-IQ" smtClean="0"/>
              <a:t>‹#›</a:t>
            </a:fld>
            <a:endParaRPr lang="ar-IQ"/>
          </a:p>
        </p:txBody>
      </p:sp>
    </p:spTree>
    <p:extLst>
      <p:ext uri="{BB962C8B-B14F-4D97-AF65-F5344CB8AC3E}">
        <p14:creationId xmlns:p14="http://schemas.microsoft.com/office/powerpoint/2010/main" val="223526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en.wikipedia.org/wiki/Brain" TargetMode="External"/><Relationship Id="rId7" Type="http://schemas.openxmlformats.org/officeDocument/2006/relationships/hyperlink" Target="http://en.wikipedia.org/wiki/Cyanocobalamin" TargetMode="External"/><Relationship Id="rId2" Type="http://schemas.openxmlformats.org/officeDocument/2006/relationships/hyperlink" Target="http://en.wikipedia.org/wiki/Vitamin" TargetMode="External"/><Relationship Id="rId1" Type="http://schemas.openxmlformats.org/officeDocument/2006/relationships/slideLayout" Target="../slideLayouts/slideLayout1.xml"/><Relationship Id="rId6" Type="http://schemas.openxmlformats.org/officeDocument/2006/relationships/hyperlink" Target="http://en.wikipedia.org/wiki/B_vitamins" TargetMode="External"/><Relationship Id="rId5" Type="http://schemas.openxmlformats.org/officeDocument/2006/relationships/hyperlink" Target="http://en.wikipedia.org/wiki/Blood" TargetMode="External"/><Relationship Id="rId4" Type="http://schemas.openxmlformats.org/officeDocument/2006/relationships/hyperlink" Target="http://en.wikipedia.org/wiki/Nervous_syste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Intravenously" TargetMode="External"/><Relationship Id="rId13" Type="http://schemas.openxmlformats.org/officeDocument/2006/relationships/hyperlink" Target="http://en.wikipedia.org/wiki/Atrophy" TargetMode="External"/><Relationship Id="rId3" Type="http://schemas.openxmlformats.org/officeDocument/2006/relationships/hyperlink" Target="http://en.wikipedia.org/wiki/Cyanide_poisoning" TargetMode="External"/><Relationship Id="rId7" Type="http://schemas.openxmlformats.org/officeDocument/2006/relationships/hyperlink" Target="http://en.wikipedia.org/wiki/Cyanide" TargetMode="External"/><Relationship Id="rId12" Type="http://schemas.openxmlformats.org/officeDocument/2006/relationships/hyperlink" Target="http://en.wikipedia.org/wiki/Brain" TargetMode="External"/><Relationship Id="rId2" Type="http://schemas.openxmlformats.org/officeDocument/2006/relationships/hyperlink" Target="http://en.wikipedia.org/wiki/Vitamin_B12_deficiency" TargetMode="External"/><Relationship Id="rId1" Type="http://schemas.openxmlformats.org/officeDocument/2006/relationships/slideLayout" Target="../slideLayouts/slideLayout2.xml"/><Relationship Id="rId6" Type="http://schemas.openxmlformats.org/officeDocument/2006/relationships/hyperlink" Target="http://en.wikipedia.org/wiki/Pernicious_anemia" TargetMode="External"/><Relationship Id="rId11" Type="http://schemas.openxmlformats.org/officeDocument/2006/relationships/hyperlink" Target="http://en.wikipedia.org/wiki/Urine" TargetMode="External"/><Relationship Id="rId5" Type="http://schemas.openxmlformats.org/officeDocument/2006/relationships/hyperlink" Target="http://en.wikipedia.org/wiki/Schilling_test" TargetMode="External"/><Relationship Id="rId10" Type="http://schemas.openxmlformats.org/officeDocument/2006/relationships/hyperlink" Target="http://en.wikipedia.org/wiki/Ligand" TargetMode="External"/><Relationship Id="rId4" Type="http://schemas.openxmlformats.org/officeDocument/2006/relationships/hyperlink" Target="http://en.wikipedia.org/wiki/Hereditary_deficiency_of_transcobalamin_II" TargetMode="External"/><Relationship Id="rId9" Type="http://schemas.openxmlformats.org/officeDocument/2006/relationships/hyperlink" Target="http://en.wikipedia.org/wiki/Sodium_thiosulfate" TargetMode="External"/><Relationship Id="rId14" Type="http://schemas.openxmlformats.org/officeDocument/2006/relationships/hyperlink" Target="http://en.wikipedia.org/wiki/Alzheimer's_disea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Vitamer" TargetMode="External"/><Relationship Id="rId2" Type="http://schemas.openxmlformats.org/officeDocument/2006/relationships/hyperlink" Target="http://en.wikipedia.org/wiki/Cyanocobalamin" TargetMode="External"/><Relationship Id="rId1" Type="http://schemas.openxmlformats.org/officeDocument/2006/relationships/slideLayout" Target="../slideLayouts/slideLayout2.xml"/><Relationship Id="rId4" Type="http://schemas.openxmlformats.org/officeDocument/2006/relationships/hyperlink" Target="http://en.wikipedia.org/wiki/B_vitamin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Hydroxocobalam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772816"/>
            <a:ext cx="8856984" cy="4968551"/>
          </a:xfrm>
        </p:spPr>
        <p:txBody>
          <a:bodyPr/>
          <a:lstStyle/>
          <a:p>
            <a:endParaRPr lang="ar-IQ" dirty="0"/>
          </a:p>
        </p:txBody>
      </p:sp>
      <p:sp>
        <p:nvSpPr>
          <p:cNvPr id="3" name="Subtitle 2"/>
          <p:cNvSpPr>
            <a:spLocks noGrp="1"/>
          </p:cNvSpPr>
          <p:nvPr>
            <p:ph type="subTitle" idx="1"/>
          </p:nvPr>
        </p:nvSpPr>
        <p:spPr>
          <a:xfrm>
            <a:off x="107504" y="1772816"/>
            <a:ext cx="8856984" cy="4968552"/>
          </a:xfrm>
        </p:spPr>
        <p:txBody>
          <a:bodyPr/>
          <a:lstStyle/>
          <a:p>
            <a:pPr algn="l"/>
            <a:r>
              <a:rPr lang="en-US" b="1" dirty="0" smtClean="0">
                <a:solidFill>
                  <a:schemeClr val="tx1"/>
                </a:solidFill>
                <a:effectLst/>
                <a:latin typeface="Times New Roman"/>
                <a:ea typeface="Times New Roman"/>
              </a:rPr>
              <a:t>Vitamin B</a:t>
            </a:r>
            <a:r>
              <a:rPr lang="en-US" b="1" baseline="-25000" dirty="0" smtClean="0">
                <a:solidFill>
                  <a:schemeClr val="tx1"/>
                </a:solidFill>
                <a:effectLst/>
                <a:latin typeface="Times New Roman"/>
                <a:ea typeface="Times New Roman"/>
              </a:rPr>
              <a:t>12</a:t>
            </a:r>
            <a:r>
              <a:rPr lang="en-US" dirty="0" smtClean="0">
                <a:solidFill>
                  <a:schemeClr val="tx1"/>
                </a:solidFill>
                <a:effectLst/>
                <a:latin typeface="Times New Roman"/>
                <a:ea typeface="Times New Roman"/>
              </a:rPr>
              <a:t>, </a:t>
            </a:r>
            <a:r>
              <a:rPr lang="en-US" b="1" dirty="0" smtClean="0">
                <a:solidFill>
                  <a:schemeClr val="tx1"/>
                </a:solidFill>
                <a:effectLst/>
                <a:latin typeface="Times New Roman"/>
                <a:ea typeface="Times New Roman"/>
              </a:rPr>
              <a:t>vitamin B12</a:t>
            </a:r>
            <a:r>
              <a:rPr lang="en-US" dirty="0" smtClean="0">
                <a:solidFill>
                  <a:schemeClr val="tx1"/>
                </a:solidFill>
                <a:effectLst/>
                <a:latin typeface="Times New Roman"/>
                <a:ea typeface="Times New Roman"/>
              </a:rPr>
              <a:t> or </a:t>
            </a:r>
            <a:r>
              <a:rPr lang="en-US" b="1" dirty="0" smtClean="0">
                <a:solidFill>
                  <a:schemeClr val="tx1"/>
                </a:solidFill>
                <a:effectLst/>
                <a:latin typeface="Times New Roman"/>
                <a:ea typeface="Times New Roman"/>
              </a:rPr>
              <a:t>vitamin B-12</a:t>
            </a:r>
            <a:r>
              <a:rPr lang="en-US" dirty="0" smtClean="0">
                <a:solidFill>
                  <a:schemeClr val="tx1"/>
                </a:solidFill>
                <a:effectLst/>
                <a:latin typeface="Times New Roman"/>
                <a:ea typeface="Times New Roman"/>
              </a:rPr>
              <a:t>, also called </a:t>
            </a:r>
            <a:r>
              <a:rPr lang="en-US" b="1" dirty="0" err="1" smtClean="0">
                <a:solidFill>
                  <a:schemeClr val="tx1"/>
                </a:solidFill>
                <a:effectLst/>
                <a:latin typeface="Times New Roman"/>
                <a:ea typeface="Times New Roman"/>
              </a:rPr>
              <a:t>cobalamin</a:t>
            </a:r>
            <a:r>
              <a:rPr lang="en-US" dirty="0" smtClean="0">
                <a:solidFill>
                  <a:schemeClr val="tx1"/>
                </a:solidFill>
                <a:effectLst/>
                <a:latin typeface="Times New Roman"/>
                <a:ea typeface="Times New Roman"/>
              </a:rPr>
              <a:t>, is a water soluble </a:t>
            </a:r>
            <a:r>
              <a:rPr lang="en-US" u="none" strike="noStrike" dirty="0" smtClean="0">
                <a:solidFill>
                  <a:schemeClr val="tx1"/>
                </a:solidFill>
                <a:effectLst/>
                <a:latin typeface="Times New Roman"/>
                <a:ea typeface="Times New Roman"/>
                <a:hlinkClick r:id="rId2" tooltip="Vitamin"/>
              </a:rPr>
              <a:t>vitamin</a:t>
            </a:r>
            <a:r>
              <a:rPr lang="en-US" dirty="0" smtClean="0">
                <a:solidFill>
                  <a:schemeClr val="tx1"/>
                </a:solidFill>
                <a:effectLst/>
                <a:latin typeface="Times New Roman"/>
                <a:ea typeface="Times New Roman"/>
              </a:rPr>
              <a:t> with a key role in the normal functioning of the </a:t>
            </a:r>
            <a:r>
              <a:rPr lang="en-US" u="none" strike="noStrike" dirty="0" smtClean="0">
                <a:solidFill>
                  <a:schemeClr val="tx1"/>
                </a:solidFill>
                <a:effectLst/>
                <a:latin typeface="Times New Roman"/>
                <a:ea typeface="Times New Roman"/>
                <a:hlinkClick r:id="rId3" tooltip="Brain"/>
              </a:rPr>
              <a:t>brain</a:t>
            </a:r>
            <a:r>
              <a:rPr lang="en-US" dirty="0" smtClean="0">
                <a:solidFill>
                  <a:schemeClr val="tx1"/>
                </a:solidFill>
                <a:effectLst/>
                <a:latin typeface="Times New Roman"/>
                <a:ea typeface="Times New Roman"/>
              </a:rPr>
              <a:t> and </a:t>
            </a:r>
            <a:r>
              <a:rPr lang="en-US" u="none" strike="noStrike" dirty="0" smtClean="0">
                <a:solidFill>
                  <a:schemeClr val="tx1"/>
                </a:solidFill>
                <a:effectLst/>
                <a:latin typeface="Times New Roman"/>
                <a:ea typeface="Times New Roman"/>
                <a:hlinkClick r:id="rId4" tooltip="Nervous system"/>
              </a:rPr>
              <a:t>nervous system</a:t>
            </a:r>
            <a:r>
              <a:rPr lang="en-US" dirty="0" smtClean="0">
                <a:solidFill>
                  <a:schemeClr val="tx1"/>
                </a:solidFill>
                <a:effectLst/>
                <a:latin typeface="Times New Roman"/>
                <a:ea typeface="Times New Roman"/>
              </a:rPr>
              <a:t>, and for the formation of </a:t>
            </a:r>
            <a:r>
              <a:rPr lang="en-US" u="none" strike="noStrike" dirty="0" smtClean="0">
                <a:solidFill>
                  <a:schemeClr val="tx1"/>
                </a:solidFill>
                <a:effectLst/>
                <a:latin typeface="Times New Roman"/>
                <a:ea typeface="Times New Roman"/>
                <a:hlinkClick r:id="rId5" tooltip="Blood"/>
              </a:rPr>
              <a:t>blood</a:t>
            </a:r>
            <a:r>
              <a:rPr lang="en-US" dirty="0" smtClean="0">
                <a:solidFill>
                  <a:schemeClr val="tx1"/>
                </a:solidFill>
                <a:effectLst/>
                <a:latin typeface="Times New Roman"/>
                <a:ea typeface="Times New Roman"/>
              </a:rPr>
              <a:t>. It is one of the eight </a:t>
            </a:r>
            <a:r>
              <a:rPr lang="en-US" u="none" strike="noStrike" dirty="0" smtClean="0">
                <a:solidFill>
                  <a:schemeClr val="tx1"/>
                </a:solidFill>
                <a:effectLst/>
                <a:latin typeface="Times New Roman"/>
                <a:ea typeface="Times New Roman"/>
                <a:hlinkClick r:id="rId6" tooltip="B vitamins"/>
              </a:rPr>
              <a:t>B vitamins</a:t>
            </a:r>
            <a:r>
              <a:rPr lang="en-US" dirty="0" smtClean="0">
                <a:effectLst/>
                <a:latin typeface="Times New Roman"/>
                <a:ea typeface="Times New Roman"/>
              </a:rPr>
              <a:t>.</a:t>
            </a:r>
          </a:p>
          <a:p>
            <a:pPr algn="l"/>
            <a:r>
              <a:rPr lang="en-US" sz="2800" b="1" dirty="0" smtClean="0">
                <a:effectLst/>
                <a:latin typeface="Times New Roman"/>
                <a:ea typeface="Times New Roman"/>
              </a:rPr>
              <a:t> </a:t>
            </a:r>
            <a:r>
              <a:rPr lang="en-US" sz="2800" b="1" dirty="0" smtClean="0">
                <a:solidFill>
                  <a:schemeClr val="tx1"/>
                </a:solidFill>
                <a:effectLst/>
                <a:latin typeface="Times New Roman"/>
                <a:ea typeface="Times New Roman"/>
              </a:rPr>
              <a:t>A common synthetic form of the vitamin, </a:t>
            </a:r>
            <a:r>
              <a:rPr lang="en-US" sz="2800" b="1" u="none" strike="noStrike" dirty="0" smtClean="0">
                <a:solidFill>
                  <a:schemeClr val="tx1"/>
                </a:solidFill>
                <a:effectLst/>
                <a:latin typeface="Times New Roman"/>
                <a:ea typeface="Times New Roman"/>
                <a:hlinkClick r:id="rId7" tooltip="Cyanocobalamin"/>
              </a:rPr>
              <a:t>cyanocobalamin</a:t>
            </a:r>
            <a:r>
              <a:rPr lang="en-US" sz="2800" b="1" dirty="0" smtClean="0">
                <a:solidFill>
                  <a:schemeClr val="tx1"/>
                </a:solidFill>
                <a:effectLst/>
                <a:latin typeface="Times New Roman"/>
                <a:ea typeface="Times New Roman"/>
              </a:rPr>
              <a:t>, does not occur in nature</a:t>
            </a:r>
            <a:r>
              <a:rPr lang="en-US" sz="2800" dirty="0" smtClean="0">
                <a:solidFill>
                  <a:schemeClr val="tx1"/>
                </a:solidFill>
                <a:effectLst/>
                <a:latin typeface="Times New Roman"/>
                <a:ea typeface="Times New Roman"/>
              </a:rPr>
              <a:t>, but is used in many pharmaceuticals and supplements, and as a food additive, because of </a:t>
            </a:r>
            <a:r>
              <a:rPr lang="en-US" sz="2800" b="1" dirty="0" smtClean="0">
                <a:solidFill>
                  <a:schemeClr val="tx1"/>
                </a:solidFill>
                <a:effectLst/>
                <a:latin typeface="Times New Roman"/>
                <a:ea typeface="Times New Roman"/>
              </a:rPr>
              <a:t>its stability and lower cost.</a:t>
            </a:r>
            <a:r>
              <a:rPr lang="en-US" sz="2800" b="1" dirty="0" smtClean="0">
                <a:effectLst/>
                <a:latin typeface="Times New Roman"/>
                <a:ea typeface="Times New Roman"/>
              </a:rPr>
              <a:t> </a:t>
            </a:r>
            <a:endParaRPr lang="en-US" sz="2800" dirty="0">
              <a:effectLst/>
              <a:latin typeface="Times New Roman"/>
              <a:ea typeface="Times New Roman"/>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16633"/>
            <a:ext cx="7848872"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723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8913"/>
            <a:ext cx="7632848" cy="63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32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6466730"/>
          </a:xfrm>
        </p:spPr>
        <p:txBody>
          <a:bodyPr/>
          <a:lstStyle/>
          <a:p>
            <a:endParaRPr lang="ar-IQ" dirty="0"/>
          </a:p>
        </p:txBody>
      </p:sp>
      <p:sp>
        <p:nvSpPr>
          <p:cNvPr id="3" name="Content Placeholder 2"/>
          <p:cNvSpPr>
            <a:spLocks noGrp="1"/>
          </p:cNvSpPr>
          <p:nvPr>
            <p:ph idx="1"/>
          </p:nvPr>
        </p:nvSpPr>
        <p:spPr>
          <a:xfrm>
            <a:off x="0" y="260648"/>
            <a:ext cx="9144000" cy="6480720"/>
          </a:xfrm>
        </p:spPr>
        <p:txBody>
          <a:bodyPr>
            <a:normAutofit/>
          </a:bodyPr>
          <a:lstStyle/>
          <a:p>
            <a:pPr algn="l"/>
            <a:r>
              <a:rPr lang="en-US" b="1" dirty="0">
                <a:solidFill>
                  <a:srgbClr val="FF0000"/>
                </a:solidFill>
              </a:rPr>
              <a:t>In supplements</a:t>
            </a:r>
            <a:r>
              <a:rPr lang="en-US" dirty="0"/>
              <a:t>, B12 is </a:t>
            </a:r>
            <a:r>
              <a:rPr lang="en-US" b="1" dirty="0"/>
              <a:t>not bound to protein</a:t>
            </a:r>
            <a:r>
              <a:rPr lang="en-US" dirty="0"/>
              <a:t>, and therefore </a:t>
            </a:r>
            <a:r>
              <a:rPr lang="en-US" b="1" dirty="0"/>
              <a:t>does not need digestive enzymes or stomach acid </a:t>
            </a:r>
            <a:r>
              <a:rPr lang="en-US" dirty="0"/>
              <a:t>to be </a:t>
            </a:r>
            <a:r>
              <a:rPr lang="en-US" b="1" dirty="0">
                <a:solidFill>
                  <a:srgbClr val="FF0000"/>
                </a:solidFill>
              </a:rPr>
              <a:t>detached from a protein</a:t>
            </a:r>
            <a:r>
              <a:rPr lang="en-US" dirty="0"/>
              <a:t>. Stomach acid is needed to dissolve some B12 tablets, especially if not </a:t>
            </a:r>
            <a:r>
              <a:rPr lang="en-US" dirty="0" smtClean="0"/>
              <a:t>chewed.</a:t>
            </a:r>
            <a:endParaRPr lang="en-US" dirty="0"/>
          </a:p>
          <a:p>
            <a:pPr algn="l"/>
            <a:r>
              <a:rPr lang="en-US" dirty="0"/>
              <a:t>There is some preliminary evidence that unbound B12, especially when combined with an absorption enhancer, can be directly absorbed through the membranes under the tongue at higher rates than through passive diffusion in the digestive tract.</a:t>
            </a:r>
          </a:p>
          <a:p>
            <a:endParaRPr lang="ar-IQ" dirty="0"/>
          </a:p>
        </p:txBody>
      </p:sp>
    </p:spTree>
    <p:extLst>
      <p:ext uri="{BB962C8B-B14F-4D97-AF65-F5344CB8AC3E}">
        <p14:creationId xmlns:p14="http://schemas.microsoft.com/office/powerpoint/2010/main" val="168559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2809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97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lstStyle/>
          <a:p>
            <a:pPr algn="l"/>
            <a:r>
              <a:rPr lang="en-US" sz="3600" b="1" u="sng" dirty="0" smtClean="0">
                <a:effectLst/>
                <a:latin typeface="Times New Roman"/>
              </a:rPr>
              <a:t>Transport in blood </a:t>
            </a:r>
            <a:endParaRPr lang="en-US" sz="4000" b="1" dirty="0" smtClean="0">
              <a:effectLst/>
              <a:latin typeface="Times New Roman"/>
            </a:endParaRPr>
          </a:p>
          <a:p>
            <a:pPr algn="l" rtl="0">
              <a:spcAft>
                <a:spcPts val="0"/>
              </a:spcAft>
            </a:pPr>
            <a:r>
              <a:rPr lang="en-US" dirty="0" smtClean="0">
                <a:effectLst/>
                <a:latin typeface="Times New Roman"/>
                <a:ea typeface="Times New Roman"/>
              </a:rPr>
              <a:t>Vitamin B12 is transported in blood in association with specific proteins named </a:t>
            </a:r>
            <a:r>
              <a:rPr lang="en-US" b="1" dirty="0" err="1" smtClean="0">
                <a:effectLst/>
                <a:latin typeface="Times New Roman"/>
                <a:ea typeface="Times New Roman"/>
              </a:rPr>
              <a:t>Transcobalamine</a:t>
            </a:r>
            <a:r>
              <a:rPr lang="en-US" b="1" dirty="0" smtClean="0">
                <a:effectLst/>
                <a:latin typeface="Times New Roman"/>
                <a:ea typeface="Times New Roman"/>
              </a:rPr>
              <a:t> I</a:t>
            </a:r>
            <a:r>
              <a:rPr lang="en-US" dirty="0" smtClean="0">
                <a:effectLst/>
                <a:latin typeface="Times New Roman"/>
                <a:ea typeface="Times New Roman"/>
              </a:rPr>
              <a:t> and </a:t>
            </a:r>
            <a:r>
              <a:rPr lang="en-US" b="1" dirty="0" err="1" smtClean="0">
                <a:effectLst/>
                <a:latin typeface="Times New Roman"/>
                <a:ea typeface="Times New Roman"/>
              </a:rPr>
              <a:t>Transcobalamine</a:t>
            </a:r>
            <a:r>
              <a:rPr lang="en-US" b="1" dirty="0" smtClean="0">
                <a:effectLst/>
                <a:latin typeface="Times New Roman"/>
                <a:ea typeface="Times New Roman"/>
              </a:rPr>
              <a:t> II and III.</a:t>
            </a:r>
          </a:p>
          <a:p>
            <a:pPr algn="l" rtl="0">
              <a:spcAft>
                <a:spcPts val="0"/>
              </a:spcAft>
            </a:pPr>
            <a:endParaRPr lang="en-US" sz="2800" dirty="0" smtClean="0">
              <a:effectLst/>
              <a:latin typeface="Times New Roman"/>
              <a:ea typeface="Times New Roman"/>
            </a:endParaRPr>
          </a:p>
          <a:p>
            <a:pPr algn="l" rtl="0">
              <a:spcAft>
                <a:spcPts val="0"/>
              </a:spcAft>
            </a:pPr>
            <a:r>
              <a:rPr lang="en-US" b="1" dirty="0" smtClean="0">
                <a:effectLst/>
                <a:latin typeface="Times New Roman"/>
                <a:ea typeface="Times New Roman"/>
              </a:rPr>
              <a:t>Physiologically</a:t>
            </a:r>
            <a:r>
              <a:rPr lang="en-US" dirty="0" smtClean="0">
                <a:effectLst/>
                <a:latin typeface="Times New Roman"/>
                <a:ea typeface="Times New Roman"/>
              </a:rPr>
              <a:t> </a:t>
            </a:r>
            <a:r>
              <a:rPr lang="en-US" sz="3600" b="1" dirty="0" err="1" smtClean="0">
                <a:effectLst/>
                <a:latin typeface="Times New Roman"/>
                <a:ea typeface="Times New Roman"/>
              </a:rPr>
              <a:t>Transcobalamine</a:t>
            </a:r>
            <a:r>
              <a:rPr lang="en-US" sz="3600" b="1" dirty="0" smtClean="0">
                <a:effectLst/>
                <a:latin typeface="Times New Roman"/>
                <a:ea typeface="Times New Roman"/>
              </a:rPr>
              <a:t> II </a:t>
            </a:r>
            <a:r>
              <a:rPr lang="en-US" dirty="0" smtClean="0">
                <a:effectLst/>
                <a:latin typeface="Times New Roman"/>
                <a:ea typeface="Times New Roman"/>
              </a:rPr>
              <a:t>is more </a:t>
            </a:r>
            <a:r>
              <a:rPr lang="en-US" b="1" dirty="0" smtClean="0">
                <a:effectLst/>
                <a:latin typeface="Times New Roman"/>
                <a:ea typeface="Times New Roman"/>
              </a:rPr>
              <a:t>important.</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441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4" name="Content Placeholder 3" descr="C:\Users\dell\Downloads\b12absorption1.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0"/>
            <a:ext cx="9396536" cy="6858000"/>
          </a:xfrm>
          <a:prstGeom prst="rect">
            <a:avLst/>
          </a:prstGeom>
          <a:noFill/>
          <a:ln>
            <a:noFill/>
          </a:ln>
        </p:spPr>
      </p:pic>
    </p:spTree>
    <p:extLst>
      <p:ext uri="{BB962C8B-B14F-4D97-AF65-F5344CB8AC3E}">
        <p14:creationId xmlns:p14="http://schemas.microsoft.com/office/powerpoint/2010/main" val="77879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4" name="Content Placeholder 3" descr="C:\Users\dell\Downloads\Cobalamin-Vitamin-B12-Deficiency-spinabifida-neural-tube-defect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424936" cy="6336704"/>
          </a:xfrm>
          <a:prstGeom prst="rect">
            <a:avLst/>
          </a:prstGeom>
          <a:noFill/>
          <a:ln>
            <a:noFill/>
          </a:ln>
        </p:spPr>
      </p:pic>
    </p:spTree>
    <p:extLst>
      <p:ext uri="{BB962C8B-B14F-4D97-AF65-F5344CB8AC3E}">
        <p14:creationId xmlns:p14="http://schemas.microsoft.com/office/powerpoint/2010/main" val="114474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lstStyle/>
          <a:p>
            <a:endParaRPr lang="ar-IQ" dirty="0"/>
          </a:p>
        </p:txBody>
      </p:sp>
      <p:sp>
        <p:nvSpPr>
          <p:cNvPr id="3" name="Content Placeholder 2"/>
          <p:cNvSpPr>
            <a:spLocks noGrp="1"/>
          </p:cNvSpPr>
          <p:nvPr>
            <p:ph idx="1"/>
          </p:nvPr>
        </p:nvSpPr>
        <p:spPr>
          <a:xfrm>
            <a:off x="107504" y="260648"/>
            <a:ext cx="8856984" cy="6408712"/>
          </a:xfrm>
        </p:spPr>
        <p:txBody>
          <a:bodyPr/>
          <a:lstStyle/>
          <a:p>
            <a:pPr algn="l" rtl="0">
              <a:spcAft>
                <a:spcPts val="0"/>
              </a:spcAft>
            </a:pPr>
            <a:r>
              <a:rPr lang="en-US" sz="4400" b="1" u="sng" dirty="0" smtClean="0">
                <a:effectLst/>
                <a:latin typeface="Times New Roman"/>
                <a:ea typeface="Times New Roman"/>
              </a:rPr>
              <a:t>Biological Active Forms of B12</a:t>
            </a:r>
            <a:endParaRPr lang="en-US" sz="2800" dirty="0" smtClean="0">
              <a:effectLst/>
              <a:latin typeface="Times New Roman"/>
              <a:ea typeface="Times New Roman"/>
            </a:endParaRPr>
          </a:p>
          <a:p>
            <a:pPr algn="l" rtl="0">
              <a:spcAft>
                <a:spcPts val="0"/>
              </a:spcAft>
            </a:pPr>
            <a:r>
              <a:rPr lang="en-US" dirty="0" smtClean="0">
                <a:effectLst/>
                <a:latin typeface="Times New Roman"/>
                <a:ea typeface="Times New Roman"/>
              </a:rPr>
              <a:t>Biologically active forms </a:t>
            </a:r>
            <a:r>
              <a:rPr lang="en-US" sz="3600" b="1" dirty="0" smtClean="0">
                <a:effectLst/>
                <a:latin typeface="Times New Roman"/>
                <a:ea typeface="Times New Roman"/>
              </a:rPr>
              <a:t>are </a:t>
            </a:r>
            <a:r>
              <a:rPr lang="en-US" sz="3600" b="1" i="1" dirty="0" err="1" smtClean="0">
                <a:effectLst/>
                <a:latin typeface="Times New Roman"/>
                <a:ea typeface="Times New Roman"/>
              </a:rPr>
              <a:t>cobamide</a:t>
            </a:r>
            <a:r>
              <a:rPr lang="en-US" sz="3600" b="1" i="1" dirty="0" smtClean="0">
                <a:effectLst/>
                <a:latin typeface="Times New Roman"/>
                <a:ea typeface="Times New Roman"/>
              </a:rPr>
              <a:t> coenzymes</a:t>
            </a:r>
            <a:r>
              <a:rPr lang="en-US" dirty="0" smtClean="0">
                <a:effectLst/>
                <a:latin typeface="Times New Roman"/>
                <a:ea typeface="Times New Roman"/>
              </a:rPr>
              <a:t> act as coenzyme with various enzymes. </a:t>
            </a:r>
          </a:p>
          <a:p>
            <a:pPr algn="l" rtl="0">
              <a:spcAft>
                <a:spcPts val="0"/>
              </a:spcAft>
              <a:tabLst>
                <a:tab pos="2082800" algn="l"/>
              </a:tabLst>
            </a:pPr>
            <a:r>
              <a:rPr lang="en-US" sz="4000" b="1" u="sng" dirty="0" smtClean="0">
                <a:effectLst/>
                <a:latin typeface="Times New Roman"/>
                <a:ea typeface="Times New Roman"/>
              </a:rPr>
              <a:t>Deficiency</a:t>
            </a:r>
            <a:endParaRPr lang="en-US" sz="2400" dirty="0" smtClean="0">
              <a:effectLst/>
              <a:latin typeface="Times New Roman"/>
              <a:ea typeface="Times New Roman"/>
            </a:endParaRPr>
          </a:p>
          <a:p>
            <a:pPr algn="l" rtl="0">
              <a:spcAft>
                <a:spcPts val="0"/>
              </a:spcAft>
            </a:pPr>
            <a:r>
              <a:rPr lang="en-US" sz="2800" dirty="0" smtClean="0">
                <a:effectLst/>
                <a:latin typeface="Times New Roman"/>
                <a:ea typeface="Times New Roman"/>
              </a:rPr>
              <a:t>May be due to   dietary factors, gastric factors as in post gastrostomy and in strict vegetarians .</a:t>
            </a:r>
            <a:endParaRPr lang="en-US" sz="2400" dirty="0" smtClean="0">
              <a:effectLst/>
              <a:latin typeface="Times New Roman"/>
              <a:ea typeface="Times New Roman"/>
            </a:endParaRPr>
          </a:p>
          <a:p>
            <a:pPr algn="l" rtl="0">
              <a:spcAft>
                <a:spcPts val="0"/>
              </a:spcAft>
            </a:pPr>
            <a:r>
              <a:rPr lang="en-US" sz="2800" dirty="0" smtClean="0">
                <a:effectLst/>
                <a:latin typeface="Times New Roman"/>
                <a:ea typeface="Times New Roman"/>
              </a:rPr>
              <a:t>If absorption is prevented by lack of intrinsic factor it will cause pernicious anemia. 	</a:t>
            </a:r>
            <a:endParaRPr lang="en-US" sz="2400" dirty="0" smtClean="0">
              <a:effectLst/>
              <a:latin typeface="Times New Roman"/>
              <a:ea typeface="Times New Roman"/>
            </a:endParaRPr>
          </a:p>
          <a:p>
            <a:r>
              <a:rPr lang="en-US" sz="2800" smtClean="0">
                <a:effectLst/>
                <a:latin typeface="Times New Roman"/>
                <a:ea typeface="Times New Roman"/>
              </a:rPr>
              <a:t>Megaloblastic anemia appears due to B</a:t>
            </a:r>
            <a:r>
              <a:rPr lang="en-US" sz="2800" baseline="-25000" smtClean="0">
                <a:effectLst/>
                <a:latin typeface="Times New Roman"/>
                <a:ea typeface="Times New Roman"/>
              </a:rPr>
              <a:t>12</a:t>
            </a:r>
            <a:r>
              <a:rPr lang="en-US" sz="2800" smtClean="0">
                <a:effectLst/>
                <a:latin typeface="Times New Roman"/>
                <a:ea typeface="Times New Roman"/>
              </a:rPr>
              <a:t> deficiency</a:t>
            </a:r>
            <a:endParaRPr lang="en-US" sz="2800" dirty="0" smtClean="0">
              <a:effectLst/>
              <a:latin typeface="Times New Roman"/>
              <a:ea typeface="Times New Roman"/>
            </a:endParaRPr>
          </a:p>
        </p:txBody>
      </p:sp>
    </p:spTree>
    <p:extLst>
      <p:ext uri="{BB962C8B-B14F-4D97-AF65-F5344CB8AC3E}">
        <p14:creationId xmlns:p14="http://schemas.microsoft.com/office/powerpoint/2010/main" val="180587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normAutofit/>
          </a:bodyPr>
          <a:lstStyle/>
          <a:p>
            <a:pPr algn="l" rtl="0"/>
            <a:r>
              <a:rPr lang="en-US" b="1" u="sng" dirty="0">
                <a:solidFill>
                  <a:srgbClr val="FF0000"/>
                </a:solidFill>
              </a:rPr>
              <a:t>Clinical Symptoms of vitamin B </a:t>
            </a:r>
            <a:r>
              <a:rPr lang="en-US" b="1" u="sng" baseline="-25000" dirty="0">
                <a:solidFill>
                  <a:srgbClr val="FF0000"/>
                </a:solidFill>
              </a:rPr>
              <a:t>12</a:t>
            </a:r>
            <a:r>
              <a:rPr lang="en-US" b="1" u="sng" dirty="0">
                <a:solidFill>
                  <a:srgbClr val="FF0000"/>
                </a:solidFill>
              </a:rPr>
              <a:t> deficiency:</a:t>
            </a:r>
            <a:endParaRPr lang="en-US" dirty="0">
              <a:solidFill>
                <a:srgbClr val="FF0000"/>
              </a:solidFill>
            </a:endParaRPr>
          </a:p>
          <a:p>
            <a:pPr algn="l" rtl="0"/>
            <a:r>
              <a:rPr lang="en-US" b="1" u="sng" dirty="0">
                <a:solidFill>
                  <a:srgbClr val="FF0000"/>
                </a:solidFill>
              </a:rPr>
              <a:t>1-</a:t>
            </a:r>
            <a:r>
              <a:rPr lang="en-US" dirty="0"/>
              <a:t>Cardiovascular- increased risk of stroke or heart attack.</a:t>
            </a:r>
          </a:p>
          <a:p>
            <a:pPr algn="l" rtl="0"/>
            <a:r>
              <a:rPr lang="en-US" b="1" u="sng" dirty="0">
                <a:solidFill>
                  <a:srgbClr val="FF0000"/>
                </a:solidFill>
              </a:rPr>
              <a:t>2-</a:t>
            </a:r>
            <a:r>
              <a:rPr lang="en-US" dirty="0"/>
              <a:t>Psychiatric- </a:t>
            </a:r>
            <a:endParaRPr lang="en-US" dirty="0" smtClean="0"/>
          </a:p>
          <a:p>
            <a:pPr algn="l" rtl="0"/>
            <a:r>
              <a:rPr lang="en-US" dirty="0" smtClean="0"/>
              <a:t>a- </a:t>
            </a:r>
            <a:r>
              <a:rPr lang="en-US" dirty="0" err="1"/>
              <a:t>Irratability</a:t>
            </a:r>
            <a:r>
              <a:rPr lang="en-US" dirty="0"/>
              <a:t> and overall personality change.</a:t>
            </a:r>
          </a:p>
          <a:p>
            <a:pPr algn="l" rtl="0"/>
            <a:r>
              <a:rPr lang="en-US" dirty="0" smtClean="0"/>
              <a:t>b-Mild </a:t>
            </a:r>
            <a:r>
              <a:rPr lang="en-US" dirty="0"/>
              <a:t>memory </a:t>
            </a:r>
            <a:r>
              <a:rPr lang="en-US" dirty="0" err="1"/>
              <a:t>impairment,,occasional</a:t>
            </a:r>
            <a:r>
              <a:rPr lang="en-US" dirty="0"/>
              <a:t> dementia.</a:t>
            </a:r>
          </a:p>
          <a:p>
            <a:pPr algn="l" rtl="0"/>
            <a:r>
              <a:rPr lang="en-US" dirty="0" smtClean="0"/>
              <a:t>c-</a:t>
            </a:r>
            <a:r>
              <a:rPr lang="en-US" dirty="0" err="1" smtClean="0"/>
              <a:t>Psyhosis</a:t>
            </a:r>
            <a:r>
              <a:rPr lang="en-US" dirty="0"/>
              <a:t>.</a:t>
            </a:r>
          </a:p>
          <a:p>
            <a:pPr algn="l" rtl="0"/>
            <a:r>
              <a:rPr lang="en-US" dirty="0" smtClean="0"/>
              <a:t>d-Depression</a:t>
            </a:r>
            <a:r>
              <a:rPr lang="en-US" dirty="0"/>
              <a:t>.</a:t>
            </a:r>
          </a:p>
          <a:p>
            <a:pPr algn="l" rtl="0"/>
            <a:r>
              <a:rPr lang="en-US" b="1" u="sng" dirty="0">
                <a:solidFill>
                  <a:srgbClr val="FF0000"/>
                </a:solidFill>
              </a:rPr>
              <a:t>3-</a:t>
            </a:r>
            <a:r>
              <a:rPr lang="en-US" dirty="0"/>
              <a:t>Hematologic- a-Megaloblastic anemia.</a:t>
            </a:r>
          </a:p>
          <a:p>
            <a:pPr algn="l" rtl="0"/>
            <a:r>
              <a:rPr lang="en-US" dirty="0"/>
              <a:t>                           b-Pancytopenia.</a:t>
            </a:r>
          </a:p>
          <a:p>
            <a:endParaRPr lang="ar-IQ" dirty="0"/>
          </a:p>
        </p:txBody>
      </p:sp>
    </p:spTree>
    <p:extLst>
      <p:ext uri="{BB962C8B-B14F-4D97-AF65-F5344CB8AC3E}">
        <p14:creationId xmlns:p14="http://schemas.microsoft.com/office/powerpoint/2010/main" val="85562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73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sp>
        <p:nvSpPr>
          <p:cNvPr id="3" name="Content Placeholder 2"/>
          <p:cNvSpPr>
            <a:spLocks noGrp="1"/>
          </p:cNvSpPr>
          <p:nvPr>
            <p:ph idx="1"/>
          </p:nvPr>
        </p:nvSpPr>
        <p:spPr>
          <a:xfrm>
            <a:off x="107504" y="260648"/>
            <a:ext cx="8856984" cy="6480720"/>
          </a:xfrm>
        </p:spPr>
        <p:txBody>
          <a:bodyPr>
            <a:normAutofit fontScale="92500" lnSpcReduction="20000"/>
          </a:bodyPr>
          <a:lstStyle/>
          <a:p>
            <a:pPr algn="l">
              <a:tabLst>
                <a:tab pos="2047875" algn="l"/>
              </a:tabLst>
            </a:pPr>
            <a:r>
              <a:rPr lang="en-US" sz="4400" b="1" u="sng" dirty="0" smtClean="0">
                <a:effectLst/>
                <a:latin typeface="Times New Roman"/>
              </a:rPr>
              <a:t>Medical uses</a:t>
            </a:r>
            <a:endParaRPr lang="en-US" sz="4000" b="1" dirty="0" smtClean="0">
              <a:effectLst/>
              <a:latin typeface="Times New Roman"/>
            </a:endParaRPr>
          </a:p>
          <a:p>
            <a:pPr algn="l"/>
            <a:r>
              <a:rPr lang="en-US" dirty="0" smtClean="0">
                <a:effectLst/>
                <a:latin typeface="Times New Roman"/>
                <a:ea typeface="Times New Roman"/>
              </a:rPr>
              <a:t>Vitamin B</a:t>
            </a:r>
            <a:r>
              <a:rPr lang="en-US" baseline="-25000" dirty="0" smtClean="0">
                <a:effectLst/>
                <a:latin typeface="Times New Roman"/>
                <a:ea typeface="Times New Roman"/>
              </a:rPr>
              <a:t>12</a:t>
            </a:r>
            <a:r>
              <a:rPr lang="en-US" dirty="0" smtClean="0">
                <a:effectLst/>
                <a:latin typeface="Times New Roman"/>
                <a:ea typeface="Times New Roman"/>
              </a:rPr>
              <a:t>, is used </a:t>
            </a:r>
            <a:r>
              <a:rPr lang="en-US" b="1" dirty="0" smtClean="0">
                <a:effectLst/>
                <a:latin typeface="Times New Roman"/>
                <a:ea typeface="Times New Roman"/>
              </a:rPr>
              <a:t>to treat </a:t>
            </a:r>
            <a:r>
              <a:rPr lang="en-US" b="1" u="sng" dirty="0" smtClean="0">
                <a:solidFill>
                  <a:srgbClr val="0000FF"/>
                </a:solidFill>
                <a:effectLst/>
                <a:latin typeface="Times New Roman"/>
                <a:ea typeface="Times New Roman"/>
                <a:hlinkClick r:id="rId2" tooltip="Vitamin B12 deficiency"/>
              </a:rPr>
              <a:t>vitamin B</a:t>
            </a:r>
            <a:r>
              <a:rPr lang="en-US" b="1" u="sng" baseline="-25000" dirty="0" smtClean="0">
                <a:solidFill>
                  <a:srgbClr val="0000FF"/>
                </a:solidFill>
                <a:effectLst/>
                <a:latin typeface="Times New Roman"/>
                <a:ea typeface="Times New Roman"/>
                <a:hlinkClick r:id="rId2" tooltip="Vitamin B12 deficiency"/>
              </a:rPr>
              <a:t>12</a:t>
            </a:r>
            <a:r>
              <a:rPr lang="en-US" b="1" u="sng" dirty="0" smtClean="0">
                <a:solidFill>
                  <a:srgbClr val="0000FF"/>
                </a:solidFill>
                <a:effectLst/>
                <a:latin typeface="Times New Roman"/>
                <a:ea typeface="Times New Roman"/>
                <a:hlinkClick r:id="rId2" tooltip="Vitamin B12 deficiency"/>
              </a:rPr>
              <a:t> deficiency</a:t>
            </a:r>
            <a:r>
              <a:rPr lang="en-US" b="1" dirty="0" smtClean="0">
                <a:effectLst/>
                <a:latin typeface="Times New Roman"/>
                <a:ea typeface="Times New Roman"/>
              </a:rPr>
              <a:t>, </a:t>
            </a:r>
            <a:r>
              <a:rPr lang="en-US" b="1" u="sng" dirty="0" smtClean="0">
                <a:solidFill>
                  <a:srgbClr val="0000FF"/>
                </a:solidFill>
                <a:effectLst/>
                <a:latin typeface="Times New Roman"/>
                <a:ea typeface="Times New Roman"/>
                <a:hlinkClick r:id="rId3" tooltip="Cyanide poisoning"/>
              </a:rPr>
              <a:t>cyanide poisoning</a:t>
            </a:r>
            <a:r>
              <a:rPr lang="en-US" b="1" dirty="0" smtClean="0">
                <a:effectLst/>
                <a:latin typeface="Times New Roman"/>
                <a:ea typeface="Times New Roman"/>
              </a:rPr>
              <a:t>, and </a:t>
            </a:r>
            <a:r>
              <a:rPr lang="en-US" b="1" u="sng" dirty="0" smtClean="0">
                <a:solidFill>
                  <a:srgbClr val="0000FF"/>
                </a:solidFill>
                <a:effectLst/>
                <a:latin typeface="Times New Roman"/>
                <a:ea typeface="Times New Roman"/>
                <a:hlinkClick r:id="rId4" tooltip="Hereditary deficiency of transcobalamin II"/>
              </a:rPr>
              <a:t>hereditary deficiency of </a:t>
            </a:r>
            <a:r>
              <a:rPr lang="en-US" b="1" u="sng" dirty="0" err="1" smtClean="0">
                <a:solidFill>
                  <a:srgbClr val="0000FF"/>
                </a:solidFill>
                <a:effectLst/>
                <a:latin typeface="Times New Roman"/>
                <a:ea typeface="Times New Roman"/>
                <a:hlinkClick r:id="rId4" tooltip="Hereditary deficiency of transcobalamin II"/>
              </a:rPr>
              <a:t>transcobalamin</a:t>
            </a:r>
            <a:r>
              <a:rPr lang="en-US" b="1" u="sng" dirty="0" smtClean="0">
                <a:solidFill>
                  <a:srgbClr val="0000FF"/>
                </a:solidFill>
                <a:effectLst/>
                <a:latin typeface="Times New Roman"/>
                <a:ea typeface="Times New Roman"/>
                <a:hlinkClick r:id="rId4" tooltip="Hereditary deficiency of transcobalamin II"/>
              </a:rPr>
              <a:t> II</a:t>
            </a:r>
            <a:r>
              <a:rPr lang="en-US" dirty="0" smtClean="0">
                <a:effectLst/>
                <a:latin typeface="Times New Roman"/>
                <a:ea typeface="Times New Roman"/>
              </a:rPr>
              <a:t>. It is also given as part of the </a:t>
            </a:r>
            <a:r>
              <a:rPr lang="en-US" u="sng" dirty="0" smtClean="0">
                <a:solidFill>
                  <a:srgbClr val="0000FF"/>
                </a:solidFill>
                <a:effectLst/>
                <a:latin typeface="Times New Roman"/>
                <a:ea typeface="Times New Roman"/>
                <a:hlinkClick r:id="rId5" tooltip="Schilling test"/>
              </a:rPr>
              <a:t>schilling test</a:t>
            </a:r>
            <a:r>
              <a:rPr lang="en-US" dirty="0" smtClean="0">
                <a:effectLst/>
                <a:latin typeface="Times New Roman"/>
                <a:ea typeface="Times New Roman"/>
              </a:rPr>
              <a:t> for detecting </a:t>
            </a:r>
            <a:r>
              <a:rPr lang="en-US" u="sng" dirty="0" smtClean="0">
                <a:solidFill>
                  <a:srgbClr val="0000FF"/>
                </a:solidFill>
                <a:effectLst/>
                <a:latin typeface="Times New Roman"/>
                <a:ea typeface="Times New Roman"/>
                <a:hlinkClick r:id="rId6" tooltip="Pernicious anemia"/>
              </a:rPr>
              <a:t>pernicious anemia</a:t>
            </a:r>
            <a:r>
              <a:rPr lang="en-US" dirty="0" smtClean="0">
                <a:effectLst/>
                <a:latin typeface="Times New Roman"/>
                <a:ea typeface="Times New Roman"/>
              </a:rPr>
              <a:t>. </a:t>
            </a:r>
            <a:endParaRPr lang="en-US" sz="2800" dirty="0" smtClean="0">
              <a:effectLst/>
              <a:latin typeface="Times New Roman"/>
              <a:ea typeface="Times New Roman"/>
            </a:endParaRPr>
          </a:p>
          <a:p>
            <a:pPr algn="l"/>
            <a:r>
              <a:rPr lang="en-US" dirty="0" smtClean="0">
                <a:effectLst/>
                <a:latin typeface="Times New Roman"/>
                <a:ea typeface="Times New Roman"/>
              </a:rPr>
              <a:t>For </a:t>
            </a:r>
            <a:r>
              <a:rPr lang="en-US" u="sng" dirty="0" smtClean="0">
                <a:solidFill>
                  <a:srgbClr val="0000FF"/>
                </a:solidFill>
                <a:effectLst/>
                <a:latin typeface="Times New Roman"/>
                <a:ea typeface="Times New Roman"/>
                <a:hlinkClick r:id="rId7" tooltip="Cyanide"/>
              </a:rPr>
              <a:t>cyanide</a:t>
            </a:r>
            <a:r>
              <a:rPr lang="en-US" dirty="0" smtClean="0">
                <a:effectLst/>
                <a:latin typeface="Times New Roman"/>
                <a:ea typeface="Times New Roman"/>
              </a:rPr>
              <a:t> poisoning, large amount may be given </a:t>
            </a:r>
            <a:r>
              <a:rPr lang="en-US" u="sng" dirty="0" smtClean="0">
                <a:solidFill>
                  <a:srgbClr val="0000FF"/>
                </a:solidFill>
                <a:effectLst/>
                <a:latin typeface="Times New Roman"/>
                <a:ea typeface="Times New Roman"/>
                <a:hlinkClick r:id="rId8" tooltip="Intravenously"/>
              </a:rPr>
              <a:t>intravenously</a:t>
            </a:r>
            <a:r>
              <a:rPr lang="en-US" dirty="0" smtClean="0">
                <a:effectLst/>
                <a:latin typeface="Times New Roman"/>
                <a:ea typeface="Times New Roman"/>
              </a:rPr>
              <a:t>, and sometimes in combination with </a:t>
            </a:r>
            <a:r>
              <a:rPr lang="en-US" u="sng" dirty="0" smtClean="0">
                <a:solidFill>
                  <a:srgbClr val="0000FF"/>
                </a:solidFill>
                <a:effectLst/>
                <a:latin typeface="Times New Roman"/>
                <a:ea typeface="Times New Roman"/>
                <a:hlinkClick r:id="rId9" tooltip="Sodium thiosulfate"/>
              </a:rPr>
              <a:t>sodium thiosulfate</a:t>
            </a:r>
            <a:r>
              <a:rPr lang="en-US" dirty="0" smtClean="0">
                <a:effectLst/>
                <a:latin typeface="Times New Roman"/>
                <a:ea typeface="Times New Roman"/>
              </a:rPr>
              <a:t>. The mechanism of action is straightforward: the </a:t>
            </a:r>
            <a:r>
              <a:rPr lang="en-US" dirty="0" err="1" smtClean="0">
                <a:effectLst/>
                <a:latin typeface="Times New Roman"/>
                <a:ea typeface="Times New Roman"/>
              </a:rPr>
              <a:t>hydroxycobalamin</a:t>
            </a:r>
            <a:r>
              <a:rPr lang="en-US" dirty="0" smtClean="0">
                <a:effectLst/>
                <a:latin typeface="Times New Roman"/>
                <a:ea typeface="Times New Roman"/>
              </a:rPr>
              <a:t> hydroxide </a:t>
            </a:r>
            <a:r>
              <a:rPr lang="en-US" u="sng" dirty="0" smtClean="0">
                <a:solidFill>
                  <a:srgbClr val="0000FF"/>
                </a:solidFill>
                <a:effectLst/>
                <a:latin typeface="Times New Roman"/>
                <a:ea typeface="Times New Roman"/>
                <a:hlinkClick r:id="rId10" tooltip="Ligand"/>
              </a:rPr>
              <a:t>ligand</a:t>
            </a:r>
            <a:r>
              <a:rPr lang="en-US" dirty="0" smtClean="0">
                <a:effectLst/>
                <a:latin typeface="Times New Roman"/>
                <a:ea typeface="Times New Roman"/>
              </a:rPr>
              <a:t> is displaced by the toxic cyanide ion, and the resulting harmless B</a:t>
            </a:r>
            <a:r>
              <a:rPr lang="en-US" baseline="-25000" dirty="0" smtClean="0">
                <a:effectLst/>
                <a:latin typeface="Times New Roman"/>
                <a:ea typeface="Times New Roman"/>
              </a:rPr>
              <a:t>12</a:t>
            </a:r>
            <a:r>
              <a:rPr lang="en-US" dirty="0" smtClean="0">
                <a:effectLst/>
                <a:latin typeface="Times New Roman"/>
                <a:ea typeface="Times New Roman"/>
              </a:rPr>
              <a:t> complex is excreted in </a:t>
            </a:r>
            <a:r>
              <a:rPr lang="en-US" u="sng" dirty="0" smtClean="0">
                <a:solidFill>
                  <a:srgbClr val="0000FF"/>
                </a:solidFill>
                <a:effectLst/>
                <a:latin typeface="Times New Roman"/>
                <a:ea typeface="Times New Roman"/>
                <a:hlinkClick r:id="rId11" tooltip="Urine"/>
              </a:rPr>
              <a:t>urine</a:t>
            </a:r>
            <a:r>
              <a:rPr lang="en-US" dirty="0" smtClean="0">
                <a:effectLst/>
                <a:latin typeface="Times New Roman"/>
                <a:ea typeface="Times New Roman"/>
              </a:rPr>
              <a:t>. </a:t>
            </a:r>
            <a:endParaRPr lang="en-US" sz="2800" dirty="0" smtClean="0">
              <a:effectLst/>
              <a:latin typeface="Times New Roman"/>
              <a:ea typeface="Times New Roman"/>
            </a:endParaRPr>
          </a:p>
          <a:p>
            <a:pPr algn="l"/>
            <a:r>
              <a:rPr lang="en-US" dirty="0" smtClean="0">
                <a:effectLst/>
                <a:latin typeface="Times New Roman"/>
                <a:ea typeface="Times New Roman"/>
              </a:rPr>
              <a:t>High vitamin B</a:t>
            </a:r>
            <a:r>
              <a:rPr lang="en-US" baseline="-25000" dirty="0" smtClean="0">
                <a:effectLst/>
                <a:latin typeface="Times New Roman"/>
                <a:ea typeface="Times New Roman"/>
              </a:rPr>
              <a:t>12</a:t>
            </a:r>
            <a:r>
              <a:rPr lang="en-US" dirty="0" smtClean="0">
                <a:effectLst/>
                <a:latin typeface="Times New Roman"/>
                <a:ea typeface="Times New Roman"/>
              </a:rPr>
              <a:t> level in elderly individuals may protect against </a:t>
            </a:r>
            <a:r>
              <a:rPr lang="en-US" u="sng" dirty="0" smtClean="0">
                <a:solidFill>
                  <a:srgbClr val="0000FF"/>
                </a:solidFill>
                <a:effectLst/>
                <a:latin typeface="Times New Roman"/>
                <a:ea typeface="Times New Roman"/>
                <a:hlinkClick r:id="rId12" tooltip="Brain"/>
              </a:rPr>
              <a:t>brain</a:t>
            </a:r>
            <a:r>
              <a:rPr lang="en-US" dirty="0" smtClean="0">
                <a:effectLst/>
                <a:latin typeface="Times New Roman"/>
                <a:ea typeface="Times New Roman"/>
              </a:rPr>
              <a:t> </a:t>
            </a:r>
            <a:r>
              <a:rPr lang="en-US" u="sng" dirty="0" smtClean="0">
                <a:solidFill>
                  <a:srgbClr val="0000FF"/>
                </a:solidFill>
                <a:effectLst/>
                <a:latin typeface="Times New Roman"/>
                <a:ea typeface="Times New Roman"/>
                <a:hlinkClick r:id="rId13" tooltip="Atrophy"/>
              </a:rPr>
              <a:t>atrophy</a:t>
            </a:r>
            <a:r>
              <a:rPr lang="en-US" dirty="0" smtClean="0">
                <a:effectLst/>
                <a:latin typeface="Times New Roman"/>
                <a:ea typeface="Times New Roman"/>
              </a:rPr>
              <a:t> or shrinkage, associated with </a:t>
            </a:r>
            <a:r>
              <a:rPr lang="en-US" u="sng" dirty="0" smtClean="0">
                <a:solidFill>
                  <a:srgbClr val="0000FF"/>
                </a:solidFill>
                <a:effectLst/>
                <a:latin typeface="Times New Roman"/>
                <a:ea typeface="Times New Roman"/>
                <a:hlinkClick r:id="rId14" tooltip="Alzheimer's disease"/>
              </a:rPr>
              <a:t>Alzheimer's disease</a:t>
            </a:r>
            <a:r>
              <a:rPr lang="en-US" dirty="0" smtClean="0">
                <a:effectLst/>
                <a:latin typeface="Times New Roman"/>
                <a:ea typeface="Times New Roman"/>
              </a:rPr>
              <a:t> and impaired cognitive function. </a:t>
            </a:r>
            <a:endParaRPr lang="ar-IQ" dirty="0"/>
          </a:p>
        </p:txBody>
      </p:sp>
    </p:spTree>
    <p:extLst>
      <p:ext uri="{BB962C8B-B14F-4D97-AF65-F5344CB8AC3E}">
        <p14:creationId xmlns:p14="http://schemas.microsoft.com/office/powerpoint/2010/main" val="23014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466730"/>
          </a:xfrm>
        </p:spPr>
        <p:txBody>
          <a:bodyPr/>
          <a:lstStyle/>
          <a:p>
            <a:endParaRPr lang="ar-IQ" dirty="0"/>
          </a:p>
        </p:txBody>
      </p:sp>
      <p:sp>
        <p:nvSpPr>
          <p:cNvPr id="3" name="Content Placeholder 2"/>
          <p:cNvSpPr>
            <a:spLocks noGrp="1"/>
          </p:cNvSpPr>
          <p:nvPr>
            <p:ph idx="1"/>
          </p:nvPr>
        </p:nvSpPr>
        <p:spPr>
          <a:xfrm>
            <a:off x="179512" y="188640"/>
            <a:ext cx="8784976" cy="6552728"/>
          </a:xfrm>
        </p:spPr>
        <p:txBody>
          <a:bodyPr/>
          <a:lstStyle/>
          <a:p>
            <a:pPr algn="l"/>
            <a:r>
              <a:rPr lang="en-US" sz="3600" b="1" u="sng" dirty="0" smtClean="0">
                <a:solidFill>
                  <a:srgbClr val="0000FF"/>
                </a:solidFill>
                <a:effectLst/>
                <a:latin typeface="Times New Roman"/>
                <a:ea typeface="Times New Roman"/>
                <a:hlinkClick r:id="rId2" tooltip="Cyanocobalamin"/>
              </a:rPr>
              <a:t>Cyanocobalamin</a:t>
            </a:r>
            <a:r>
              <a:rPr lang="en-US" u="sng" dirty="0" smtClean="0">
                <a:effectLst/>
                <a:latin typeface="Times New Roman"/>
                <a:ea typeface="Times New Roman"/>
              </a:rPr>
              <a:t> </a:t>
            </a:r>
            <a:r>
              <a:rPr lang="en-US" dirty="0" smtClean="0">
                <a:effectLst/>
                <a:latin typeface="Times New Roman"/>
                <a:ea typeface="Times New Roman"/>
              </a:rPr>
              <a:t>is one such "</a:t>
            </a:r>
            <a:r>
              <a:rPr lang="en-US" u="none" strike="noStrike" dirty="0" err="1" smtClean="0">
                <a:solidFill>
                  <a:srgbClr val="0000FF"/>
                </a:solidFill>
                <a:effectLst/>
                <a:latin typeface="Times New Roman"/>
                <a:ea typeface="Times New Roman"/>
                <a:hlinkClick r:id="rId3" tooltip="Vitamer"/>
              </a:rPr>
              <a:t>vitamer</a:t>
            </a:r>
            <a:r>
              <a:rPr lang="en-US" dirty="0" smtClean="0">
                <a:effectLst/>
                <a:latin typeface="Times New Roman"/>
                <a:ea typeface="Times New Roman"/>
              </a:rPr>
              <a:t>" in this </a:t>
            </a:r>
            <a:r>
              <a:rPr lang="en-US" u="none" strike="noStrike" dirty="0" smtClean="0">
                <a:solidFill>
                  <a:srgbClr val="0000FF"/>
                </a:solidFill>
                <a:effectLst/>
                <a:latin typeface="Times New Roman"/>
                <a:ea typeface="Times New Roman"/>
                <a:hlinkClick r:id="rId4" tooltip="B vitamins"/>
              </a:rPr>
              <a:t>B complex</a:t>
            </a:r>
            <a:r>
              <a:rPr lang="en-US" dirty="0" smtClean="0">
                <a:effectLst/>
                <a:latin typeface="Times New Roman"/>
                <a:ea typeface="Times New Roman"/>
              </a:rPr>
              <a:t>, the cyanocobalamin form of B</a:t>
            </a:r>
            <a:r>
              <a:rPr lang="en-US" baseline="-25000" dirty="0" smtClean="0">
                <a:effectLst/>
                <a:latin typeface="Times New Roman"/>
                <a:ea typeface="Times New Roman"/>
              </a:rPr>
              <a:t>12</a:t>
            </a:r>
            <a:r>
              <a:rPr lang="en-US" dirty="0" smtClean="0">
                <a:effectLst/>
                <a:latin typeface="Times New Roman"/>
                <a:ea typeface="Times New Roman"/>
              </a:rPr>
              <a:t> is </a:t>
            </a:r>
            <a:r>
              <a:rPr lang="en-US" b="1" dirty="0" smtClean="0">
                <a:effectLst/>
                <a:latin typeface="Times New Roman"/>
                <a:ea typeface="Times New Roman"/>
              </a:rPr>
              <a:t>easy to crystallize</a:t>
            </a:r>
            <a:r>
              <a:rPr lang="en-US" dirty="0" smtClean="0">
                <a:effectLst/>
                <a:latin typeface="Times New Roman"/>
                <a:ea typeface="Times New Roman"/>
              </a:rPr>
              <a:t> and is </a:t>
            </a:r>
            <a:r>
              <a:rPr lang="en-US" b="1" dirty="0" smtClean="0">
                <a:effectLst/>
                <a:latin typeface="Times New Roman"/>
                <a:ea typeface="Times New Roman"/>
              </a:rPr>
              <a:t>not sensitive to air-oxidation</a:t>
            </a:r>
            <a:r>
              <a:rPr lang="en-US" dirty="0" smtClean="0">
                <a:effectLst/>
                <a:latin typeface="Times New Roman"/>
                <a:ea typeface="Times New Roman"/>
              </a:rPr>
              <a:t>, it is typically used as a form of B</a:t>
            </a:r>
            <a:r>
              <a:rPr lang="en-US" baseline="-25000" dirty="0" smtClean="0">
                <a:effectLst/>
                <a:latin typeface="Times New Roman"/>
                <a:ea typeface="Times New Roman"/>
              </a:rPr>
              <a:t>12</a:t>
            </a:r>
            <a:r>
              <a:rPr lang="en-US" dirty="0" smtClean="0">
                <a:effectLst/>
                <a:latin typeface="Times New Roman"/>
                <a:ea typeface="Times New Roman"/>
              </a:rPr>
              <a:t> for food additives and in many common multivitamins. </a:t>
            </a:r>
            <a:endParaRPr lang="en-US" sz="2800" dirty="0" smtClean="0">
              <a:effectLst/>
              <a:latin typeface="Times New Roman"/>
              <a:ea typeface="Times New Roman"/>
            </a:endParaRPr>
          </a:p>
          <a:p>
            <a:pPr algn="l"/>
            <a:r>
              <a:rPr lang="en-US" b="1" dirty="0" smtClean="0">
                <a:effectLst/>
                <a:latin typeface="Times New Roman"/>
                <a:ea typeface="Times New Roman"/>
              </a:rPr>
              <a:t>All cyanocobalamin is vitamin B</a:t>
            </a:r>
            <a:r>
              <a:rPr lang="en-US" b="1" baseline="-25000" dirty="0" smtClean="0">
                <a:effectLst/>
                <a:latin typeface="Times New Roman"/>
                <a:ea typeface="Times New Roman"/>
              </a:rPr>
              <a:t>12</a:t>
            </a:r>
            <a:r>
              <a:rPr lang="en-US" b="1" dirty="0" smtClean="0">
                <a:effectLst/>
                <a:latin typeface="Times New Roman"/>
                <a:ea typeface="Times New Roman"/>
              </a:rPr>
              <a:t>, but not all vitamin B</a:t>
            </a:r>
            <a:r>
              <a:rPr lang="en-US" b="1" baseline="-25000" dirty="0" smtClean="0">
                <a:effectLst/>
                <a:latin typeface="Times New Roman"/>
                <a:ea typeface="Times New Roman"/>
              </a:rPr>
              <a:t>12</a:t>
            </a:r>
            <a:r>
              <a:rPr lang="en-US" b="1" dirty="0" smtClean="0">
                <a:effectLst/>
                <a:latin typeface="Times New Roman"/>
                <a:ea typeface="Times New Roman"/>
              </a:rPr>
              <a:t> is cyanocobalamin</a:t>
            </a:r>
            <a:r>
              <a:rPr lang="en-US" dirty="0" smtClean="0">
                <a:effectLst/>
                <a:latin typeface="Times New Roman"/>
                <a:ea typeface="Times New Roman"/>
              </a:rPr>
              <a:t>.</a:t>
            </a:r>
            <a:r>
              <a:rPr lang="en-US" sz="2800" dirty="0" smtClean="0">
                <a:effectLst/>
                <a:latin typeface="Times New Roman"/>
                <a:ea typeface="Times New Roman"/>
              </a:rPr>
              <a:t> </a:t>
            </a:r>
            <a:r>
              <a:rPr lang="en-US" dirty="0" smtClean="0">
                <a:effectLst/>
                <a:latin typeface="Times New Roman"/>
                <a:ea typeface="Times New Roman"/>
              </a:rPr>
              <a:t>Pure </a:t>
            </a:r>
            <a:r>
              <a:rPr lang="en-US" dirty="0" err="1" smtClean="0">
                <a:effectLst/>
                <a:latin typeface="Times New Roman"/>
                <a:ea typeface="Times New Roman"/>
              </a:rPr>
              <a:t>cyanocoblamin</a:t>
            </a:r>
            <a:r>
              <a:rPr lang="en-US" dirty="0" smtClean="0">
                <a:effectLst/>
                <a:latin typeface="Times New Roman"/>
                <a:ea typeface="Times New Roman"/>
              </a:rPr>
              <a:t> possesses the deep pink </a:t>
            </a:r>
            <a:r>
              <a:rPr lang="en-US" dirty="0" err="1" smtClean="0">
                <a:effectLst/>
                <a:latin typeface="Times New Roman"/>
                <a:ea typeface="Times New Roman"/>
              </a:rPr>
              <a:t>colour</a:t>
            </a:r>
            <a:r>
              <a:rPr lang="en-US" dirty="0" smtClean="0">
                <a:effectLst/>
                <a:latin typeface="Times New Roman"/>
                <a:ea typeface="Times New Roman"/>
              </a:rPr>
              <a:t> associated with most octahedral cobalt(II) complexes and the crystals are well formed and easily grown up to </a:t>
            </a:r>
            <a:r>
              <a:rPr lang="en-US" dirty="0" err="1" smtClean="0">
                <a:effectLst/>
                <a:latin typeface="Times New Roman"/>
                <a:ea typeface="Times New Roman"/>
              </a:rPr>
              <a:t>milimetre</a:t>
            </a:r>
            <a:r>
              <a:rPr lang="en-US" dirty="0" smtClean="0">
                <a:effectLst/>
                <a:latin typeface="Times New Roman"/>
                <a:ea typeface="Times New Roman"/>
              </a:rPr>
              <a:t> size.</a:t>
            </a:r>
            <a:endParaRPr lang="en-US" sz="2800" dirty="0">
              <a:effectLst/>
              <a:latin typeface="Times New Roman"/>
              <a:ea typeface="Times New Roman"/>
            </a:endParaRPr>
          </a:p>
        </p:txBody>
      </p:sp>
    </p:spTree>
    <p:extLst>
      <p:ext uri="{BB962C8B-B14F-4D97-AF65-F5344CB8AC3E}">
        <p14:creationId xmlns:p14="http://schemas.microsoft.com/office/powerpoint/2010/main" val="128015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466730"/>
          </a:xfrm>
        </p:spPr>
        <p:txBody>
          <a:bodyPr/>
          <a:lstStyle/>
          <a:p>
            <a:endParaRPr lang="ar-IQ" dirty="0"/>
          </a:p>
        </p:txBody>
      </p:sp>
      <p:sp>
        <p:nvSpPr>
          <p:cNvPr id="3" name="Content Placeholder 2"/>
          <p:cNvSpPr>
            <a:spLocks noGrp="1"/>
          </p:cNvSpPr>
          <p:nvPr>
            <p:ph idx="1"/>
          </p:nvPr>
        </p:nvSpPr>
        <p:spPr>
          <a:xfrm>
            <a:off x="179512" y="260648"/>
            <a:ext cx="8784976" cy="6480720"/>
          </a:xfrm>
        </p:spPr>
        <p:txBody>
          <a:bodyPr/>
          <a:lstStyle/>
          <a:p>
            <a:pPr algn="l"/>
            <a:r>
              <a:rPr lang="en-US" sz="3600" b="1" u="sng" dirty="0" smtClean="0">
                <a:solidFill>
                  <a:srgbClr val="0000FF"/>
                </a:solidFill>
                <a:effectLst/>
                <a:latin typeface="Times New Roman"/>
                <a:ea typeface="Times New Roman"/>
                <a:hlinkClick r:id="rId2" tooltip="Hydroxocobalamin"/>
              </a:rPr>
              <a:t>Hydroxocobalamin</a:t>
            </a:r>
            <a:r>
              <a:rPr lang="en-US" dirty="0" smtClean="0">
                <a:effectLst/>
                <a:latin typeface="Times New Roman"/>
                <a:ea typeface="Times New Roman"/>
              </a:rPr>
              <a:t> is another form of B</a:t>
            </a:r>
            <a:r>
              <a:rPr lang="en-US" baseline="-25000" dirty="0" smtClean="0">
                <a:effectLst/>
                <a:latin typeface="Times New Roman"/>
                <a:ea typeface="Times New Roman"/>
              </a:rPr>
              <a:t>12</a:t>
            </a:r>
            <a:r>
              <a:rPr lang="en-US" dirty="0" smtClean="0">
                <a:effectLst/>
                <a:latin typeface="Times New Roman"/>
                <a:ea typeface="Times New Roman"/>
              </a:rPr>
              <a:t> commonly encountered in pharmacology, but which is not normally present in the human body. Hydroxocobalamin is sometimes </a:t>
            </a:r>
            <a:r>
              <a:rPr lang="en-US" dirty="0" err="1" smtClean="0">
                <a:effectLst/>
                <a:latin typeface="Times New Roman"/>
                <a:ea typeface="Times New Roman"/>
              </a:rPr>
              <a:t>denonoted</a:t>
            </a:r>
            <a:r>
              <a:rPr lang="en-US" dirty="0" smtClean="0">
                <a:effectLst/>
                <a:latin typeface="Times New Roman"/>
                <a:ea typeface="Times New Roman"/>
              </a:rPr>
              <a:t> B</a:t>
            </a:r>
            <a:r>
              <a:rPr lang="en-US" baseline="-25000" dirty="0" smtClean="0">
                <a:effectLst/>
                <a:latin typeface="Times New Roman"/>
                <a:ea typeface="Times New Roman"/>
              </a:rPr>
              <a:t>12a</a:t>
            </a:r>
            <a:r>
              <a:rPr lang="en-US" dirty="0" smtClean="0">
                <a:effectLst/>
                <a:latin typeface="Times New Roman"/>
                <a:ea typeface="Times New Roman"/>
              </a:rPr>
              <a:t>. This form of B</a:t>
            </a:r>
            <a:r>
              <a:rPr lang="en-US" baseline="-25000" dirty="0" smtClean="0">
                <a:effectLst/>
                <a:latin typeface="Times New Roman"/>
                <a:ea typeface="Times New Roman"/>
              </a:rPr>
              <a:t>12</a:t>
            </a:r>
            <a:r>
              <a:rPr lang="en-US" dirty="0" smtClean="0">
                <a:effectLst/>
                <a:latin typeface="Times New Roman"/>
                <a:ea typeface="Times New Roman"/>
              </a:rPr>
              <a:t> is the form produced by bacteria.</a:t>
            </a:r>
            <a:endParaRPr lang="en-US" sz="2800" dirty="0" smtClean="0">
              <a:effectLst/>
              <a:latin typeface="Times New Roman"/>
              <a:ea typeface="Times New Roman"/>
            </a:endParaRPr>
          </a:p>
          <a:p>
            <a:pPr algn="l"/>
            <a:endParaRPr lang="en-US" dirty="0" smtClean="0">
              <a:effectLst/>
              <a:latin typeface="Times New Roman"/>
              <a:ea typeface="Times New Roman"/>
            </a:endParaRPr>
          </a:p>
          <a:p>
            <a:pPr algn="l"/>
            <a:r>
              <a:rPr lang="en-US" dirty="0" smtClean="0">
                <a:effectLst/>
                <a:latin typeface="Times New Roman"/>
                <a:ea typeface="Times New Roman"/>
              </a:rPr>
              <a:t>It is supplied typically in water solution for injection. Hydroxocobalamin is thought to be converted to the active </a:t>
            </a:r>
            <a:r>
              <a:rPr lang="en-US" dirty="0" err="1" smtClean="0">
                <a:effectLst/>
                <a:latin typeface="Times New Roman"/>
                <a:ea typeface="Times New Roman"/>
              </a:rPr>
              <a:t>enzymic</a:t>
            </a:r>
            <a:r>
              <a:rPr lang="en-US" dirty="0" smtClean="0">
                <a:effectLst/>
                <a:latin typeface="Times New Roman"/>
                <a:ea typeface="Times New Roman"/>
              </a:rPr>
              <a:t> forms of B</a:t>
            </a:r>
            <a:r>
              <a:rPr lang="en-US" baseline="-25000" dirty="0" smtClean="0">
                <a:effectLst/>
                <a:latin typeface="Times New Roman"/>
                <a:ea typeface="Times New Roman"/>
              </a:rPr>
              <a:t>12</a:t>
            </a:r>
            <a:r>
              <a:rPr lang="en-US" dirty="0" smtClean="0">
                <a:effectLst/>
                <a:latin typeface="Times New Roman"/>
                <a:ea typeface="Times New Roman"/>
              </a:rPr>
              <a:t> more easily than cyanocobalamin. </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178586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lstStyle/>
          <a:p>
            <a:pPr algn="l"/>
            <a:r>
              <a:rPr lang="en-US" b="1" dirty="0" err="1" smtClean="0">
                <a:solidFill>
                  <a:srgbClr val="FF0000"/>
                </a:solidFill>
                <a:effectLst/>
                <a:latin typeface="Times New Roman"/>
              </a:rPr>
              <a:t>Hydroxycobalamine</a:t>
            </a:r>
            <a:r>
              <a:rPr lang="en-US" b="1" dirty="0" smtClean="0">
                <a:solidFill>
                  <a:srgbClr val="FF0000"/>
                </a:solidFill>
                <a:effectLst/>
                <a:latin typeface="Times New Roman"/>
              </a:rPr>
              <a:t> (B12a) is superior as </a:t>
            </a:r>
            <a:r>
              <a:rPr lang="en-US" b="1" dirty="0" smtClean="0">
                <a:effectLst/>
                <a:latin typeface="Times New Roman"/>
              </a:rPr>
              <a:t>:</a:t>
            </a:r>
            <a:endParaRPr lang="en-US" sz="4000" b="1" dirty="0" smtClean="0">
              <a:effectLst/>
              <a:latin typeface="Times New Roman"/>
            </a:endParaRPr>
          </a:p>
          <a:p>
            <a:pPr algn="l"/>
            <a:r>
              <a:rPr lang="en-US" b="0" dirty="0" smtClean="0">
                <a:effectLst/>
                <a:latin typeface="Times New Roman"/>
              </a:rPr>
              <a:t>1-It is more active in enzyme systems.</a:t>
            </a:r>
            <a:endParaRPr lang="en-US" sz="4000" b="1" dirty="0" smtClean="0">
              <a:effectLst/>
              <a:latin typeface="Times New Roman"/>
            </a:endParaRPr>
          </a:p>
          <a:p>
            <a:pPr algn="l">
              <a:tabLst>
                <a:tab pos="5295900" algn="l"/>
              </a:tabLst>
            </a:pPr>
            <a:r>
              <a:rPr lang="en-US" b="0" dirty="0" smtClean="0">
                <a:effectLst/>
                <a:latin typeface="Times New Roman"/>
              </a:rPr>
              <a:t>2-It is retained longer in the body when given orally.	</a:t>
            </a:r>
            <a:endParaRPr lang="en-US" sz="4000" b="1" dirty="0" smtClean="0">
              <a:effectLst/>
              <a:latin typeface="Times New Roman"/>
            </a:endParaRPr>
          </a:p>
          <a:p>
            <a:pPr algn="l"/>
            <a:r>
              <a:rPr lang="en-US" b="0" dirty="0" smtClean="0">
                <a:effectLst/>
                <a:latin typeface="Times New Roman"/>
              </a:rPr>
              <a:t>Hence,B12a is more useful for </a:t>
            </a:r>
            <a:r>
              <a:rPr lang="en-US" b="0" dirty="0" err="1" smtClean="0">
                <a:effectLst/>
                <a:latin typeface="Times New Roman"/>
              </a:rPr>
              <a:t>theraptic</a:t>
            </a:r>
            <a:r>
              <a:rPr lang="en-US" b="0" dirty="0" smtClean="0">
                <a:effectLst/>
                <a:latin typeface="Times New Roman"/>
              </a:rPr>
              <a:t> administration of B 12a by mouth.</a:t>
            </a:r>
            <a:endParaRPr lang="en-US" sz="4000" b="1" dirty="0" smtClean="0">
              <a:effectLst/>
              <a:latin typeface="Times New Roman"/>
            </a:endParaRPr>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3016"/>
            <a:ext cx="6552727"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67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4096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45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normAutofit fontScale="85000" lnSpcReduction="10000"/>
          </a:bodyPr>
          <a:lstStyle/>
          <a:p>
            <a:pPr algn="l"/>
            <a:r>
              <a:rPr lang="en-US" sz="3600" b="1" dirty="0" smtClean="0">
                <a:effectLst/>
                <a:latin typeface="Times New Roman"/>
              </a:rPr>
              <a:t>Absorption</a:t>
            </a:r>
            <a:endParaRPr lang="en-US" sz="4000" b="1" dirty="0" smtClean="0">
              <a:effectLst/>
              <a:latin typeface="Times New Roman"/>
            </a:endParaRPr>
          </a:p>
          <a:p>
            <a:pPr algn="l"/>
            <a:r>
              <a:rPr lang="en-US" b="0" dirty="0" smtClean="0">
                <a:effectLst/>
                <a:latin typeface="Times New Roman"/>
              </a:rPr>
              <a:t>Vitamin B12 is absorbed from </a:t>
            </a:r>
            <a:r>
              <a:rPr lang="en-US" b="0" dirty="0" err="1" smtClean="0">
                <a:effectLst/>
                <a:latin typeface="Times New Roman"/>
              </a:rPr>
              <a:t>ileum,for</a:t>
            </a:r>
            <a:r>
              <a:rPr lang="en-US" b="0" dirty="0" smtClean="0">
                <a:effectLst/>
                <a:latin typeface="Times New Roman"/>
              </a:rPr>
              <a:t> its proper absorption it requires: </a:t>
            </a:r>
            <a:endParaRPr lang="en-US" sz="4000" b="1" dirty="0" smtClean="0">
              <a:effectLst/>
              <a:latin typeface="Times New Roman"/>
            </a:endParaRPr>
          </a:p>
          <a:p>
            <a:pPr algn="l"/>
            <a:r>
              <a:rPr lang="en-US" b="0" dirty="0" smtClean="0">
                <a:effectLst/>
                <a:latin typeface="Times New Roman"/>
              </a:rPr>
              <a:t>          Presence </a:t>
            </a:r>
            <a:r>
              <a:rPr lang="en-US" b="1" dirty="0" smtClean="0">
                <a:effectLst/>
                <a:latin typeface="Times New Roman"/>
              </a:rPr>
              <a:t>of HCL</a:t>
            </a:r>
            <a:r>
              <a:rPr lang="en-US" b="0" dirty="0" smtClean="0">
                <a:effectLst/>
                <a:latin typeface="Times New Roman"/>
              </a:rPr>
              <a:t>, and</a:t>
            </a:r>
            <a:r>
              <a:rPr lang="en-US" b="1" dirty="0" smtClean="0">
                <a:effectLst/>
                <a:latin typeface="Times New Roman"/>
              </a:rPr>
              <a:t> Intrinsic factor(IF)</a:t>
            </a:r>
            <a:r>
              <a:rPr lang="en-US" b="0" dirty="0" smtClean="0">
                <a:effectLst/>
                <a:latin typeface="Times New Roman"/>
              </a:rPr>
              <a:t> of Castle,  a constituent of normal gastric juice.</a:t>
            </a:r>
            <a:endParaRPr lang="en-US" sz="4000" b="1" dirty="0" smtClean="0">
              <a:effectLst/>
              <a:latin typeface="Times New Roman"/>
            </a:endParaRPr>
          </a:p>
          <a:p>
            <a:pPr algn="l"/>
            <a:r>
              <a:rPr lang="en-US" b="0" dirty="0" smtClean="0">
                <a:effectLst/>
                <a:latin typeface="Times New Roman"/>
              </a:rPr>
              <a:t>Mechanism of absorption, it has been shown that two binding proteins are required: </a:t>
            </a:r>
            <a:endParaRPr lang="en-US" sz="4000" b="1" dirty="0" smtClean="0">
              <a:effectLst/>
              <a:latin typeface="Times New Roman"/>
            </a:endParaRPr>
          </a:p>
          <a:p>
            <a:pPr algn="l"/>
            <a:r>
              <a:rPr lang="en-US" b="1" u="sng" dirty="0" err="1" smtClean="0">
                <a:effectLst/>
                <a:latin typeface="Times New Roman"/>
              </a:rPr>
              <a:t>Cobalophilin</a:t>
            </a:r>
            <a:r>
              <a:rPr lang="en-US" b="0" dirty="0" smtClean="0">
                <a:effectLst/>
                <a:latin typeface="Times New Roman"/>
              </a:rPr>
              <a:t>: a binding protein secreted in the saliva.</a:t>
            </a:r>
            <a:endParaRPr lang="en-US" sz="4000" b="1" dirty="0" smtClean="0">
              <a:effectLst/>
              <a:latin typeface="Times New Roman"/>
            </a:endParaRPr>
          </a:p>
          <a:p>
            <a:pPr algn="l"/>
            <a:r>
              <a:rPr lang="en-US" b="1" u="sng" dirty="0" smtClean="0">
                <a:effectLst/>
                <a:latin typeface="Times New Roman"/>
              </a:rPr>
              <a:t>Intrinsic factor(IF)</a:t>
            </a:r>
            <a:r>
              <a:rPr lang="en-US" b="0" dirty="0" smtClean="0">
                <a:effectLst/>
                <a:latin typeface="Times New Roman"/>
              </a:rPr>
              <a:t> : a glycoprotein secreted by parietal cells of gastric mucosa.</a:t>
            </a:r>
            <a:endParaRPr lang="en-US" sz="4000" b="1" dirty="0" smtClean="0">
              <a:effectLst/>
              <a:latin typeface="Times New Roman"/>
            </a:endParaRPr>
          </a:p>
          <a:p>
            <a:pPr algn="l"/>
            <a:r>
              <a:rPr lang="en-US" b="0" dirty="0" smtClean="0">
                <a:effectLst/>
                <a:latin typeface="Times New Roman"/>
              </a:rPr>
              <a:t>1-Gastric acid(HCL) and </a:t>
            </a:r>
            <a:r>
              <a:rPr lang="en-US" b="1" dirty="0" smtClean="0">
                <a:effectLst/>
                <a:latin typeface="Times New Roman"/>
              </a:rPr>
              <a:t>pepsin release the Vit B12</a:t>
            </a:r>
            <a:r>
              <a:rPr lang="en-US" b="0" dirty="0" smtClean="0">
                <a:effectLst/>
                <a:latin typeface="Times New Roman"/>
              </a:rPr>
              <a:t> from protein binding in food and make it </a:t>
            </a:r>
            <a:r>
              <a:rPr lang="en-US" b="1" dirty="0" smtClean="0">
                <a:effectLst/>
                <a:latin typeface="Times New Roman"/>
              </a:rPr>
              <a:t>available to bind to salivary </a:t>
            </a:r>
            <a:r>
              <a:rPr lang="en-US" b="1" dirty="0" err="1" smtClean="0">
                <a:effectLst/>
                <a:latin typeface="Times New Roman"/>
              </a:rPr>
              <a:t>protein,cobalophilin</a:t>
            </a:r>
            <a:r>
              <a:rPr lang="en-US" b="0" dirty="0" smtClean="0">
                <a:effectLst/>
                <a:latin typeface="Times New Roman"/>
              </a:rPr>
              <a:t>.</a:t>
            </a:r>
            <a:endParaRPr lang="en-US" sz="4000" b="1" dirty="0" smtClean="0">
              <a:effectLst/>
              <a:latin typeface="Times New Roman"/>
            </a:endParaRPr>
          </a:p>
          <a:p>
            <a:pPr algn="l"/>
            <a:r>
              <a:rPr lang="en-US" b="0" dirty="0" smtClean="0">
                <a:effectLst/>
                <a:latin typeface="Times New Roman"/>
              </a:rPr>
              <a:t>2-In the duodenum, </a:t>
            </a:r>
            <a:r>
              <a:rPr lang="en-US" b="1" dirty="0" err="1" smtClean="0">
                <a:effectLst/>
                <a:latin typeface="Times New Roman"/>
              </a:rPr>
              <a:t>cobalophilin</a:t>
            </a:r>
            <a:r>
              <a:rPr lang="en-US" b="1" dirty="0" smtClean="0">
                <a:effectLst/>
                <a:latin typeface="Times New Roman"/>
              </a:rPr>
              <a:t> is hydrolyzed</a:t>
            </a:r>
            <a:r>
              <a:rPr lang="en-US" b="0" dirty="0" smtClean="0">
                <a:effectLst/>
                <a:latin typeface="Times New Roman"/>
              </a:rPr>
              <a:t>, releasing the vitamin for binding to </a:t>
            </a:r>
            <a:r>
              <a:rPr lang="en-US" b="1" dirty="0" smtClean="0">
                <a:effectLst/>
                <a:latin typeface="Times New Roman"/>
              </a:rPr>
              <a:t>Intrinsic factor (IF).</a:t>
            </a:r>
            <a:endParaRPr lang="en-US" sz="4000" b="1" dirty="0" smtClean="0">
              <a:effectLst/>
              <a:latin typeface="Times New Roman"/>
            </a:endParaRPr>
          </a:p>
          <a:p>
            <a:pPr algn="l"/>
            <a:endParaRPr lang="ar-IQ" dirty="0"/>
          </a:p>
        </p:txBody>
      </p:sp>
    </p:spTree>
    <p:extLst>
      <p:ext uri="{BB962C8B-B14F-4D97-AF65-F5344CB8AC3E}">
        <p14:creationId xmlns:p14="http://schemas.microsoft.com/office/powerpoint/2010/main" val="329332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4" name="Content Placeholder 3" descr="C:\Users\dell\Downloads\blood-3-erythropoiesis-physiology-19-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669360"/>
          </a:xfrm>
          <a:prstGeom prst="rect">
            <a:avLst/>
          </a:prstGeom>
          <a:noFill/>
          <a:ln>
            <a:noFill/>
          </a:ln>
        </p:spPr>
      </p:pic>
    </p:spTree>
    <p:extLst>
      <p:ext uri="{BB962C8B-B14F-4D97-AF65-F5344CB8AC3E}">
        <p14:creationId xmlns:p14="http://schemas.microsoft.com/office/powerpoint/2010/main" val="176357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702</Words>
  <Application>Microsoft Office PowerPoint</Application>
  <PresentationFormat>On-screen Show (4:3)</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23</cp:revision>
  <dcterms:created xsi:type="dcterms:W3CDTF">2013-12-18T19:29:41Z</dcterms:created>
  <dcterms:modified xsi:type="dcterms:W3CDTF">2017-12-16T05:18:21Z</dcterms:modified>
</cp:coreProperties>
</file>