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46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30298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129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90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475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149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5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237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790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974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635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2E433-7BF9-4581-8351-339757742E38}" type="datetimeFigureOut">
              <a:rPr lang="ar-IQ" smtClean="0"/>
              <a:t>25/03/1438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CA221-3286-4BDB-A5F5-604829D8C7B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0422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en.wikipedia.org/wiki/B_vitamin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Egg_white" TargetMode="External"/><Relationship Id="rId2" Type="http://schemas.openxmlformats.org/officeDocument/2006/relationships/hyperlink" Target="http://en.wikipedia.org/wiki/Biotin_deficienc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vid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axe.com/4-steps-to-heal-leaky-gut-and-autoimmune-disease/" TargetMode="External"/><Relationship Id="rId2" Type="http://schemas.openxmlformats.org/officeDocument/2006/relationships/hyperlink" Target="https://draxe.com/digestive-health-whats-on-your-pla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8856984" cy="4896543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08" y="1963352"/>
            <a:ext cx="8856984" cy="4752527"/>
          </a:xfrm>
        </p:spPr>
        <p:txBody>
          <a:bodyPr/>
          <a:lstStyle/>
          <a:p>
            <a:pPr algn="l">
              <a:lnSpc>
                <a:spcPts val="1440"/>
              </a:lnSpc>
              <a:spcBef>
                <a:spcPts val="480"/>
              </a:spcBef>
              <a:spcAft>
                <a:spcPts val="600"/>
              </a:spcAft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Biotin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also known as 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vitamin 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 or 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coenzyme R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is</a:t>
            </a:r>
          </a:p>
          <a:p>
            <a:pPr algn="l">
              <a:lnSpc>
                <a:spcPts val="1440"/>
              </a:lnSpc>
              <a:spcBef>
                <a:spcPts val="480"/>
              </a:spcBef>
              <a:spcAft>
                <a:spcPts val="60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 a water-soluble </a:t>
            </a:r>
            <a:r>
              <a:rPr lang="en-US" u="none" strike="noStrike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2" tooltip="B vitamins"/>
              </a:rPr>
              <a:t>B-vitamin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 (vitamin B</a:t>
            </a:r>
            <a:r>
              <a:rPr lang="en-US" baseline="-25000" dirty="0" smtClean="0">
                <a:effectLst/>
                <a:latin typeface="Times New Roman"/>
                <a:ea typeface="Times New Roman"/>
              </a:rPr>
              <a:t>7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).</a:t>
            </a:r>
          </a:p>
          <a:p>
            <a:pPr algn="justLow">
              <a:lnSpc>
                <a:spcPts val="1440"/>
              </a:lnSpc>
              <a:spcBef>
                <a:spcPts val="480"/>
              </a:spcBef>
              <a:spcAft>
                <a:spcPts val="600"/>
              </a:spcAft>
            </a:pPr>
            <a:endParaRPr lang="en-US" sz="2800" dirty="0">
              <a:latin typeface="Times New Roman"/>
              <a:ea typeface="Times New Roman"/>
            </a:endParaRPr>
          </a:p>
          <a:p>
            <a:pPr algn="justLow">
              <a:lnSpc>
                <a:spcPts val="1440"/>
              </a:lnSpc>
              <a:spcBef>
                <a:spcPts val="480"/>
              </a:spcBef>
              <a:spcAft>
                <a:spcPts val="600"/>
              </a:spcAft>
            </a:pP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7"/>
            <a:ext cx="7920880" cy="122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46363"/>
            <a:ext cx="7272808" cy="3302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746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579296" cy="6480720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Biotin plays a vital role in:</a:t>
            </a:r>
          </a:p>
          <a:p>
            <a:pPr algn="l"/>
            <a:r>
              <a:rPr lang="en-US" dirty="0" smtClean="0"/>
              <a:t>•	</a:t>
            </a:r>
            <a:r>
              <a:rPr lang="en-US" sz="3600" b="1" u="sng" dirty="0" smtClean="0">
                <a:solidFill>
                  <a:srgbClr val="FF0000"/>
                </a:solidFill>
              </a:rPr>
              <a:t>1-</a:t>
            </a:r>
            <a:r>
              <a:rPr lang="en-US" sz="3600" dirty="0" smtClean="0"/>
              <a:t>Helping </a:t>
            </a:r>
            <a:r>
              <a:rPr lang="en-US" sz="3600" dirty="0" smtClean="0"/>
              <a:t>the body metabolize proteins, fats and carbohydrates.</a:t>
            </a:r>
          </a:p>
          <a:p>
            <a:pPr algn="l"/>
            <a:r>
              <a:rPr lang="en-US" sz="3600" dirty="0" smtClean="0"/>
              <a:t>•	</a:t>
            </a:r>
            <a:r>
              <a:rPr lang="en-US" sz="3600" b="1" u="sng" dirty="0" smtClean="0">
                <a:solidFill>
                  <a:srgbClr val="FF0000"/>
                </a:solidFill>
              </a:rPr>
              <a:t>2-</a:t>
            </a:r>
            <a:r>
              <a:rPr lang="en-US" sz="3600" dirty="0" smtClean="0"/>
              <a:t>Helping </a:t>
            </a:r>
            <a:r>
              <a:rPr lang="en-US" sz="3600" dirty="0" smtClean="0"/>
              <a:t>the body process glucose.</a:t>
            </a:r>
          </a:p>
          <a:p>
            <a:pPr algn="l"/>
            <a:r>
              <a:rPr lang="en-US" sz="3600" dirty="0" smtClean="0"/>
              <a:t>•	</a:t>
            </a:r>
            <a:r>
              <a:rPr lang="en-US" sz="3600" b="1" u="sng" dirty="0" smtClean="0">
                <a:solidFill>
                  <a:srgbClr val="FF0000"/>
                </a:solidFill>
              </a:rPr>
              <a:t>3-</a:t>
            </a:r>
            <a:r>
              <a:rPr lang="en-US" sz="3600" dirty="0" smtClean="0"/>
              <a:t>It </a:t>
            </a:r>
            <a:r>
              <a:rPr lang="en-US" sz="3600" dirty="0" smtClean="0"/>
              <a:t>also contributes towards healthy nails, skin and hair. </a:t>
            </a:r>
            <a:endParaRPr lang="en-US" sz="3600" dirty="0" smtClean="0"/>
          </a:p>
          <a:p>
            <a:pPr algn="l"/>
            <a:r>
              <a:rPr lang="en-US" sz="3600" dirty="0" smtClean="0"/>
              <a:t>It </a:t>
            </a:r>
            <a:r>
              <a:rPr lang="en-US" sz="3600" dirty="0" smtClean="0"/>
              <a:t>is therefore found in many cosmetic and health products for the skin and hair.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5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036496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80720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480"/>
              </a:spcBef>
              <a:spcAft>
                <a:spcPts val="600"/>
              </a:spcAft>
            </a:pPr>
            <a:r>
              <a:rPr lang="en-US" sz="4000" b="1" u="sng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Sources of biotin</a:t>
            </a:r>
            <a:endParaRPr lang="en-US" sz="2800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Biotin is consumed from a wide range of food sources in the diet, but few are particularly rich sources. Foods with relatively high biotin content include 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Egg yolk (raw). Egg white reduces egg yolk's biotin effectiveness in the body. People who consume just egg white for many years without biotin supplementation have a slight risk of not getting enough vitamin B7.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Liver,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Peanuts,Yeast,Bread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whole-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wheat,Cheese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cheddar,Pork,Salmon,Avocado,Raspberries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and Cauliflower (raw).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058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466730"/>
          </a:xfrm>
        </p:spPr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350"/>
            <a:ext cx="7920879" cy="648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28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46673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408712"/>
          </a:xfrm>
        </p:spPr>
        <p:txBody>
          <a:bodyPr/>
          <a:lstStyle/>
          <a:p>
            <a:pPr algn="l"/>
            <a:r>
              <a:rPr lang="en-US" sz="4000" b="1" u="sng" dirty="0" smtClean="0">
                <a:effectLst/>
                <a:latin typeface="Times New Roman"/>
              </a:rPr>
              <a:t>Deficiency</a:t>
            </a:r>
            <a:endParaRPr lang="en-US" sz="4000" b="1" dirty="0" smtClean="0">
              <a:effectLst/>
              <a:latin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u="none" strike="noStrike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2" tooltip="Biotin deficiency"/>
              </a:rPr>
              <a:t>Biotin deficiency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is relatively rare and mild, and can be addressed with supplementation. Such deficiency can be caused by the consumption of raw </a:t>
            </a:r>
            <a:r>
              <a:rPr lang="en-US" u="none" strike="noStrike" dirty="0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3" tooltip="Egg white"/>
              </a:rPr>
              <a:t>egg whites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(eating two or more uncooked egg whites daily for several months has caused biotin deficiency that is serious enough to produce symptoms), which contain high levels of the protein </a:t>
            </a:r>
            <a:r>
              <a:rPr lang="en-US" u="none" strike="noStrike" dirty="0" err="1" smtClean="0">
                <a:solidFill>
                  <a:srgbClr val="0000FF"/>
                </a:solidFill>
                <a:effectLst/>
                <a:latin typeface="Times New Roman"/>
                <a:ea typeface="Times New Roman"/>
                <a:hlinkClick r:id="rId4" tooltip="Avidin"/>
              </a:rPr>
              <a:t>avidin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which binds biotin strongly.</a:t>
            </a:r>
            <a:r>
              <a:rPr lang="en-US" baseline="30000" dirty="0" smtClean="0">
                <a:effectLst/>
                <a:latin typeface="Times New Roman"/>
                <a:ea typeface="Times New Roman"/>
              </a:rPr>
              <a:t>	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algn="l" rtl="0">
              <a:spcAft>
                <a:spcPts val="0"/>
              </a:spcAft>
            </a:pPr>
            <a:r>
              <a:rPr lang="en-US" dirty="0" err="1" smtClean="0">
                <a:effectLst/>
                <a:latin typeface="Times New Roman"/>
                <a:ea typeface="Times New Roman"/>
              </a:rPr>
              <a:t>Avidin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denaturates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upon heating (cooking), while the biotin remains intact.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44308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583362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 fontScale="92500" lnSpcReduction="10000"/>
          </a:bodyPr>
          <a:lstStyle/>
          <a:p>
            <a:pPr algn="ctr" rtl="0" fontAlgn="base"/>
            <a:r>
              <a:rPr lang="en-US" b="1" dirty="0">
                <a:solidFill>
                  <a:srgbClr val="FF0000"/>
                </a:solidFill>
              </a:rPr>
              <a:t>People who are at an increased risk for vitamin B7 biotin deficiency include those with the following: </a:t>
            </a:r>
          </a:p>
          <a:p>
            <a:pPr lvl="0" algn="l" rtl="0" fontAlgn="base"/>
            <a:r>
              <a:rPr lang="en-US" b="1" u="sng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long-term </a:t>
            </a:r>
            <a:r>
              <a:rPr lang="en-US" dirty="0"/>
              <a:t>use of certain anti-seizure medications</a:t>
            </a:r>
          </a:p>
          <a:p>
            <a:pPr marL="0" lvl="0" indent="0" algn="l" rtl="0" fontAlgn="base">
              <a:buNone/>
            </a:pPr>
            <a:r>
              <a:rPr lang="en-US" dirty="0"/>
              <a:t>prolonged antibiotic use</a:t>
            </a:r>
          </a:p>
          <a:p>
            <a:pPr lvl="0" algn="l" rtl="0" fontAlgn="base"/>
            <a:r>
              <a:rPr lang="en-US" b="1" u="sng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intestinal </a:t>
            </a:r>
            <a:r>
              <a:rPr lang="en-US" dirty="0"/>
              <a:t>malabsorption issues or serious </a:t>
            </a:r>
            <a:r>
              <a:rPr lang="en-US" dirty="0">
                <a:hlinkClick r:id="rId2" tooltip="Digestive Health: What’s on Your Plate? - Dr. Axe"/>
              </a:rPr>
              <a:t>digestive disorders</a:t>
            </a:r>
            <a:r>
              <a:rPr lang="en-US" dirty="0"/>
              <a:t> like </a:t>
            </a:r>
            <a:r>
              <a:rPr lang="en-US" dirty="0" err="1"/>
              <a:t>Chron’s</a:t>
            </a:r>
            <a:r>
              <a:rPr lang="en-US" dirty="0"/>
              <a:t> disease, celiac disease, or </a:t>
            </a:r>
            <a:r>
              <a:rPr lang="en-US" dirty="0">
                <a:hlinkClick r:id="rId3" tooltip="4 Steps to Heal Leaky Gut and Autoimmune Disease - Dr. Axe"/>
              </a:rPr>
              <a:t>leaky gut syndrome</a:t>
            </a:r>
            <a:r>
              <a:rPr lang="en-US" dirty="0"/>
              <a:t>.</a:t>
            </a:r>
            <a:r>
              <a:rPr lang="en-US" baseline="30000" dirty="0"/>
              <a:t>	</a:t>
            </a:r>
            <a:endParaRPr lang="en-US" dirty="0"/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There isn’t a good laboratory test for detecting biotin deficiency</a:t>
            </a:r>
            <a:r>
              <a:rPr lang="en-US" dirty="0"/>
              <a:t>, so this condition is usually identified by its symptoms.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Requirement increase in: </a:t>
            </a:r>
          </a:p>
          <a:p>
            <a:pPr algn="l" rtl="0"/>
            <a:r>
              <a:rPr lang="en-US" dirty="0"/>
              <a:t>           </a:t>
            </a:r>
            <a:r>
              <a:rPr lang="en-US" b="1" u="sng" dirty="0" smtClean="0">
                <a:solidFill>
                  <a:srgbClr val="FF0000"/>
                </a:solidFill>
              </a:rPr>
              <a:t>1-</a:t>
            </a:r>
            <a:r>
              <a:rPr lang="en-US" dirty="0" smtClean="0"/>
              <a:t>Pregnancy </a:t>
            </a:r>
            <a:r>
              <a:rPr lang="en-US" dirty="0"/>
              <a:t>and Lactation. </a:t>
            </a:r>
            <a:endParaRPr lang="en-US" b="1" dirty="0"/>
          </a:p>
          <a:p>
            <a:pPr algn="l" rtl="0"/>
            <a:r>
              <a:rPr lang="en-US" dirty="0"/>
              <a:t>           </a:t>
            </a:r>
            <a:r>
              <a:rPr lang="en-US" b="1" u="sng" dirty="0" smtClean="0">
                <a:solidFill>
                  <a:srgbClr val="FF0000"/>
                </a:solidFill>
              </a:rPr>
              <a:t>2-</a:t>
            </a:r>
            <a:r>
              <a:rPr lang="en-US" dirty="0" smtClean="0"/>
              <a:t>Oral </a:t>
            </a:r>
            <a:r>
              <a:rPr lang="en-US" dirty="0"/>
              <a:t>antibiotic therapy for prolonged periods.</a:t>
            </a:r>
            <a:endParaRPr lang="en-US" b="1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07312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10</cp:revision>
  <dcterms:created xsi:type="dcterms:W3CDTF">2013-12-18T19:48:59Z</dcterms:created>
  <dcterms:modified xsi:type="dcterms:W3CDTF">2016-12-24T14:10:41Z</dcterms:modified>
</cp:coreProperties>
</file>