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70" r:id="rId4"/>
    <p:sldId id="259" r:id="rId5"/>
    <p:sldId id="271" r:id="rId6"/>
    <p:sldId id="258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C02C-0908-4336-8B06-CFB1D719F0A1}" type="datetimeFigureOut">
              <a:rPr lang="ar-IQ" smtClean="0"/>
              <a:t>22/03/1439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92C9-31E6-483C-B267-76A4A52CF89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406572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C02C-0908-4336-8B06-CFB1D719F0A1}" type="datetimeFigureOut">
              <a:rPr lang="ar-IQ" smtClean="0"/>
              <a:t>22/03/1439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92C9-31E6-483C-B267-76A4A52CF89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01637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C02C-0908-4336-8B06-CFB1D719F0A1}" type="datetimeFigureOut">
              <a:rPr lang="ar-IQ" smtClean="0"/>
              <a:t>22/03/1439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92C9-31E6-483C-B267-76A4A52CF89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16988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C02C-0908-4336-8B06-CFB1D719F0A1}" type="datetimeFigureOut">
              <a:rPr lang="ar-IQ" smtClean="0"/>
              <a:t>22/03/1439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92C9-31E6-483C-B267-76A4A52CF89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518908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C02C-0908-4336-8B06-CFB1D719F0A1}" type="datetimeFigureOut">
              <a:rPr lang="ar-IQ" smtClean="0"/>
              <a:t>22/03/1439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92C9-31E6-483C-B267-76A4A52CF89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24141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C02C-0908-4336-8B06-CFB1D719F0A1}" type="datetimeFigureOut">
              <a:rPr lang="ar-IQ" smtClean="0"/>
              <a:t>22/03/1439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92C9-31E6-483C-B267-76A4A52CF89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08521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C02C-0908-4336-8B06-CFB1D719F0A1}" type="datetimeFigureOut">
              <a:rPr lang="ar-IQ" smtClean="0"/>
              <a:t>22/03/1439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92C9-31E6-483C-B267-76A4A52CF89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856613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C02C-0908-4336-8B06-CFB1D719F0A1}" type="datetimeFigureOut">
              <a:rPr lang="ar-IQ" smtClean="0"/>
              <a:t>22/03/1439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92C9-31E6-483C-B267-76A4A52CF89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142747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C02C-0908-4336-8B06-CFB1D719F0A1}" type="datetimeFigureOut">
              <a:rPr lang="ar-IQ" smtClean="0"/>
              <a:t>22/03/1439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92C9-31E6-483C-B267-76A4A52CF89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362368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C02C-0908-4336-8B06-CFB1D719F0A1}" type="datetimeFigureOut">
              <a:rPr lang="ar-IQ" smtClean="0"/>
              <a:t>22/03/1439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92C9-31E6-483C-B267-76A4A52CF89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77525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C02C-0908-4336-8B06-CFB1D719F0A1}" type="datetimeFigureOut">
              <a:rPr lang="ar-IQ" smtClean="0"/>
              <a:t>22/03/1439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92C9-31E6-483C-B267-76A4A52CF89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262221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9C02C-0908-4336-8B06-CFB1D719F0A1}" type="datetimeFigureOut">
              <a:rPr lang="ar-IQ" smtClean="0"/>
              <a:t>22/03/1439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092C9-31E6-483C-B267-76A4A52CF89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33012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Glycogen" TargetMode="External"/><Relationship Id="rId3" Type="http://schemas.openxmlformats.org/officeDocument/2006/relationships/hyperlink" Target="http://en.wikipedia.org/wiki/Vitamin_B" TargetMode="External"/><Relationship Id="rId7" Type="http://schemas.openxmlformats.org/officeDocument/2006/relationships/hyperlink" Target="http://en.wikipedia.org/wiki/Glucose" TargetMode="External"/><Relationship Id="rId2" Type="http://schemas.openxmlformats.org/officeDocument/2006/relationships/hyperlink" Target="http://en.wikipedia.org/wiki/Vitamin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n.wikipedia.org/wiki/Amino_acid" TargetMode="External"/><Relationship Id="rId5" Type="http://schemas.openxmlformats.org/officeDocument/2006/relationships/hyperlink" Target="http://en.wikipedia.org/wiki/Cofactor_(biochemistry)" TargetMode="External"/><Relationship Id="rId4" Type="http://schemas.openxmlformats.org/officeDocument/2006/relationships/hyperlink" Target="http://en.wikipedia.org/wiki/Pyridoxal_phosphate" TargetMode="External"/><Relationship Id="rId9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leum" TargetMode="External"/><Relationship Id="rId2" Type="http://schemas.openxmlformats.org/officeDocument/2006/relationships/hyperlink" Target="http://en.wikipedia.org/wiki/Jejunu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Alkaline_phosphatase" TargetMode="External"/><Relationship Id="rId5" Type="http://schemas.openxmlformats.org/officeDocument/2006/relationships/hyperlink" Target="http://en.wikipedia.org/wiki/Pyridoxamine_phosphate" TargetMode="External"/><Relationship Id="rId4" Type="http://schemas.openxmlformats.org/officeDocument/2006/relationships/hyperlink" Target="http://en.wikipedia.org/wiki/Pyridoxal_phosphate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Vegetable" TargetMode="External"/><Relationship Id="rId2" Type="http://schemas.openxmlformats.org/officeDocument/2006/relationships/hyperlink" Target="http://en.wikipedia.org/wiki/Meat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Banana" TargetMode="External"/><Relationship Id="rId4" Type="http://schemas.openxmlformats.org/officeDocument/2006/relationships/hyperlink" Target="http://en.wikipedia.org/wiki/Nut_(fruit)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Intertrigo" TargetMode="External"/><Relationship Id="rId3" Type="http://schemas.openxmlformats.org/officeDocument/2006/relationships/hyperlink" Target="http://en.wikipedia.org/wiki/Seborrhoeic_dermatitis" TargetMode="External"/><Relationship Id="rId7" Type="http://schemas.openxmlformats.org/officeDocument/2006/relationships/hyperlink" Target="http://en.wikipedia.org/wiki/Conjunctivitis" TargetMode="External"/><Relationship Id="rId2" Type="http://schemas.openxmlformats.org/officeDocument/2006/relationships/hyperlink" Target="http://en.wikipedia.org/wiki/Pyridoxine_deficienc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Angular_cheilitis" TargetMode="External"/><Relationship Id="rId5" Type="http://schemas.openxmlformats.org/officeDocument/2006/relationships/hyperlink" Target="http://en.wikipedia.org/wiki/Mouth_ulcer" TargetMode="External"/><Relationship Id="rId10" Type="http://schemas.openxmlformats.org/officeDocument/2006/relationships/image" Target="../media/image9.png"/><Relationship Id="rId4" Type="http://schemas.openxmlformats.org/officeDocument/2006/relationships/hyperlink" Target="http://en.wikipedia.org/wiki/Atrophic_glossitis" TargetMode="External"/><Relationship Id="rId9" Type="http://schemas.openxmlformats.org/officeDocument/2006/relationships/hyperlink" Target="http://en.wikipedia.org/wiki/Neuropathy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Pyridoxal" TargetMode="External"/><Relationship Id="rId2" Type="http://schemas.openxmlformats.org/officeDocument/2006/relationships/hyperlink" Target="http://en.wikipedia.org/wiki/Pyridoxin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Catabolism" TargetMode="External"/><Relationship Id="rId5" Type="http://schemas.openxmlformats.org/officeDocument/2006/relationships/hyperlink" Target="http://en.wikipedia.org/wiki/Pyridoxamine" TargetMode="External"/><Relationship Id="rId4" Type="http://schemas.openxmlformats.org/officeDocument/2006/relationships/hyperlink" Target="http://en.wikipedia.org/wiki/Pyridoxal_phosphate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656183"/>
          </a:xfrm>
        </p:spPr>
        <p:txBody>
          <a:bodyPr/>
          <a:lstStyle/>
          <a:p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2132856"/>
            <a:ext cx="8784976" cy="4536504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tx1"/>
                </a:solidFill>
              </a:rPr>
              <a:t>Vitamin B</a:t>
            </a:r>
            <a:r>
              <a:rPr lang="en-US" b="1" baseline="-25000" dirty="0">
                <a:solidFill>
                  <a:schemeClr val="tx1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 is a water-soluble </a:t>
            </a:r>
            <a:r>
              <a:rPr lang="en-US" dirty="0">
                <a:solidFill>
                  <a:schemeClr val="tx1"/>
                </a:solidFill>
                <a:hlinkClick r:id="rId2" tooltip="Vitamin"/>
              </a:rPr>
              <a:t>vitamin</a:t>
            </a:r>
            <a:r>
              <a:rPr lang="en-US" dirty="0">
                <a:solidFill>
                  <a:schemeClr val="tx1"/>
                </a:solidFill>
              </a:rPr>
              <a:t> and is part of the </a:t>
            </a:r>
            <a:r>
              <a:rPr lang="en-US" dirty="0">
                <a:solidFill>
                  <a:schemeClr val="tx1"/>
                </a:solidFill>
                <a:hlinkClick r:id="rId3" tooltip="Vitamin B"/>
              </a:rPr>
              <a:t>vitamin B</a:t>
            </a:r>
            <a:r>
              <a:rPr lang="en-US" dirty="0">
                <a:solidFill>
                  <a:schemeClr val="tx1"/>
                </a:solidFill>
              </a:rPr>
              <a:t> complex group. Several forms of the vitamin are known, </a:t>
            </a:r>
            <a:r>
              <a:rPr lang="en-US" b="1" dirty="0">
                <a:solidFill>
                  <a:schemeClr val="tx1"/>
                </a:solidFill>
              </a:rPr>
              <a:t>but </a:t>
            </a:r>
            <a:r>
              <a:rPr lang="en-US" b="1" dirty="0" err="1">
                <a:solidFill>
                  <a:schemeClr val="tx1"/>
                </a:solidFill>
                <a:hlinkClick r:id="rId4" tooltip="Pyridoxal phosphate"/>
              </a:rPr>
              <a:t>pyridoxal</a:t>
            </a:r>
            <a:r>
              <a:rPr lang="en-US" b="1" dirty="0">
                <a:solidFill>
                  <a:schemeClr val="tx1"/>
                </a:solidFill>
                <a:hlinkClick r:id="rId4" tooltip="Pyridoxal phosphate"/>
              </a:rPr>
              <a:t> phosphate</a:t>
            </a:r>
            <a:r>
              <a:rPr lang="en-US" b="1" dirty="0">
                <a:solidFill>
                  <a:schemeClr val="tx1"/>
                </a:solidFill>
              </a:rPr>
              <a:t> (PLP) is the active form</a:t>
            </a:r>
            <a:r>
              <a:rPr lang="en-US" dirty="0">
                <a:solidFill>
                  <a:schemeClr val="tx1"/>
                </a:solidFill>
              </a:rPr>
              <a:t> and is a </a:t>
            </a:r>
            <a:r>
              <a:rPr lang="en-US" dirty="0">
                <a:solidFill>
                  <a:schemeClr val="tx1"/>
                </a:solidFill>
                <a:hlinkClick r:id="rId5" tooltip="Cofactor (biochemistry)"/>
              </a:rPr>
              <a:t>cofactor</a:t>
            </a:r>
            <a:r>
              <a:rPr lang="en-US" dirty="0">
                <a:solidFill>
                  <a:schemeClr val="tx1"/>
                </a:solidFill>
              </a:rPr>
              <a:t> in many reactions of </a:t>
            </a:r>
            <a:r>
              <a:rPr lang="en-US" dirty="0">
                <a:solidFill>
                  <a:schemeClr val="tx1"/>
                </a:solidFill>
                <a:hlinkClick r:id="rId6" tooltip="Amino acid"/>
              </a:rPr>
              <a:t>amino acid</a:t>
            </a:r>
            <a:r>
              <a:rPr lang="en-US" dirty="0">
                <a:solidFill>
                  <a:schemeClr val="tx1"/>
                </a:solidFill>
              </a:rPr>
              <a:t> metabolism, including transamination, deamination, and decarboxylation. PLP also is necessary for the enzymatic reaction governing the release of </a:t>
            </a:r>
            <a:r>
              <a:rPr lang="en-US" dirty="0">
                <a:solidFill>
                  <a:schemeClr val="tx1"/>
                </a:solidFill>
                <a:hlinkClick r:id="rId7" tooltip="Glucose"/>
              </a:rPr>
              <a:t>glucose</a:t>
            </a:r>
            <a:r>
              <a:rPr lang="en-US" dirty="0">
                <a:solidFill>
                  <a:schemeClr val="tx1"/>
                </a:solidFill>
              </a:rPr>
              <a:t> from </a:t>
            </a:r>
            <a:r>
              <a:rPr lang="en-US" dirty="0">
                <a:solidFill>
                  <a:schemeClr val="tx1"/>
                </a:solidFill>
                <a:hlinkClick r:id="rId8" tooltip="Glycogen"/>
              </a:rPr>
              <a:t>glycogen</a:t>
            </a:r>
            <a:r>
              <a:rPr lang="en-US" dirty="0"/>
              <a:t>.</a:t>
            </a:r>
          </a:p>
          <a:p>
            <a:endParaRPr lang="ar-IQ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32656"/>
            <a:ext cx="7632847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6434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6394722"/>
          </a:xfrm>
        </p:spPr>
        <p:txBody>
          <a:bodyPr/>
          <a:lstStyle/>
          <a:p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60648"/>
            <a:ext cx="8928992" cy="640871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3900" b="1" u="sng" dirty="0"/>
              <a:t>Metabolism</a:t>
            </a:r>
            <a:endParaRPr lang="en-US" sz="3900" b="1" dirty="0"/>
          </a:p>
          <a:p>
            <a:pPr algn="l"/>
            <a:r>
              <a:rPr lang="en-US" b="1" u="sng" dirty="0"/>
              <a:t>Absorption</a:t>
            </a:r>
            <a:endParaRPr lang="en-US" b="1" dirty="0"/>
          </a:p>
          <a:p>
            <a:pPr algn="l"/>
            <a:r>
              <a:rPr lang="en-US" b="1" dirty="0"/>
              <a:t>Dietary</a:t>
            </a:r>
            <a:r>
              <a:rPr lang="en-US" dirty="0"/>
              <a:t> vitamin </a:t>
            </a:r>
            <a:r>
              <a:rPr lang="en-US" sz="3900" b="1" dirty="0">
                <a:solidFill>
                  <a:srgbClr val="FF0000"/>
                </a:solidFill>
              </a:rPr>
              <a:t>B6 is ready </a:t>
            </a:r>
            <a:r>
              <a:rPr lang="en-US" dirty="0"/>
              <a:t>to absorption by the intestine.</a:t>
            </a:r>
            <a:endParaRPr lang="en-US" b="1" dirty="0"/>
          </a:p>
          <a:p>
            <a:pPr algn="l"/>
            <a:r>
              <a:rPr lang="en-US" dirty="0"/>
              <a:t>Vitamin B</a:t>
            </a:r>
            <a:r>
              <a:rPr lang="en-US" baseline="-25000" dirty="0"/>
              <a:t>6</a:t>
            </a:r>
            <a:r>
              <a:rPr lang="en-US" dirty="0"/>
              <a:t> is absorbed in the </a:t>
            </a:r>
            <a:r>
              <a:rPr lang="en-US" dirty="0">
                <a:hlinkClick r:id="rId2" tooltip="Jejunum"/>
              </a:rPr>
              <a:t>jejunum</a:t>
            </a:r>
            <a:r>
              <a:rPr lang="en-US" dirty="0"/>
              <a:t> and </a:t>
            </a:r>
            <a:r>
              <a:rPr lang="en-US" dirty="0">
                <a:hlinkClick r:id="rId3" tooltip="Ileum"/>
              </a:rPr>
              <a:t>ileum</a:t>
            </a:r>
            <a:r>
              <a:rPr lang="en-US" dirty="0"/>
              <a:t> via </a:t>
            </a:r>
            <a:r>
              <a:rPr lang="en-US" b="1" dirty="0">
                <a:solidFill>
                  <a:srgbClr val="FF0000"/>
                </a:solidFill>
              </a:rPr>
              <a:t>passive diffusion</a:t>
            </a:r>
            <a:r>
              <a:rPr lang="en-US" dirty="0"/>
              <a:t>. </a:t>
            </a:r>
            <a:endParaRPr lang="en-US" dirty="0" smtClean="0"/>
          </a:p>
          <a:p>
            <a:pPr algn="l"/>
            <a:r>
              <a:rPr lang="en-US" dirty="0" smtClean="0"/>
              <a:t>The </a:t>
            </a:r>
            <a:r>
              <a:rPr lang="en-US" dirty="0"/>
              <a:t>absorption of </a:t>
            </a:r>
            <a:r>
              <a:rPr lang="en-US" dirty="0" err="1">
                <a:hlinkClick r:id="rId4" tooltip="Pyridoxal phosphate"/>
              </a:rPr>
              <a:t>pyridoxal</a:t>
            </a:r>
            <a:r>
              <a:rPr lang="en-US" dirty="0">
                <a:hlinkClick r:id="rId4" tooltip="Pyridoxal phosphate"/>
              </a:rPr>
              <a:t> phosphate</a:t>
            </a:r>
            <a:r>
              <a:rPr lang="en-US" dirty="0"/>
              <a:t> and </a:t>
            </a:r>
            <a:r>
              <a:rPr lang="en-US" dirty="0">
                <a:hlinkClick r:id="rId5" tooltip="Pyridoxamine phosphate"/>
              </a:rPr>
              <a:t>pyridoxamine phosphate</a:t>
            </a:r>
            <a:r>
              <a:rPr lang="en-US" dirty="0"/>
              <a:t> involves their </a:t>
            </a:r>
            <a:r>
              <a:rPr lang="en-US" b="1" dirty="0"/>
              <a:t>dephosphorylation catalyzed by a membrane-bound </a:t>
            </a:r>
            <a:r>
              <a:rPr lang="en-US" b="1" dirty="0">
                <a:hlinkClick r:id="rId6" tooltip="Alkaline phosphatase"/>
              </a:rPr>
              <a:t>alkaline phosphatase</a:t>
            </a:r>
            <a:r>
              <a:rPr lang="en-US" b="1" dirty="0"/>
              <a:t>.</a:t>
            </a:r>
            <a:r>
              <a:rPr lang="en-US" dirty="0"/>
              <a:t> </a:t>
            </a:r>
            <a:endParaRPr lang="en-US" dirty="0" smtClean="0"/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Those </a:t>
            </a:r>
            <a:r>
              <a:rPr lang="en-US" b="1" dirty="0">
                <a:solidFill>
                  <a:srgbClr val="FF0000"/>
                </a:solidFill>
              </a:rPr>
              <a:t>products </a:t>
            </a:r>
            <a:r>
              <a:rPr lang="en-US" dirty="0"/>
              <a:t>and </a:t>
            </a:r>
            <a:r>
              <a:rPr lang="en-US" b="1" dirty="0">
                <a:solidFill>
                  <a:srgbClr val="FF0000"/>
                </a:solidFill>
              </a:rPr>
              <a:t>non-phosphorylated</a:t>
            </a:r>
            <a:r>
              <a:rPr lang="en-US" dirty="0"/>
              <a:t> </a:t>
            </a:r>
            <a:r>
              <a:rPr lang="en-US" dirty="0" smtClean="0"/>
              <a:t>Vitamers </a:t>
            </a:r>
            <a:r>
              <a:rPr lang="en-US" dirty="0"/>
              <a:t>in the digestive tract are absorbed by </a:t>
            </a:r>
            <a:r>
              <a:rPr lang="en-US" sz="3800" b="1" dirty="0" smtClean="0"/>
              <a:t>diffusion</a:t>
            </a:r>
            <a:r>
              <a:rPr lang="en-US" dirty="0" smtClean="0"/>
              <a:t>.</a:t>
            </a:r>
          </a:p>
          <a:p>
            <a:pPr algn="l"/>
            <a:r>
              <a:rPr lang="en-US" dirty="0" smtClean="0"/>
              <a:t>The </a:t>
            </a:r>
            <a:r>
              <a:rPr lang="en-US" dirty="0"/>
              <a:t>trapped pyridoxine and pyridoxamine are oxidized to </a:t>
            </a:r>
            <a:r>
              <a:rPr lang="en-US" dirty="0" smtClean="0"/>
              <a:t>Pyridoxal </a:t>
            </a:r>
            <a:r>
              <a:rPr lang="en-US" dirty="0"/>
              <a:t>phosphate in the tissue.</a:t>
            </a:r>
          </a:p>
        </p:txBody>
      </p:sp>
    </p:spTree>
    <p:extLst>
      <p:ext uri="{BB962C8B-B14F-4D97-AF65-F5344CB8AC3E}">
        <p14:creationId xmlns:p14="http://schemas.microsoft.com/office/powerpoint/2010/main" val="3474690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6466730"/>
          </a:xfrm>
        </p:spPr>
        <p:txBody>
          <a:bodyPr/>
          <a:lstStyle/>
          <a:p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8640"/>
            <a:ext cx="8856984" cy="6669360"/>
          </a:xfrm>
        </p:spPr>
        <p:txBody>
          <a:bodyPr/>
          <a:lstStyle/>
          <a:p>
            <a:pPr algn="ctr"/>
            <a:r>
              <a:rPr lang="en-US" sz="4000" b="1" u="sng" dirty="0" smtClean="0"/>
              <a:t>Excretion</a:t>
            </a:r>
            <a:endParaRPr lang="en-US" sz="4000" b="1" dirty="0"/>
          </a:p>
          <a:p>
            <a:pPr algn="l"/>
            <a:r>
              <a:rPr lang="en-US" b="1" dirty="0">
                <a:solidFill>
                  <a:srgbClr val="FF0000"/>
                </a:solidFill>
              </a:rPr>
              <a:t>Pyridoxal and Pyridoxamine </a:t>
            </a:r>
            <a:r>
              <a:rPr lang="en-US" dirty="0"/>
              <a:t>are excreted in urine in small amounts 0.5to o.7 mg daily.</a:t>
            </a:r>
            <a:endParaRPr lang="en-US" b="1" dirty="0"/>
          </a:p>
          <a:p>
            <a:pPr algn="l"/>
            <a:r>
              <a:rPr lang="en-US" b="1" u="sng" dirty="0"/>
              <a:t>Major urinary </a:t>
            </a:r>
            <a:r>
              <a:rPr lang="en-US" b="1" u="sng" dirty="0" err="1" smtClean="0"/>
              <a:t>metabolite</a:t>
            </a:r>
            <a:r>
              <a:rPr lang="en-US" dirty="0" err="1"/>
              <a:t>:</a:t>
            </a:r>
            <a:r>
              <a:rPr lang="en-US" b="1" dirty="0" err="1" smtClean="0">
                <a:solidFill>
                  <a:srgbClr val="FF0000"/>
                </a:solidFill>
              </a:rPr>
              <a:t>inactive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form </a:t>
            </a:r>
            <a:r>
              <a:rPr lang="en-US" b="1" dirty="0" smtClean="0">
                <a:solidFill>
                  <a:srgbClr val="FF0000"/>
                </a:solidFill>
              </a:rPr>
              <a:t>4-pyridoxic </a:t>
            </a:r>
            <a:r>
              <a:rPr lang="en-US" b="1" dirty="0">
                <a:solidFill>
                  <a:srgbClr val="FF0000"/>
                </a:solidFill>
              </a:rPr>
              <a:t>acid</a:t>
            </a:r>
            <a:r>
              <a:rPr lang="en-US" b="1" dirty="0" smtClean="0"/>
              <a:t>.</a:t>
            </a:r>
          </a:p>
          <a:p>
            <a:pPr algn="l"/>
            <a:r>
              <a:rPr lang="en-US" dirty="0"/>
              <a:t>I</a:t>
            </a:r>
            <a:r>
              <a:rPr lang="en-US" dirty="0" smtClean="0"/>
              <a:t>t </a:t>
            </a:r>
            <a:r>
              <a:rPr lang="en-US" dirty="0"/>
              <a:t>a </a:t>
            </a:r>
            <a:r>
              <a:rPr lang="en-US" b="1" dirty="0">
                <a:solidFill>
                  <a:srgbClr val="FF0000"/>
                </a:solidFill>
              </a:rPr>
              <a:t>useful clinical marker to assess </a:t>
            </a:r>
            <a:r>
              <a:rPr lang="en-US" b="1" dirty="0"/>
              <a:t>the vitamin B</a:t>
            </a:r>
            <a:r>
              <a:rPr lang="en-US" b="1" baseline="-25000" dirty="0"/>
              <a:t>6</a:t>
            </a:r>
            <a:r>
              <a:rPr lang="en-US" b="1" dirty="0"/>
              <a:t> status of an individual</a:t>
            </a:r>
          </a:p>
          <a:p>
            <a:pPr algn="ctr"/>
            <a:endParaRPr lang="ar-IQ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645024"/>
            <a:ext cx="4032448" cy="3212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5920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6466730"/>
          </a:xfrm>
        </p:spPr>
        <p:txBody>
          <a:bodyPr/>
          <a:lstStyle/>
          <a:p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6552728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b="1" u="sng" dirty="0"/>
              <a:t>Food sources</a:t>
            </a:r>
            <a:endParaRPr lang="en-US" dirty="0"/>
          </a:p>
          <a:p>
            <a:pPr algn="l" rtl="0"/>
            <a:r>
              <a:rPr lang="en-US" dirty="0" smtClean="0"/>
              <a:t>Good </a:t>
            </a:r>
            <a:r>
              <a:rPr lang="en-US" dirty="0"/>
              <a:t>sources include </a:t>
            </a:r>
            <a:r>
              <a:rPr lang="en-US" dirty="0">
                <a:hlinkClick r:id="rId2" tooltip="Meat"/>
              </a:rPr>
              <a:t>meats</a:t>
            </a:r>
            <a:r>
              <a:rPr lang="en-US" dirty="0"/>
              <a:t>, whole grain products, </a:t>
            </a:r>
            <a:r>
              <a:rPr lang="en-US" dirty="0">
                <a:hlinkClick r:id="rId3" tooltip="Vegetable"/>
              </a:rPr>
              <a:t>vegetables</a:t>
            </a:r>
            <a:r>
              <a:rPr lang="en-US" dirty="0"/>
              <a:t>, </a:t>
            </a:r>
            <a:r>
              <a:rPr lang="en-US" dirty="0">
                <a:hlinkClick r:id="rId4" tooltip="Nut (fruit)"/>
              </a:rPr>
              <a:t>nuts</a:t>
            </a:r>
            <a:r>
              <a:rPr lang="en-US" dirty="0"/>
              <a:t> and </a:t>
            </a:r>
            <a:r>
              <a:rPr lang="en-US" dirty="0">
                <a:hlinkClick r:id="rId5" tooltip="Banana"/>
              </a:rPr>
              <a:t>bananas</a:t>
            </a:r>
            <a:r>
              <a:rPr lang="en-US" dirty="0"/>
              <a:t>.  </a:t>
            </a:r>
          </a:p>
          <a:p>
            <a:pPr algn="l" rtl="0"/>
            <a:r>
              <a:rPr lang="en-US" b="1" dirty="0">
                <a:solidFill>
                  <a:srgbClr val="FF0000"/>
                </a:solidFill>
              </a:rPr>
              <a:t>Cooking, storage and processing </a:t>
            </a:r>
            <a:r>
              <a:rPr lang="en-US" b="1" u="sng" dirty="0">
                <a:solidFill>
                  <a:srgbClr val="FF0000"/>
                </a:solidFill>
              </a:rPr>
              <a:t>losses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of vitamin B</a:t>
            </a:r>
            <a:r>
              <a:rPr lang="en-US" baseline="-25000" dirty="0"/>
              <a:t>6</a:t>
            </a:r>
            <a:r>
              <a:rPr lang="en-US" dirty="0"/>
              <a:t> vary and in some foods may be more than 50%, depending on the form of vitamin present in the food. Plant foods lose the least during processing, as they contain </a:t>
            </a:r>
            <a:r>
              <a:rPr lang="en-US" b="1" dirty="0"/>
              <a:t>mostly </a:t>
            </a:r>
            <a:r>
              <a:rPr lang="en-US" b="1" dirty="0">
                <a:solidFill>
                  <a:srgbClr val="FF0000"/>
                </a:solidFill>
              </a:rPr>
              <a:t>pyridoxine,</a:t>
            </a:r>
            <a:r>
              <a:rPr lang="en-US" b="1" dirty="0"/>
              <a:t> which is far more stable than the </a:t>
            </a:r>
            <a:r>
              <a:rPr lang="en-US" b="1" dirty="0" smtClean="0"/>
              <a:t>Pyridoxal </a:t>
            </a:r>
            <a:r>
              <a:rPr lang="en-US" b="1" dirty="0"/>
              <a:t>or pyridoxamine found in animal foods.</a:t>
            </a:r>
            <a:r>
              <a:rPr lang="en-US" dirty="0"/>
              <a:t> </a:t>
            </a:r>
            <a:endParaRPr lang="en-US" dirty="0" smtClean="0"/>
          </a:p>
          <a:p>
            <a:pPr algn="l" rtl="0"/>
            <a:r>
              <a:rPr lang="en-US" b="1" dirty="0" smtClean="0">
                <a:solidFill>
                  <a:srgbClr val="FF0000"/>
                </a:solidFill>
              </a:rPr>
              <a:t>Freezing </a:t>
            </a:r>
            <a:r>
              <a:rPr lang="en-US" b="1" dirty="0">
                <a:solidFill>
                  <a:srgbClr val="FF0000"/>
                </a:solidFill>
              </a:rPr>
              <a:t>and canning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are other food processing methods that result in the loss of vitamin B</a:t>
            </a:r>
            <a:r>
              <a:rPr lang="en-US" baseline="-25000" dirty="0"/>
              <a:t>6</a:t>
            </a:r>
            <a:r>
              <a:rPr lang="en-US" dirty="0"/>
              <a:t> in foods. </a:t>
            </a:r>
          </a:p>
        </p:txBody>
      </p:sp>
    </p:spTree>
    <p:extLst>
      <p:ext uri="{BB962C8B-B14F-4D97-AF65-F5344CB8AC3E}">
        <p14:creationId xmlns:p14="http://schemas.microsoft.com/office/powerpoint/2010/main" val="3408223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6466730"/>
          </a:xfrm>
        </p:spPr>
        <p:txBody>
          <a:bodyPr/>
          <a:lstStyle/>
          <a:p>
            <a:endParaRPr lang="ar-IQ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88913"/>
            <a:ext cx="7488832" cy="655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11257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6466730"/>
          </a:xfrm>
        </p:spPr>
        <p:txBody>
          <a:bodyPr/>
          <a:lstStyle/>
          <a:p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6552728"/>
          </a:xfrm>
        </p:spPr>
        <p:txBody>
          <a:bodyPr>
            <a:normAutofit fontScale="85000" lnSpcReduction="10000"/>
          </a:bodyPr>
          <a:lstStyle/>
          <a:p>
            <a:pPr algn="ctr" rtl="0"/>
            <a:r>
              <a:rPr lang="en-US" sz="4200" b="1" u="sng" dirty="0"/>
              <a:t>Functions</a:t>
            </a:r>
            <a:endParaRPr lang="en-US" sz="4200" dirty="0"/>
          </a:p>
          <a:p>
            <a:pPr algn="l" rtl="0"/>
            <a:r>
              <a:rPr lang="en-US" b="1" dirty="0">
                <a:solidFill>
                  <a:srgbClr val="FF0000"/>
                </a:solidFill>
              </a:rPr>
              <a:t>Pyridoxal phosphate</a:t>
            </a:r>
            <a:r>
              <a:rPr lang="en-US" dirty="0"/>
              <a:t>, the metabolically </a:t>
            </a:r>
            <a:r>
              <a:rPr lang="en-US" b="1" dirty="0"/>
              <a:t>active form of vitamin B</a:t>
            </a:r>
            <a:r>
              <a:rPr lang="en-US" b="1" baseline="-25000" dirty="0"/>
              <a:t>6</a:t>
            </a:r>
            <a:r>
              <a:rPr lang="en-US" dirty="0"/>
              <a:t>, the liver is the site for vitamin B</a:t>
            </a:r>
            <a:r>
              <a:rPr lang="en-US" baseline="-25000" dirty="0"/>
              <a:t>6</a:t>
            </a:r>
            <a:r>
              <a:rPr lang="en-US" dirty="0"/>
              <a:t> metabolism.</a:t>
            </a:r>
          </a:p>
          <a:p>
            <a:pPr algn="l" rtl="0"/>
            <a:r>
              <a:rPr lang="en-US" dirty="0"/>
              <a:t> </a:t>
            </a:r>
          </a:p>
          <a:p>
            <a:pPr algn="l" fontAlgn="base"/>
            <a:r>
              <a:rPr lang="en-US" dirty="0"/>
              <a:t>The primary role of vitamin B</a:t>
            </a:r>
            <a:r>
              <a:rPr lang="en-US" baseline="-25000" dirty="0"/>
              <a:t>6</a:t>
            </a:r>
            <a:r>
              <a:rPr lang="en-US" dirty="0"/>
              <a:t> is to act as a </a:t>
            </a:r>
            <a:r>
              <a:rPr lang="en-US" b="1" dirty="0">
                <a:solidFill>
                  <a:srgbClr val="FF0000"/>
                </a:solidFill>
              </a:rPr>
              <a:t>coenzyme</a:t>
            </a:r>
            <a:r>
              <a:rPr lang="en-US" dirty="0"/>
              <a:t> to many other enzymes in the body that are involved predominantly in metabolism. </a:t>
            </a:r>
            <a:endParaRPr lang="en-US" dirty="0" smtClean="0"/>
          </a:p>
          <a:p>
            <a:pPr algn="l" fontAlgn="base"/>
            <a:r>
              <a:rPr lang="en-US" b="1" dirty="0" smtClean="0">
                <a:solidFill>
                  <a:srgbClr val="FF0000"/>
                </a:solidFill>
              </a:rPr>
              <a:t>1</a:t>
            </a:r>
            <a:r>
              <a:rPr lang="en-US" b="1" dirty="0">
                <a:solidFill>
                  <a:srgbClr val="FF0000"/>
                </a:solidFill>
              </a:rPr>
              <a:t>) </a:t>
            </a:r>
            <a:r>
              <a:rPr lang="en-US" dirty="0"/>
              <a:t>Protein, carbohydrate, and fat synthesis and breakdown.</a:t>
            </a:r>
            <a:br>
              <a:rPr lang="en-US" dirty="0"/>
            </a:br>
            <a:r>
              <a:rPr lang="en-US" b="1" dirty="0">
                <a:solidFill>
                  <a:srgbClr val="FF0000"/>
                </a:solidFill>
              </a:rPr>
              <a:t>2) </a:t>
            </a:r>
            <a:r>
              <a:rPr lang="en-US" dirty="0"/>
              <a:t>The synthesis of neurotransmitters (which are important for nerve function).</a:t>
            </a:r>
            <a:br>
              <a:rPr lang="en-US" dirty="0"/>
            </a:br>
            <a:r>
              <a:rPr lang="en-US" b="1" dirty="0">
                <a:solidFill>
                  <a:srgbClr val="FF0000"/>
                </a:solidFill>
              </a:rPr>
              <a:t>3) </a:t>
            </a:r>
            <a:r>
              <a:rPr lang="en-US" dirty="0"/>
              <a:t>The synthesis of histamine (which is involved in the allergic immune response).</a:t>
            </a:r>
            <a:br>
              <a:rPr lang="en-US" dirty="0"/>
            </a:br>
            <a:r>
              <a:rPr lang="en-US" b="1" dirty="0">
                <a:solidFill>
                  <a:srgbClr val="FF0000"/>
                </a:solidFill>
              </a:rPr>
              <a:t>4) </a:t>
            </a:r>
            <a:r>
              <a:rPr lang="en-US" dirty="0"/>
              <a:t>Hemoglobin synthesis and function (which carries oxygen to tissues and carbon dioxide to the lungs).</a:t>
            </a:r>
            <a:br>
              <a:rPr lang="en-US" dirty="0"/>
            </a:br>
            <a:r>
              <a:rPr lang="en-US" b="1" dirty="0">
                <a:solidFill>
                  <a:srgbClr val="FF0000"/>
                </a:solidFill>
              </a:rPr>
              <a:t>5) </a:t>
            </a:r>
            <a:r>
              <a:rPr lang="en-US" dirty="0"/>
              <a:t>Gene expression (which involves which proteins are made in the body).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1658221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6466730"/>
          </a:xfrm>
        </p:spPr>
        <p:txBody>
          <a:bodyPr/>
          <a:lstStyle/>
          <a:p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60648"/>
            <a:ext cx="9036496" cy="6597352"/>
          </a:xfrm>
        </p:spPr>
        <p:txBody>
          <a:bodyPr/>
          <a:lstStyle/>
          <a:p>
            <a:pPr algn="l" rtl="0"/>
            <a:r>
              <a:rPr lang="en-US" b="1" u="sng" dirty="0"/>
              <a:t>Deficiencies</a:t>
            </a:r>
            <a:endParaRPr lang="en-US" dirty="0"/>
          </a:p>
          <a:p>
            <a:pPr algn="l"/>
            <a:r>
              <a:rPr lang="en-US" dirty="0"/>
              <a:t>The classic clinical syndrome for </a:t>
            </a:r>
            <a:r>
              <a:rPr lang="en-US" dirty="0">
                <a:hlinkClick r:id="rId2" tooltip="Pyridoxine deficiency"/>
              </a:rPr>
              <a:t>B</a:t>
            </a:r>
            <a:r>
              <a:rPr lang="en-US" baseline="-25000" dirty="0">
                <a:hlinkClick r:id="rId2" tooltip="Pyridoxine deficiency"/>
              </a:rPr>
              <a:t>6</a:t>
            </a:r>
            <a:r>
              <a:rPr lang="en-US" dirty="0">
                <a:hlinkClick r:id="rId2" tooltip="Pyridoxine deficiency"/>
              </a:rPr>
              <a:t> deficiency</a:t>
            </a:r>
            <a:r>
              <a:rPr lang="en-US" dirty="0"/>
              <a:t> is a </a:t>
            </a:r>
            <a:r>
              <a:rPr lang="en-US" dirty="0" err="1">
                <a:hlinkClick r:id="rId3" tooltip="Seborrhoeic dermatitis"/>
              </a:rPr>
              <a:t>seborrhoeic</a:t>
            </a:r>
            <a:r>
              <a:rPr lang="en-US" dirty="0">
                <a:hlinkClick r:id="rId3" tooltip="Seborrhoeic dermatitis"/>
              </a:rPr>
              <a:t> dermatitis</a:t>
            </a:r>
            <a:r>
              <a:rPr lang="en-US" dirty="0"/>
              <a:t>-like eruption, </a:t>
            </a:r>
            <a:r>
              <a:rPr lang="en-US" dirty="0">
                <a:hlinkClick r:id="rId4" tooltip="Atrophic glossitis"/>
              </a:rPr>
              <a:t>atrophic </a:t>
            </a:r>
            <a:r>
              <a:rPr lang="en-US" dirty="0" err="1">
                <a:hlinkClick r:id="rId4" tooltip="Atrophic glossitis"/>
              </a:rPr>
              <a:t>glossitis</a:t>
            </a:r>
            <a:r>
              <a:rPr lang="en-US" dirty="0"/>
              <a:t> with </a:t>
            </a:r>
            <a:r>
              <a:rPr lang="en-US" dirty="0">
                <a:hlinkClick r:id="rId5" tooltip="Mouth ulcer"/>
              </a:rPr>
              <a:t>ulceration</a:t>
            </a:r>
            <a:r>
              <a:rPr lang="en-US" dirty="0"/>
              <a:t>, </a:t>
            </a:r>
            <a:r>
              <a:rPr lang="en-US" dirty="0">
                <a:hlinkClick r:id="rId6" tooltip="Angular cheilitis"/>
              </a:rPr>
              <a:t>angular </a:t>
            </a:r>
            <a:r>
              <a:rPr lang="en-US" dirty="0" err="1">
                <a:hlinkClick r:id="rId6" tooltip="Angular cheilitis"/>
              </a:rPr>
              <a:t>cheilitis</a:t>
            </a:r>
            <a:r>
              <a:rPr lang="en-US" dirty="0"/>
              <a:t>, </a:t>
            </a:r>
            <a:r>
              <a:rPr lang="en-US" dirty="0">
                <a:hlinkClick r:id="rId7" tooltip="Conjunctivitis"/>
              </a:rPr>
              <a:t>conjunctivitis</a:t>
            </a:r>
            <a:r>
              <a:rPr lang="en-US" dirty="0"/>
              <a:t>, </a:t>
            </a:r>
            <a:r>
              <a:rPr lang="en-US" dirty="0" err="1">
                <a:hlinkClick r:id="rId8" tooltip="Intertrigo"/>
              </a:rPr>
              <a:t>intertrigo</a:t>
            </a:r>
            <a:r>
              <a:rPr lang="en-US" dirty="0"/>
              <a:t>, and neurologic symptoms of somnolence, confusion, </a:t>
            </a:r>
            <a:endParaRPr lang="ar-IQ" dirty="0" smtClean="0"/>
          </a:p>
          <a:p>
            <a:pPr algn="l"/>
            <a:r>
              <a:rPr lang="en-US" dirty="0" smtClean="0"/>
              <a:t>and</a:t>
            </a:r>
            <a:r>
              <a:rPr lang="en-US" dirty="0"/>
              <a:t> </a:t>
            </a:r>
            <a:r>
              <a:rPr lang="en-US" dirty="0" smtClean="0">
                <a:hlinkClick r:id="rId9" tooltip="Neuropathy"/>
              </a:rPr>
              <a:t>neuropathy</a:t>
            </a:r>
            <a:endParaRPr lang="en-US" dirty="0" smtClean="0"/>
          </a:p>
          <a:p>
            <a:pPr algn="l"/>
            <a:endParaRPr lang="ar-IQ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824" y="4149080"/>
            <a:ext cx="4805511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64607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9036496" cy="6394722"/>
          </a:xfrm>
        </p:spPr>
        <p:txBody>
          <a:bodyPr/>
          <a:lstStyle/>
          <a:p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88640"/>
            <a:ext cx="8856984" cy="6480720"/>
          </a:xfrm>
        </p:spPr>
        <p:txBody>
          <a:bodyPr>
            <a:normAutofit fontScale="92500" lnSpcReduction="10000"/>
          </a:bodyPr>
          <a:lstStyle/>
          <a:p>
            <a:pPr algn="ctr" rtl="0"/>
            <a:r>
              <a:rPr lang="en-US" b="1" u="sng" dirty="0"/>
              <a:t>Clinical assessment of vitamin B</a:t>
            </a:r>
            <a:r>
              <a:rPr lang="en-US" b="1" u="sng" baseline="-25000" dirty="0"/>
              <a:t>6</a:t>
            </a:r>
            <a:endParaRPr lang="en-US" dirty="0"/>
          </a:p>
          <a:p>
            <a:pPr algn="l" rtl="0"/>
            <a:r>
              <a:rPr lang="en-US" dirty="0"/>
              <a:t> The three biochemical tests most widely used are:</a:t>
            </a:r>
          </a:p>
          <a:p>
            <a:pPr algn="l" rtl="0"/>
            <a:r>
              <a:rPr lang="en-US" dirty="0"/>
              <a:t>1-The activation coefficient for the erythrocyte enzyme aspartate aminotransferase.</a:t>
            </a:r>
          </a:p>
          <a:p>
            <a:pPr algn="l" rtl="0"/>
            <a:r>
              <a:rPr lang="en-US" dirty="0"/>
              <a:t>2-Plasma </a:t>
            </a:r>
            <a:r>
              <a:rPr lang="en-US" dirty="0" err="1"/>
              <a:t>pyridoxal</a:t>
            </a:r>
            <a:r>
              <a:rPr lang="en-US" dirty="0"/>
              <a:t> phosphate (PLP) concentrations.</a:t>
            </a:r>
          </a:p>
          <a:p>
            <a:pPr algn="l" rtl="0"/>
            <a:r>
              <a:rPr lang="en-US" dirty="0"/>
              <a:t>3-The urinary excretion of vitamin B</a:t>
            </a:r>
            <a:r>
              <a:rPr lang="en-US" baseline="-25000" dirty="0"/>
              <a:t>6</a:t>
            </a:r>
            <a:r>
              <a:rPr lang="en-US" dirty="0"/>
              <a:t> degradation products, specifically urinary pyridoxic acid. </a:t>
            </a:r>
          </a:p>
          <a:p>
            <a:pPr algn="l" rtl="0"/>
            <a:r>
              <a:rPr lang="en-US" dirty="0"/>
              <a:t>Of these, </a:t>
            </a:r>
            <a:r>
              <a:rPr lang="en-US" b="1" u="sng" dirty="0"/>
              <a:t>plasma PLP is probably the best single measure</a:t>
            </a:r>
            <a:r>
              <a:rPr lang="en-US" dirty="0"/>
              <a:t>, because it reflects tissue stores. When plasma </a:t>
            </a:r>
            <a:r>
              <a:rPr lang="en-US" dirty="0" err="1"/>
              <a:t>pyridoxal</a:t>
            </a:r>
            <a:r>
              <a:rPr lang="en-US" dirty="0"/>
              <a:t> phosphate is less than 10nmol/L, it is indicative of vitamin B</a:t>
            </a:r>
            <a:r>
              <a:rPr lang="en-US" baseline="-25000" dirty="0"/>
              <a:t>6</a:t>
            </a:r>
            <a:r>
              <a:rPr lang="en-US" dirty="0"/>
              <a:t> deficiency. Urinary 4-pyridoxic acid is also an indicator of vitamin B</a:t>
            </a:r>
            <a:r>
              <a:rPr lang="en-US" baseline="-25000" dirty="0"/>
              <a:t>6</a:t>
            </a:r>
            <a:r>
              <a:rPr lang="en-US" dirty="0"/>
              <a:t> deficiency; a level of less than 3.0 mmol/day is suggestive of vitamin B</a:t>
            </a:r>
            <a:r>
              <a:rPr lang="en-US" baseline="-25000" dirty="0"/>
              <a:t>6</a:t>
            </a:r>
            <a:r>
              <a:rPr lang="en-US" dirty="0"/>
              <a:t> deficiency.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615132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466730"/>
          </a:xfrm>
        </p:spPr>
        <p:txBody>
          <a:bodyPr/>
          <a:lstStyle/>
          <a:p>
            <a:endParaRPr lang="ar-IQ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268760"/>
            <a:ext cx="8136904" cy="4608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4280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583362"/>
          </a:xfrm>
        </p:spPr>
        <p:txBody>
          <a:bodyPr/>
          <a:lstStyle/>
          <a:p>
            <a:endParaRPr lang="ar-IQ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964488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5953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6466730"/>
          </a:xfrm>
        </p:spPr>
        <p:txBody>
          <a:bodyPr/>
          <a:lstStyle/>
          <a:p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60648"/>
            <a:ext cx="9036496" cy="6480720"/>
          </a:xfrm>
        </p:spPr>
        <p:txBody>
          <a:bodyPr>
            <a:normAutofit fontScale="85000" lnSpcReduction="20000"/>
          </a:bodyPr>
          <a:lstStyle/>
          <a:p>
            <a:pPr marL="0" indent="0" algn="ctr" rtl="0">
              <a:buNone/>
            </a:pPr>
            <a:r>
              <a:rPr lang="en-US" sz="5200" b="1" u="sng" dirty="0" smtClean="0"/>
              <a:t>Forms</a:t>
            </a:r>
            <a:endParaRPr lang="en-US" sz="5200" dirty="0" smtClean="0"/>
          </a:p>
          <a:p>
            <a:pPr algn="l" rtl="0"/>
            <a:r>
              <a:rPr lang="en-US" dirty="0" smtClean="0"/>
              <a:t>Seven </a:t>
            </a:r>
            <a:r>
              <a:rPr lang="en-US" dirty="0"/>
              <a:t>forms of this vitamin are known:</a:t>
            </a:r>
          </a:p>
          <a:p>
            <a:pPr lvl="0" algn="l" rtl="0"/>
            <a:r>
              <a:rPr lang="en-US" sz="3800" b="1" dirty="0">
                <a:hlinkClick r:id="rId2" tooltip="Pyridoxine"/>
              </a:rPr>
              <a:t>Pyridoxine</a:t>
            </a:r>
            <a:r>
              <a:rPr lang="en-US" sz="3800" b="1" dirty="0"/>
              <a:t> </a:t>
            </a:r>
            <a:r>
              <a:rPr lang="en-US" dirty="0"/>
              <a:t>(PN), the form that is most commonly given as vitamin B</a:t>
            </a:r>
            <a:r>
              <a:rPr lang="en-US" baseline="-25000" dirty="0"/>
              <a:t>6</a:t>
            </a:r>
            <a:r>
              <a:rPr lang="en-US" dirty="0"/>
              <a:t> supplement</a:t>
            </a:r>
          </a:p>
          <a:p>
            <a:pPr lvl="0" algn="l" rtl="0"/>
            <a:r>
              <a:rPr lang="en-US" dirty="0"/>
              <a:t>Pyridoxine 5'-phosphate (PNP)</a:t>
            </a:r>
          </a:p>
          <a:p>
            <a:pPr lvl="0" algn="l" rtl="0"/>
            <a:r>
              <a:rPr lang="en-US" sz="3800" b="1" dirty="0">
                <a:hlinkClick r:id="rId3" tooltip="Pyridoxal"/>
              </a:rPr>
              <a:t>Pyridoxal</a:t>
            </a:r>
            <a:r>
              <a:rPr lang="en-US" sz="3800" b="1" dirty="0"/>
              <a:t> </a:t>
            </a:r>
            <a:r>
              <a:rPr lang="en-US" dirty="0"/>
              <a:t>(PL)</a:t>
            </a:r>
          </a:p>
          <a:p>
            <a:pPr lvl="0" algn="l" rtl="0"/>
            <a:r>
              <a:rPr lang="en-US" sz="3800" b="1" dirty="0">
                <a:hlinkClick r:id="rId4" tooltip="Pyridoxal phosphate"/>
              </a:rPr>
              <a:t>Pyridoxal 5'-phosphate</a:t>
            </a:r>
            <a:r>
              <a:rPr lang="en-US" dirty="0"/>
              <a:t> (PLP), the metabolically active form (sold as 'P-5-P' vitamin supplement)</a:t>
            </a:r>
          </a:p>
          <a:p>
            <a:pPr lvl="0" algn="l" rtl="0"/>
            <a:r>
              <a:rPr lang="en-US" sz="3800" b="1" dirty="0">
                <a:hlinkClick r:id="rId5" tooltip="Pyridoxamine"/>
              </a:rPr>
              <a:t>Pyridoxamine</a:t>
            </a:r>
            <a:r>
              <a:rPr lang="en-US" sz="3800" b="1" dirty="0"/>
              <a:t> </a:t>
            </a:r>
            <a:r>
              <a:rPr lang="en-US" dirty="0"/>
              <a:t>(PM)</a:t>
            </a:r>
          </a:p>
          <a:p>
            <a:pPr lvl="0" algn="l" rtl="0"/>
            <a:r>
              <a:rPr lang="en-US" sz="3800" b="1" dirty="0">
                <a:solidFill>
                  <a:srgbClr val="0070C0"/>
                </a:solidFill>
              </a:rPr>
              <a:t>Pyridoxamine 5'-phosphate </a:t>
            </a:r>
            <a:r>
              <a:rPr lang="en-US" dirty="0"/>
              <a:t>(PMP)</a:t>
            </a:r>
          </a:p>
          <a:p>
            <a:pPr lvl="0" algn="l" rtl="0"/>
            <a:r>
              <a:rPr lang="en-US" sz="3800" b="1" dirty="0">
                <a:solidFill>
                  <a:srgbClr val="0070C0"/>
                </a:solidFill>
              </a:rPr>
              <a:t>4-Pyridoxic acid (PA), </a:t>
            </a:r>
            <a:r>
              <a:rPr lang="en-US" dirty="0"/>
              <a:t>the </a:t>
            </a:r>
            <a:r>
              <a:rPr lang="en-US" dirty="0" err="1">
                <a:hlinkClick r:id="rId6" tooltip="Catabolism"/>
              </a:rPr>
              <a:t>catabolite</a:t>
            </a:r>
            <a:r>
              <a:rPr lang="en-US" dirty="0"/>
              <a:t> which is excreted in the urine</a:t>
            </a:r>
          </a:p>
          <a:p>
            <a:pPr algn="l" rtl="0"/>
            <a:r>
              <a:rPr lang="en-US" sz="3800" b="1" dirty="0" smtClean="0">
                <a:solidFill>
                  <a:srgbClr val="FF0000"/>
                </a:solidFill>
              </a:rPr>
              <a:t>Pyridoxine</a:t>
            </a:r>
            <a:r>
              <a:rPr lang="en-US" dirty="0" smtClean="0"/>
              <a:t> </a:t>
            </a:r>
            <a:r>
              <a:rPr lang="en-US" dirty="0"/>
              <a:t>is the form used in vitamin </a:t>
            </a:r>
            <a:r>
              <a:rPr lang="en-US" b="1" dirty="0">
                <a:solidFill>
                  <a:srgbClr val="FF0000"/>
                </a:solidFill>
              </a:rPr>
              <a:t>supplements</a:t>
            </a:r>
            <a:r>
              <a:rPr lang="en-US" dirty="0"/>
              <a:t> because it is the least expensive to produce commercially.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17457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583362"/>
          </a:xfrm>
        </p:spPr>
        <p:txBody>
          <a:bodyPr/>
          <a:lstStyle/>
          <a:p>
            <a:endParaRPr lang="ar-IQ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9788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6466730"/>
          </a:xfrm>
        </p:spPr>
        <p:txBody>
          <a:bodyPr/>
          <a:lstStyle/>
          <a:p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60648"/>
            <a:ext cx="8856984" cy="6480720"/>
          </a:xfrm>
        </p:spPr>
        <p:txBody>
          <a:bodyPr/>
          <a:lstStyle/>
          <a:p>
            <a:pPr algn="l"/>
            <a:r>
              <a:rPr lang="en-US" dirty="0" smtClean="0"/>
              <a:t> </a:t>
            </a:r>
            <a:r>
              <a:rPr lang="en-US" b="1" u="sng" dirty="0" smtClean="0"/>
              <a:t>Forms</a:t>
            </a:r>
          </a:p>
          <a:p>
            <a:pPr algn="l"/>
            <a:endParaRPr lang="en-US" dirty="0"/>
          </a:p>
          <a:p>
            <a:pPr algn="l"/>
            <a:endParaRPr lang="ar-IQ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64704"/>
            <a:ext cx="8424936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8524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6466730"/>
          </a:xfrm>
        </p:spPr>
        <p:txBody>
          <a:bodyPr/>
          <a:lstStyle/>
          <a:p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32656"/>
            <a:ext cx="9144000" cy="6408712"/>
          </a:xfrm>
        </p:spPr>
        <p:txBody>
          <a:bodyPr/>
          <a:lstStyle/>
          <a:p>
            <a:pPr algn="l"/>
            <a:r>
              <a:rPr lang="en-US" b="1" u="sng" dirty="0"/>
              <a:t>Biological Active Forms</a:t>
            </a:r>
            <a:endParaRPr lang="en-US" b="1" dirty="0"/>
          </a:p>
          <a:p>
            <a:pPr algn="l"/>
            <a:r>
              <a:rPr lang="en-US" dirty="0"/>
              <a:t>The biological active forms of the vitamin are the </a:t>
            </a:r>
            <a:r>
              <a:rPr lang="en-US" b="1" dirty="0"/>
              <a:t>phosphorylated derivatives</a:t>
            </a:r>
            <a:r>
              <a:rPr lang="en-US" dirty="0"/>
              <a:t>: </a:t>
            </a:r>
            <a:r>
              <a:rPr lang="en-US" b="1" dirty="0">
                <a:solidFill>
                  <a:srgbClr val="FF0000"/>
                </a:solidFill>
              </a:rPr>
              <a:t>(Pyridoxal-PO4 and </a:t>
            </a:r>
            <a:r>
              <a:rPr lang="en-US" b="1" dirty="0" smtClean="0">
                <a:solidFill>
                  <a:srgbClr val="FF0000"/>
                </a:solidFill>
              </a:rPr>
              <a:t>Pyridoxamine-PO4</a:t>
            </a:r>
            <a:r>
              <a:rPr lang="en-US" b="1" dirty="0">
                <a:solidFill>
                  <a:srgbClr val="FF0000"/>
                </a:solidFill>
              </a:rPr>
              <a:t>)</a:t>
            </a:r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Phosphorylation </a:t>
            </a:r>
            <a:r>
              <a:rPr lang="en-US" dirty="0"/>
              <a:t>involves the hydroxymethyl group-CH2OH at position 5 in the pyridine ring. </a:t>
            </a:r>
            <a:endParaRPr lang="en-US" dirty="0" smtClean="0"/>
          </a:p>
          <a:p>
            <a:pPr algn="l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460199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US" b="1" u="sng" dirty="0"/>
              <a:t>Formation of </a:t>
            </a:r>
            <a:r>
              <a:rPr lang="en-US" b="1" u="sng" dirty="0" err="1" smtClean="0"/>
              <a:t>pyridoxal</a:t>
            </a:r>
            <a:r>
              <a:rPr lang="en-US" b="1" u="sng" dirty="0" smtClean="0"/>
              <a:t>-P</a:t>
            </a:r>
            <a:r>
              <a:rPr lang="en-US" b="1" dirty="0"/>
              <a:t/>
            </a:r>
            <a:br>
              <a:rPr lang="en-US" b="1" dirty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20688"/>
            <a:ext cx="8784976" cy="6237312"/>
          </a:xfrm>
        </p:spPr>
        <p:txBody>
          <a:bodyPr/>
          <a:lstStyle/>
          <a:p>
            <a:pPr algn="l"/>
            <a:r>
              <a:rPr lang="en-US" dirty="0"/>
              <a:t>a- Pyridoxine to Pyridoxal-P</a:t>
            </a:r>
            <a:r>
              <a:rPr lang="en-US" dirty="0" smtClean="0"/>
              <a:t>.</a:t>
            </a:r>
          </a:p>
          <a:p>
            <a:pPr algn="l"/>
            <a:endParaRPr lang="en-US" b="1" dirty="0"/>
          </a:p>
          <a:p>
            <a:endParaRPr lang="ar-IQ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556792"/>
            <a:ext cx="8496943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818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b="1" dirty="0"/>
              <a:t>- </a:t>
            </a:r>
          </a:p>
          <a:p>
            <a:pPr marL="0" indent="0" algn="l">
              <a:buNone/>
            </a:pPr>
            <a:r>
              <a:rPr lang="en-US" b="1" dirty="0" smtClean="0"/>
              <a:t>Alternatively</a:t>
            </a:r>
            <a:r>
              <a:rPr lang="en-US" b="1" dirty="0"/>
              <a:t>, Pyridoxine first undergoes </a:t>
            </a:r>
            <a:r>
              <a:rPr lang="en-US" b="1" u="sng" dirty="0"/>
              <a:t>phosphorylation </a:t>
            </a:r>
            <a:r>
              <a:rPr lang="en-US" b="1" dirty="0"/>
              <a:t>with the help of </a:t>
            </a:r>
            <a:r>
              <a:rPr lang="en-US" sz="3600" b="1" dirty="0">
                <a:solidFill>
                  <a:srgbClr val="FF0000"/>
                </a:solidFill>
              </a:rPr>
              <a:t>ATP-dependent Kinase </a:t>
            </a:r>
            <a:r>
              <a:rPr lang="en-US" b="1" dirty="0"/>
              <a:t>to produce </a:t>
            </a:r>
            <a:r>
              <a:rPr lang="en-US" b="1" dirty="0" smtClean="0"/>
              <a:t>Pyridoxal-P and </a:t>
            </a:r>
            <a:r>
              <a:rPr lang="en-US" b="1" dirty="0"/>
              <a:t>then </a:t>
            </a:r>
            <a:r>
              <a:rPr lang="en-US" sz="3600" b="1" u="sng" dirty="0"/>
              <a:t>oxidized</a:t>
            </a:r>
            <a:r>
              <a:rPr lang="en-US" b="1" u="sng" dirty="0"/>
              <a:t> </a:t>
            </a:r>
            <a:r>
              <a:rPr lang="en-US" b="1" dirty="0"/>
              <a:t>by </a:t>
            </a:r>
            <a:r>
              <a:rPr lang="en-US" sz="3600" b="1" dirty="0" smtClean="0">
                <a:solidFill>
                  <a:srgbClr val="FF0000"/>
                </a:solidFill>
              </a:rPr>
              <a:t>FP-dehydrogenase.</a:t>
            </a:r>
          </a:p>
          <a:p>
            <a:pPr algn="ctr"/>
            <a:r>
              <a:rPr lang="en-US" sz="3900" b="1" u="sng" dirty="0"/>
              <a:t>Biosynthesis </a:t>
            </a:r>
            <a:endParaRPr lang="en-US" sz="3900" b="1" dirty="0"/>
          </a:p>
          <a:p>
            <a:pPr algn="l"/>
            <a:r>
              <a:rPr lang="en-US" sz="3600" dirty="0"/>
              <a:t>Vitamin B6 can be formed by many micro-organisms and probably also by plants. </a:t>
            </a:r>
            <a:r>
              <a:rPr lang="en-US" sz="3600" b="1" dirty="0"/>
              <a:t>Human beings </a:t>
            </a:r>
            <a:r>
              <a:rPr lang="en-US" sz="3900" b="1" dirty="0">
                <a:solidFill>
                  <a:srgbClr val="FF0000"/>
                </a:solidFill>
              </a:rPr>
              <a:t>cannot synthesize </a:t>
            </a:r>
            <a:r>
              <a:rPr lang="en-US" sz="3600" dirty="0"/>
              <a:t>the vitamin, hence has to be provided in the diet. </a:t>
            </a:r>
            <a:endParaRPr lang="en-US" sz="3600" dirty="0" smtClean="0"/>
          </a:p>
          <a:p>
            <a:pPr algn="l"/>
            <a:r>
              <a:rPr lang="en-US" sz="3600" dirty="0" smtClean="0"/>
              <a:t>Intestinal </a:t>
            </a:r>
            <a:r>
              <a:rPr lang="en-US" sz="3600" dirty="0"/>
              <a:t>bacteria can synthesize the vitamin.</a:t>
            </a:r>
            <a:endParaRPr lang="en-US" sz="3600" b="1" dirty="0"/>
          </a:p>
          <a:p>
            <a:pPr marL="0" indent="0" algn="l">
              <a:buNone/>
            </a:pPr>
            <a:endParaRPr lang="ar-IQ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686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260</Words>
  <Application>Microsoft Office PowerPoint</Application>
  <PresentationFormat>On-screen Show (4:3)</PresentationFormat>
  <Paragraphs>52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Formation of pyridoxal-P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23</cp:revision>
  <dcterms:created xsi:type="dcterms:W3CDTF">2013-12-18T04:16:08Z</dcterms:created>
  <dcterms:modified xsi:type="dcterms:W3CDTF">2017-12-10T15:21:38Z</dcterms:modified>
</cp:coreProperties>
</file>