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88" r:id="rId4"/>
    <p:sldId id="257" r:id="rId5"/>
    <p:sldId id="258" r:id="rId6"/>
    <p:sldId id="278" r:id="rId7"/>
    <p:sldId id="259" r:id="rId8"/>
    <p:sldId id="260" r:id="rId9"/>
    <p:sldId id="279" r:id="rId10"/>
    <p:sldId id="280" r:id="rId11"/>
    <p:sldId id="281" r:id="rId12"/>
    <p:sldId id="282" r:id="rId13"/>
    <p:sldId id="261" r:id="rId14"/>
    <p:sldId id="262" r:id="rId15"/>
    <p:sldId id="263" r:id="rId16"/>
    <p:sldId id="283" r:id="rId17"/>
    <p:sldId id="264" r:id="rId18"/>
    <p:sldId id="284" r:id="rId19"/>
    <p:sldId id="266" r:id="rId20"/>
    <p:sldId id="285" r:id="rId21"/>
    <p:sldId id="286" r:id="rId22"/>
    <p:sldId id="267" r:id="rId23"/>
    <p:sldId id="287" r:id="rId24"/>
    <p:sldId id="268" r:id="rId25"/>
    <p:sldId id="269" r:id="rId26"/>
    <p:sldId id="270" r:id="rId27"/>
    <p:sldId id="271" r:id="rId28"/>
    <p:sldId id="272" r:id="rId29"/>
    <p:sldId id="273" r:id="rId30"/>
    <p:sldId id="274" r:id="rId31"/>
    <p:sldId id="275" r:id="rId32"/>
    <p:sldId id="276"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BFF1E4-1D75-428D-A1C9-8E386BC1495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136163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FF1E4-1D75-428D-A1C9-8E386BC1495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50661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FF1E4-1D75-428D-A1C9-8E386BC1495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137926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FF1E4-1D75-428D-A1C9-8E386BC1495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41422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FF1E4-1D75-428D-A1C9-8E386BC1495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384898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FF1E4-1D75-428D-A1C9-8E386BC14954}"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184960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FF1E4-1D75-428D-A1C9-8E386BC14954}"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414284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BFF1E4-1D75-428D-A1C9-8E386BC14954}"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387878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FF1E4-1D75-428D-A1C9-8E386BC14954}"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107831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FF1E4-1D75-428D-A1C9-8E386BC14954}"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141227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FF1E4-1D75-428D-A1C9-8E386BC14954}"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EDF2-196F-4135-80E2-5B89B116FC33}" type="slidenum">
              <a:rPr lang="en-US" smtClean="0"/>
              <a:t>‹#›</a:t>
            </a:fld>
            <a:endParaRPr lang="en-US"/>
          </a:p>
        </p:txBody>
      </p:sp>
    </p:spTree>
    <p:extLst>
      <p:ext uri="{BB962C8B-B14F-4D97-AF65-F5344CB8AC3E}">
        <p14:creationId xmlns:p14="http://schemas.microsoft.com/office/powerpoint/2010/main" val="406522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FF1E4-1D75-428D-A1C9-8E386BC14954}" type="datetimeFigureOut">
              <a:rPr lang="en-US" smtClean="0"/>
              <a:t>12/10/2017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5EDF2-196F-4135-80E2-5B89B116FC33}" type="slidenum">
              <a:rPr lang="en-US" smtClean="0"/>
              <a:t>‹#›</a:t>
            </a:fld>
            <a:endParaRPr lang="en-US"/>
          </a:p>
        </p:txBody>
      </p:sp>
    </p:spTree>
    <p:extLst>
      <p:ext uri="{BB962C8B-B14F-4D97-AF65-F5344CB8AC3E}">
        <p14:creationId xmlns:p14="http://schemas.microsoft.com/office/powerpoint/2010/main" val="324765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dipose_tissue" TargetMode="External"/><Relationship Id="rId7" Type="http://schemas.openxmlformats.org/officeDocument/2006/relationships/hyperlink" Target="http://en.wikipedia.org/wiki/High-density_lipoprotein" TargetMode="External"/><Relationship Id="rId2" Type="http://schemas.openxmlformats.org/officeDocument/2006/relationships/hyperlink" Target="http://en.wikipedia.org/wiki/Fat" TargetMode="External"/><Relationship Id="rId1" Type="http://schemas.openxmlformats.org/officeDocument/2006/relationships/slideLayout" Target="../slideLayouts/slideLayout2.xml"/><Relationship Id="rId6" Type="http://schemas.openxmlformats.org/officeDocument/2006/relationships/hyperlink" Target="http://en.wikipedia.org/wiki/Free_fatty_acid" TargetMode="External"/><Relationship Id="rId5" Type="http://schemas.openxmlformats.org/officeDocument/2006/relationships/hyperlink" Target="http://en.wikipedia.org/wiki/Low-density_lipoprotein" TargetMode="External"/><Relationship Id="rId4" Type="http://schemas.openxmlformats.org/officeDocument/2006/relationships/hyperlink" Target="http://en.wikipedia.org/wiki/Very-low-density_lipoprotei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Amino_acid" TargetMode="External"/><Relationship Id="rId3" Type="http://schemas.openxmlformats.org/officeDocument/2006/relationships/hyperlink" Target="http://en.wikipedia.org/wiki/Deficiency_disease" TargetMode="External"/><Relationship Id="rId7" Type="http://schemas.openxmlformats.org/officeDocument/2006/relationships/hyperlink" Target="http://en.wikipedia.org/wiki/Carcinoid_syndrome" TargetMode="External"/><Relationship Id="rId2" Type="http://schemas.openxmlformats.org/officeDocument/2006/relationships/hyperlink" Target="http://en.wikipedia.org/wiki/Vitamin" TargetMode="External"/><Relationship Id="rId1" Type="http://schemas.openxmlformats.org/officeDocument/2006/relationships/slideLayout" Target="../slideLayouts/slideLayout2.xml"/><Relationship Id="rId6" Type="http://schemas.openxmlformats.org/officeDocument/2006/relationships/hyperlink" Target="http://en.wikipedia.org/wiki/Leucine" TargetMode="External"/><Relationship Id="rId11" Type="http://schemas.openxmlformats.org/officeDocument/2006/relationships/hyperlink" Target="http://en.wikipedia.org/wiki/Serotonin" TargetMode="External"/><Relationship Id="rId5" Type="http://schemas.openxmlformats.org/officeDocument/2006/relationships/hyperlink" Target="http://en.wikipedia.org/wiki/Tryptophan" TargetMode="External"/><Relationship Id="rId10" Type="http://schemas.openxmlformats.org/officeDocument/2006/relationships/hyperlink" Target="http://en.wikipedia.org/wiki/Carcinoid" TargetMode="External"/><Relationship Id="rId4" Type="http://schemas.openxmlformats.org/officeDocument/2006/relationships/hyperlink" Target="http://en.wikipedia.org/wiki/Niacin" TargetMode="External"/><Relationship Id="rId9" Type="http://schemas.openxmlformats.org/officeDocument/2006/relationships/hyperlink" Target="http://en.wikipedia.org/wiki/Lysin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Eczema" TargetMode="External"/><Relationship Id="rId2" Type="http://schemas.openxmlformats.org/officeDocument/2006/relationships/hyperlink" Target="http://en.wikipedia.org/wiki/Flushing_(physiology)" TargetMode="External"/><Relationship Id="rId1" Type="http://schemas.openxmlformats.org/officeDocument/2006/relationships/slideLayout" Target="../slideLayouts/slideLayout2.xml"/><Relationship Id="rId5" Type="http://schemas.openxmlformats.org/officeDocument/2006/relationships/hyperlink" Target="http://en.wikipedia.org/wiki/Diabetes_mellitus" TargetMode="External"/><Relationship Id="rId4" Type="http://schemas.openxmlformats.org/officeDocument/2006/relationships/hyperlink" Target="http://en.wikipedia.org/wiki/Blood_suga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Vitamin" TargetMode="External"/><Relationship Id="rId7" Type="http://schemas.openxmlformats.org/officeDocument/2006/relationships/image" Target="../media/image18.png"/><Relationship Id="rId2" Type="http://schemas.openxmlformats.org/officeDocument/2006/relationships/hyperlink" Target="http://en.wikipedia.org/wiki/Solubility" TargetMode="External"/><Relationship Id="rId1" Type="http://schemas.openxmlformats.org/officeDocument/2006/relationships/slideLayout" Target="../slideLayouts/slideLayout2.xml"/><Relationship Id="rId6" Type="http://schemas.openxmlformats.org/officeDocument/2006/relationships/hyperlink" Target="http://en.wikipedia.org/wiki/Beta-Alanine" TargetMode="External"/><Relationship Id="rId5" Type="http://schemas.openxmlformats.org/officeDocument/2006/relationships/hyperlink" Target="http://en.wikipedia.org/wiki/Pantoic_acid" TargetMode="External"/><Relationship Id="rId4" Type="http://schemas.openxmlformats.org/officeDocument/2006/relationships/hyperlink" Target="http://en.wikipedia.org/wiki/Ami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Acetylcholine" TargetMode="External"/><Relationship Id="rId3" Type="http://schemas.openxmlformats.org/officeDocument/2006/relationships/hyperlink" Target="http://en.wikipedia.org/wiki/Acyl" TargetMode="External"/><Relationship Id="rId7" Type="http://schemas.openxmlformats.org/officeDocument/2006/relationships/hyperlink" Target="http://en.wikipedia.org/wiki/Cholesterol" TargetMode="External"/><Relationship Id="rId2" Type="http://schemas.openxmlformats.org/officeDocument/2006/relationships/hyperlink" Target="http://en.wikipedia.org/wiki/Coenzyme_A" TargetMode="External"/><Relationship Id="rId1" Type="http://schemas.openxmlformats.org/officeDocument/2006/relationships/slideLayout" Target="../slideLayouts/slideLayout2.xml"/><Relationship Id="rId6" Type="http://schemas.openxmlformats.org/officeDocument/2006/relationships/hyperlink" Target="http://en.wikipedia.org/wiki/Fatty_acid" TargetMode="External"/><Relationship Id="rId5" Type="http://schemas.openxmlformats.org/officeDocument/2006/relationships/hyperlink" Target="http://en.wikipedia.org/wiki/Tricarboxylic_acid_cycle" TargetMode="External"/><Relationship Id="rId4" Type="http://schemas.openxmlformats.org/officeDocument/2006/relationships/hyperlink" Target="http://en.wikipedia.org/wiki/Acetyl-CoA" TargetMode="External"/><Relationship Id="rId9" Type="http://schemas.openxmlformats.org/officeDocument/2006/relationships/hyperlink" Target="http://www.ebi.ac.uk/interpro/IEntry?ac=IPR003231"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pi.oregonstate.edu/infocenter/glossary.html#cholesterol" TargetMode="External"/><Relationship Id="rId7" Type="http://schemas.openxmlformats.org/officeDocument/2006/relationships/hyperlink" Target="http://lpi.oregonstate.edu/infocenter/glossary.html#protein" TargetMode="External"/><Relationship Id="rId2" Type="http://schemas.openxmlformats.org/officeDocument/2006/relationships/hyperlink" Target="http://lpi.oregonstate.edu/infocenter/glossary.html#coenzyme" TargetMode="External"/><Relationship Id="rId1" Type="http://schemas.openxmlformats.org/officeDocument/2006/relationships/slideLayout" Target="../slideLayouts/slideLayout2.xml"/><Relationship Id="rId6" Type="http://schemas.openxmlformats.org/officeDocument/2006/relationships/hyperlink" Target="http://lpi.oregonstate.edu/infocenter/glossary.html#acetylation" TargetMode="External"/><Relationship Id="rId5" Type="http://schemas.openxmlformats.org/officeDocument/2006/relationships/hyperlink" Target="http://lpi.oregonstate.edu/infocenter/glossary.html#neurotransmitter" TargetMode="External"/><Relationship Id="rId4" Type="http://schemas.openxmlformats.org/officeDocument/2006/relationships/hyperlink" Target="http://lpi.oregonstate.edu/infocenter/glossary.html#steroi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lpi.oregonstate.edu/infocenter/glossary.html#fatty acid" TargetMode="External"/><Relationship Id="rId2" Type="http://schemas.openxmlformats.org/officeDocument/2006/relationships/hyperlink" Target="http://lpi.oregonstate.edu/infocenter/glossary.html#enzyme" TargetMode="External"/><Relationship Id="rId1" Type="http://schemas.openxmlformats.org/officeDocument/2006/relationships/slideLayout" Target="../slideLayouts/slideLayout2.xml"/><Relationship Id="rId5" Type="http://schemas.openxmlformats.org/officeDocument/2006/relationships/hyperlink" Target="http://lpi.oregonstate.edu/infocenter/glossary.html#myelin" TargetMode="External"/><Relationship Id="rId4" Type="http://schemas.openxmlformats.org/officeDocument/2006/relationships/hyperlink" Target="http://lpi.oregonstate.edu/infocenter/glossary.html#lipid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Acyl_carrier_protei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Apathy" TargetMode="External"/><Relationship Id="rId2" Type="http://schemas.openxmlformats.org/officeDocument/2006/relationships/hyperlink" Target="http://en.wikipedia.org/wiki/Fatigue_(medical)" TargetMode="External"/><Relationship Id="rId1" Type="http://schemas.openxmlformats.org/officeDocument/2006/relationships/slideLayout" Target="../slideLayouts/slideLayout2.xml"/><Relationship Id="rId5" Type="http://schemas.openxmlformats.org/officeDocument/2006/relationships/hyperlink" Target="http://en.wikipedia.org/wiki/Insulin" TargetMode="External"/><Relationship Id="rId4" Type="http://schemas.openxmlformats.org/officeDocument/2006/relationships/hyperlink" Target="http://en.wikipedia.org/wiki/Hypoglycemi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NADPH" TargetMode="External"/><Relationship Id="rId7" Type="http://schemas.openxmlformats.org/officeDocument/2006/relationships/hyperlink" Target="http://en.wikipedia.org/wiki/Adrenal_gland" TargetMode="External"/><Relationship Id="rId2" Type="http://schemas.openxmlformats.org/officeDocument/2006/relationships/hyperlink" Target="http://en.wikipedia.org/wiki/Nicotinamide_adenine_dinucleotide" TargetMode="External"/><Relationship Id="rId1" Type="http://schemas.openxmlformats.org/officeDocument/2006/relationships/slideLayout" Target="../slideLayouts/slideLayout2.xml"/><Relationship Id="rId6" Type="http://schemas.openxmlformats.org/officeDocument/2006/relationships/hyperlink" Target="http://en.wikipedia.org/wiki/Steroid_hormone" TargetMode="External"/><Relationship Id="rId5" Type="http://schemas.openxmlformats.org/officeDocument/2006/relationships/hyperlink" Target="http://en.wikipedia.org/wiki/Living_cell" TargetMode="External"/><Relationship Id="rId4" Type="http://schemas.openxmlformats.org/officeDocument/2006/relationships/hyperlink" Target="http://en.wikipedia.org/wiki/Metabolis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mino_acid" TargetMode="External"/><Relationship Id="rId7" Type="http://schemas.openxmlformats.org/officeDocument/2006/relationships/hyperlink" Target="http://en.wikipedia.org/wiki/Heterocyclic_compound" TargetMode="External"/><Relationship Id="rId2" Type="http://schemas.openxmlformats.org/officeDocument/2006/relationships/hyperlink" Target="http://en.wikipedia.org/wiki/Liver" TargetMode="External"/><Relationship Id="rId1" Type="http://schemas.openxmlformats.org/officeDocument/2006/relationships/slideLayout" Target="../slideLayouts/slideLayout2.xml"/><Relationship Id="rId6" Type="http://schemas.openxmlformats.org/officeDocument/2006/relationships/hyperlink" Target="http://en.wikipedia.org/wiki/Aromatic" TargetMode="External"/><Relationship Id="rId5" Type="http://schemas.openxmlformats.org/officeDocument/2006/relationships/hyperlink" Target="http://en.wikipedia.org/wiki/Gram#SI_multiples" TargetMode="External"/><Relationship Id="rId4" Type="http://schemas.openxmlformats.org/officeDocument/2006/relationships/hyperlink" Target="http://en.wikipedia.org/wiki/Tryptopha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3000" cy="6324599"/>
          </a:xfrm>
        </p:spPr>
        <p:txBody>
          <a:bodyPr/>
          <a:lstStyle/>
          <a:p>
            <a:endParaRPr lang="en-US" dirty="0"/>
          </a:p>
        </p:txBody>
      </p:sp>
      <p:sp>
        <p:nvSpPr>
          <p:cNvPr id="3" name="Subtitle 2"/>
          <p:cNvSpPr>
            <a:spLocks noGrp="1"/>
          </p:cNvSpPr>
          <p:nvPr>
            <p:ph type="subTitle" idx="1"/>
          </p:nvPr>
        </p:nvSpPr>
        <p:spPr>
          <a:xfrm>
            <a:off x="228600" y="228600"/>
            <a:ext cx="8763000" cy="6324600"/>
          </a:xfrm>
        </p:spPr>
        <p:txBody>
          <a:bodyPr/>
          <a:lstStyle/>
          <a:p>
            <a:r>
              <a:rPr lang="en-US" sz="4400" b="1" u="sng" dirty="0" smtClean="0">
                <a:solidFill>
                  <a:schemeClr val="tx1"/>
                </a:solidFill>
              </a:rPr>
              <a:t>Vitamin B3</a:t>
            </a:r>
          </a:p>
          <a:p>
            <a:pPr algn="l"/>
            <a:r>
              <a:rPr lang="en-US" dirty="0" smtClean="0">
                <a:solidFill>
                  <a:schemeClr val="tx1"/>
                </a:solidFill>
              </a:rPr>
              <a:t>Niacin and niacinamide are forms of Vitamin B3,(water soluble vitamin) an organic compound with the formula </a:t>
            </a:r>
            <a:r>
              <a:rPr lang="en-US" dirty="0" smtClean="0">
                <a:solidFill>
                  <a:srgbClr val="FF0000"/>
                </a:solidFill>
              </a:rPr>
              <a:t>C6H5NO2</a:t>
            </a:r>
            <a:r>
              <a:rPr lang="en-US" dirty="0" smtClean="0">
                <a:solidFill>
                  <a:schemeClr val="tx1"/>
                </a:solidFill>
              </a:rPr>
              <a:t>.It extremely </a:t>
            </a:r>
            <a:r>
              <a:rPr lang="en-US" dirty="0" smtClean="0">
                <a:solidFill>
                  <a:srgbClr val="FF0000"/>
                </a:solidFill>
              </a:rPr>
              <a:t>stable to heat, light, acid, alkali, and oxidation. </a:t>
            </a:r>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2944858"/>
            <a:ext cx="42386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5029200"/>
            <a:ext cx="312420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20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430962"/>
          </a:xfrm>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868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36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430962"/>
          </a:xfrm>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82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741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6430962"/>
          </a:xfrm>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839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45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54762"/>
          </a:xfrm>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315200"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07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354762"/>
          </a:xfrm>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38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21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278562"/>
          </a:xfrm>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9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44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430962"/>
          </a:xfrm>
        </p:spPr>
        <p:txBody>
          <a:bodyPr/>
          <a:lstStyle/>
          <a:p>
            <a:endParaRPr lang="en-US" dirty="0"/>
          </a:p>
        </p:txBody>
      </p:sp>
      <p:sp>
        <p:nvSpPr>
          <p:cNvPr id="3" name="Content Placeholder 2"/>
          <p:cNvSpPr>
            <a:spLocks noGrp="1"/>
          </p:cNvSpPr>
          <p:nvPr>
            <p:ph idx="1"/>
          </p:nvPr>
        </p:nvSpPr>
        <p:spPr>
          <a:xfrm>
            <a:off x="76200" y="152400"/>
            <a:ext cx="9067800" cy="6553200"/>
          </a:xfrm>
        </p:spPr>
        <p:txBody>
          <a:bodyPr/>
          <a:lstStyle/>
          <a:p>
            <a:r>
              <a:rPr lang="en-US" sz="4000" b="1" u="sng" dirty="0"/>
              <a:t>Function</a:t>
            </a:r>
            <a:endParaRPr lang="en-US" sz="4000" dirty="0"/>
          </a:p>
          <a:p>
            <a:r>
              <a:rPr lang="en-US" b="1" dirty="0">
                <a:solidFill>
                  <a:srgbClr val="00B050"/>
                </a:solidFill>
              </a:rPr>
              <a:t>1-</a:t>
            </a:r>
            <a:r>
              <a:rPr lang="en-US" dirty="0"/>
              <a:t>Important part of </a:t>
            </a:r>
            <a:r>
              <a:rPr lang="en-US" b="1" dirty="0">
                <a:solidFill>
                  <a:srgbClr val="FF0000"/>
                </a:solidFill>
              </a:rPr>
              <a:t>energy production</a:t>
            </a:r>
            <a:r>
              <a:rPr lang="en-US" dirty="0"/>
              <a:t>.</a:t>
            </a:r>
          </a:p>
          <a:p>
            <a:r>
              <a:rPr lang="en-US" b="1" dirty="0">
                <a:solidFill>
                  <a:srgbClr val="00B050"/>
                </a:solidFill>
              </a:rPr>
              <a:t>2-</a:t>
            </a:r>
            <a:r>
              <a:rPr lang="en-US" dirty="0"/>
              <a:t>Help maintain </a:t>
            </a:r>
            <a:r>
              <a:rPr lang="en-US" b="1" dirty="0">
                <a:solidFill>
                  <a:srgbClr val="FF0000"/>
                </a:solidFill>
              </a:rPr>
              <a:t>muscle tone </a:t>
            </a:r>
            <a:r>
              <a:rPr lang="en-US" dirty="0"/>
              <a:t>in the GI tract.</a:t>
            </a:r>
          </a:p>
          <a:p>
            <a:r>
              <a:rPr lang="en-US" b="1" dirty="0">
                <a:solidFill>
                  <a:srgbClr val="00B050"/>
                </a:solidFill>
              </a:rPr>
              <a:t>3-</a:t>
            </a:r>
            <a:r>
              <a:rPr lang="en-US" dirty="0"/>
              <a:t>Involved in the production of </a:t>
            </a:r>
            <a:r>
              <a:rPr lang="en-US" b="1" dirty="0">
                <a:solidFill>
                  <a:srgbClr val="FF0000"/>
                </a:solidFill>
              </a:rPr>
              <a:t>sex and stress hormones.</a:t>
            </a:r>
          </a:p>
          <a:p>
            <a:r>
              <a:rPr lang="en-US" b="1" dirty="0">
                <a:solidFill>
                  <a:srgbClr val="00B050"/>
                </a:solidFill>
              </a:rPr>
              <a:t>4-</a:t>
            </a:r>
            <a:r>
              <a:rPr lang="en-US" dirty="0"/>
              <a:t>Helps improve </a:t>
            </a:r>
            <a:r>
              <a:rPr lang="en-US" b="1" dirty="0">
                <a:solidFill>
                  <a:srgbClr val="FF0000"/>
                </a:solidFill>
              </a:rPr>
              <a:t>circulation.</a:t>
            </a:r>
          </a:p>
          <a:p>
            <a:r>
              <a:rPr lang="en-US" b="1" dirty="0">
                <a:solidFill>
                  <a:srgbClr val="00B050"/>
                </a:solidFill>
              </a:rPr>
              <a:t>5-</a:t>
            </a:r>
            <a:r>
              <a:rPr lang="en-US" dirty="0"/>
              <a:t>Helped in cholesterol production ,and can help </a:t>
            </a:r>
            <a:r>
              <a:rPr lang="en-US" b="1" dirty="0">
                <a:solidFill>
                  <a:srgbClr val="FF0000"/>
                </a:solidFill>
              </a:rPr>
              <a:t>lower LDL cholesterol</a:t>
            </a:r>
            <a:r>
              <a:rPr lang="en-US" dirty="0"/>
              <a:t>.</a:t>
            </a:r>
          </a:p>
          <a:p>
            <a:r>
              <a:rPr lang="en-US" b="1" dirty="0">
                <a:solidFill>
                  <a:srgbClr val="00B050"/>
                </a:solidFill>
              </a:rPr>
              <a:t>6-</a:t>
            </a:r>
            <a:r>
              <a:rPr lang="en-US" dirty="0"/>
              <a:t>Required for </a:t>
            </a:r>
            <a:r>
              <a:rPr lang="en-US" b="1" dirty="0">
                <a:solidFill>
                  <a:srgbClr val="FF0000"/>
                </a:solidFill>
              </a:rPr>
              <a:t>DNA production</a:t>
            </a:r>
            <a:r>
              <a:rPr lang="en-US" dirty="0"/>
              <a:t>.</a:t>
            </a:r>
          </a:p>
          <a:p>
            <a:r>
              <a:rPr lang="en-US" b="1" dirty="0">
                <a:solidFill>
                  <a:srgbClr val="00B050"/>
                </a:solidFill>
              </a:rPr>
              <a:t>7-</a:t>
            </a:r>
            <a:r>
              <a:rPr lang="en-US" dirty="0"/>
              <a:t>Involved in </a:t>
            </a:r>
            <a:r>
              <a:rPr lang="en-US" b="1" dirty="0">
                <a:solidFill>
                  <a:srgbClr val="FF0000"/>
                </a:solidFill>
              </a:rPr>
              <a:t>blood sugar regulation.</a:t>
            </a:r>
          </a:p>
          <a:p>
            <a:endParaRPr lang="en-US" dirty="0"/>
          </a:p>
        </p:txBody>
      </p:sp>
    </p:spTree>
    <p:extLst>
      <p:ext uri="{BB962C8B-B14F-4D97-AF65-F5344CB8AC3E}">
        <p14:creationId xmlns:p14="http://schemas.microsoft.com/office/powerpoint/2010/main" val="71631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78562"/>
          </a:xfrm>
        </p:spPr>
        <p:txBody>
          <a:bodyPr/>
          <a:lstStyle/>
          <a:p>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934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71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430962"/>
          </a:xfrm>
        </p:spPr>
        <p:txBody>
          <a:bodyPr/>
          <a:lstStyle/>
          <a:p>
            <a:endParaRPr lang="en-US" dirty="0"/>
          </a:p>
        </p:txBody>
      </p:sp>
      <p:sp>
        <p:nvSpPr>
          <p:cNvPr id="3" name="Content Placeholder 2"/>
          <p:cNvSpPr>
            <a:spLocks noGrp="1"/>
          </p:cNvSpPr>
          <p:nvPr>
            <p:ph idx="1"/>
          </p:nvPr>
        </p:nvSpPr>
        <p:spPr>
          <a:xfrm>
            <a:off x="76200" y="152400"/>
            <a:ext cx="9067800" cy="6553200"/>
          </a:xfrm>
        </p:spPr>
        <p:txBody>
          <a:bodyPr>
            <a:normAutofit fontScale="92500" lnSpcReduction="20000"/>
          </a:bodyPr>
          <a:lstStyle/>
          <a:p>
            <a:r>
              <a:rPr lang="en-US" sz="4000" b="1" u="sng" dirty="0">
                <a:solidFill>
                  <a:srgbClr val="FF0000"/>
                </a:solidFill>
              </a:rPr>
              <a:t>Lipid-modifying effects</a:t>
            </a:r>
            <a:endParaRPr lang="en-US" sz="4000" b="1" dirty="0">
              <a:solidFill>
                <a:srgbClr val="FF0000"/>
              </a:solidFill>
            </a:endParaRPr>
          </a:p>
          <a:p>
            <a:r>
              <a:rPr lang="en-US" b="1" dirty="0"/>
              <a:t> </a:t>
            </a:r>
            <a:r>
              <a:rPr lang="en-US" dirty="0">
                <a:latin typeface="Times New Roman" pitchFamily="18" charset="0"/>
                <a:cs typeface="Times New Roman" pitchFamily="18" charset="0"/>
              </a:rPr>
              <a:t>Niacin </a:t>
            </a:r>
            <a:r>
              <a:rPr lang="en-US" b="1" dirty="0">
                <a:latin typeface="Times New Roman" pitchFamily="18" charset="0"/>
                <a:cs typeface="Times New Roman" pitchFamily="18" charset="0"/>
              </a:rPr>
              <a:t>blocks the breakdown of </a:t>
            </a:r>
            <a:r>
              <a:rPr lang="en-US" b="1" u="sng" dirty="0">
                <a:latin typeface="Times New Roman" pitchFamily="18" charset="0"/>
                <a:cs typeface="Times New Roman" pitchFamily="18" charset="0"/>
                <a:hlinkClick r:id="rId2" tooltip="Fat"/>
              </a:rPr>
              <a:t>fats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 </a:t>
            </a:r>
            <a:r>
              <a:rPr lang="en-US" u="sng" dirty="0">
                <a:latin typeface="Times New Roman" pitchFamily="18" charset="0"/>
                <a:cs typeface="Times New Roman" pitchFamily="18" charset="0"/>
                <a:hlinkClick r:id="rId3" tooltip="Adipose tissue"/>
              </a:rPr>
              <a:t>adipose tissue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fats are used to </a:t>
            </a:r>
            <a:r>
              <a:rPr lang="en-US" b="1" dirty="0">
                <a:latin typeface="Times New Roman" pitchFamily="18" charset="0"/>
                <a:cs typeface="Times New Roman" pitchFamily="18" charset="0"/>
              </a:rPr>
              <a:t>build </a:t>
            </a:r>
            <a:r>
              <a:rPr lang="en-US" b="1" u="sng" dirty="0">
                <a:latin typeface="Times New Roman" pitchFamily="18" charset="0"/>
                <a:cs typeface="Times New Roman" pitchFamily="18" charset="0"/>
                <a:hlinkClick r:id="rId4" tooltip="Very-low-density lipoprotein"/>
              </a:rPr>
              <a:t>very-low-density lipoproteins</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(VLDL) </a:t>
            </a:r>
            <a:r>
              <a:rPr lang="en-US" dirty="0">
                <a:latin typeface="Times New Roman" pitchFamily="18" charset="0"/>
                <a:cs typeface="Times New Roman" pitchFamily="18" charset="0"/>
              </a:rPr>
              <a:t>in the liver, which are </a:t>
            </a:r>
            <a:r>
              <a:rPr lang="en-US" b="1" dirty="0">
                <a:solidFill>
                  <a:srgbClr val="FF0000"/>
                </a:solidFill>
                <a:latin typeface="Times New Roman" pitchFamily="18" charset="0"/>
                <a:cs typeface="Times New Roman" pitchFamily="18" charset="0"/>
              </a:rPr>
              <a:t>precursors </a:t>
            </a:r>
            <a:r>
              <a:rPr lang="en-US" dirty="0">
                <a:latin typeface="Times New Roman" pitchFamily="18" charset="0"/>
                <a:cs typeface="Times New Roman" pitchFamily="18" charset="0"/>
              </a:rPr>
              <a:t>of </a:t>
            </a:r>
            <a:r>
              <a:rPr lang="en-US" b="1" u="sng" dirty="0">
                <a:latin typeface="Times New Roman" pitchFamily="18" charset="0"/>
                <a:cs typeface="Times New Roman" pitchFamily="18" charset="0"/>
                <a:hlinkClick r:id="rId5" tooltip="Low-density lipoprotein"/>
              </a:rPr>
              <a:t>low-density lipoprotein</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(LDL) </a:t>
            </a:r>
            <a:r>
              <a:rPr lang="en-US" dirty="0">
                <a:latin typeface="Times New Roman" pitchFamily="18" charset="0"/>
                <a:cs typeface="Times New Roman" pitchFamily="18" charset="0"/>
              </a:rPr>
              <a:t>or "bad" cholesterol</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Because niacin blocks the breakdown of fats, it causes a decrease in </a:t>
            </a:r>
            <a:r>
              <a:rPr lang="en-US" b="1" u="sng" dirty="0">
                <a:latin typeface="Times New Roman" pitchFamily="18" charset="0"/>
                <a:cs typeface="Times New Roman" pitchFamily="18" charset="0"/>
                <a:hlinkClick r:id="rId6" tooltip="Free fatty acid"/>
              </a:rPr>
              <a:t>free fatty acids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 the blood and, as a consequence, </a:t>
            </a:r>
            <a:r>
              <a:rPr lang="en-US" b="1" dirty="0">
                <a:solidFill>
                  <a:srgbClr val="FF0000"/>
                </a:solidFill>
                <a:latin typeface="Times New Roman" pitchFamily="18" charset="0"/>
                <a:cs typeface="Times New Roman" pitchFamily="18" charset="0"/>
              </a:rPr>
              <a:t>decreases the secretion of VLDL and cholesterol by the liver. </a:t>
            </a:r>
          </a:p>
          <a:p>
            <a:r>
              <a:rPr lang="en-US" dirty="0">
                <a:latin typeface="Times New Roman" pitchFamily="18" charset="0"/>
                <a:cs typeface="Times New Roman" pitchFamily="18" charset="0"/>
              </a:rPr>
              <a:t>By lowering VLDL levels, niacin also </a:t>
            </a:r>
            <a:r>
              <a:rPr lang="en-US" b="1" dirty="0">
                <a:solidFill>
                  <a:srgbClr val="FF0000"/>
                </a:solidFill>
                <a:latin typeface="Times New Roman" pitchFamily="18" charset="0"/>
                <a:cs typeface="Times New Roman" pitchFamily="18" charset="0"/>
              </a:rPr>
              <a:t>increases</a:t>
            </a:r>
            <a:r>
              <a:rPr lang="en-US" dirty="0">
                <a:latin typeface="Times New Roman" pitchFamily="18" charset="0"/>
                <a:cs typeface="Times New Roman" pitchFamily="18" charset="0"/>
              </a:rPr>
              <a:t> the level of </a:t>
            </a:r>
            <a:r>
              <a:rPr lang="en-US" b="1" u="sng" dirty="0">
                <a:latin typeface="Times New Roman" pitchFamily="18" charset="0"/>
                <a:cs typeface="Times New Roman" pitchFamily="18" charset="0"/>
                <a:hlinkClick r:id="rId7" tooltip="High-density lipoprotein"/>
              </a:rPr>
              <a:t>high-density lipoprotein</a:t>
            </a:r>
            <a:r>
              <a:rPr lang="en-US" b="1"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(HDL) </a:t>
            </a:r>
            <a:r>
              <a:rPr lang="en-US" dirty="0" smtClean="0">
                <a:latin typeface="Times New Roman" pitchFamily="18" charset="0"/>
                <a:cs typeface="Times New Roman" pitchFamily="18" charset="0"/>
              </a:rPr>
              <a:t>,therefore </a:t>
            </a:r>
            <a:r>
              <a:rPr lang="en-US" dirty="0">
                <a:latin typeface="Times New Roman" pitchFamily="18" charset="0"/>
                <a:cs typeface="Times New Roman" pitchFamily="18" charset="0"/>
              </a:rPr>
              <a:t>it is sometimes prescribed for people with low HDL, who are also at high risk of a heart attack.</a:t>
            </a:r>
          </a:p>
          <a:p>
            <a:endParaRPr lang="en-US" dirty="0"/>
          </a:p>
        </p:txBody>
      </p:sp>
    </p:spTree>
    <p:extLst>
      <p:ext uri="{BB962C8B-B14F-4D97-AF65-F5344CB8AC3E}">
        <p14:creationId xmlns:p14="http://schemas.microsoft.com/office/powerpoint/2010/main" val="350977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430962"/>
          </a:xfrm>
        </p:spPr>
        <p:txBody>
          <a:bodyPr/>
          <a:lstStyle/>
          <a:p>
            <a:endParaRPr lang="en-US" dirty="0"/>
          </a:p>
        </p:txBody>
      </p:sp>
      <p:sp>
        <p:nvSpPr>
          <p:cNvPr id="3" name="Content Placeholder 2"/>
          <p:cNvSpPr>
            <a:spLocks noGrp="1"/>
          </p:cNvSpPr>
          <p:nvPr>
            <p:ph idx="1"/>
          </p:nvPr>
        </p:nvSpPr>
        <p:spPr>
          <a:xfrm>
            <a:off x="152400" y="304800"/>
            <a:ext cx="8839200" cy="6400800"/>
          </a:xfrm>
        </p:spPr>
        <p:txBody>
          <a:bodyPr/>
          <a:lstStyle/>
          <a:p>
            <a:r>
              <a:rPr lang="en-US" dirty="0" smtClean="0"/>
              <a:t>Having a </a:t>
            </a:r>
            <a:r>
              <a:rPr lang="en-US" dirty="0" smtClean="0">
                <a:solidFill>
                  <a:srgbClr val="FF0000"/>
                </a:solidFill>
              </a:rPr>
              <a:t>low HDL </a:t>
            </a:r>
            <a:r>
              <a:rPr lang="en-US" dirty="0" smtClean="0"/>
              <a:t>level by itself is a risk factor for developing heart disease.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96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61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75438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99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430962"/>
          </a:xfrm>
        </p:spPr>
        <p:txBody>
          <a:bodyPr/>
          <a:lstStyle/>
          <a:p>
            <a:endParaRPr lang="en-US" dirty="0"/>
          </a:p>
        </p:txBody>
      </p:sp>
      <p:sp>
        <p:nvSpPr>
          <p:cNvPr id="3" name="Content Placeholder 2"/>
          <p:cNvSpPr>
            <a:spLocks noGrp="1"/>
          </p:cNvSpPr>
          <p:nvPr>
            <p:ph idx="1"/>
          </p:nvPr>
        </p:nvSpPr>
        <p:spPr>
          <a:xfrm>
            <a:off x="152400" y="304800"/>
            <a:ext cx="8839200" cy="6400800"/>
          </a:xfrm>
        </p:spPr>
        <p:txBody>
          <a:bodyPr/>
          <a:lstStyle/>
          <a:p>
            <a:r>
              <a:rPr lang="en-US" b="1" u="sng" dirty="0"/>
              <a:t>Deficiency</a:t>
            </a:r>
            <a:endParaRPr lang="en-US" dirty="0"/>
          </a:p>
          <a:p>
            <a:r>
              <a:rPr lang="en-US" dirty="0"/>
              <a:t>Niacin deficiency is sometimes seen in developed countries, and it is usually apparent in conditions of poverty, malnutrition, and chronic alcoholism.</a:t>
            </a:r>
          </a:p>
          <a:p>
            <a:r>
              <a:rPr lang="en-US" dirty="0"/>
              <a:t>Mild niacin deficiency has been shown to slow metabolism, causing decreased tolerance to cold</a:t>
            </a:r>
          </a:p>
        </p:txBody>
      </p:sp>
    </p:spTree>
    <p:extLst>
      <p:ext uri="{BB962C8B-B14F-4D97-AF65-F5344CB8AC3E}">
        <p14:creationId xmlns:p14="http://schemas.microsoft.com/office/powerpoint/2010/main" val="192258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6583362"/>
          </a:xfrm>
        </p:spPr>
        <p:txBody>
          <a:bodyPr/>
          <a:lstStyle/>
          <a:p>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762000"/>
            <a:ext cx="4343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30099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045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54762"/>
          </a:xfrm>
        </p:spPr>
        <p:txBody>
          <a:bodyPr/>
          <a:lstStyle/>
          <a:p>
            <a:endParaRPr lang="en-US" dirty="0"/>
          </a:p>
        </p:txBody>
      </p:sp>
      <p:sp>
        <p:nvSpPr>
          <p:cNvPr id="3" name="Content Placeholder 2"/>
          <p:cNvSpPr>
            <a:spLocks noGrp="1"/>
          </p:cNvSpPr>
          <p:nvPr>
            <p:ph idx="1"/>
          </p:nvPr>
        </p:nvSpPr>
        <p:spPr>
          <a:xfrm>
            <a:off x="152400" y="228600"/>
            <a:ext cx="8763000" cy="6400800"/>
          </a:xfrm>
        </p:spPr>
        <p:txBody>
          <a:bodyPr>
            <a:normAutofit fontScale="85000" lnSpcReduction="20000"/>
          </a:bodyPr>
          <a:lstStyle/>
          <a:p>
            <a:r>
              <a:rPr lang="en-US" b="1" u="sng" dirty="0"/>
              <a:t>Pellagra</a:t>
            </a:r>
            <a:endParaRPr lang="en-US" b="1" dirty="0"/>
          </a:p>
          <a:p>
            <a:r>
              <a:rPr lang="en-US" dirty="0"/>
              <a:t>Pellagra is a </a:t>
            </a:r>
            <a:r>
              <a:rPr lang="en-US" dirty="0">
                <a:hlinkClick r:id="rId2" tooltip="Vitamin"/>
              </a:rPr>
              <a:t>vitamin</a:t>
            </a:r>
            <a:r>
              <a:rPr lang="en-US" dirty="0"/>
              <a:t> </a:t>
            </a:r>
            <a:r>
              <a:rPr lang="en-US" dirty="0">
                <a:hlinkClick r:id="rId3" tooltip="Deficiency disease"/>
              </a:rPr>
              <a:t>deficiency disease</a:t>
            </a:r>
            <a:r>
              <a:rPr lang="en-US" dirty="0"/>
              <a:t> most commonly caused by a chronic lack of </a:t>
            </a:r>
            <a:r>
              <a:rPr lang="en-US" dirty="0">
                <a:hlinkClick r:id="rId4" tooltip="Niacin"/>
              </a:rPr>
              <a:t>niacin</a:t>
            </a:r>
            <a:r>
              <a:rPr lang="en-US" dirty="0"/>
              <a:t> (vitamin B</a:t>
            </a:r>
            <a:r>
              <a:rPr lang="en-US" baseline="-25000" dirty="0"/>
              <a:t>3</a:t>
            </a:r>
            <a:r>
              <a:rPr lang="en-US" dirty="0"/>
              <a:t>) in the diet. It can be caused by decreased intake of niacin or </a:t>
            </a:r>
            <a:r>
              <a:rPr lang="en-US" dirty="0">
                <a:hlinkClick r:id="rId5" tooltip="Tryptophan"/>
              </a:rPr>
              <a:t>tryptophan</a:t>
            </a:r>
            <a:r>
              <a:rPr lang="en-US" dirty="0"/>
              <a:t>, and possibly by excessive intake of </a:t>
            </a:r>
            <a:r>
              <a:rPr lang="en-US" dirty="0" err="1">
                <a:hlinkClick r:id="rId6" tooltip="Leucine"/>
              </a:rPr>
              <a:t>leucine</a:t>
            </a:r>
            <a:r>
              <a:rPr lang="en-US" dirty="0"/>
              <a:t>. It may also result from alterations in protein metabolism in disorders such as </a:t>
            </a:r>
            <a:r>
              <a:rPr lang="en-US" dirty="0">
                <a:hlinkClick r:id="rId7" tooltip="Carcinoid syndrome"/>
              </a:rPr>
              <a:t>carcinoid syndrome</a:t>
            </a:r>
            <a:r>
              <a:rPr lang="en-US" dirty="0"/>
              <a:t>. A deficiency of the </a:t>
            </a:r>
            <a:r>
              <a:rPr lang="en-US" dirty="0">
                <a:hlinkClick r:id="rId8" tooltip="Amino acid"/>
              </a:rPr>
              <a:t>amino acid</a:t>
            </a:r>
            <a:r>
              <a:rPr lang="en-US" dirty="0"/>
              <a:t> </a:t>
            </a:r>
            <a:r>
              <a:rPr lang="en-US" dirty="0">
                <a:hlinkClick r:id="rId9" tooltip="Lysine"/>
              </a:rPr>
              <a:t>lysine</a:t>
            </a:r>
            <a:r>
              <a:rPr lang="en-US" dirty="0"/>
              <a:t> can lead to a deficiency of niacin, as well</a:t>
            </a:r>
            <a:r>
              <a:rPr lang="en-US" dirty="0" smtClean="0"/>
              <a:t>. </a:t>
            </a:r>
            <a:endParaRPr lang="en-US" dirty="0"/>
          </a:p>
          <a:p>
            <a:r>
              <a:rPr lang="en-US" dirty="0" smtClean="0"/>
              <a:t>Alterations </a:t>
            </a:r>
            <a:r>
              <a:rPr lang="en-US" dirty="0"/>
              <a:t>in protein metabolism may also produce pellagra-like symptoms. An example is </a:t>
            </a:r>
            <a:r>
              <a:rPr lang="en-US" u="sng" dirty="0">
                <a:hlinkClick r:id="rId7" tooltip="Carcinoid syndrome"/>
              </a:rPr>
              <a:t>carcinoid syndrome</a:t>
            </a:r>
            <a:r>
              <a:rPr lang="en-US" dirty="0"/>
              <a:t>, a disease in which </a:t>
            </a:r>
            <a:r>
              <a:rPr lang="en-US" u="sng" dirty="0">
                <a:hlinkClick r:id="rId10" tooltip="Carcinoid"/>
              </a:rPr>
              <a:t>carcinoid</a:t>
            </a:r>
            <a:r>
              <a:rPr lang="en-US" dirty="0"/>
              <a:t> tumors produce excessive </a:t>
            </a:r>
            <a:r>
              <a:rPr lang="en-US" u="sng" dirty="0">
                <a:hlinkClick r:id="rId11" tooltip="Serotonin"/>
              </a:rPr>
              <a:t>serotonin</a:t>
            </a:r>
            <a:r>
              <a:rPr lang="en-US" dirty="0"/>
              <a:t>. In normal patients, only one percent of dietary tryptophan is converted to serotonin; however, in patients with carcinoid syndrome, this value may increase to 70%. The diversion of tryptophan to making serotonin in patients with metastatic tumors can result in tryptophan deficiency. </a:t>
            </a:r>
            <a:r>
              <a:rPr lang="ar-IQ" b="1" dirty="0"/>
              <a:t> </a:t>
            </a:r>
            <a:endParaRPr lang="en-US" b="1" dirty="0"/>
          </a:p>
          <a:p>
            <a:endParaRPr lang="en-US" dirty="0"/>
          </a:p>
        </p:txBody>
      </p:sp>
    </p:spTree>
    <p:extLst>
      <p:ext uri="{BB962C8B-B14F-4D97-AF65-F5344CB8AC3E}">
        <p14:creationId xmlns:p14="http://schemas.microsoft.com/office/powerpoint/2010/main" val="115478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54762"/>
          </a:xfrm>
        </p:spPr>
        <p:txBody>
          <a:bodyPr/>
          <a:lstStyle/>
          <a:p>
            <a:endParaRPr lang="en-US" dirty="0"/>
          </a:p>
        </p:txBody>
      </p:sp>
      <p:sp>
        <p:nvSpPr>
          <p:cNvPr id="3" name="Content Placeholder 2"/>
          <p:cNvSpPr>
            <a:spLocks noGrp="1"/>
          </p:cNvSpPr>
          <p:nvPr>
            <p:ph idx="1"/>
          </p:nvPr>
        </p:nvSpPr>
        <p:spPr>
          <a:xfrm>
            <a:off x="152400" y="228600"/>
            <a:ext cx="8839200" cy="6400800"/>
          </a:xfrm>
        </p:spPr>
        <p:txBody>
          <a:bodyPr>
            <a:normAutofit/>
          </a:bodyPr>
          <a:lstStyle/>
          <a:p>
            <a:r>
              <a:rPr lang="en-US" sz="4200" b="1" u="sng" dirty="0">
                <a:solidFill>
                  <a:srgbClr val="FF0000"/>
                </a:solidFill>
              </a:rPr>
              <a:t>Toxicity</a:t>
            </a:r>
            <a:endParaRPr lang="en-US" sz="4200" b="1" dirty="0">
              <a:solidFill>
                <a:srgbClr val="FF0000"/>
              </a:solidFill>
            </a:endParaRPr>
          </a:p>
          <a:p>
            <a:r>
              <a:rPr lang="en-US" dirty="0"/>
              <a:t>Pharmacological doses of niacin (1.5 - 6 g per day) occasionally lead to side effects that can include dermatological conditions such as </a:t>
            </a:r>
            <a:r>
              <a:rPr lang="en-US" u="sng" dirty="0">
                <a:hlinkClick r:id="rId2" tooltip="Flushing (physiology)"/>
              </a:rPr>
              <a:t>skin flushing</a:t>
            </a:r>
            <a:r>
              <a:rPr lang="en-US" dirty="0"/>
              <a:t> and itching, dry skin, and skin rashes including </a:t>
            </a:r>
            <a:r>
              <a:rPr lang="en-US" u="sng" dirty="0">
                <a:hlinkClick r:id="rId3" tooltip="Eczema"/>
              </a:rPr>
              <a:t>eczema</a:t>
            </a:r>
            <a:r>
              <a:rPr lang="en-US" dirty="0"/>
              <a:t> exacerbation. These symptoms are generally related to niacin's role as the rate limiting cofactor in the </a:t>
            </a:r>
            <a:r>
              <a:rPr lang="en-US" b="1" dirty="0">
                <a:solidFill>
                  <a:srgbClr val="FF0000"/>
                </a:solidFill>
              </a:rPr>
              <a:t>histidine decarboxylase </a:t>
            </a:r>
            <a:r>
              <a:rPr lang="en-US" dirty="0"/>
              <a:t>enzyme which converts </a:t>
            </a:r>
            <a:r>
              <a:rPr lang="en-US" b="1" dirty="0">
                <a:solidFill>
                  <a:srgbClr val="FF0000"/>
                </a:solidFill>
              </a:rPr>
              <a:t>l-histidine into histamine</a:t>
            </a:r>
            <a:r>
              <a:rPr lang="en-US" dirty="0"/>
              <a:t>. </a:t>
            </a:r>
          </a:p>
          <a:p>
            <a:r>
              <a:rPr lang="en-US" dirty="0"/>
              <a:t>Although high doses of niacin may elevate </a:t>
            </a:r>
            <a:r>
              <a:rPr lang="en-US" u="sng" dirty="0">
                <a:hlinkClick r:id="rId4" tooltip="Blood sugar"/>
              </a:rPr>
              <a:t>blood sugar</a:t>
            </a:r>
            <a:r>
              <a:rPr lang="en-US" dirty="0"/>
              <a:t>, thereby worsening </a:t>
            </a:r>
            <a:r>
              <a:rPr lang="en-US" u="sng" dirty="0">
                <a:hlinkClick r:id="rId5" tooltip="Diabetes mellitus"/>
              </a:rPr>
              <a:t>diabetes </a:t>
            </a:r>
            <a:r>
              <a:rPr lang="en-US" u="sng" dirty="0" smtClean="0">
                <a:hlinkClick r:id="rId5" tooltip="Diabetes mellitus"/>
              </a:rPr>
              <a:t>mellitus</a:t>
            </a:r>
            <a:r>
              <a:rPr lang="en-US" dirty="0"/>
              <a:t>.</a:t>
            </a:r>
            <a:r>
              <a:rPr lang="en-US" dirty="0" smtClean="0"/>
              <a:t> </a:t>
            </a:r>
            <a:endParaRPr lang="en-US" dirty="0"/>
          </a:p>
        </p:txBody>
      </p:sp>
    </p:spTree>
    <p:extLst>
      <p:ext uri="{BB962C8B-B14F-4D97-AF65-F5344CB8AC3E}">
        <p14:creationId xmlns:p14="http://schemas.microsoft.com/office/powerpoint/2010/main" val="150208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278562"/>
          </a:xfrm>
        </p:spPr>
        <p:txBody>
          <a:bodyPr/>
          <a:lstStyle/>
          <a:p>
            <a:endParaRPr lang="en-US" dirty="0"/>
          </a:p>
        </p:txBody>
      </p:sp>
      <p:sp>
        <p:nvSpPr>
          <p:cNvPr id="3" name="Content Placeholder 2"/>
          <p:cNvSpPr>
            <a:spLocks noGrp="1"/>
          </p:cNvSpPr>
          <p:nvPr>
            <p:ph idx="1"/>
          </p:nvPr>
        </p:nvSpPr>
        <p:spPr>
          <a:xfrm>
            <a:off x="228600" y="228600"/>
            <a:ext cx="8763000" cy="6324600"/>
          </a:xfrm>
        </p:spPr>
        <p:txBody>
          <a:bodyPr>
            <a:normAutofit/>
          </a:bodyPr>
          <a:lstStyle/>
          <a:p>
            <a:pPr algn="ctr"/>
            <a:r>
              <a:rPr lang="en-US" sz="4400" b="1" u="sng" dirty="0" smtClean="0"/>
              <a:t>Vitamin B5</a:t>
            </a:r>
          </a:p>
          <a:p>
            <a:r>
              <a:rPr lang="en-US" dirty="0"/>
              <a:t>Vitamin B</a:t>
            </a:r>
            <a:r>
              <a:rPr lang="en-US" baseline="-25000" dirty="0"/>
              <a:t>5</a:t>
            </a:r>
            <a:r>
              <a:rPr lang="en-US" dirty="0"/>
              <a:t>, or Pantothenic acid, also called pantothenate, is a </a:t>
            </a:r>
            <a:r>
              <a:rPr lang="en-US" dirty="0">
                <a:hlinkClick r:id="rId2" tooltip="Solubility"/>
              </a:rPr>
              <a:t>water-soluble</a:t>
            </a:r>
            <a:r>
              <a:rPr lang="en-US" dirty="0"/>
              <a:t> </a:t>
            </a:r>
            <a:r>
              <a:rPr lang="en-US" dirty="0">
                <a:hlinkClick r:id="rId3" tooltip="Vitamin"/>
              </a:rPr>
              <a:t>vitamin</a:t>
            </a:r>
            <a:r>
              <a:rPr lang="en-US" dirty="0"/>
              <a:t> </a:t>
            </a:r>
            <a:r>
              <a:rPr lang="en-US" dirty="0" smtClean="0"/>
              <a:t>.It </a:t>
            </a:r>
            <a:r>
              <a:rPr lang="en-US" dirty="0"/>
              <a:t>is the only linear vitamin in structure.</a:t>
            </a:r>
          </a:p>
          <a:p>
            <a:r>
              <a:rPr lang="en-US" dirty="0"/>
              <a:t>Pantothenic acid is the </a:t>
            </a:r>
            <a:r>
              <a:rPr lang="en-US" dirty="0">
                <a:hlinkClick r:id="rId4" tooltip="Amide"/>
              </a:rPr>
              <a:t>amide</a:t>
            </a:r>
            <a:r>
              <a:rPr lang="en-US" dirty="0"/>
              <a:t> between </a:t>
            </a:r>
            <a:r>
              <a:rPr lang="en-US" dirty="0">
                <a:hlinkClick r:id="rId5" tooltip="Pantoic acid"/>
              </a:rPr>
              <a:t>pantoic acid</a:t>
            </a:r>
            <a:r>
              <a:rPr lang="en-US" dirty="0"/>
              <a:t> and </a:t>
            </a:r>
            <a:r>
              <a:rPr lang="en-US" dirty="0">
                <a:hlinkClick r:id="rId6" tooltip="Beta-Alanine"/>
              </a:rPr>
              <a:t>β-alanine</a:t>
            </a:r>
            <a:r>
              <a:rPr lang="en-US" dirty="0"/>
              <a:t>. </a:t>
            </a:r>
            <a:endParaRPr lang="en-US" b="1" u="sng" dirty="0"/>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962400"/>
            <a:ext cx="6629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827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54762"/>
          </a:xfrm>
        </p:spPr>
        <p:txBody>
          <a:bodyPr/>
          <a:lstStyle/>
          <a:p>
            <a:endParaRPr lang="en-US" dirty="0"/>
          </a:p>
        </p:txBody>
      </p:sp>
      <p:sp>
        <p:nvSpPr>
          <p:cNvPr id="3" name="Content Placeholder 2"/>
          <p:cNvSpPr>
            <a:spLocks noGrp="1"/>
          </p:cNvSpPr>
          <p:nvPr>
            <p:ph idx="1"/>
          </p:nvPr>
        </p:nvSpPr>
        <p:spPr>
          <a:xfrm>
            <a:off x="152400" y="228600"/>
            <a:ext cx="8839200" cy="6400800"/>
          </a:xfrm>
        </p:spPr>
        <p:txBody>
          <a:bodyPr>
            <a:normAutofit fontScale="92500" lnSpcReduction="10000"/>
          </a:bodyPr>
          <a:lstStyle/>
          <a:p>
            <a:r>
              <a:rPr lang="en-US" dirty="0"/>
              <a:t>However, </a:t>
            </a:r>
            <a:r>
              <a:rPr lang="en-US" b="1" dirty="0">
                <a:solidFill>
                  <a:srgbClr val="FF0000"/>
                </a:solidFill>
              </a:rPr>
              <a:t>freezing</a:t>
            </a:r>
            <a:r>
              <a:rPr lang="en-US" dirty="0"/>
              <a:t> </a:t>
            </a:r>
            <a:r>
              <a:rPr lang="en-US" dirty="0" smtClean="0"/>
              <a:t>may </a:t>
            </a:r>
            <a:r>
              <a:rPr lang="en-US" dirty="0"/>
              <a:t>lead to a loss of much of the pantothenic acid content. Whole grains are also a good </a:t>
            </a:r>
            <a:r>
              <a:rPr lang="en-US" dirty="0" smtClean="0"/>
              <a:t>source. </a:t>
            </a:r>
          </a:p>
          <a:p>
            <a:r>
              <a:rPr lang="en-US" dirty="0" smtClean="0"/>
              <a:t>In </a:t>
            </a:r>
            <a:r>
              <a:rPr lang="en-US" dirty="0"/>
              <a:t>commercial supplement products, vitamin B5 is available as </a:t>
            </a:r>
            <a:r>
              <a:rPr lang="en-US" b="1" dirty="0">
                <a:solidFill>
                  <a:srgbClr val="FF0000"/>
                </a:solidFill>
              </a:rPr>
              <a:t>D-pantothenic acid </a:t>
            </a:r>
            <a:r>
              <a:rPr lang="en-US" dirty="0"/>
              <a:t>and as the synthetic products dexpanthenol (converted in the body to pantothenic acid) or calcium pantothenate. Pantothenic acid is frequently used in combination with other B vitamins in vitamin B complex formulations. </a:t>
            </a:r>
          </a:p>
          <a:p>
            <a:r>
              <a:rPr lang="en-US" dirty="0"/>
              <a:t>Only the </a:t>
            </a:r>
            <a:r>
              <a:rPr lang="en-US" b="1" dirty="0">
                <a:solidFill>
                  <a:srgbClr val="FF0000"/>
                </a:solidFill>
              </a:rPr>
              <a:t>dextrorotatory (D)</a:t>
            </a:r>
            <a:r>
              <a:rPr lang="en-US" dirty="0"/>
              <a:t> isomer of pantothenic acid possesses biologic activity. The levorotatory (L) form may antagonize the effects of the dextrorotatory isomer. </a:t>
            </a:r>
          </a:p>
          <a:p>
            <a:endParaRPr lang="en-US" dirty="0"/>
          </a:p>
        </p:txBody>
      </p:sp>
    </p:spTree>
    <p:extLst>
      <p:ext uri="{BB962C8B-B14F-4D97-AF65-F5344CB8AC3E}">
        <p14:creationId xmlns:p14="http://schemas.microsoft.com/office/powerpoint/2010/main" val="190621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400800"/>
          </a:xfrm>
        </p:spPr>
        <p:txBody>
          <a:bodyPr/>
          <a:lstStyle/>
          <a:p>
            <a:endParaRPr lang="en-US" dirty="0"/>
          </a:p>
        </p:txBody>
      </p:sp>
      <p:sp>
        <p:nvSpPr>
          <p:cNvPr id="3" name="Content Placeholder 2"/>
          <p:cNvSpPr>
            <a:spLocks noGrp="1"/>
          </p:cNvSpPr>
          <p:nvPr>
            <p:ph idx="1"/>
          </p:nvPr>
        </p:nvSpPr>
        <p:spPr>
          <a:xfrm>
            <a:off x="304800" y="228600"/>
            <a:ext cx="8610600" cy="6400800"/>
          </a:xfrm>
        </p:spPr>
        <p:txBody>
          <a:bodyPr>
            <a:normAutofit fontScale="85000" lnSpcReduction="20000"/>
          </a:bodyPr>
          <a:lstStyle/>
          <a:p>
            <a:r>
              <a:rPr lang="en-US" baseline="30000" dirty="0"/>
              <a:t> </a:t>
            </a:r>
            <a:r>
              <a:rPr lang="en-US" b="1" u="sng" dirty="0"/>
              <a:t>Biological role</a:t>
            </a:r>
            <a:endParaRPr lang="en-US" dirty="0"/>
          </a:p>
          <a:p>
            <a:r>
              <a:rPr lang="en-US" dirty="0">
                <a:solidFill>
                  <a:srgbClr val="FF0000"/>
                </a:solidFill>
              </a:rPr>
              <a:t>Only the dextrorotatory (D</a:t>
            </a:r>
            <a:r>
              <a:rPr lang="en-US" dirty="0"/>
              <a:t>) isomer of pantothenic acid possesses biologic </a:t>
            </a:r>
            <a:r>
              <a:rPr lang="en-US" dirty="0" smtClean="0"/>
              <a:t>activity.</a:t>
            </a:r>
          </a:p>
          <a:p>
            <a:r>
              <a:rPr lang="en-US" dirty="0" smtClean="0"/>
              <a:t>Pantothenic </a:t>
            </a:r>
            <a:r>
              <a:rPr lang="en-US" dirty="0"/>
              <a:t>acid is used in the synthesis of </a:t>
            </a:r>
            <a:r>
              <a:rPr lang="en-US" dirty="0">
                <a:hlinkClick r:id="rId2" tooltip="Coenzyme A"/>
              </a:rPr>
              <a:t>coenzyme A</a:t>
            </a:r>
            <a:r>
              <a:rPr lang="en-US" dirty="0"/>
              <a:t> (CoA). Coenzyme A may act as an </a:t>
            </a:r>
            <a:r>
              <a:rPr lang="en-US" b="1" dirty="0">
                <a:solidFill>
                  <a:srgbClr val="00B0F0"/>
                </a:solidFill>
                <a:hlinkClick r:id="rId3" tooltip="Acyl"/>
              </a:rPr>
              <a:t>acyl</a:t>
            </a:r>
            <a:r>
              <a:rPr lang="en-US" b="1" dirty="0">
                <a:solidFill>
                  <a:srgbClr val="00B0F0"/>
                </a:solidFill>
              </a:rPr>
              <a:t> group carrier to form </a:t>
            </a:r>
            <a:r>
              <a:rPr lang="en-US" b="1" dirty="0" smtClean="0">
                <a:solidFill>
                  <a:srgbClr val="00B0F0"/>
                </a:solidFill>
                <a:hlinkClick r:id="rId4" tooltip="Acetyl-CoA"/>
              </a:rPr>
              <a:t>acetyl-CoA</a:t>
            </a:r>
            <a:r>
              <a:rPr lang="en-US" b="1" dirty="0" smtClean="0">
                <a:solidFill>
                  <a:srgbClr val="00B0F0"/>
                </a:solidFill>
              </a:rPr>
              <a:t>. </a:t>
            </a:r>
          </a:p>
          <a:p>
            <a:r>
              <a:rPr lang="en-US" dirty="0" smtClean="0">
                <a:solidFill>
                  <a:srgbClr val="FF0000"/>
                </a:solidFill>
              </a:rPr>
              <a:t>CoA </a:t>
            </a:r>
            <a:r>
              <a:rPr lang="en-US" dirty="0"/>
              <a:t>is important in energy metabolism </a:t>
            </a:r>
            <a:r>
              <a:rPr lang="en-US" dirty="0">
                <a:solidFill>
                  <a:srgbClr val="FF0000"/>
                </a:solidFill>
              </a:rPr>
              <a:t>for pyruvate to enter the </a:t>
            </a:r>
            <a:r>
              <a:rPr lang="en-US" dirty="0">
                <a:hlinkClick r:id="rId5" tooltip="Tricarboxylic acid cycle"/>
              </a:rPr>
              <a:t>tricarboxylic acid cycle</a:t>
            </a:r>
            <a:r>
              <a:rPr lang="en-US" dirty="0"/>
              <a:t> (TCA cycle) as </a:t>
            </a:r>
            <a:r>
              <a:rPr lang="en-US" dirty="0" smtClean="0"/>
              <a:t>acetyl-CoA.</a:t>
            </a:r>
          </a:p>
          <a:p>
            <a:r>
              <a:rPr lang="en-US" dirty="0" smtClean="0"/>
              <a:t> </a:t>
            </a:r>
            <a:r>
              <a:rPr lang="en-US" dirty="0">
                <a:solidFill>
                  <a:srgbClr val="FF0000"/>
                </a:solidFill>
              </a:rPr>
              <a:t>F</a:t>
            </a:r>
            <a:r>
              <a:rPr lang="en-US" dirty="0" smtClean="0">
                <a:solidFill>
                  <a:srgbClr val="FF0000"/>
                </a:solidFill>
              </a:rPr>
              <a:t>or </a:t>
            </a:r>
            <a:r>
              <a:rPr lang="en-US" dirty="0">
                <a:solidFill>
                  <a:srgbClr val="FF0000"/>
                </a:solidFill>
              </a:rPr>
              <a:t>α-ketoglutarate </a:t>
            </a:r>
            <a:r>
              <a:rPr lang="en-US" dirty="0"/>
              <a:t>to be transformed to succinyl-CoA in the cycle. CoA is also important in the biosynthesis of many important compounds such as </a:t>
            </a:r>
            <a:r>
              <a:rPr lang="en-US" dirty="0">
                <a:hlinkClick r:id="rId6" tooltip="Fatty acid"/>
              </a:rPr>
              <a:t>fatty acids</a:t>
            </a:r>
            <a:r>
              <a:rPr lang="en-US" dirty="0"/>
              <a:t>, </a:t>
            </a:r>
            <a:r>
              <a:rPr lang="en-US" dirty="0">
                <a:hlinkClick r:id="rId7" tooltip="Cholesterol"/>
              </a:rPr>
              <a:t>cholesterol</a:t>
            </a:r>
            <a:r>
              <a:rPr lang="en-US" dirty="0"/>
              <a:t>, and </a:t>
            </a:r>
            <a:r>
              <a:rPr lang="en-US" dirty="0">
                <a:hlinkClick r:id="rId8" tooltip="Acetylcholine"/>
              </a:rPr>
              <a:t>acetylcholine</a:t>
            </a:r>
            <a:r>
              <a:rPr lang="en-US" dirty="0"/>
              <a:t>. </a:t>
            </a:r>
            <a:endParaRPr lang="en-US" dirty="0" smtClean="0"/>
          </a:p>
          <a:p>
            <a:r>
              <a:rPr lang="en-US" dirty="0" smtClean="0"/>
              <a:t>Approximately </a:t>
            </a:r>
            <a:r>
              <a:rPr lang="en-US" dirty="0"/>
              <a:t>85% of pantothenic acid (PA) is found in many foods as </a:t>
            </a:r>
            <a:r>
              <a:rPr lang="en-US" dirty="0">
                <a:solidFill>
                  <a:srgbClr val="FF0000"/>
                </a:solidFill>
              </a:rPr>
              <a:t>CoA</a:t>
            </a:r>
            <a:r>
              <a:rPr lang="en-US" dirty="0"/>
              <a:t>, which is an essential constituent, or </a:t>
            </a:r>
            <a:r>
              <a:rPr lang="en-US" dirty="0">
                <a:hlinkClick r:id="rId9"/>
              </a:rPr>
              <a:t>Acyl Carrier Protein</a:t>
            </a:r>
            <a:r>
              <a:rPr lang="en-US" dirty="0"/>
              <a:t> </a:t>
            </a:r>
            <a:r>
              <a:rPr lang="en-US" dirty="0">
                <a:solidFill>
                  <a:srgbClr val="FF0000"/>
                </a:solidFill>
              </a:rPr>
              <a:t>(ACP), </a:t>
            </a:r>
            <a:r>
              <a:rPr lang="en-US" dirty="0"/>
              <a:t>an important component in both fatty acid and polyketide biosynthesis. </a:t>
            </a:r>
          </a:p>
          <a:p>
            <a:endParaRPr lang="en-US" dirty="0"/>
          </a:p>
        </p:txBody>
      </p:sp>
    </p:spTree>
    <p:extLst>
      <p:ext uri="{BB962C8B-B14F-4D97-AF65-F5344CB8AC3E}">
        <p14:creationId xmlns:p14="http://schemas.microsoft.com/office/powerpoint/2010/main" val="153324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54762"/>
          </a:xfrm>
        </p:spPr>
        <p:txBody>
          <a:bodyPr/>
          <a:lstStyle/>
          <a:p>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779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278562"/>
          </a:xfrm>
        </p:spPr>
        <p:txBody>
          <a:bodyPr/>
          <a:lstStyle/>
          <a:p>
            <a:endParaRPr lang="en-US" dirty="0"/>
          </a:p>
        </p:txBody>
      </p:sp>
      <p:sp>
        <p:nvSpPr>
          <p:cNvPr id="3" name="Content Placeholder 2"/>
          <p:cNvSpPr>
            <a:spLocks noGrp="1"/>
          </p:cNvSpPr>
          <p:nvPr>
            <p:ph idx="1"/>
          </p:nvPr>
        </p:nvSpPr>
        <p:spPr>
          <a:xfrm>
            <a:off x="228600" y="228600"/>
            <a:ext cx="8763000" cy="6324600"/>
          </a:xfrm>
        </p:spPr>
        <p:txBody>
          <a:bodyPr>
            <a:normAutofit fontScale="77500" lnSpcReduction="20000"/>
          </a:bodyPr>
          <a:lstStyle/>
          <a:p>
            <a:r>
              <a:rPr lang="en-US" b="1" u="sng" dirty="0"/>
              <a:t>Function</a:t>
            </a:r>
            <a:endParaRPr lang="en-US" dirty="0"/>
          </a:p>
          <a:p>
            <a:r>
              <a:rPr lang="en-US" b="1" u="sng" dirty="0"/>
              <a:t>1-Coenzyme A</a:t>
            </a:r>
            <a:endParaRPr lang="en-US" dirty="0"/>
          </a:p>
          <a:p>
            <a:r>
              <a:rPr lang="en-US" dirty="0"/>
              <a:t>Pantothenic acid is a component of coenzyme A (CoA), an essential </a:t>
            </a:r>
            <a:r>
              <a:rPr lang="en-US" dirty="0">
                <a:hlinkClick r:id="rId2"/>
              </a:rPr>
              <a:t>coenzyme</a:t>
            </a:r>
            <a:r>
              <a:rPr lang="en-US" dirty="0"/>
              <a:t> in a variety of reactions that sustain life. </a:t>
            </a:r>
            <a:endParaRPr lang="en-US" dirty="0" smtClean="0"/>
          </a:p>
          <a:p>
            <a:r>
              <a:rPr lang="en-US" dirty="0" smtClean="0">
                <a:solidFill>
                  <a:srgbClr val="FF0000"/>
                </a:solidFill>
              </a:rPr>
              <a:t>CoA </a:t>
            </a:r>
            <a:r>
              <a:rPr lang="en-US" dirty="0">
                <a:solidFill>
                  <a:srgbClr val="FF0000"/>
                </a:solidFill>
              </a:rPr>
              <a:t>is required for chemical reactions that generate energy from food (fat, carbohydrates, and proteins). </a:t>
            </a:r>
            <a:endParaRPr lang="en-US" dirty="0" smtClean="0">
              <a:solidFill>
                <a:srgbClr val="FF0000"/>
              </a:solidFill>
            </a:endParaRPr>
          </a:p>
          <a:p>
            <a:r>
              <a:rPr lang="en-US" dirty="0" smtClean="0"/>
              <a:t>The </a:t>
            </a:r>
            <a:r>
              <a:rPr lang="en-US" dirty="0"/>
              <a:t>synthesis of essential fats, </a:t>
            </a:r>
            <a:r>
              <a:rPr lang="en-US" dirty="0">
                <a:hlinkClick r:id="rId3"/>
              </a:rPr>
              <a:t>cholesterol</a:t>
            </a:r>
            <a:r>
              <a:rPr lang="en-US" dirty="0"/>
              <a:t>, and </a:t>
            </a:r>
            <a:r>
              <a:rPr lang="en-US" dirty="0">
                <a:hlinkClick r:id="rId4"/>
              </a:rPr>
              <a:t>steroid hormones</a:t>
            </a:r>
            <a:r>
              <a:rPr lang="en-US" dirty="0"/>
              <a:t> requires CoA, as does the synthesis of the </a:t>
            </a:r>
            <a:r>
              <a:rPr lang="en-US" dirty="0">
                <a:hlinkClick r:id="rId5"/>
              </a:rPr>
              <a:t>neurotransmitter</a:t>
            </a:r>
            <a:r>
              <a:rPr lang="en-US" dirty="0"/>
              <a:t>, </a:t>
            </a:r>
            <a:r>
              <a:rPr lang="en-US" dirty="0" smtClean="0"/>
              <a:t>acetylcholine. </a:t>
            </a:r>
          </a:p>
          <a:p>
            <a:endParaRPr lang="en-US" dirty="0" smtClean="0"/>
          </a:p>
          <a:p>
            <a:r>
              <a:rPr lang="en-US" dirty="0" smtClean="0"/>
              <a:t>Heme</a:t>
            </a:r>
            <a:r>
              <a:rPr lang="en-US" dirty="0"/>
              <a:t>, a component of hemoglobin, requires a CoA-containing compound for its synthesis</a:t>
            </a:r>
            <a:r>
              <a:rPr lang="en-US" dirty="0" smtClean="0"/>
              <a:t>.</a:t>
            </a:r>
          </a:p>
          <a:p>
            <a:r>
              <a:rPr lang="en-US" dirty="0" smtClean="0"/>
              <a:t> </a:t>
            </a:r>
          </a:p>
          <a:p>
            <a:r>
              <a:rPr lang="en-US" dirty="0" smtClean="0"/>
              <a:t>Coenzyme </a:t>
            </a:r>
            <a:r>
              <a:rPr lang="en-US" dirty="0"/>
              <a:t>A was named for its role in </a:t>
            </a:r>
            <a:r>
              <a:rPr lang="en-US" dirty="0">
                <a:hlinkClick r:id="rId6"/>
              </a:rPr>
              <a:t>acetylation</a:t>
            </a:r>
            <a:r>
              <a:rPr lang="en-US" dirty="0"/>
              <a:t> reactions. Most acetylated </a:t>
            </a:r>
            <a:r>
              <a:rPr lang="en-US" dirty="0">
                <a:hlinkClick r:id="rId7"/>
              </a:rPr>
              <a:t>proteins</a:t>
            </a:r>
            <a:r>
              <a:rPr lang="en-US" dirty="0"/>
              <a:t> in the body have been modified by the addition of an acetate group that was donated by CoA. Protein acetylation affects the 3-dimensional structure of proteins, potentially altering their function. </a:t>
            </a:r>
          </a:p>
        </p:txBody>
      </p:sp>
    </p:spTree>
    <p:extLst>
      <p:ext uri="{BB962C8B-B14F-4D97-AF65-F5344CB8AC3E}">
        <p14:creationId xmlns:p14="http://schemas.microsoft.com/office/powerpoint/2010/main" val="2171739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78562"/>
          </a:xfrm>
        </p:spPr>
        <p:txBody>
          <a:bodyPr/>
          <a:lstStyle/>
          <a:p>
            <a:endParaRPr lang="en-US" dirty="0"/>
          </a:p>
        </p:txBody>
      </p:sp>
      <p:sp>
        <p:nvSpPr>
          <p:cNvPr id="3" name="Content Placeholder 2"/>
          <p:cNvSpPr>
            <a:spLocks noGrp="1"/>
          </p:cNvSpPr>
          <p:nvPr>
            <p:ph idx="1"/>
          </p:nvPr>
        </p:nvSpPr>
        <p:spPr>
          <a:xfrm>
            <a:off x="228600" y="304800"/>
            <a:ext cx="8686800" cy="6324600"/>
          </a:xfrm>
        </p:spPr>
        <p:txBody>
          <a:bodyPr>
            <a:normAutofit/>
          </a:bodyPr>
          <a:lstStyle/>
          <a:p>
            <a:r>
              <a:rPr lang="en-US" b="1" u="sng" dirty="0"/>
              <a:t>2-Acyl-carrier protein</a:t>
            </a:r>
            <a:endParaRPr lang="en-US" dirty="0"/>
          </a:p>
          <a:p>
            <a:r>
              <a:rPr lang="en-US" dirty="0"/>
              <a:t>The acyl-carrier protein requires pantothenic acid in the form of 4'-phosphopantetheine for its activity as an </a:t>
            </a:r>
            <a:r>
              <a:rPr lang="en-US" dirty="0">
                <a:hlinkClick r:id="rId2"/>
              </a:rPr>
              <a:t>enzyme</a:t>
            </a:r>
            <a:r>
              <a:rPr lang="en-US" dirty="0"/>
              <a:t>. </a:t>
            </a:r>
            <a:endParaRPr lang="en-US" dirty="0" smtClean="0"/>
          </a:p>
          <a:p>
            <a:r>
              <a:rPr lang="en-US" b="1" dirty="0" smtClean="0">
                <a:solidFill>
                  <a:srgbClr val="FF0000"/>
                </a:solidFill>
              </a:rPr>
              <a:t>Both </a:t>
            </a:r>
            <a:r>
              <a:rPr lang="en-US" b="1" dirty="0">
                <a:solidFill>
                  <a:srgbClr val="FF0000"/>
                </a:solidFill>
              </a:rPr>
              <a:t>CoA and the acyl-carrier protein </a:t>
            </a:r>
            <a:r>
              <a:rPr lang="en-US" dirty="0"/>
              <a:t>are required for the synthesis of </a:t>
            </a:r>
            <a:r>
              <a:rPr lang="en-US" dirty="0">
                <a:hlinkClick r:id="rId3"/>
              </a:rPr>
              <a:t>fatty acids</a:t>
            </a:r>
            <a:r>
              <a:rPr lang="en-US" dirty="0"/>
              <a:t>. Fatty acids are a component of some </a:t>
            </a:r>
            <a:r>
              <a:rPr lang="en-US" dirty="0">
                <a:hlinkClick r:id="rId4"/>
              </a:rPr>
              <a:t>lipids</a:t>
            </a:r>
            <a:r>
              <a:rPr lang="en-US" dirty="0"/>
              <a:t>, which are fat molecules essential for normal physiological function. </a:t>
            </a:r>
            <a:endParaRPr lang="en-US" dirty="0" smtClean="0"/>
          </a:p>
          <a:p>
            <a:r>
              <a:rPr lang="en-US" dirty="0" smtClean="0"/>
              <a:t>Among </a:t>
            </a:r>
            <a:r>
              <a:rPr lang="en-US" dirty="0"/>
              <a:t>these essential fats are </a:t>
            </a:r>
            <a:r>
              <a:rPr lang="en-US" b="1" dirty="0">
                <a:solidFill>
                  <a:srgbClr val="FF0000"/>
                </a:solidFill>
              </a:rPr>
              <a:t>sphingolipids, </a:t>
            </a:r>
            <a:r>
              <a:rPr lang="en-US" dirty="0"/>
              <a:t>which are a component of the </a:t>
            </a:r>
            <a:r>
              <a:rPr lang="en-US" dirty="0">
                <a:hlinkClick r:id="rId5"/>
              </a:rPr>
              <a:t>myelin</a:t>
            </a:r>
            <a:r>
              <a:rPr lang="en-US" dirty="0"/>
              <a:t> sheath that enhances nerve transmission. </a:t>
            </a:r>
          </a:p>
        </p:txBody>
      </p:sp>
    </p:spTree>
    <p:extLst>
      <p:ext uri="{BB962C8B-B14F-4D97-AF65-F5344CB8AC3E}">
        <p14:creationId xmlns:p14="http://schemas.microsoft.com/office/powerpoint/2010/main" val="27534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2963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963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430962"/>
          </a:xfrm>
        </p:spPr>
        <p:txBody>
          <a:bodyPr/>
          <a:lstStyle/>
          <a:p>
            <a:r>
              <a:rPr lang="en-US" dirty="0" smtClean="0"/>
              <a:t> </a:t>
            </a:r>
            <a:endParaRPr lang="en-US" dirty="0"/>
          </a:p>
        </p:txBody>
      </p:sp>
      <p:sp>
        <p:nvSpPr>
          <p:cNvPr id="3" name="Content Placeholder 2"/>
          <p:cNvSpPr>
            <a:spLocks noGrp="1"/>
          </p:cNvSpPr>
          <p:nvPr>
            <p:ph idx="1"/>
          </p:nvPr>
        </p:nvSpPr>
        <p:spPr>
          <a:xfrm>
            <a:off x="304800" y="304800"/>
            <a:ext cx="8686800" cy="6400800"/>
          </a:xfrm>
        </p:spPr>
        <p:txBody>
          <a:bodyPr>
            <a:normAutofit fontScale="92500" lnSpcReduction="20000"/>
          </a:bodyPr>
          <a:lstStyle/>
          <a:p>
            <a:r>
              <a:rPr lang="en-US" b="1" u="sng" dirty="0"/>
              <a:t>Absorption</a:t>
            </a:r>
            <a:endParaRPr lang="en-US" dirty="0"/>
          </a:p>
          <a:p>
            <a:r>
              <a:rPr lang="en-US" dirty="0"/>
              <a:t>When found in foods, most </a:t>
            </a:r>
            <a:r>
              <a:rPr lang="en-US" b="1" dirty="0">
                <a:solidFill>
                  <a:srgbClr val="FF0000"/>
                </a:solidFill>
              </a:rPr>
              <a:t>pantothenic acid is in the form of CoA or </a:t>
            </a:r>
            <a:r>
              <a:rPr lang="en-US" b="1" dirty="0">
                <a:solidFill>
                  <a:srgbClr val="FF0000"/>
                </a:solidFill>
                <a:hlinkClick r:id="rId2" tooltip="Acyl carrier protein"/>
              </a:rPr>
              <a:t>acyl carrier protein</a:t>
            </a:r>
            <a:r>
              <a:rPr lang="en-US" b="1" dirty="0">
                <a:solidFill>
                  <a:srgbClr val="FF0000"/>
                </a:solidFill>
              </a:rPr>
              <a:t> (ACP)</a:t>
            </a:r>
            <a:r>
              <a:rPr lang="en-US" b="1" dirty="0"/>
              <a:t>.</a:t>
            </a:r>
            <a:r>
              <a:rPr lang="en-US" dirty="0"/>
              <a:t> For the intestinal cells to absorb this vitamin, </a:t>
            </a:r>
            <a:r>
              <a:rPr lang="en-US" b="1" dirty="0">
                <a:solidFill>
                  <a:srgbClr val="FF0000"/>
                </a:solidFill>
              </a:rPr>
              <a:t>it </a:t>
            </a:r>
            <a:r>
              <a:rPr lang="en-US" sz="3800" b="1" dirty="0">
                <a:solidFill>
                  <a:srgbClr val="FF0000"/>
                </a:solidFill>
              </a:rPr>
              <a:t>must be converted into free pantothenic acid</a:t>
            </a:r>
            <a:r>
              <a:rPr lang="en-US" b="1" dirty="0"/>
              <a:t>.</a:t>
            </a:r>
            <a:r>
              <a:rPr lang="en-US" dirty="0"/>
              <a:t> Within the lumen of the intestine, CoA and ACP are hydrolyzed into 4'-phosphopantetheine. The 4'-phosphopantetheine is then </a:t>
            </a:r>
            <a:r>
              <a:rPr lang="en-US" b="1" dirty="0">
                <a:solidFill>
                  <a:srgbClr val="FF0000"/>
                </a:solidFill>
              </a:rPr>
              <a:t>dephosphorylated into pantetheine</a:t>
            </a:r>
            <a:r>
              <a:rPr lang="en-US" dirty="0"/>
              <a:t>. </a:t>
            </a:r>
            <a:endParaRPr lang="en-US" dirty="0" smtClean="0"/>
          </a:p>
          <a:p>
            <a:r>
              <a:rPr lang="en-US" dirty="0" smtClean="0"/>
              <a:t>Pantetheinase</a:t>
            </a:r>
            <a:r>
              <a:rPr lang="en-US" dirty="0"/>
              <a:t>, an intestinal enzyme, then hydrolyzes pantetheine into free pantothenic acid.</a:t>
            </a:r>
          </a:p>
          <a:p>
            <a:r>
              <a:rPr lang="en-US" dirty="0"/>
              <a:t>Free pantothenic acid is absorbed into intestinal cells via a saturable, </a:t>
            </a:r>
            <a:r>
              <a:rPr lang="en-US" b="1" dirty="0">
                <a:solidFill>
                  <a:srgbClr val="FF0000"/>
                </a:solidFill>
              </a:rPr>
              <a:t>sodium-dependent active transport system</a:t>
            </a:r>
            <a:r>
              <a:rPr lang="en-US" b="1" dirty="0"/>
              <a:t>. </a:t>
            </a:r>
            <a:r>
              <a:rPr lang="en-US" dirty="0"/>
              <a:t>At </a:t>
            </a:r>
            <a:r>
              <a:rPr lang="en-US" b="1" dirty="0"/>
              <a:t>high levels of intake</a:t>
            </a:r>
            <a:r>
              <a:rPr lang="en-US" dirty="0"/>
              <a:t>, when this mechanism is saturated, some pantothenic acid may also be </a:t>
            </a:r>
            <a:r>
              <a:rPr lang="en-US" b="1" dirty="0">
                <a:solidFill>
                  <a:srgbClr val="FF0000"/>
                </a:solidFill>
              </a:rPr>
              <a:t>absorbed via passive diffusion</a:t>
            </a:r>
            <a:r>
              <a:rPr lang="en-US" dirty="0">
                <a:solidFill>
                  <a:srgbClr val="FF0000"/>
                </a:solidFill>
              </a:rPr>
              <a:t>. </a:t>
            </a:r>
            <a:endParaRPr lang="en-US" dirty="0"/>
          </a:p>
        </p:txBody>
      </p:sp>
    </p:spTree>
    <p:extLst>
      <p:ext uri="{BB962C8B-B14F-4D97-AF65-F5344CB8AC3E}">
        <p14:creationId xmlns:p14="http://schemas.microsoft.com/office/powerpoint/2010/main" val="3192999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a:lstStyle/>
          <a:p>
            <a:endParaRPr lang="en-US" dirty="0"/>
          </a:p>
        </p:txBody>
      </p:sp>
      <p:sp>
        <p:nvSpPr>
          <p:cNvPr id="3" name="Content Placeholder 2"/>
          <p:cNvSpPr>
            <a:spLocks noGrp="1"/>
          </p:cNvSpPr>
          <p:nvPr>
            <p:ph idx="1"/>
          </p:nvPr>
        </p:nvSpPr>
        <p:spPr>
          <a:xfrm>
            <a:off x="228600" y="304800"/>
            <a:ext cx="8686800" cy="6324600"/>
          </a:xfrm>
        </p:spPr>
        <p:txBody>
          <a:bodyPr>
            <a:normAutofit fontScale="62500" lnSpcReduction="20000"/>
          </a:bodyPr>
          <a:lstStyle/>
          <a:p>
            <a:r>
              <a:rPr lang="en-US" b="1" u="sng" dirty="0"/>
              <a:t>What does Pantothenic acid do for us?</a:t>
            </a:r>
            <a:endParaRPr lang="en-US" dirty="0"/>
          </a:p>
          <a:p>
            <a:r>
              <a:rPr lang="en-US" b="1" dirty="0" smtClean="0"/>
              <a:t>Coenzyme </a:t>
            </a:r>
            <a:r>
              <a:rPr lang="en-US" b="1" dirty="0"/>
              <a:t>A is vital to synthesize or create:</a:t>
            </a:r>
            <a:endParaRPr lang="en-US" dirty="0"/>
          </a:p>
          <a:p>
            <a:r>
              <a:rPr lang="en-US" b="1" dirty="0">
                <a:solidFill>
                  <a:srgbClr val="FF0000"/>
                </a:solidFill>
              </a:rPr>
              <a:t>1. Essential fats:</a:t>
            </a:r>
            <a:endParaRPr lang="en-US" dirty="0">
              <a:solidFill>
                <a:srgbClr val="FF0000"/>
              </a:solidFill>
            </a:endParaRPr>
          </a:p>
          <a:p>
            <a:r>
              <a:rPr lang="en-US" dirty="0"/>
              <a:t>Essential fats are necessary to the proper functioning of skin, hair, brain cells, nerve protection and transmission</a:t>
            </a:r>
          </a:p>
          <a:p>
            <a:r>
              <a:rPr lang="en-US" b="1" dirty="0">
                <a:solidFill>
                  <a:srgbClr val="FF0000"/>
                </a:solidFill>
              </a:rPr>
              <a:t>2. Cholesterol:</a:t>
            </a:r>
            <a:endParaRPr lang="en-US" dirty="0">
              <a:solidFill>
                <a:srgbClr val="FF0000"/>
              </a:solidFill>
            </a:endParaRPr>
          </a:p>
          <a:p>
            <a:r>
              <a:rPr lang="en-US" dirty="0"/>
              <a:t>Cholesterol is imperative to the bodies survival.</a:t>
            </a:r>
          </a:p>
          <a:p>
            <a:r>
              <a:rPr lang="en-US" b="1" dirty="0">
                <a:solidFill>
                  <a:srgbClr val="FF0000"/>
                </a:solidFill>
              </a:rPr>
              <a:t>3. Steroid hormones:</a:t>
            </a:r>
            <a:endParaRPr lang="en-US" dirty="0">
              <a:solidFill>
                <a:srgbClr val="FF0000"/>
              </a:solidFill>
            </a:endParaRPr>
          </a:p>
          <a:p>
            <a:r>
              <a:rPr lang="en-US" dirty="0"/>
              <a:t>Steroid hormones are steroids that act as hormones but are fat soluble and can cross through the cell membrane to help create energy in the mitochondria (the inner cell).</a:t>
            </a:r>
          </a:p>
          <a:p>
            <a:r>
              <a:rPr lang="en-US" b="1" dirty="0">
                <a:solidFill>
                  <a:srgbClr val="FF0000"/>
                </a:solidFill>
              </a:rPr>
              <a:t>4. The neurotransmitter acetylcholine:</a:t>
            </a:r>
            <a:endParaRPr lang="en-US" dirty="0">
              <a:solidFill>
                <a:srgbClr val="FF0000"/>
              </a:solidFill>
            </a:endParaRPr>
          </a:p>
          <a:p>
            <a:r>
              <a:rPr lang="en-US" dirty="0"/>
              <a:t>When we move the neurotransmitter acetylcholine activates our muscles.  When our hearts beat acetylcholine is involved</a:t>
            </a:r>
          </a:p>
          <a:p>
            <a:r>
              <a:rPr lang="en-US" b="1" dirty="0">
                <a:solidFill>
                  <a:srgbClr val="FF0000"/>
                </a:solidFill>
              </a:rPr>
              <a:t>5. The hormone melatonin:</a:t>
            </a:r>
            <a:endParaRPr lang="en-US" dirty="0">
              <a:solidFill>
                <a:srgbClr val="FF0000"/>
              </a:solidFill>
            </a:endParaRPr>
          </a:p>
          <a:p>
            <a:r>
              <a:rPr lang="en-US" dirty="0"/>
              <a:t>When we get sleepy and fall asleep at about the same time each night it is the chemical called melatonin that induces this sleep.</a:t>
            </a:r>
          </a:p>
          <a:p>
            <a:r>
              <a:rPr lang="en-US" b="1" dirty="0">
                <a:solidFill>
                  <a:srgbClr val="FF0000"/>
                </a:solidFill>
              </a:rPr>
              <a:t>6. The part of hemoglobin called heme:</a:t>
            </a:r>
            <a:endParaRPr lang="en-US" dirty="0">
              <a:solidFill>
                <a:srgbClr val="FF0000"/>
              </a:solidFill>
            </a:endParaRPr>
          </a:p>
          <a:p>
            <a:r>
              <a:rPr lang="en-US" dirty="0"/>
              <a:t>When we bleed we see the dark red colour of the iron rich part of our blood called heme.</a:t>
            </a:r>
          </a:p>
          <a:p>
            <a:r>
              <a:rPr lang="en-US" b="1" dirty="0">
                <a:solidFill>
                  <a:srgbClr val="FF0000"/>
                </a:solidFill>
              </a:rPr>
              <a:t>7. It also helps the liver metabolize and deal with drugs and toxins.</a:t>
            </a:r>
            <a:endParaRPr lang="en-US" dirty="0">
              <a:solidFill>
                <a:srgbClr val="FF0000"/>
              </a:solidFill>
            </a:endParaRPr>
          </a:p>
          <a:p>
            <a:endParaRPr lang="en-US" dirty="0"/>
          </a:p>
        </p:txBody>
      </p:sp>
    </p:spTree>
    <p:extLst>
      <p:ext uri="{BB962C8B-B14F-4D97-AF65-F5344CB8AC3E}">
        <p14:creationId xmlns:p14="http://schemas.microsoft.com/office/powerpoint/2010/main" val="3527063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6354762"/>
          </a:xfrm>
        </p:spPr>
        <p:txBody>
          <a:bodyPr/>
          <a:lstStyle/>
          <a:p>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01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411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a:lstStyle/>
          <a:p>
            <a:endParaRPr lang="en-US" dirty="0"/>
          </a:p>
        </p:txBody>
      </p:sp>
      <p:sp>
        <p:nvSpPr>
          <p:cNvPr id="3" name="Content Placeholder 2"/>
          <p:cNvSpPr>
            <a:spLocks noGrp="1"/>
          </p:cNvSpPr>
          <p:nvPr>
            <p:ph idx="1"/>
          </p:nvPr>
        </p:nvSpPr>
        <p:spPr>
          <a:xfrm>
            <a:off x="228600" y="304800"/>
            <a:ext cx="8686800" cy="6324600"/>
          </a:xfrm>
        </p:spPr>
        <p:txBody>
          <a:bodyPr>
            <a:normAutofit fontScale="85000" lnSpcReduction="20000"/>
          </a:bodyPr>
          <a:lstStyle/>
          <a:p>
            <a:pPr marL="0">
              <a:spcBef>
                <a:spcPts val="0"/>
              </a:spcBef>
            </a:pPr>
            <a:r>
              <a:rPr lang="en-US" sz="4000" b="1" u="sng" dirty="0" smtClean="0">
                <a:effectLst/>
                <a:latin typeface="Times New Roman"/>
                <a:ea typeface="Times New Roman"/>
              </a:rPr>
              <a:t>Deficiency</a:t>
            </a:r>
            <a:endParaRPr lang="en-US" sz="2800" dirty="0" smtClean="0">
              <a:effectLst/>
              <a:latin typeface="Times New Roman"/>
              <a:ea typeface="Times New Roman"/>
            </a:endParaRPr>
          </a:p>
          <a:p>
            <a:pPr marL="0">
              <a:spcBef>
                <a:spcPts val="0"/>
              </a:spcBef>
            </a:pPr>
            <a:r>
              <a:rPr lang="en-US" dirty="0" smtClean="0">
                <a:effectLst/>
                <a:latin typeface="Times New Roman"/>
                <a:ea typeface="Times New Roman"/>
              </a:rPr>
              <a:t>Pantothenic acid deficiency is exceptionally rare and has not been thoroughly studied. In the few cases where deficiency has been seen (victims of starvation and limited volunteer trials), nearly all symptoms can be reversed with the return of pantothenic acid. </a:t>
            </a:r>
            <a:endParaRPr lang="en-US" sz="2800" dirty="0" smtClean="0">
              <a:effectLst/>
              <a:latin typeface="Times New Roman"/>
              <a:ea typeface="Times New Roman"/>
            </a:endParaRPr>
          </a:p>
          <a:p>
            <a:pPr marL="0">
              <a:spcBef>
                <a:spcPts val="0"/>
              </a:spcBef>
            </a:pPr>
            <a:r>
              <a:rPr lang="en-US" b="1" dirty="0" smtClean="0">
                <a:solidFill>
                  <a:srgbClr val="FF0000"/>
                </a:solidFill>
                <a:effectLst/>
                <a:latin typeface="Times New Roman"/>
                <a:ea typeface="Times New Roman"/>
              </a:rPr>
              <a:t>There is impaired energy production</a:t>
            </a:r>
            <a:r>
              <a:rPr lang="en-US" dirty="0" smtClean="0">
                <a:effectLst/>
                <a:latin typeface="Times New Roman"/>
                <a:ea typeface="Times New Roman"/>
              </a:rPr>
              <a:t>, due to low CoA levels, which could cause symptoms of irritability, </a:t>
            </a:r>
            <a:r>
              <a:rPr lang="en-US" u="none" strike="noStrike" dirty="0" smtClean="0">
                <a:solidFill>
                  <a:srgbClr val="0000FF"/>
                </a:solidFill>
                <a:effectLst/>
                <a:latin typeface="Times New Roman"/>
                <a:ea typeface="Times New Roman"/>
                <a:hlinkClick r:id="rId2" tooltip="Fatigue (medical)"/>
              </a:rPr>
              <a:t>fatigue</a:t>
            </a:r>
            <a:r>
              <a:rPr lang="en-US" dirty="0" smtClean="0">
                <a:effectLst/>
                <a:latin typeface="Times New Roman"/>
                <a:ea typeface="Times New Roman"/>
              </a:rPr>
              <a:t>, and </a:t>
            </a:r>
            <a:r>
              <a:rPr lang="en-US" u="none" strike="noStrike" dirty="0" smtClean="0">
                <a:solidFill>
                  <a:srgbClr val="0000FF"/>
                </a:solidFill>
                <a:effectLst/>
                <a:latin typeface="Times New Roman"/>
                <a:ea typeface="Times New Roman"/>
                <a:hlinkClick r:id="rId3" tooltip="Apathy"/>
              </a:rPr>
              <a:t>apathy</a:t>
            </a:r>
            <a:r>
              <a:rPr lang="en-US" dirty="0" smtClean="0">
                <a:effectLst/>
                <a:latin typeface="Times New Roman"/>
                <a:ea typeface="Times New Roman"/>
              </a:rPr>
              <a:t>.</a:t>
            </a:r>
          </a:p>
          <a:p>
            <a:pPr marL="0">
              <a:spcBef>
                <a:spcPts val="0"/>
              </a:spcBef>
            </a:pPr>
            <a:r>
              <a:rPr lang="en-US" b="1" dirty="0" smtClean="0">
                <a:solidFill>
                  <a:srgbClr val="FF0000"/>
                </a:solidFill>
                <a:effectLst/>
                <a:latin typeface="Times New Roman"/>
                <a:ea typeface="Times New Roman"/>
              </a:rPr>
              <a:t> Acetylcholine synthesis is also impaired</a:t>
            </a:r>
            <a:r>
              <a:rPr lang="en-US" dirty="0" smtClean="0">
                <a:effectLst/>
                <a:latin typeface="Times New Roman"/>
                <a:ea typeface="Times New Roman"/>
              </a:rPr>
              <a:t>; therefore, neurological symptoms can also appear in deficiency; they include </a:t>
            </a:r>
            <a:r>
              <a:rPr lang="en-US" dirty="0" err="1" smtClean="0">
                <a:effectLst/>
                <a:latin typeface="Times New Roman"/>
                <a:ea typeface="Times New Roman"/>
              </a:rPr>
              <a:t>numbness,and</a:t>
            </a:r>
            <a:r>
              <a:rPr lang="en-US" dirty="0" smtClean="0">
                <a:effectLst/>
                <a:latin typeface="Times New Roman"/>
                <a:ea typeface="Times New Roman"/>
              </a:rPr>
              <a:t> muscle cramps.</a:t>
            </a:r>
          </a:p>
          <a:p>
            <a:pPr marL="0">
              <a:spcBef>
                <a:spcPts val="0"/>
              </a:spcBef>
            </a:pPr>
            <a:r>
              <a:rPr lang="en-US" dirty="0" smtClean="0">
                <a:effectLst/>
                <a:latin typeface="Times New Roman"/>
                <a:ea typeface="Times New Roman"/>
              </a:rPr>
              <a:t> Deficiency in pantothenic acid can also cause </a:t>
            </a:r>
            <a:r>
              <a:rPr lang="en-US" b="1" u="none" strike="noStrike" dirty="0" smtClean="0">
                <a:solidFill>
                  <a:srgbClr val="0000FF"/>
                </a:solidFill>
                <a:effectLst/>
                <a:latin typeface="Times New Roman"/>
                <a:ea typeface="Times New Roman"/>
                <a:hlinkClick r:id="rId4" tooltip="Hypoglycemia"/>
              </a:rPr>
              <a:t>hypoglycemia</a:t>
            </a:r>
            <a:r>
              <a:rPr lang="en-US" dirty="0" smtClean="0">
                <a:effectLst/>
                <a:latin typeface="Times New Roman"/>
                <a:ea typeface="Times New Roman"/>
              </a:rPr>
              <a:t>, or </a:t>
            </a:r>
            <a:r>
              <a:rPr lang="en-US" b="1" dirty="0" smtClean="0">
                <a:solidFill>
                  <a:srgbClr val="FF0000"/>
                </a:solidFill>
                <a:effectLst/>
                <a:latin typeface="Times New Roman"/>
                <a:ea typeface="Times New Roman"/>
              </a:rPr>
              <a:t>an increased sensitivity </a:t>
            </a:r>
            <a:r>
              <a:rPr lang="en-US" dirty="0" smtClean="0">
                <a:effectLst/>
                <a:latin typeface="Times New Roman"/>
                <a:ea typeface="Times New Roman"/>
              </a:rPr>
              <a:t>to </a:t>
            </a:r>
            <a:r>
              <a:rPr lang="en-US" b="1" u="none" strike="noStrike" dirty="0" smtClean="0">
                <a:solidFill>
                  <a:srgbClr val="0000FF"/>
                </a:solidFill>
                <a:effectLst/>
                <a:latin typeface="Times New Roman"/>
                <a:ea typeface="Times New Roman"/>
                <a:hlinkClick r:id="rId5" tooltip="Insulin"/>
              </a:rPr>
              <a:t>insulin</a:t>
            </a:r>
            <a:r>
              <a:rPr lang="en-US" dirty="0" smtClean="0">
                <a:effectLst/>
                <a:latin typeface="Times New Roman"/>
                <a:ea typeface="Times New Roman"/>
              </a:rPr>
              <a:t>. Insulin receptors are acylated with palmitic acid when they do not want to bind with insulin. Therefore, more insulin will bind to receptors when acylation decreases, causing hypoglycemia. </a:t>
            </a:r>
            <a:endParaRPr lang="en-US" dirty="0"/>
          </a:p>
        </p:txBody>
      </p:sp>
    </p:spTree>
    <p:extLst>
      <p:ext uri="{BB962C8B-B14F-4D97-AF65-F5344CB8AC3E}">
        <p14:creationId xmlns:p14="http://schemas.microsoft.com/office/powerpoint/2010/main" val="252503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endParaRPr lang="en-US" dirty="0"/>
          </a:p>
        </p:txBody>
      </p:sp>
      <p:sp>
        <p:nvSpPr>
          <p:cNvPr id="3" name="Content Placeholder 2"/>
          <p:cNvSpPr>
            <a:spLocks noGrp="1"/>
          </p:cNvSpPr>
          <p:nvPr>
            <p:ph idx="1"/>
          </p:nvPr>
        </p:nvSpPr>
        <p:spPr>
          <a:xfrm>
            <a:off x="457200" y="304800"/>
            <a:ext cx="8229600" cy="6324600"/>
          </a:xfrm>
        </p:spPr>
        <p:txBody>
          <a:bodyPr>
            <a:normAutofit fontScale="92500" lnSpcReduction="20000"/>
          </a:bodyPr>
          <a:lstStyle/>
          <a:p>
            <a:r>
              <a:rPr lang="en-US" dirty="0"/>
              <a:t>Niacin is a precursor to </a:t>
            </a:r>
            <a:r>
              <a:rPr lang="en-US" b="1" dirty="0">
                <a:hlinkClick r:id="rId2" tooltip="Nicotinamide adenine dinucleotide"/>
              </a:rPr>
              <a:t>NAD+/NADH</a:t>
            </a:r>
            <a:r>
              <a:rPr lang="en-US" b="1" dirty="0"/>
              <a:t> and </a:t>
            </a:r>
            <a:r>
              <a:rPr lang="en-US" b="1" dirty="0">
                <a:hlinkClick r:id="rId3" tooltip="NADPH"/>
              </a:rPr>
              <a:t>NADP+/NADPH</a:t>
            </a:r>
            <a:r>
              <a:rPr lang="en-US" dirty="0"/>
              <a:t>, which play essential </a:t>
            </a:r>
            <a:r>
              <a:rPr lang="en-US" dirty="0">
                <a:hlinkClick r:id="rId4" tooltip="Metabolism"/>
              </a:rPr>
              <a:t>metabolic</a:t>
            </a:r>
            <a:r>
              <a:rPr lang="en-US" dirty="0"/>
              <a:t> roles in </a:t>
            </a:r>
            <a:r>
              <a:rPr lang="en-US" dirty="0">
                <a:hlinkClick r:id="rId5" tooltip="Living cell"/>
              </a:rPr>
              <a:t>living cells</a:t>
            </a:r>
            <a:r>
              <a:rPr lang="en-US" dirty="0"/>
              <a:t>. Niacin is involved in both DNA repair, and the production of </a:t>
            </a:r>
            <a:r>
              <a:rPr lang="en-US" dirty="0">
                <a:hlinkClick r:id="rId6" tooltip="Steroid hormone"/>
              </a:rPr>
              <a:t>steroid hormones</a:t>
            </a:r>
            <a:r>
              <a:rPr lang="en-US" dirty="0"/>
              <a:t> in the </a:t>
            </a:r>
            <a:r>
              <a:rPr lang="en-US" dirty="0">
                <a:hlinkClick r:id="rId7" tooltip="Adrenal gland"/>
              </a:rPr>
              <a:t>adrenal gland</a:t>
            </a:r>
            <a:r>
              <a:rPr lang="en-US" dirty="0"/>
              <a:t>.</a:t>
            </a:r>
          </a:p>
          <a:p>
            <a:r>
              <a:rPr lang="en-US" b="1" dirty="0">
                <a:solidFill>
                  <a:srgbClr val="FF0000"/>
                </a:solidFill>
              </a:rPr>
              <a:t>Niacin is a unique vitamin since it can be synthesized from tryptophan, one of the essential amino-acids.</a:t>
            </a:r>
            <a:br>
              <a:rPr lang="en-US" b="1" dirty="0">
                <a:solidFill>
                  <a:srgbClr val="FF0000"/>
                </a:solidFill>
              </a:rPr>
            </a:br>
            <a:r>
              <a:rPr lang="en-US" b="1" dirty="0"/>
              <a:t>It takes 60 g of tryptophan to make 1 g of niacin provided </a:t>
            </a:r>
            <a:r>
              <a:rPr lang="en-US" dirty="0"/>
              <a:t>that the intestinal flora is healthy and the diet contains sufficient amounts of vitamins B2, B6 and proteins.</a:t>
            </a:r>
          </a:p>
          <a:p>
            <a:r>
              <a:rPr lang="en-US" dirty="0"/>
              <a:t>For these reasons, niacin's recommended intake is expressed as niacin equivalents (NE).</a:t>
            </a:r>
            <a:br>
              <a:rPr lang="en-US" dirty="0"/>
            </a:br>
            <a:r>
              <a:rPr lang="en-US" b="1" dirty="0">
                <a:solidFill>
                  <a:srgbClr val="FF0000"/>
                </a:solidFill>
              </a:rPr>
              <a:t>1 niacin equivalents (NE) = 1 mg of niacin or 60 mg of tryptophan</a:t>
            </a:r>
            <a:r>
              <a:rPr lang="en-US" b="1" i="1" dirty="0">
                <a:solidFill>
                  <a:srgbClr val="FF0000"/>
                </a:solidFill>
              </a:rPr>
              <a:t>.</a:t>
            </a:r>
            <a:endParaRPr lang="en-US" dirty="0">
              <a:solidFill>
                <a:srgbClr val="FF0000"/>
              </a:solidFill>
            </a:endParaRPr>
          </a:p>
          <a:p>
            <a:endParaRPr lang="en-US" dirty="0"/>
          </a:p>
        </p:txBody>
      </p:sp>
    </p:spTree>
    <p:extLst>
      <p:ext uri="{BB962C8B-B14F-4D97-AF65-F5344CB8AC3E}">
        <p14:creationId xmlns:p14="http://schemas.microsoft.com/office/powerpoint/2010/main" val="355714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a:lstStyle/>
          <a:p>
            <a:endParaRPr lang="en-US" dirty="0"/>
          </a:p>
        </p:txBody>
      </p:sp>
      <p:sp>
        <p:nvSpPr>
          <p:cNvPr id="3" name="Content Placeholder 2"/>
          <p:cNvSpPr>
            <a:spLocks noGrp="1"/>
          </p:cNvSpPr>
          <p:nvPr>
            <p:ph idx="1"/>
          </p:nvPr>
        </p:nvSpPr>
        <p:spPr>
          <a:xfrm>
            <a:off x="228600" y="228600"/>
            <a:ext cx="8686800" cy="6400800"/>
          </a:xfrm>
        </p:spPr>
        <p:txBody>
          <a:bodyPr>
            <a:normAutofit/>
          </a:bodyPr>
          <a:lstStyle/>
          <a:p>
            <a:r>
              <a:rPr lang="en-US" b="1" u="sng" dirty="0"/>
              <a:t>Food sources</a:t>
            </a:r>
            <a:endParaRPr lang="en-US" b="1" dirty="0"/>
          </a:p>
          <a:p>
            <a:r>
              <a:rPr lang="en-US" dirty="0"/>
              <a:t>Niacin is found in variety of foods, including liver, </a:t>
            </a:r>
            <a:r>
              <a:rPr lang="en-US" dirty="0" smtClean="0"/>
              <a:t>chicken</a:t>
            </a:r>
            <a:r>
              <a:rPr lang="en-US" dirty="0"/>
              <a:t>, beef, fish, cereal, peanuts </a:t>
            </a:r>
            <a:r>
              <a:rPr lang="en-US" dirty="0" smtClean="0"/>
              <a:t>and legumes.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685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50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430962"/>
          </a:xfrm>
        </p:spPr>
        <p:txBody>
          <a:bodyPr/>
          <a:lstStyle/>
          <a:p>
            <a:endParaRPr lang="en-US" dirty="0"/>
          </a:p>
        </p:txBody>
      </p:sp>
      <p:sp>
        <p:nvSpPr>
          <p:cNvPr id="3" name="Content Placeholder 2"/>
          <p:cNvSpPr>
            <a:spLocks noGrp="1"/>
          </p:cNvSpPr>
          <p:nvPr>
            <p:ph idx="1"/>
          </p:nvPr>
        </p:nvSpPr>
        <p:spPr>
          <a:xfrm>
            <a:off x="152400" y="228600"/>
            <a:ext cx="8839200" cy="6477000"/>
          </a:xfrm>
        </p:spPr>
        <p:txBody>
          <a:bodyPr/>
          <a:lstStyle/>
          <a:p>
            <a:r>
              <a:rPr lang="en-US" b="1" u="sng" dirty="0">
                <a:solidFill>
                  <a:srgbClr val="FF0000"/>
                </a:solidFill>
              </a:rPr>
              <a:t>Biosynthesis and chemical </a:t>
            </a:r>
            <a:r>
              <a:rPr lang="en-US" b="1" u="sng" dirty="0" smtClean="0">
                <a:solidFill>
                  <a:srgbClr val="FF0000"/>
                </a:solidFill>
              </a:rPr>
              <a:t>synthesis</a:t>
            </a:r>
            <a:endParaRPr lang="en-US" dirty="0">
              <a:solidFill>
                <a:srgbClr val="FF0000"/>
              </a:solidFill>
            </a:endParaRPr>
          </a:p>
          <a:p>
            <a:r>
              <a:rPr lang="en-US" dirty="0"/>
              <a:t>The </a:t>
            </a:r>
            <a:r>
              <a:rPr lang="en-US" dirty="0">
                <a:hlinkClick r:id="rId2" tooltip="Liver"/>
              </a:rPr>
              <a:t>liver</a:t>
            </a:r>
            <a:r>
              <a:rPr lang="en-US" dirty="0"/>
              <a:t> can synthesize niacin from the essential </a:t>
            </a:r>
            <a:r>
              <a:rPr lang="en-US" dirty="0">
                <a:hlinkClick r:id="rId3" tooltip="Amino acid"/>
              </a:rPr>
              <a:t>amino acid</a:t>
            </a:r>
            <a:r>
              <a:rPr lang="en-US" dirty="0"/>
              <a:t> </a:t>
            </a:r>
            <a:r>
              <a:rPr lang="en-US" dirty="0">
                <a:hlinkClick r:id="rId4" tooltip="Tryptophan"/>
              </a:rPr>
              <a:t>tryptophan</a:t>
            </a:r>
            <a:r>
              <a:rPr lang="en-US" dirty="0"/>
              <a:t>, requiring 60 </a:t>
            </a:r>
            <a:r>
              <a:rPr lang="en-US" dirty="0">
                <a:hlinkClick r:id="rId5" tooltip="Gram"/>
              </a:rPr>
              <a:t>mg</a:t>
            </a:r>
            <a:r>
              <a:rPr lang="en-US" dirty="0"/>
              <a:t> of tryptophan to make one mg of niacin</a:t>
            </a:r>
            <a:r>
              <a:rPr lang="en-US" dirty="0" smtClean="0"/>
              <a:t>.</a:t>
            </a:r>
          </a:p>
          <a:p>
            <a:pPr marL="0" indent="0">
              <a:buNone/>
            </a:pPr>
            <a:r>
              <a:rPr lang="en-US" dirty="0" smtClean="0"/>
              <a:t> </a:t>
            </a:r>
          </a:p>
          <a:p>
            <a:r>
              <a:rPr lang="en-US" dirty="0" smtClean="0"/>
              <a:t>The </a:t>
            </a:r>
            <a:r>
              <a:rPr lang="en-US" dirty="0"/>
              <a:t>5-membered </a:t>
            </a:r>
            <a:r>
              <a:rPr lang="en-US" dirty="0">
                <a:hlinkClick r:id="rId6" tooltip="Aromatic"/>
              </a:rPr>
              <a:t>aromatic</a:t>
            </a:r>
            <a:r>
              <a:rPr lang="en-US" dirty="0"/>
              <a:t> </a:t>
            </a:r>
            <a:r>
              <a:rPr lang="en-US" dirty="0" err="1">
                <a:hlinkClick r:id="rId7" tooltip="Heterocyclic compound"/>
              </a:rPr>
              <a:t>heterocycle</a:t>
            </a:r>
            <a:r>
              <a:rPr lang="en-US" dirty="0"/>
              <a:t> of tryptophan is </a:t>
            </a:r>
            <a:r>
              <a:rPr lang="en-US" b="1" dirty="0">
                <a:solidFill>
                  <a:srgbClr val="FF0000"/>
                </a:solidFill>
              </a:rPr>
              <a:t>cleaved and rearranged </a:t>
            </a:r>
            <a:r>
              <a:rPr lang="en-US" dirty="0"/>
              <a:t>with the </a:t>
            </a:r>
            <a:r>
              <a:rPr lang="en-US" dirty="0">
                <a:hlinkClick r:id="rId3" tooltip="Amino acid"/>
              </a:rPr>
              <a:t>alpha amino group</a:t>
            </a:r>
            <a:r>
              <a:rPr lang="en-US" dirty="0"/>
              <a:t> of tryptophan into the 6-membered aromatic </a:t>
            </a:r>
            <a:r>
              <a:rPr lang="en-US" dirty="0" err="1"/>
              <a:t>heterocycle</a:t>
            </a:r>
            <a:r>
              <a:rPr lang="en-US" dirty="0"/>
              <a:t> of niacin. </a:t>
            </a:r>
          </a:p>
          <a:p>
            <a:endParaRPr lang="en-US" dirty="0"/>
          </a:p>
        </p:txBody>
      </p:sp>
    </p:spTree>
    <p:extLst>
      <p:ext uri="{BB962C8B-B14F-4D97-AF65-F5344CB8AC3E}">
        <p14:creationId xmlns:p14="http://schemas.microsoft.com/office/powerpoint/2010/main" val="2714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33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274638"/>
            <a:ext cx="7696200" cy="6354762"/>
          </a:xfrm>
        </p:spPr>
        <p:txBody>
          <a:bodyPr/>
          <a:lstStyle/>
          <a:p>
            <a:endParaRPr lang="en-US" dirty="0"/>
          </a:p>
        </p:txBody>
      </p:sp>
    </p:spTree>
    <p:extLst>
      <p:ext uri="{BB962C8B-B14F-4D97-AF65-F5344CB8AC3E}">
        <p14:creationId xmlns:p14="http://schemas.microsoft.com/office/powerpoint/2010/main" val="281341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354762"/>
          </a:xfrm>
        </p:spPr>
        <p:txBody>
          <a:bodyPr/>
          <a:lstStyle/>
          <a:p>
            <a:endParaRPr lang="en-US" dirty="0"/>
          </a:p>
        </p:txBody>
      </p:sp>
      <p:sp>
        <p:nvSpPr>
          <p:cNvPr id="3" name="Content Placeholder 2"/>
          <p:cNvSpPr>
            <a:spLocks noGrp="1"/>
          </p:cNvSpPr>
          <p:nvPr>
            <p:ph idx="1"/>
          </p:nvPr>
        </p:nvSpPr>
        <p:spPr>
          <a:xfrm>
            <a:off x="228600" y="304800"/>
            <a:ext cx="8763000" cy="6324600"/>
          </a:xfrm>
        </p:spPr>
        <p:txBody>
          <a:bodyPr>
            <a:normAutofit fontScale="77500" lnSpcReduction="20000"/>
          </a:bodyPr>
          <a:lstStyle/>
          <a:p>
            <a:pPr rtl="1"/>
            <a:r>
              <a:rPr lang="en-US" sz="3600" b="1" u="sng" dirty="0"/>
              <a:t>Biological Active Forms </a:t>
            </a:r>
            <a:endParaRPr lang="en-US" sz="3600" dirty="0"/>
          </a:p>
          <a:p>
            <a:pPr rtl="1"/>
            <a:r>
              <a:rPr lang="ar-IQ" dirty="0"/>
              <a:t>		</a:t>
            </a:r>
            <a:r>
              <a:rPr lang="en-US" dirty="0" smtClean="0"/>
              <a:t> </a:t>
            </a:r>
            <a:r>
              <a:rPr lang="en-US" b="1" i="1" dirty="0" smtClean="0"/>
              <a:t>   </a:t>
            </a:r>
            <a:r>
              <a:rPr lang="en-US" b="1" u="sng" dirty="0"/>
              <a:t>Two such nucleotide active forms are known: </a:t>
            </a:r>
            <a:endParaRPr lang="en-US" dirty="0"/>
          </a:p>
          <a:p>
            <a:pPr rtl="1"/>
            <a:r>
              <a:rPr lang="ar-IQ" dirty="0"/>
              <a:t>	</a:t>
            </a:r>
            <a:endParaRPr lang="en-US" dirty="0"/>
          </a:p>
          <a:p>
            <a:pPr rtl="1"/>
            <a:r>
              <a:rPr lang="en-US" b="1" dirty="0">
                <a:solidFill>
                  <a:srgbClr val="FF0000"/>
                </a:solidFill>
              </a:rPr>
              <a:t>1-Nicotinamide adenine dinucleotide (NAD+) </a:t>
            </a:r>
            <a:r>
              <a:rPr lang="en-US" dirty="0"/>
              <a:t> </a:t>
            </a:r>
          </a:p>
          <a:p>
            <a:pPr rtl="1"/>
            <a:r>
              <a:rPr lang="en-US" dirty="0"/>
              <a:t>The compound contains: </a:t>
            </a:r>
          </a:p>
          <a:p>
            <a:pPr rtl="1"/>
            <a:r>
              <a:rPr lang="en-US" dirty="0"/>
              <a:t>                                        * One molecule of nicotinamide. </a:t>
            </a:r>
          </a:p>
          <a:p>
            <a:pPr rtl="1"/>
            <a:r>
              <a:rPr lang="en-US" dirty="0"/>
              <a:t>                                        *Two molecules of D-ribose. </a:t>
            </a:r>
          </a:p>
          <a:p>
            <a:pPr rtl="1"/>
            <a:r>
              <a:rPr lang="en-US" dirty="0"/>
              <a:t>                                        *Two molecules of phosphoric acid, and </a:t>
            </a:r>
          </a:p>
          <a:p>
            <a:pPr rtl="1"/>
            <a:r>
              <a:rPr lang="en-US" dirty="0"/>
              <a:t>                                        *One molecule of adenine.</a:t>
            </a:r>
          </a:p>
          <a:p>
            <a:pPr rtl="1"/>
            <a:r>
              <a:rPr lang="en-US" dirty="0"/>
              <a:t>  </a:t>
            </a:r>
          </a:p>
          <a:p>
            <a:pPr rtl="1"/>
            <a:r>
              <a:rPr lang="en-US" b="1" dirty="0">
                <a:solidFill>
                  <a:srgbClr val="FF0000"/>
                </a:solidFill>
              </a:rPr>
              <a:t>2-Nicotinamide adenine dinucleotide phosphate (NADP) </a:t>
            </a:r>
            <a:r>
              <a:rPr lang="en-US" dirty="0"/>
              <a:t> </a:t>
            </a:r>
          </a:p>
          <a:p>
            <a:pPr rtl="1"/>
            <a:r>
              <a:rPr lang="en-US" dirty="0"/>
              <a:t>This compound differs from NAD+ in that it contains an additional molecule of phosphoric acid attached to 2-position of D-ribose attached to N-9 of Adenine. The reduced form of either coenzymes is designated by the prefix </a:t>
            </a:r>
            <a:r>
              <a:rPr lang="en-US" dirty="0" err="1"/>
              <a:t>dihydro-nicotinamide</a:t>
            </a:r>
            <a:r>
              <a:rPr lang="en-US" dirty="0"/>
              <a:t> adenine dinucleotide (NADH).</a:t>
            </a:r>
          </a:p>
          <a:p>
            <a:pPr rtl="1"/>
            <a:r>
              <a:rPr lang="ar-IQ" dirty="0"/>
              <a:t> </a:t>
            </a:r>
            <a:endParaRPr lang="en-US" dirty="0"/>
          </a:p>
          <a:p>
            <a:endParaRPr lang="en-US" dirty="0"/>
          </a:p>
        </p:txBody>
      </p:sp>
    </p:spTree>
    <p:extLst>
      <p:ext uri="{BB962C8B-B14F-4D97-AF65-F5344CB8AC3E}">
        <p14:creationId xmlns:p14="http://schemas.microsoft.com/office/powerpoint/2010/main" val="71256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54762"/>
          </a:xfrm>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29599"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608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1391</Words>
  <Application>Microsoft Office PowerPoint</Application>
  <PresentationFormat>On-screen Show (4:3)</PresentationFormat>
  <Paragraphs>103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dell</cp:lastModifiedBy>
  <cp:revision>62</cp:revision>
  <dcterms:created xsi:type="dcterms:W3CDTF">2012-12-29T16:42:17Z</dcterms:created>
  <dcterms:modified xsi:type="dcterms:W3CDTF">2017-12-10T14:44:12Z</dcterms:modified>
</cp:coreProperties>
</file>