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77" r:id="rId2"/>
    <p:sldId id="257" r:id="rId3"/>
    <p:sldId id="259" r:id="rId4"/>
    <p:sldId id="281" r:id="rId5"/>
    <p:sldId id="289" r:id="rId6"/>
    <p:sldId id="282" r:id="rId7"/>
    <p:sldId id="260" r:id="rId8"/>
    <p:sldId id="27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8" r:id="rId17"/>
    <p:sldId id="297" r:id="rId18"/>
    <p:sldId id="299" r:id="rId19"/>
    <p:sldId id="288" r:id="rId20"/>
    <p:sldId id="263" r:id="rId21"/>
    <p:sldId id="264" r:id="rId22"/>
    <p:sldId id="265" r:id="rId23"/>
    <p:sldId id="266" r:id="rId24"/>
    <p:sldId id="286" r:id="rId25"/>
    <p:sldId id="28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7C80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2" autoAdjust="0"/>
    <p:restoredTop sz="9466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B6129-C8BD-4989-8214-60FD2690B2E9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684F9-A097-4BBB-828E-728532C4D2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B0EC-6EDC-47C3-B26A-FF2C9C673A0F}" type="datetimeFigureOut">
              <a:rPr lang="en-US" smtClean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5FDB0-CC67-45C5-850F-6BE1F03213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Immunology</a:t>
            </a:r>
            <a:endParaRPr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1752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Cancer and the Immune System</a:t>
            </a:r>
          </a:p>
          <a:p>
            <a:pPr eaLnBrk="1" hangingPunct="1"/>
            <a:endParaRPr lang="en-US" altLang="en-US" sz="4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81000" y="5791200"/>
            <a:ext cx="2386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Refif</a:t>
            </a:r>
            <a:r>
              <a:rPr lang="en-US" b="1" dirty="0" smtClean="0"/>
              <a:t> S. Al-</a:t>
            </a:r>
            <a:r>
              <a:rPr lang="en-US" b="1" dirty="0" err="1" smtClean="0"/>
              <a:t>Shawk</a:t>
            </a:r>
            <a:r>
              <a:rPr lang="en-US" b="1" dirty="0" smtClean="0"/>
              <a:t> (PhD)</a:t>
            </a:r>
          </a:p>
          <a:p>
            <a:r>
              <a:rPr lang="en-US" b="1" dirty="0" err="1" smtClean="0"/>
              <a:t>Lec</a:t>
            </a:r>
            <a:r>
              <a:rPr lang="en-US" b="1" dirty="0" smtClean="0"/>
              <a:t>. 7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1- T </a:t>
            </a:r>
            <a:r>
              <a:rPr lang="en-US" b="1" dirty="0" smtClean="0"/>
              <a:t>Lymphocytes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en-US" dirty="0" smtClean="0"/>
              <a:t>The </a:t>
            </a:r>
            <a:r>
              <a:rPr lang="en-US" dirty="0" smtClean="0"/>
              <a:t>principal mechanism of adaptive immune protection against tumors is killing of tumor cells by CD8+ CTLs. 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b="1" dirty="0" smtClean="0"/>
              <a:t>CD8+ T cell</a:t>
            </a:r>
            <a:r>
              <a:rPr lang="en-US" dirty="0" smtClean="0"/>
              <a:t> responses specific for tumor antigens may require cross-presentation of the tumor antigens by </a:t>
            </a:r>
            <a:r>
              <a:rPr lang="en-US" dirty="0" err="1" smtClean="0"/>
              <a:t>dendritic</a:t>
            </a:r>
            <a:r>
              <a:rPr lang="en-US" dirty="0" smtClean="0"/>
              <a:t> cells.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b="1" dirty="0" smtClean="0"/>
              <a:t>CD4+</a:t>
            </a:r>
            <a:r>
              <a:rPr lang="en-US" dirty="0" smtClean="0"/>
              <a:t> cells may play a role in anti-tumor immune responses by </a:t>
            </a:r>
            <a:r>
              <a:rPr lang="en-US" u="sng" dirty="0" smtClean="0"/>
              <a:t>providing cytokines for differentiation of naive CD8+ T cel</a:t>
            </a:r>
            <a:r>
              <a:rPr lang="en-US" dirty="0" smtClean="0"/>
              <a:t>ls into </a:t>
            </a:r>
            <a:r>
              <a:rPr lang="en-US" dirty="0" err="1" smtClean="0"/>
              <a:t>effector</a:t>
            </a:r>
            <a:r>
              <a:rPr lang="en-US" dirty="0" smtClean="0"/>
              <a:t> and memory CTLs.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helper T cells specific for tumor antigens </a:t>
            </a:r>
            <a:r>
              <a:rPr lang="en-US" u="sng" dirty="0" smtClean="0"/>
              <a:t>secrete cytokines, such as TNF and IFN-γ</a:t>
            </a:r>
            <a:r>
              <a:rPr lang="en-US" dirty="0" smtClean="0"/>
              <a:t>, that can increase tumor cell class I MHC expression and sensitivity to </a:t>
            </a:r>
            <a:r>
              <a:rPr lang="en-US" dirty="0" err="1" smtClean="0"/>
              <a:t>lysis</a:t>
            </a:r>
            <a:r>
              <a:rPr lang="en-US" dirty="0" smtClean="0"/>
              <a:t> by </a:t>
            </a:r>
            <a:r>
              <a:rPr lang="en-US" dirty="0" smtClean="0"/>
              <a:t>CTLs. </a:t>
            </a:r>
            <a:r>
              <a:rPr lang="en-US" u="sng" dirty="0" smtClean="0"/>
              <a:t>IFN-γ</a:t>
            </a:r>
            <a:r>
              <a:rPr lang="en-US" dirty="0" smtClean="0"/>
              <a:t> </a:t>
            </a:r>
            <a:r>
              <a:rPr lang="en-US" dirty="0" smtClean="0"/>
              <a:t>may also activate macrophages to kill tumor cells.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2- Antibodies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Antibodies may kill tumor cells by activating complement or by </a:t>
            </a:r>
            <a:r>
              <a:rPr lang="en-US" u="sng" dirty="0" smtClean="0"/>
              <a:t>antibody-dependent cell-mediated </a:t>
            </a:r>
            <a:r>
              <a:rPr lang="en-US" u="sng" dirty="0" err="1" smtClean="0"/>
              <a:t>cytotoxicity</a:t>
            </a:r>
            <a:r>
              <a:rPr lang="en-US" dirty="0" smtClean="0"/>
              <a:t>, in which </a:t>
            </a:r>
            <a:r>
              <a:rPr lang="en-US" dirty="0" err="1" smtClean="0"/>
              <a:t>Fc</a:t>
            </a:r>
            <a:r>
              <a:rPr lang="en-US" dirty="0" smtClean="0"/>
              <a:t> receptor–bearing macrophages or NK cells mediate the killing. 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Others called </a:t>
            </a:r>
            <a:r>
              <a:rPr lang="en-US" u="sng" dirty="0" smtClean="0"/>
              <a:t>blocking </a:t>
            </a:r>
            <a:r>
              <a:rPr lang="en-US" u="sng" dirty="0" err="1" smtClean="0"/>
              <a:t>Ab</a:t>
            </a:r>
            <a:r>
              <a:rPr lang="en-US" dirty="0" smtClean="0"/>
              <a:t>, enhance </a:t>
            </a:r>
            <a:r>
              <a:rPr lang="en-US" dirty="0" smtClean="0"/>
              <a:t>tumor </a:t>
            </a:r>
            <a:r>
              <a:rPr lang="en-US" dirty="0" smtClean="0"/>
              <a:t>growth by blocking recognition of </a:t>
            </a:r>
            <a:r>
              <a:rPr lang="en-US" dirty="0" smtClean="0"/>
              <a:t>tumor </a:t>
            </a:r>
            <a:r>
              <a:rPr lang="en-US" dirty="0" smtClean="0"/>
              <a:t>Ag by the host.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Antibodies specific for tumor cell antigens are used for </a:t>
            </a:r>
            <a:r>
              <a:rPr lang="en-US" u="sng" dirty="0" smtClean="0"/>
              <a:t>diagnosis</a:t>
            </a:r>
            <a:r>
              <a:rPr lang="en-US" dirty="0" smtClean="0"/>
              <a:t>, and the antigens are potential targets for antibody </a:t>
            </a:r>
            <a:r>
              <a:rPr lang="en-US" u="sng" dirty="0" smtClean="0"/>
              <a:t>therapy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3- Natural </a:t>
            </a:r>
            <a:r>
              <a:rPr lang="en-US" b="1" dirty="0" smtClean="0"/>
              <a:t>Killer (NK) Cells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NK </a:t>
            </a:r>
            <a:r>
              <a:rPr lang="en-US" dirty="0" smtClean="0"/>
              <a:t>cells kill many types of tumor cells, 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especially cells that have reduced class I MHC expression giving NK cells stimulatory signals (some tumors lose expression of class I MHC molecules, makes the </a:t>
            </a:r>
            <a:r>
              <a:rPr lang="en-US" u="sng" dirty="0" smtClean="0"/>
              <a:t>tumors good targets for NK cells</a:t>
            </a:r>
            <a:r>
              <a:rPr lang="en-US" dirty="0" smtClean="0"/>
              <a:t>.)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express </a:t>
            </a:r>
            <a:r>
              <a:rPr lang="en-US" dirty="0" err="1" smtClean="0"/>
              <a:t>ligands</a:t>
            </a:r>
            <a:r>
              <a:rPr lang="en-US" dirty="0" smtClean="0"/>
              <a:t> for NK cell–activating receptors.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NK cells can be targeted to </a:t>
            </a:r>
            <a:r>
              <a:rPr lang="en-US" u="sng" dirty="0" err="1" smtClean="0"/>
              <a:t>IgG</a:t>
            </a:r>
            <a:r>
              <a:rPr lang="en-US" u="sng" dirty="0" smtClean="0"/>
              <a:t> antibody–coated tumor </a:t>
            </a:r>
            <a:r>
              <a:rPr lang="en-US" dirty="0" smtClean="0"/>
              <a:t>cells by </a:t>
            </a:r>
            <a:r>
              <a:rPr lang="en-US" dirty="0" err="1" smtClean="0"/>
              <a:t>Fc</a:t>
            </a:r>
            <a:r>
              <a:rPr lang="en-US" dirty="0" smtClean="0"/>
              <a:t> receptors.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The </a:t>
            </a:r>
            <a:r>
              <a:rPr lang="en-US" dirty="0" err="1" smtClean="0"/>
              <a:t>tumoricidal</a:t>
            </a:r>
            <a:r>
              <a:rPr lang="en-US" dirty="0" smtClean="0"/>
              <a:t> capacity of NK cells is increased by cytokines, </a:t>
            </a:r>
            <a:r>
              <a:rPr lang="en-US" u="sng" dirty="0" smtClean="0"/>
              <a:t>including interferon-γ (IFN-γ), IL-15, and IL-12,</a:t>
            </a:r>
            <a:r>
              <a:rPr lang="en-US" dirty="0" smtClean="0"/>
              <a:t> and the anti-tumor effects of these cytokines are partly attributable to </a:t>
            </a:r>
            <a:r>
              <a:rPr lang="en-US" u="sng" dirty="0" smtClean="0"/>
              <a:t>stimulation of NK cell activity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IL-2–activated NK cells, called </a:t>
            </a:r>
            <a:r>
              <a:rPr lang="en-US" u="sng" dirty="0" err="1" smtClean="0"/>
              <a:t>lymphokine</a:t>
            </a:r>
            <a:r>
              <a:rPr lang="en-US" u="sng" dirty="0" smtClean="0"/>
              <a:t>-activated killer (LAK) cells</a:t>
            </a:r>
            <a:r>
              <a:rPr lang="en-US" dirty="0" smtClean="0"/>
              <a:t>, are derived by culture of peripheral blood cells or tumor-infiltrating lymphocytes from tumor patients with high doses of IL-2.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4- Macrophages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Macrophages </a:t>
            </a:r>
            <a:r>
              <a:rPr lang="en-US" dirty="0" smtClean="0"/>
              <a:t>are capable of both </a:t>
            </a:r>
            <a:r>
              <a:rPr lang="en-US" u="sng" dirty="0" smtClean="0"/>
              <a:t>inhibiting and promoting the growth and spread of cancers</a:t>
            </a:r>
            <a:r>
              <a:rPr lang="en-US" dirty="0" smtClean="0"/>
              <a:t>, depending on their activation state</a:t>
            </a:r>
            <a:r>
              <a:rPr lang="en-US" dirty="0" smtClean="0"/>
              <a:t>. possible </a:t>
            </a:r>
            <a:r>
              <a:rPr lang="en-US" dirty="0" smtClean="0"/>
              <a:t>mechanism for</a:t>
            </a:r>
            <a:r>
              <a:rPr lang="en-US" b="1" i="1" dirty="0" smtClean="0"/>
              <a:t> </a:t>
            </a:r>
            <a:r>
              <a:rPr lang="en-US" dirty="0" smtClean="0"/>
              <a:t>macrophages activation include </a:t>
            </a:r>
            <a:r>
              <a:rPr lang="en-US" u="sng" dirty="0" smtClean="0"/>
              <a:t>recognition of damage-associated molecular </a:t>
            </a:r>
            <a:r>
              <a:rPr lang="en-US" u="sng" dirty="0" smtClean="0"/>
              <a:t>patterns (DAMP)</a:t>
            </a:r>
            <a:r>
              <a:rPr lang="en-US" dirty="0" smtClean="0"/>
              <a:t> </a:t>
            </a:r>
            <a:r>
              <a:rPr lang="en-US" dirty="0" smtClean="0"/>
              <a:t>from </a:t>
            </a:r>
            <a:r>
              <a:rPr lang="en-US" u="sng" dirty="0" smtClean="0"/>
              <a:t>dying tumor cells </a:t>
            </a:r>
            <a:r>
              <a:rPr lang="en-US" dirty="0" smtClean="0"/>
              <a:t>by macrophage TLRs and other innate immune receptors, and activation of macrophages by IFN-γ produced by tumor-specific T cells.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5- The </a:t>
            </a:r>
            <a:r>
              <a:rPr lang="en-US" b="1" dirty="0" smtClean="0"/>
              <a:t>Role of Cytokines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IFN-γ</a:t>
            </a:r>
            <a:r>
              <a:rPr lang="en-US" dirty="0" smtClean="0"/>
              <a:t>. This cytokine can exert </a:t>
            </a:r>
            <a:r>
              <a:rPr lang="en-US" u="sng" dirty="0" smtClean="0"/>
              <a:t>direct anti-tumor effects on transformed cells, including enhanced class I MHC expression</a:t>
            </a:r>
            <a:r>
              <a:rPr lang="en-US" dirty="0" smtClean="0"/>
              <a:t>, making </a:t>
            </a:r>
            <a:r>
              <a:rPr lang="en-US" dirty="0" err="1" smtClean="0"/>
              <a:t>neoplastic</a:t>
            </a:r>
            <a:r>
              <a:rPr lang="en-US" dirty="0" smtClean="0"/>
              <a:t> cells better targets for CD8+ T cell recognition and destruction. 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The </a:t>
            </a:r>
            <a:r>
              <a:rPr lang="en-US" b="1" dirty="0" smtClean="0"/>
              <a:t>cytokine IL-12</a:t>
            </a:r>
            <a:r>
              <a:rPr lang="en-US" dirty="0" smtClean="0"/>
              <a:t> has ability to enhance anti-tumor immunity by </a:t>
            </a:r>
            <a:r>
              <a:rPr lang="en-US" u="sng" dirty="0" smtClean="0"/>
              <a:t>driving the development to T-cell pathways</a:t>
            </a:r>
            <a:r>
              <a:rPr lang="en-US" dirty="0" smtClean="0"/>
              <a:t>: this cytokine </a:t>
            </a:r>
            <a:r>
              <a:rPr lang="en-US" u="sng" dirty="0" smtClean="0"/>
              <a:t>encourages DCs to activate strong TH1 and CTL responses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The </a:t>
            </a:r>
            <a:r>
              <a:rPr lang="en-US" b="1" dirty="0" smtClean="0"/>
              <a:t>cytokine TNF-α</a:t>
            </a:r>
            <a:r>
              <a:rPr lang="en-US" dirty="0" smtClean="0"/>
              <a:t> was named for its anticancer activity. When it was injected into tumor-bearing animals, it </a:t>
            </a:r>
            <a:r>
              <a:rPr lang="en-US" u="sng" dirty="0" smtClean="0"/>
              <a:t>induced hemorrhage and necrosis of the tumor.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Tumor evasion of the immune system: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4876800" cy="579120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US" b="1" dirty="0" smtClean="0"/>
              <a:t>Escaping </a:t>
            </a:r>
            <a:r>
              <a:rPr lang="en-US" b="1" dirty="0" smtClean="0"/>
              <a:t>Immune Recognition by Loss of Antigen Expression:</a:t>
            </a:r>
            <a:endParaRPr lang="en-US" dirty="0" smtClean="0"/>
          </a:p>
          <a:p>
            <a:pPr algn="just">
              <a:buNone/>
            </a:pPr>
            <a:r>
              <a:rPr lang="en-US" b="1" dirty="0" smtClean="0"/>
              <a:t>     </a:t>
            </a:r>
            <a:r>
              <a:rPr lang="en-US" dirty="0" smtClean="0"/>
              <a:t>Immune responses to tumor cells impart selective pressures that result in the survival and outgrowth of variant tumor cells with reduced immunogenicity, a process that has been</a:t>
            </a:r>
            <a:r>
              <a:rPr lang="en-US" b="1" dirty="0" smtClean="0"/>
              <a:t> called tumor </a:t>
            </a:r>
            <a:r>
              <a:rPr lang="en-US" b="1" dirty="0" err="1" smtClean="0"/>
              <a:t>immunoediting</a:t>
            </a:r>
            <a:r>
              <a:rPr lang="en-US" dirty="0" smtClean="0"/>
              <a:t>. -loss of tumor-specific antigens- class I MHC expression may be </a:t>
            </a:r>
            <a:r>
              <a:rPr lang="en-US" dirty="0" err="1" smtClean="0"/>
              <a:t>downregulated</a:t>
            </a:r>
            <a:r>
              <a:rPr lang="en-US" dirty="0" smtClean="0"/>
              <a:t> on tumor cells so that they cannot be recognized by CTLs.</a:t>
            </a:r>
          </a:p>
          <a:p>
            <a:pPr algn="just">
              <a:buNone/>
            </a:pPr>
            <a:r>
              <a:rPr lang="en-US" dirty="0" smtClean="0"/>
              <a:t> </a:t>
            </a:r>
          </a:p>
        </p:txBody>
      </p:sp>
      <p:pic>
        <p:nvPicPr>
          <p:cNvPr id="5" name="Content Placeholder 3" descr="tumor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1143000"/>
            <a:ext cx="5867400" cy="5493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en-US" b="1" dirty="0" smtClean="0"/>
              <a:t>Active Inhibition of Immune Responses:</a:t>
            </a:r>
            <a:endParaRPr lang="en-US" dirty="0" smtClean="0"/>
          </a:p>
          <a:p>
            <a:pPr lvl="0" algn="just">
              <a:buNone/>
            </a:pPr>
            <a:r>
              <a:rPr lang="en-US" b="1" dirty="0" smtClean="0"/>
              <a:t>     a) Tumors </a:t>
            </a:r>
            <a:r>
              <a:rPr lang="en-US" b="1" dirty="0" smtClean="0"/>
              <a:t>may engage inhibitory mechanisms that suppress immune responses. </a:t>
            </a:r>
            <a:r>
              <a:rPr lang="en-US" dirty="0" smtClean="0"/>
              <a:t>T- cell responses to some tumors are inhibited by the involvement of CTLA-4 one of the inhibitory pathways in T cells </a:t>
            </a:r>
            <a:r>
              <a:rPr lang="en-US" u="sng" dirty="0" smtClean="0"/>
              <a:t>. A possible reason for this role of CTLA-4 is that tumor antigens are presented by APCs in the absence of strong innate immunity and thus with low levels of B7 </a:t>
            </a:r>
            <a:r>
              <a:rPr lang="en-US" u="sng" dirty="0" err="1" smtClean="0"/>
              <a:t>costimulators</a:t>
            </a:r>
            <a:r>
              <a:rPr lang="en-US" dirty="0" smtClean="0"/>
              <a:t>. These low levels may be enough to engage the high-affinity receptor CTLA-4.</a:t>
            </a:r>
          </a:p>
          <a:p>
            <a:pPr lvl="0" algn="just">
              <a:buNone/>
            </a:pPr>
            <a:r>
              <a:rPr lang="en-US" b="1" dirty="0" smtClean="0"/>
              <a:t>     b) Secreted </a:t>
            </a:r>
            <a:r>
              <a:rPr lang="en-US" b="1" dirty="0" smtClean="0"/>
              <a:t>products of tumor cells may suppress anti-tumor immune responses. </a:t>
            </a:r>
            <a:r>
              <a:rPr lang="en-US" dirty="0" smtClean="0"/>
              <a:t>An example of an immunosuppressive tumor product is TGF-β, which is secreted in large quantities by many tumors and inhibits the proliferation and </a:t>
            </a:r>
            <a:r>
              <a:rPr lang="en-US" dirty="0" err="1" smtClean="0"/>
              <a:t>effector</a:t>
            </a:r>
            <a:r>
              <a:rPr lang="en-US" dirty="0" smtClean="0"/>
              <a:t> functions of lymphocytes and macrophages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85000" lnSpcReduction="10000"/>
          </a:bodyPr>
          <a:lstStyle/>
          <a:p>
            <a:pPr lvl="0" algn="just">
              <a:buNone/>
            </a:pPr>
            <a:r>
              <a:rPr lang="en-US" b="1" dirty="0" smtClean="0"/>
              <a:t>    c) Regulatory </a:t>
            </a:r>
            <a:r>
              <a:rPr lang="en-US" b="1" dirty="0" smtClean="0"/>
              <a:t>T cells may suppress T cell responses to tumors. </a:t>
            </a:r>
            <a:r>
              <a:rPr lang="en-US" dirty="0" smtClean="0"/>
              <a:t>A</a:t>
            </a:r>
            <a:r>
              <a:rPr lang="en-US" b="1" dirty="0" smtClean="0"/>
              <a:t> </a:t>
            </a:r>
            <a:r>
              <a:rPr lang="en-US" dirty="0" smtClean="0"/>
              <a:t>numbers of regulatory T cells are increased in tumor-bearing individuals, and these cells can be found in the cellular infiltrates in certain tumors. </a:t>
            </a:r>
          </a:p>
          <a:p>
            <a:pPr lvl="0" algn="just">
              <a:buNone/>
            </a:pPr>
            <a:r>
              <a:rPr lang="en-US" b="1" dirty="0" smtClean="0"/>
              <a:t>    d) Tumor-associated </a:t>
            </a:r>
            <a:r>
              <a:rPr lang="en-US" b="1" dirty="0" smtClean="0"/>
              <a:t>macrophages may promote tumor growth and invasiveness by altering the tissue microenvironment and by suppressing T cell responses</a:t>
            </a:r>
            <a:r>
              <a:rPr lang="en-US" b="1" dirty="0" smtClean="0"/>
              <a:t>.</a:t>
            </a:r>
            <a:r>
              <a:rPr lang="en-US" dirty="0" smtClean="0"/>
              <a:t>*These </a:t>
            </a:r>
            <a:r>
              <a:rPr lang="en-US" dirty="0" smtClean="0"/>
              <a:t>macrophages have an phenotype</a:t>
            </a:r>
            <a:r>
              <a:rPr lang="en-US" b="1" dirty="0" smtClean="0"/>
              <a:t> </a:t>
            </a:r>
            <a:r>
              <a:rPr lang="en-US" dirty="0" smtClean="0"/>
              <a:t>secrete mediators, such as </a:t>
            </a:r>
            <a:r>
              <a:rPr lang="en-US" u="sng" dirty="0" smtClean="0"/>
              <a:t>IL-10 and prostaglandin E2</a:t>
            </a:r>
            <a:r>
              <a:rPr lang="en-US" dirty="0" smtClean="0"/>
              <a:t>, that impair T cell activation and </a:t>
            </a:r>
            <a:r>
              <a:rPr lang="en-US" dirty="0" err="1" smtClean="0"/>
              <a:t>effector</a:t>
            </a:r>
            <a:r>
              <a:rPr lang="en-US" dirty="0" smtClean="0"/>
              <a:t> functions. </a:t>
            </a:r>
            <a:endParaRPr lang="en-US" dirty="0" smtClean="0"/>
          </a:p>
          <a:p>
            <a:pPr lvl="0"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*Conversely</a:t>
            </a:r>
            <a:r>
              <a:rPr lang="en-US" dirty="0" smtClean="0"/>
              <a:t>, tumor-associated macrophages also </a:t>
            </a:r>
            <a:r>
              <a:rPr lang="en-US" u="sng" dirty="0" smtClean="0"/>
              <a:t>secrete factors that promote angiogenesis, such as TGF-β, which may enhance tumor growth.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 smtClean="0"/>
              <a:t>Ab</a:t>
            </a:r>
            <a:r>
              <a:rPr lang="en-US" b="1" dirty="0" smtClean="0"/>
              <a:t> </a:t>
            </a:r>
            <a:r>
              <a:rPr lang="en-US" b="1" dirty="0" smtClean="0"/>
              <a:t>can modulate </a:t>
            </a:r>
            <a:r>
              <a:rPr lang="en-US" b="1" dirty="0" err="1" smtClean="0"/>
              <a:t>tu</a:t>
            </a:r>
            <a:r>
              <a:rPr lang="en-US" b="1" dirty="0" smtClean="0"/>
              <a:t> Ag of which</a:t>
            </a:r>
            <a:r>
              <a:rPr lang="en-US" dirty="0" smtClean="0"/>
              <a:t>, certain </a:t>
            </a:r>
            <a:r>
              <a:rPr lang="en-US" dirty="0" err="1" smtClean="0"/>
              <a:t>tu</a:t>
            </a:r>
            <a:r>
              <a:rPr lang="en-US" dirty="0" smtClean="0"/>
              <a:t> specific Ag have been observed to disappear from the surface of </a:t>
            </a:r>
            <a:r>
              <a:rPr lang="en-US" dirty="0" err="1" smtClean="0"/>
              <a:t>tu</a:t>
            </a:r>
            <a:r>
              <a:rPr lang="en-US" dirty="0" smtClean="0"/>
              <a:t> cell in the presence of serum </a:t>
            </a:r>
            <a:r>
              <a:rPr lang="en-US" dirty="0" err="1" smtClean="0"/>
              <a:t>Ab</a:t>
            </a:r>
            <a:r>
              <a:rPr lang="en-US" dirty="0" smtClean="0"/>
              <a:t> &amp; then re-appear after the </a:t>
            </a:r>
            <a:r>
              <a:rPr lang="en-US" dirty="0" err="1" smtClean="0"/>
              <a:t>Ab</a:t>
            </a:r>
            <a:r>
              <a:rPr lang="en-US" dirty="0" smtClean="0"/>
              <a:t> is no longer present. This is called </a:t>
            </a:r>
            <a:r>
              <a:rPr lang="en-US" b="1" dirty="0" err="1" smtClean="0"/>
              <a:t>Agic</a:t>
            </a:r>
            <a:r>
              <a:rPr lang="en-US" b="1" dirty="0" smtClean="0"/>
              <a:t> modulation.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-32708"/>
            <a:ext cx="6248400" cy="6875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	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8486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Cancer</a:t>
            </a:r>
            <a:r>
              <a:rPr lang="en-US" dirty="0" smtClean="0"/>
              <a:t> is altered self cells that have escaped normal growth regulating mechanisms.</a:t>
            </a:r>
          </a:p>
          <a:p>
            <a:pPr>
              <a:buNone/>
            </a:pPr>
            <a:r>
              <a:rPr lang="en-US" dirty="0" smtClean="0"/>
              <a:t>These cells give rise to clones of cells that can expand to a considerable size, producing a tumor, or </a:t>
            </a:r>
            <a:r>
              <a:rPr lang="en-US" b="1" dirty="0" smtClean="0"/>
              <a:t>neoplasm.</a:t>
            </a:r>
          </a:p>
          <a:p>
            <a:r>
              <a:rPr lang="en-US" dirty="0" smtClean="0"/>
              <a:t>If it does not invade the healthy surrounding tissue it is called </a:t>
            </a:r>
            <a:r>
              <a:rPr lang="en-US" b="1" dirty="0" smtClean="0"/>
              <a:t>benign.</a:t>
            </a:r>
            <a:endParaRPr lang="en-US" dirty="0" smtClean="0"/>
          </a:p>
          <a:p>
            <a:r>
              <a:rPr lang="en-US" dirty="0" smtClean="0"/>
              <a:t>A tumor that continues to grow and becomes progressively invasive is </a:t>
            </a:r>
            <a:r>
              <a:rPr lang="en-US" b="1" dirty="0" smtClean="0"/>
              <a:t>malignant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3733800" cy="5029200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6200000" scaled="0"/>
          </a:gra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b="1" dirty="0">
                <a:solidFill>
                  <a:srgbClr val="FF0000"/>
                </a:solidFill>
              </a:rPr>
              <a:t>Cancer </a:t>
            </a:r>
            <a:r>
              <a:rPr lang="en-US" sz="3800" b="1" dirty="0" smtClean="0">
                <a:solidFill>
                  <a:srgbClr val="FF0000"/>
                </a:solidFill>
              </a:rPr>
              <a:t> immunotherapy</a:t>
            </a:r>
            <a:r>
              <a:rPr lang="en-US" sz="3800" b="1" dirty="0">
                <a:solidFill>
                  <a:srgbClr val="FF0000"/>
                </a:solidFill>
              </a:rPr>
              <a:t>: </a:t>
            </a:r>
            <a:r>
              <a:rPr lang="en-US" b="1" dirty="0">
                <a:solidFill>
                  <a:schemeClr val="bg1"/>
                </a:solidFill>
              </a:rPr>
              <a:t>                    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Approach of treatment is to augment natural defense mechanisms by: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Manipulation </a:t>
            </a:r>
            <a:r>
              <a:rPr lang="en-US" dirty="0">
                <a:solidFill>
                  <a:schemeClr val="bg1"/>
                </a:solidFill>
              </a:rPr>
              <a:t>of </a:t>
            </a:r>
            <a:r>
              <a:rPr lang="en-US" u="sng" dirty="0">
                <a:solidFill>
                  <a:schemeClr val="bg1"/>
                </a:solidFill>
              </a:rPr>
              <a:t>co-stimulatory signal</a:t>
            </a:r>
            <a:r>
              <a:rPr lang="en-US" dirty="0">
                <a:solidFill>
                  <a:schemeClr val="bg1"/>
                </a:solidFill>
              </a:rPr>
              <a:t> through providing signal necessary for activation of CTL precursor.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0"/>
            <a:ext cx="5486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5042118"/>
            <a:ext cx="9144000" cy="1815882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1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Enhancement of APC activity as for e.g. culture of </a:t>
            </a:r>
            <a:r>
              <a:rPr lang="en-US" sz="2800" b="1" dirty="0" err="1" smtClean="0">
                <a:solidFill>
                  <a:schemeClr val="bg1"/>
                </a:solidFill>
              </a:rPr>
              <a:t>dendritic</a:t>
            </a:r>
            <a:r>
              <a:rPr lang="en-US" sz="2800" b="1" dirty="0" smtClean="0">
                <a:solidFill>
                  <a:schemeClr val="bg1"/>
                </a:solidFill>
              </a:rPr>
              <a:t> cell (from peripheral blood ) in the presence of GM-CSF, TNF-α &amp; IL-4.  </a:t>
            </a:r>
            <a:r>
              <a:rPr lang="en-US" sz="2800" dirty="0" smtClean="0">
                <a:solidFill>
                  <a:schemeClr val="bg1"/>
                </a:solidFill>
              </a:rPr>
              <a:t>All these 3 cytokines induce the generation of large number of </a:t>
            </a:r>
            <a:r>
              <a:rPr lang="en-US" sz="2800" dirty="0" err="1" smtClean="0">
                <a:solidFill>
                  <a:schemeClr val="bg1"/>
                </a:solidFill>
              </a:rPr>
              <a:t>dendritic</a:t>
            </a:r>
            <a:r>
              <a:rPr lang="en-US" sz="2800" dirty="0" smtClean="0">
                <a:solidFill>
                  <a:schemeClr val="bg1"/>
                </a:solidFill>
              </a:rPr>
              <a:t> cell. </a:t>
            </a:r>
            <a:endParaRPr lang="ar-IQ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smtClean="0">
                <a:solidFill>
                  <a:schemeClr val="tx1"/>
                </a:solidFill>
              </a:rPr>
              <a:t>Cytokines </a:t>
            </a:r>
            <a:r>
              <a:rPr lang="en-US" dirty="0">
                <a:solidFill>
                  <a:schemeClr val="tx1"/>
                </a:solidFill>
              </a:rPr>
              <a:t>therapy as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A.</a:t>
            </a:r>
            <a:r>
              <a:rPr lang="en-US" dirty="0">
                <a:solidFill>
                  <a:schemeClr val="tx1"/>
                </a:solidFill>
              </a:rPr>
              <a:t>  IFN will ↑ class I </a:t>
            </a:r>
            <a:r>
              <a:rPr lang="en-US" dirty="0" smtClean="0">
                <a:solidFill>
                  <a:schemeClr val="tx1"/>
                </a:solidFill>
              </a:rPr>
              <a:t>MHC. </a:t>
            </a: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B.   </a:t>
            </a:r>
            <a:r>
              <a:rPr lang="en-US" dirty="0">
                <a:solidFill>
                  <a:schemeClr val="tx1"/>
                </a:solidFill>
              </a:rPr>
              <a:t>TNF- α &amp; β which, have direct anti tu </a:t>
            </a:r>
            <a:r>
              <a:rPr lang="en-US" dirty="0" smtClean="0">
                <a:solidFill>
                  <a:schemeClr val="tx1"/>
                </a:solidFill>
              </a:rPr>
              <a:t>activity</a:t>
            </a: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C.   </a:t>
            </a:r>
            <a:r>
              <a:rPr lang="en-US" dirty="0">
                <a:solidFill>
                  <a:schemeClr val="tx1"/>
                </a:solidFill>
              </a:rPr>
              <a:t>IL-2: (in high concentration) will activate one type of NK cell called </a:t>
            </a:r>
            <a:r>
              <a:rPr lang="en-US" b="1" u="sng" dirty="0">
                <a:solidFill>
                  <a:schemeClr val="tx1"/>
                </a:solidFill>
              </a:rPr>
              <a:t>LAK cell</a:t>
            </a:r>
            <a:r>
              <a:rPr lang="en-US" dirty="0">
                <a:solidFill>
                  <a:schemeClr val="tx1"/>
                </a:solidFill>
              </a:rPr>
              <a:t>( lymphocyte activated killer cell), which are activated NK cell with TCR  that kill tu cell &amp; not normal cell. 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So,  Lymphocyte + IL-2 → LAK → tu cell destruction.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Also the tu contain specific lymphocyte that have been infiltrated the tu &amp; have antitu response. These are called </a:t>
            </a:r>
            <a:r>
              <a:rPr lang="en-US" b="1" u="sng" dirty="0">
                <a:solidFill>
                  <a:schemeClr val="tx1"/>
                </a:solidFill>
              </a:rPr>
              <a:t>TILs</a:t>
            </a:r>
            <a:r>
              <a:rPr lang="en-US" dirty="0">
                <a:solidFill>
                  <a:schemeClr val="tx1"/>
                </a:solidFill>
              </a:rPr>
              <a:t> (tu-infiltrating </a:t>
            </a:r>
            <a:r>
              <a:rPr lang="en-US" dirty="0" smtClean="0">
                <a:solidFill>
                  <a:schemeClr val="tx1"/>
                </a:solidFill>
              </a:rPr>
              <a:t>lymphocyte). </a:t>
            </a: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As well, IL-1, 2, 4, 5, 12. GM-CSF. All augment immune response against tu. But the difficulty is that all have </a:t>
            </a:r>
            <a:r>
              <a:rPr lang="en-US" dirty="0" smtClean="0">
                <a:solidFill>
                  <a:schemeClr val="tx1"/>
                </a:solidFill>
              </a:rPr>
              <a:t>S.E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/>
              <a:t>  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dirty="0">
                <a:solidFill>
                  <a:schemeClr val="tx1"/>
                </a:solidFill>
              </a:rPr>
              <a:t> Monoclonal Ab </a:t>
            </a:r>
            <a:r>
              <a:rPr lang="en-US" dirty="0">
                <a:solidFill>
                  <a:schemeClr val="tx1"/>
                </a:solidFill>
              </a:rPr>
              <a:t>as: 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1.     Anti growth factor receptor e.g, anti HER-2 for breast cancer. 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2.     Anti to tu specific </a:t>
            </a:r>
            <a:r>
              <a:rPr lang="en-US" dirty="0" smtClean="0">
                <a:solidFill>
                  <a:schemeClr val="tx1"/>
                </a:solidFill>
              </a:rPr>
              <a:t>Ag, that </a:t>
            </a:r>
            <a:r>
              <a:rPr lang="en-US" dirty="0">
                <a:solidFill>
                  <a:schemeClr val="tx1"/>
                </a:solidFill>
              </a:rPr>
              <a:t>is coupled with radio-isotopes, which is called </a:t>
            </a:r>
            <a:r>
              <a:rPr lang="en-US" b="1" dirty="0">
                <a:solidFill>
                  <a:schemeClr val="tx1"/>
                </a:solidFill>
              </a:rPr>
              <a:t>guided missile therapy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3.     Also the use of what is called </a:t>
            </a:r>
            <a:r>
              <a:rPr lang="en-US" b="1" dirty="0" err="1" smtClean="0">
                <a:solidFill>
                  <a:schemeClr val="tx1"/>
                </a:solidFill>
              </a:rPr>
              <a:t>immunotoxin</a:t>
            </a:r>
            <a:r>
              <a:rPr lang="en-US" b="1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chemeClr val="tx1"/>
                </a:solidFill>
              </a:rPr>
              <a:t>diphtheria toxin ).</a:t>
            </a: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4.     BCG vaccine used to boost tu immunity by activating macrophage &amp; ↑   the expression of various cytokine. 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  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 </a:t>
            </a:r>
            <a:r>
              <a:rPr lang="en-US" dirty="0">
                <a:solidFill>
                  <a:schemeClr val="tx1"/>
                </a:solidFill>
              </a:rPr>
              <a:t>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noFill/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/>
              <a:t>Tu vaccine:</a:t>
            </a:r>
            <a:r>
              <a:rPr lang="en-US" sz="4000" dirty="0"/>
              <a:t> </a:t>
            </a:r>
            <a:endParaRPr lang="en-US" sz="4000" dirty="0" smtClean="0"/>
          </a:p>
          <a:p>
            <a:pPr algn="just">
              <a:buNone/>
            </a:pPr>
            <a:r>
              <a:rPr lang="en-US" dirty="0" smtClean="0"/>
              <a:t>aim </a:t>
            </a:r>
            <a:r>
              <a:rPr lang="en-US" dirty="0"/>
              <a:t>is to focus the cellular arm of immune system against the tu – associated Ag that, exist in the body. So if immune system recognizes this Ag, it will act against it. </a:t>
            </a:r>
          </a:p>
          <a:p>
            <a:pPr algn="just"/>
            <a:r>
              <a:rPr lang="en-US" b="1" dirty="0"/>
              <a:t>So tu Ag + cell contain MHC I (dendritic cell) → Hybrid → immunogen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r>
              <a:rPr lang="en-US" dirty="0" smtClean="0"/>
              <a:t>The </a:t>
            </a:r>
            <a:r>
              <a:rPr lang="en-US" dirty="0"/>
              <a:t>advantage of this is that, the hybrid cell has the Ag presenting capability of a dendritic cell but, also contains the Ag from the patient’s tu cell, then dendritic cell process tu Ag &amp; present it to immune system of the patient.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umor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305799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165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i="1" dirty="0" smtClean="0"/>
              <a:t>Mutation of cells caused by various </a:t>
            </a:r>
            <a:r>
              <a:rPr lang="en-US" i="1" u="sng" dirty="0" smtClean="0"/>
              <a:t>physical agents</a:t>
            </a:r>
            <a:r>
              <a:rPr lang="en-US" i="1" dirty="0" smtClean="0"/>
              <a:t> (UV light &amp; ionizing irradiation). </a:t>
            </a:r>
            <a:r>
              <a:rPr lang="en-US" i="1" u="sng" dirty="0" smtClean="0"/>
              <a:t>Chemical  agents</a:t>
            </a:r>
            <a:r>
              <a:rPr lang="en-US" i="1" dirty="0" smtClean="0"/>
              <a:t> (</a:t>
            </a:r>
            <a:r>
              <a:rPr lang="en-US" i="1" dirty="0" err="1" smtClean="0"/>
              <a:t>alkylating</a:t>
            </a:r>
            <a:r>
              <a:rPr lang="en-US" i="1" dirty="0" smtClean="0"/>
              <a:t> agents</a:t>
            </a:r>
            <a:r>
              <a:rPr lang="en-US" i="1" dirty="0" smtClean="0"/>
              <a:t>) or other inducers</a:t>
            </a:r>
            <a:endParaRPr lang="ar-IQ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These </a:t>
            </a:r>
            <a:r>
              <a:rPr lang="en-US" dirty="0"/>
              <a:t>chemical &amp; </a:t>
            </a:r>
            <a:r>
              <a:rPr lang="en-US" dirty="0" smtClean="0"/>
              <a:t>physical agents </a:t>
            </a:r>
            <a:r>
              <a:rPr lang="en-US" dirty="0"/>
              <a:t>that induce tu are called </a:t>
            </a:r>
            <a:r>
              <a:rPr lang="en-US" b="1" dirty="0"/>
              <a:t>carcinogen</a:t>
            </a:r>
            <a:r>
              <a:rPr lang="en-US" dirty="0"/>
              <a:t>, of which, if it induces 2 separate tu at different sites in the same patient → the tu Ag are distinct, so, the immune response to one tu does not protect against other tu. I.e. they were highly specific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 </a:t>
            </a:r>
            <a:endParaRPr lang="en-US" dirty="0"/>
          </a:p>
          <a:p>
            <a:pPr algn="just">
              <a:buNone/>
            </a:pPr>
            <a:r>
              <a:rPr lang="en-US" dirty="0"/>
              <a:t>In contrast, in </a:t>
            </a:r>
            <a:r>
              <a:rPr lang="en-US" u="sng" dirty="0"/>
              <a:t>virally</a:t>
            </a:r>
            <a:r>
              <a:rPr lang="en-US" dirty="0"/>
              <a:t> induced tu , the tu express tu Ag that, were shared by all tu induced by the same virus, even if in different site, i.e. there is cross-reaction, while, tu cell induced by different viruses do not cross-react. </a:t>
            </a:r>
          </a:p>
          <a:p>
            <a:pPr algn="just">
              <a:buNone/>
            </a:pPr>
            <a:r>
              <a:rPr lang="en-US" dirty="0"/>
              <a:t>                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umor 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7711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TUMOR ANTIGENS</a:t>
            </a:r>
          </a:p>
          <a:p>
            <a:pPr algn="just">
              <a:buNone/>
            </a:pPr>
            <a:r>
              <a:rPr lang="en-US" dirty="0" smtClean="0"/>
              <a:t>    The classification </a:t>
            </a:r>
            <a:r>
              <a:rPr lang="en-US" dirty="0" smtClean="0"/>
              <a:t>of tumor antigens was based </a:t>
            </a:r>
            <a:r>
              <a:rPr lang="en-US" dirty="0" smtClean="0"/>
              <a:t>on their </a:t>
            </a:r>
            <a:r>
              <a:rPr lang="en-US" dirty="0" smtClean="0"/>
              <a:t>patterns of </a:t>
            </a:r>
            <a:r>
              <a:rPr lang="en-US" dirty="0" smtClean="0"/>
              <a:t>expression:</a:t>
            </a:r>
          </a:p>
          <a:p>
            <a:pPr algn="just"/>
            <a:r>
              <a:rPr lang="en-US" dirty="0" smtClean="0"/>
              <a:t> </a:t>
            </a:r>
            <a:r>
              <a:rPr lang="en-US" dirty="0" smtClean="0"/>
              <a:t>Antigens that are </a:t>
            </a:r>
            <a:r>
              <a:rPr lang="en-US" dirty="0" smtClean="0"/>
              <a:t>expressed on </a:t>
            </a:r>
            <a:r>
              <a:rPr lang="en-US" b="1" dirty="0" smtClean="0">
                <a:solidFill>
                  <a:srgbClr val="00B0F0"/>
                </a:solidFill>
              </a:rPr>
              <a:t>tumor cells </a:t>
            </a:r>
            <a:r>
              <a:rPr lang="en-US" dirty="0" smtClean="0"/>
              <a:t>but not on normal cells are called </a:t>
            </a:r>
            <a:r>
              <a:rPr lang="en-US" b="1" dirty="0" smtClean="0"/>
              <a:t>tumor specific antigens</a:t>
            </a:r>
            <a:r>
              <a:rPr lang="en-US" b="1" dirty="0" smtClean="0"/>
              <a:t>; some of these antigens are </a:t>
            </a:r>
            <a:r>
              <a:rPr lang="en-US" b="1" dirty="0" smtClean="0"/>
              <a:t>unique </a:t>
            </a:r>
            <a:r>
              <a:rPr lang="en-US" dirty="0" smtClean="0"/>
              <a:t>to </a:t>
            </a:r>
            <a:r>
              <a:rPr lang="en-US" dirty="0" smtClean="0"/>
              <a:t>individual tumors, whereas others are shared </a:t>
            </a:r>
            <a:r>
              <a:rPr lang="en-US" dirty="0" smtClean="0"/>
              <a:t>among tumors </a:t>
            </a:r>
            <a:r>
              <a:rPr lang="en-US" dirty="0" smtClean="0"/>
              <a:t>of the same type. </a:t>
            </a:r>
            <a:endParaRPr lang="en-US" dirty="0" smtClean="0"/>
          </a:p>
          <a:p>
            <a:pPr algn="just"/>
            <a:r>
              <a:rPr lang="en-US" dirty="0" smtClean="0"/>
              <a:t>Tumor </a:t>
            </a:r>
            <a:r>
              <a:rPr lang="en-US" dirty="0" smtClean="0"/>
              <a:t>antigens that are </a:t>
            </a:r>
            <a:r>
              <a:rPr lang="en-US" dirty="0" smtClean="0"/>
              <a:t>also expressed </a:t>
            </a:r>
            <a:r>
              <a:rPr lang="en-US" dirty="0" smtClean="0"/>
              <a:t>on </a:t>
            </a:r>
            <a:r>
              <a:rPr lang="en-US" b="1" dirty="0" smtClean="0">
                <a:solidFill>
                  <a:srgbClr val="00B0F0"/>
                </a:solidFill>
              </a:rPr>
              <a:t>normal cells</a:t>
            </a:r>
            <a:r>
              <a:rPr lang="en-US" dirty="0" smtClean="0"/>
              <a:t> are called </a:t>
            </a:r>
            <a:r>
              <a:rPr lang="en-US" b="1" dirty="0" smtClean="0"/>
              <a:t>tumor-associated antigens</a:t>
            </a:r>
            <a:r>
              <a:rPr lang="en-US" b="1" dirty="0" smtClean="0"/>
              <a:t>; in most cases, these antigens are normal </a:t>
            </a:r>
            <a:r>
              <a:rPr lang="en-US" b="1" dirty="0" smtClean="0"/>
              <a:t>cellular </a:t>
            </a:r>
            <a:r>
              <a:rPr lang="en-US" dirty="0" smtClean="0"/>
              <a:t>constituents </a:t>
            </a:r>
            <a:r>
              <a:rPr lang="en-US" dirty="0" smtClean="0"/>
              <a:t>whose expression is aberrant or </a:t>
            </a:r>
            <a:r>
              <a:rPr lang="en-US" dirty="0" err="1" smtClean="0"/>
              <a:t>dysregulated</a:t>
            </a:r>
            <a:r>
              <a:rPr lang="en-US" dirty="0" smtClean="0"/>
              <a:t> in </a:t>
            </a:r>
            <a:r>
              <a:rPr lang="en-US" dirty="0" smtClean="0"/>
              <a:t>tumors.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umor 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3450" y="0"/>
            <a:ext cx="9170899" cy="670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u="sng" dirty="0" smtClean="0"/>
              <a:t>Tumor  </a:t>
            </a:r>
            <a:r>
              <a:rPr lang="en-US" b="1" u="sng" dirty="0"/>
              <a:t>Ag</a:t>
            </a:r>
            <a:r>
              <a:rPr lang="en-US" b="1" u="sng" dirty="0" smtClean="0"/>
              <a:t>:</a:t>
            </a:r>
            <a:endParaRPr lang="en-US" dirty="0"/>
          </a:p>
          <a:p>
            <a:pPr algn="just"/>
            <a:r>
              <a:rPr lang="en-US" dirty="0"/>
              <a:t>  </a:t>
            </a:r>
            <a:r>
              <a:rPr lang="en-US" b="1" u="sng" dirty="0" err="1" smtClean="0"/>
              <a:t>Tu</a:t>
            </a:r>
            <a:r>
              <a:rPr lang="en-US" b="1" u="sng" dirty="0" smtClean="0"/>
              <a:t> </a:t>
            </a:r>
            <a:r>
              <a:rPr lang="en-US" b="1" u="sng" dirty="0"/>
              <a:t>specific transformation Ag (TSTA),</a:t>
            </a:r>
            <a:r>
              <a:rPr lang="en-US" dirty="0"/>
              <a:t> which, is unique to tu cell &amp; not found in normal cell. </a:t>
            </a:r>
          </a:p>
          <a:p>
            <a:pPr algn="just"/>
            <a:r>
              <a:rPr lang="en-US" dirty="0"/>
              <a:t>   </a:t>
            </a:r>
            <a:r>
              <a:rPr lang="en-US" b="1" u="sng" dirty="0" smtClean="0"/>
              <a:t>Tu </a:t>
            </a:r>
            <a:r>
              <a:rPr lang="en-US" b="1" u="sng" dirty="0"/>
              <a:t>associated transplantation Ag</a:t>
            </a:r>
            <a:r>
              <a:rPr lang="en-US" dirty="0"/>
              <a:t> (TATA), which is not unique to tu but, may be protein that expressed on normal cell  </a:t>
            </a:r>
            <a:r>
              <a:rPr lang="en-US" dirty="0" smtClean="0"/>
              <a:t>also, </a:t>
            </a:r>
            <a:r>
              <a:rPr lang="en-US" dirty="0"/>
              <a:t>which are: </a:t>
            </a:r>
          </a:p>
          <a:p>
            <a:pPr algn="just">
              <a:buNone/>
            </a:pPr>
            <a:r>
              <a:rPr lang="en-US" b="1" dirty="0"/>
              <a:t>1.   </a:t>
            </a:r>
            <a:r>
              <a:rPr lang="en-US" dirty="0" err="1" smtClean="0"/>
              <a:t>Oncofetal</a:t>
            </a:r>
            <a:r>
              <a:rPr lang="en-US" dirty="0" smtClean="0"/>
              <a:t> </a:t>
            </a:r>
            <a:r>
              <a:rPr lang="en-US" dirty="0"/>
              <a:t>Ag as, </a:t>
            </a:r>
            <a:r>
              <a:rPr lang="en-US" b="1" dirty="0"/>
              <a:t>*</a:t>
            </a:r>
            <a:r>
              <a:rPr lang="en-US" dirty="0"/>
              <a:t> Alpha-fetoprotein (AFP), that is normally present only during fetal life so, if it ↑ in adult life, it indicate liver cancer. </a:t>
            </a:r>
            <a:r>
              <a:rPr lang="en-US" dirty="0" smtClean="0"/>
              <a:t>     </a:t>
            </a:r>
            <a:r>
              <a:rPr lang="en-US" dirty="0"/>
              <a:t>                       </a:t>
            </a: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</a:t>
            </a:r>
            <a:r>
              <a:rPr lang="en-US" dirty="0"/>
              <a:t> </a:t>
            </a:r>
            <a:r>
              <a:rPr lang="en-US" b="1" dirty="0" smtClean="0"/>
              <a:t>*</a:t>
            </a:r>
            <a:r>
              <a:rPr lang="en-US" dirty="0" smtClean="0"/>
              <a:t> </a:t>
            </a:r>
            <a:r>
              <a:rPr lang="en-US" dirty="0"/>
              <a:t>Carcinoembryonic Ag (CEA) which, if ↑ in adult so, indicate colorectal carcinoma. </a:t>
            </a:r>
          </a:p>
          <a:p>
            <a:pPr algn="just">
              <a:buNone/>
            </a:pPr>
            <a:r>
              <a:rPr lang="en-US" b="1" dirty="0"/>
              <a:t>2.</a:t>
            </a:r>
            <a:r>
              <a:rPr lang="en-US" dirty="0"/>
              <a:t> Over expression of normal Ag, as growth factor &amp; growth factor receptor.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umor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458195"/>
            <a:ext cx="4876800" cy="60188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IMMUNE RESPONSES TO TUMORS</a:t>
            </a:r>
            <a:endParaRPr lang="en-US" dirty="0" smtClean="0"/>
          </a:p>
          <a:p>
            <a:pPr algn="just"/>
            <a:r>
              <a:rPr lang="en-US" dirty="0" smtClean="0"/>
              <a:t>Adaptive immune responses, mainly mediated by T cells, have been shown to control the development and progression of malignant tumors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                            HOW</a:t>
            </a:r>
            <a:r>
              <a:rPr lang="en-US" dirty="0" smtClean="0"/>
              <a:t>??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</TotalTime>
  <Words>1151</Words>
  <Application>Microsoft Office PowerPoint</Application>
  <PresentationFormat>On-screen Show (4:3)</PresentationFormat>
  <Paragraphs>86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Immunology</vt:lpstr>
      <vt:lpstr>   </vt:lpstr>
      <vt:lpstr>Slide 3</vt:lpstr>
      <vt:lpstr>Slide 4</vt:lpstr>
      <vt:lpstr>Slide 5</vt:lpstr>
      <vt:lpstr>Slide 6</vt:lpstr>
      <vt:lpstr>Slide 7</vt:lpstr>
      <vt:lpstr>Slide 8</vt:lpstr>
      <vt:lpstr>Slide 9</vt:lpstr>
      <vt:lpstr>1- T Lymphocytes </vt:lpstr>
      <vt:lpstr>2- Antibodies </vt:lpstr>
      <vt:lpstr>3- Natural Killer (NK) Cells </vt:lpstr>
      <vt:lpstr>4- Macrophages </vt:lpstr>
      <vt:lpstr>5- The Role of Cytokines  </vt:lpstr>
      <vt:lpstr>Tumor evasion of the immune system: 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Tumor immunology   Dr. Maysoon Ali Saleem  </dc:title>
  <dc:creator>SEC</dc:creator>
  <cp:lastModifiedBy>Refif</cp:lastModifiedBy>
  <cp:revision>68</cp:revision>
  <dcterms:created xsi:type="dcterms:W3CDTF">2009-12-23T14:55:31Z</dcterms:created>
  <dcterms:modified xsi:type="dcterms:W3CDTF">2017-12-04T19:28:29Z</dcterms:modified>
</cp:coreProperties>
</file>