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4" r:id="rId14"/>
    <p:sldId id="269" r:id="rId15"/>
    <p:sldId id="270" r:id="rId16"/>
    <p:sldId id="271" r:id="rId17"/>
    <p:sldId id="272" r:id="rId18"/>
    <p:sldId id="273" r:id="rId1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2979FF9D-41CF-4633-B1BD-7F2A4C0B8B95}" type="datetimeFigureOut">
              <a:rPr lang="ar-IQ" smtClean="0"/>
              <a:t>12/03/1439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C9D1174-277D-4C77-BD8C-700D60F5EF55}" type="slidenum">
              <a:rPr lang="ar-IQ" smtClean="0"/>
              <a:t>‹#›</a:t>
            </a:fld>
            <a:endParaRPr lang="ar-IQ"/>
          </a:p>
        </p:txBody>
      </p:sp>
    </p:spTree>
    <p:extLst>
      <p:ext uri="{BB962C8B-B14F-4D97-AF65-F5344CB8AC3E}">
        <p14:creationId xmlns:p14="http://schemas.microsoft.com/office/powerpoint/2010/main" val="411979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979FF9D-41CF-4633-B1BD-7F2A4C0B8B95}" type="datetimeFigureOut">
              <a:rPr lang="ar-IQ" smtClean="0"/>
              <a:t>12/03/1439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C9D1174-277D-4C77-BD8C-700D60F5EF55}" type="slidenum">
              <a:rPr lang="ar-IQ" smtClean="0"/>
              <a:t>‹#›</a:t>
            </a:fld>
            <a:endParaRPr lang="ar-IQ"/>
          </a:p>
        </p:txBody>
      </p:sp>
    </p:spTree>
    <p:extLst>
      <p:ext uri="{BB962C8B-B14F-4D97-AF65-F5344CB8AC3E}">
        <p14:creationId xmlns:p14="http://schemas.microsoft.com/office/powerpoint/2010/main" val="2973611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979FF9D-41CF-4633-B1BD-7F2A4C0B8B95}" type="datetimeFigureOut">
              <a:rPr lang="ar-IQ" smtClean="0"/>
              <a:t>12/03/1439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C9D1174-277D-4C77-BD8C-700D60F5EF55}" type="slidenum">
              <a:rPr lang="ar-IQ" smtClean="0"/>
              <a:t>‹#›</a:t>
            </a:fld>
            <a:endParaRPr lang="ar-IQ"/>
          </a:p>
        </p:txBody>
      </p:sp>
    </p:spTree>
    <p:extLst>
      <p:ext uri="{BB962C8B-B14F-4D97-AF65-F5344CB8AC3E}">
        <p14:creationId xmlns:p14="http://schemas.microsoft.com/office/powerpoint/2010/main" val="3337680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979FF9D-41CF-4633-B1BD-7F2A4C0B8B95}" type="datetimeFigureOut">
              <a:rPr lang="ar-IQ" smtClean="0"/>
              <a:t>12/03/1439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C9D1174-277D-4C77-BD8C-700D60F5EF55}" type="slidenum">
              <a:rPr lang="ar-IQ" smtClean="0"/>
              <a:t>‹#›</a:t>
            </a:fld>
            <a:endParaRPr lang="ar-IQ"/>
          </a:p>
        </p:txBody>
      </p:sp>
    </p:spTree>
    <p:extLst>
      <p:ext uri="{BB962C8B-B14F-4D97-AF65-F5344CB8AC3E}">
        <p14:creationId xmlns:p14="http://schemas.microsoft.com/office/powerpoint/2010/main" val="298726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79FF9D-41CF-4633-B1BD-7F2A4C0B8B95}" type="datetimeFigureOut">
              <a:rPr lang="ar-IQ" smtClean="0"/>
              <a:t>12/03/1439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C9D1174-277D-4C77-BD8C-700D60F5EF55}" type="slidenum">
              <a:rPr lang="ar-IQ" smtClean="0"/>
              <a:t>‹#›</a:t>
            </a:fld>
            <a:endParaRPr lang="ar-IQ"/>
          </a:p>
        </p:txBody>
      </p:sp>
    </p:spTree>
    <p:extLst>
      <p:ext uri="{BB962C8B-B14F-4D97-AF65-F5344CB8AC3E}">
        <p14:creationId xmlns:p14="http://schemas.microsoft.com/office/powerpoint/2010/main" val="271613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2979FF9D-41CF-4633-B1BD-7F2A4C0B8B95}" type="datetimeFigureOut">
              <a:rPr lang="ar-IQ" smtClean="0"/>
              <a:t>12/03/1439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C9D1174-277D-4C77-BD8C-700D60F5EF55}" type="slidenum">
              <a:rPr lang="ar-IQ" smtClean="0"/>
              <a:t>‹#›</a:t>
            </a:fld>
            <a:endParaRPr lang="ar-IQ"/>
          </a:p>
        </p:txBody>
      </p:sp>
    </p:spTree>
    <p:extLst>
      <p:ext uri="{BB962C8B-B14F-4D97-AF65-F5344CB8AC3E}">
        <p14:creationId xmlns:p14="http://schemas.microsoft.com/office/powerpoint/2010/main" val="2665105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2979FF9D-41CF-4633-B1BD-7F2A4C0B8B95}" type="datetimeFigureOut">
              <a:rPr lang="ar-IQ" smtClean="0"/>
              <a:t>12/03/1439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C9D1174-277D-4C77-BD8C-700D60F5EF55}" type="slidenum">
              <a:rPr lang="ar-IQ" smtClean="0"/>
              <a:t>‹#›</a:t>
            </a:fld>
            <a:endParaRPr lang="ar-IQ"/>
          </a:p>
        </p:txBody>
      </p:sp>
    </p:spTree>
    <p:extLst>
      <p:ext uri="{BB962C8B-B14F-4D97-AF65-F5344CB8AC3E}">
        <p14:creationId xmlns:p14="http://schemas.microsoft.com/office/powerpoint/2010/main" val="271440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2979FF9D-41CF-4633-B1BD-7F2A4C0B8B95}" type="datetimeFigureOut">
              <a:rPr lang="ar-IQ" smtClean="0"/>
              <a:t>12/03/1439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C9D1174-277D-4C77-BD8C-700D60F5EF55}" type="slidenum">
              <a:rPr lang="ar-IQ" smtClean="0"/>
              <a:t>‹#›</a:t>
            </a:fld>
            <a:endParaRPr lang="ar-IQ"/>
          </a:p>
        </p:txBody>
      </p:sp>
    </p:spTree>
    <p:extLst>
      <p:ext uri="{BB962C8B-B14F-4D97-AF65-F5344CB8AC3E}">
        <p14:creationId xmlns:p14="http://schemas.microsoft.com/office/powerpoint/2010/main" val="3794146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9FF9D-41CF-4633-B1BD-7F2A4C0B8B95}" type="datetimeFigureOut">
              <a:rPr lang="ar-IQ" smtClean="0"/>
              <a:t>12/03/1439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C9D1174-277D-4C77-BD8C-700D60F5EF55}" type="slidenum">
              <a:rPr lang="ar-IQ" smtClean="0"/>
              <a:t>‹#›</a:t>
            </a:fld>
            <a:endParaRPr lang="ar-IQ"/>
          </a:p>
        </p:txBody>
      </p:sp>
    </p:spTree>
    <p:extLst>
      <p:ext uri="{BB962C8B-B14F-4D97-AF65-F5344CB8AC3E}">
        <p14:creationId xmlns:p14="http://schemas.microsoft.com/office/powerpoint/2010/main" val="49070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9FF9D-41CF-4633-B1BD-7F2A4C0B8B95}" type="datetimeFigureOut">
              <a:rPr lang="ar-IQ" smtClean="0"/>
              <a:t>12/03/1439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C9D1174-277D-4C77-BD8C-700D60F5EF55}" type="slidenum">
              <a:rPr lang="ar-IQ" smtClean="0"/>
              <a:t>‹#›</a:t>
            </a:fld>
            <a:endParaRPr lang="ar-IQ"/>
          </a:p>
        </p:txBody>
      </p:sp>
    </p:spTree>
    <p:extLst>
      <p:ext uri="{BB962C8B-B14F-4D97-AF65-F5344CB8AC3E}">
        <p14:creationId xmlns:p14="http://schemas.microsoft.com/office/powerpoint/2010/main" val="3053161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9FF9D-41CF-4633-B1BD-7F2A4C0B8B95}" type="datetimeFigureOut">
              <a:rPr lang="ar-IQ" smtClean="0"/>
              <a:t>12/03/1439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C9D1174-277D-4C77-BD8C-700D60F5EF55}" type="slidenum">
              <a:rPr lang="ar-IQ" smtClean="0"/>
              <a:t>‹#›</a:t>
            </a:fld>
            <a:endParaRPr lang="ar-IQ"/>
          </a:p>
        </p:txBody>
      </p:sp>
    </p:spTree>
    <p:extLst>
      <p:ext uri="{BB962C8B-B14F-4D97-AF65-F5344CB8AC3E}">
        <p14:creationId xmlns:p14="http://schemas.microsoft.com/office/powerpoint/2010/main" val="237524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979FF9D-41CF-4633-B1BD-7F2A4C0B8B95}" type="datetimeFigureOut">
              <a:rPr lang="ar-IQ" smtClean="0"/>
              <a:t>12/03/1439</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C9D1174-277D-4C77-BD8C-700D60F5EF55}" type="slidenum">
              <a:rPr lang="ar-IQ" smtClean="0"/>
              <a:t>‹#›</a:t>
            </a:fld>
            <a:endParaRPr lang="ar-IQ"/>
          </a:p>
        </p:txBody>
      </p:sp>
    </p:spTree>
    <p:extLst>
      <p:ext uri="{BB962C8B-B14F-4D97-AF65-F5344CB8AC3E}">
        <p14:creationId xmlns:p14="http://schemas.microsoft.com/office/powerpoint/2010/main" val="3268243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en.wikipedia.org/wiki/Common_col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Collagen" TargetMode="External"/><Relationship Id="rId7" Type="http://schemas.openxmlformats.org/officeDocument/2006/relationships/hyperlink" Target="http://en.wikipedia.org/wiki/Teeth" TargetMode="External"/><Relationship Id="rId2" Type="http://schemas.openxmlformats.org/officeDocument/2006/relationships/hyperlink" Target="http://en.wikipedia.org/wiki/Scurvy" TargetMode="External"/><Relationship Id="rId1" Type="http://schemas.openxmlformats.org/officeDocument/2006/relationships/slideLayout" Target="../slideLayouts/slideLayout2.xml"/><Relationship Id="rId6" Type="http://schemas.openxmlformats.org/officeDocument/2006/relationships/hyperlink" Target="http://en.wikipedia.org/wiki/Suppuration" TargetMode="External"/><Relationship Id="rId5" Type="http://schemas.openxmlformats.org/officeDocument/2006/relationships/hyperlink" Target="http://en.wikipedia.org/wiki/Mucous_membrane" TargetMode="External"/><Relationship Id="rId4" Type="http://schemas.openxmlformats.org/officeDocument/2006/relationships/hyperlink" Target="http://en.wikipedia.org/wiki/Liver_spo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Ionized" TargetMode="External"/><Relationship Id="rId3" Type="http://schemas.openxmlformats.org/officeDocument/2006/relationships/hyperlink" Target="http://en.wikipedia.org/wiki/Redox" TargetMode="External"/><Relationship Id="rId7" Type="http://schemas.openxmlformats.org/officeDocument/2006/relationships/hyperlink" Target="http://en.wikipedia.org/wiki/PH" TargetMode="External"/><Relationship Id="rId2" Type="http://schemas.openxmlformats.org/officeDocument/2006/relationships/hyperlink" Target="http://en.wikipedia.org/wiki/Enantiomer" TargetMode="External"/><Relationship Id="rId1" Type="http://schemas.openxmlformats.org/officeDocument/2006/relationships/slideLayout" Target="../slideLayouts/slideLayout2.xml"/><Relationship Id="rId6" Type="http://schemas.openxmlformats.org/officeDocument/2006/relationships/hyperlink" Target="http://en.wikipedia.org/wiki/Glucose" TargetMode="External"/><Relationship Id="rId5" Type="http://schemas.openxmlformats.org/officeDocument/2006/relationships/hyperlink" Target="http://en.wikipedia.org/wiki/Sugar_acid" TargetMode="External"/><Relationship Id="rId4" Type="http://schemas.openxmlformats.org/officeDocument/2006/relationships/hyperlink" Target="http://en.wikipedia.org/wiki/Weak_acid" TargetMode="External"/><Relationship Id="rId9" Type="http://schemas.openxmlformats.org/officeDocument/2006/relationships/hyperlink" Target="http://en.wikipedia.org/wiki/Ascorbat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Dehydroascorbic_acid" TargetMode="External"/><Relationship Id="rId2" Type="http://schemas.openxmlformats.org/officeDocument/2006/relationships/hyperlink" Target="http://en.wikipedia.org/wiki/Reducing_ag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SLC23A2" TargetMode="External"/><Relationship Id="rId2" Type="http://schemas.openxmlformats.org/officeDocument/2006/relationships/hyperlink" Target="http://en.wikipedia.org/wiki/SLC23A1" TargetMode="External"/><Relationship Id="rId1" Type="http://schemas.openxmlformats.org/officeDocument/2006/relationships/slideLayout" Target="../slideLayouts/slideLayout2.xml"/><Relationship Id="rId5" Type="http://schemas.openxmlformats.org/officeDocument/2006/relationships/hyperlink" Target="http://en.wikipedia.org/wiki/GLUT3" TargetMode="External"/><Relationship Id="rId4" Type="http://schemas.openxmlformats.org/officeDocument/2006/relationships/hyperlink" Target="http://en.wikipedia.org/wiki/GLUT1"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16633"/>
            <a:ext cx="8712968" cy="1584175"/>
          </a:xfrm>
        </p:spPr>
        <p:txBody>
          <a:bodyPr/>
          <a:lstStyle/>
          <a:p>
            <a:endParaRPr lang="ar-IQ" dirty="0"/>
          </a:p>
        </p:txBody>
      </p:sp>
      <p:sp>
        <p:nvSpPr>
          <p:cNvPr id="3" name="Subtitle 2"/>
          <p:cNvSpPr>
            <a:spLocks noGrp="1"/>
          </p:cNvSpPr>
          <p:nvPr>
            <p:ph type="subTitle" idx="1"/>
          </p:nvPr>
        </p:nvSpPr>
        <p:spPr>
          <a:xfrm>
            <a:off x="107504" y="2204865"/>
            <a:ext cx="8928992" cy="4536503"/>
          </a:xfrm>
        </p:spPr>
        <p:txBody>
          <a:bodyPr>
            <a:normAutofit fontScale="92500" lnSpcReduction="10000"/>
          </a:bodyPr>
          <a:lstStyle/>
          <a:p>
            <a:pPr algn="l"/>
            <a:r>
              <a:rPr lang="en-US" dirty="0">
                <a:solidFill>
                  <a:schemeClr val="tx1"/>
                </a:solidFill>
              </a:rPr>
              <a:t>Is a water soluble vitamin and easily destroyed by heat, alkali and storage .In the process of cooking,70% of vitamin C is lost.</a:t>
            </a:r>
          </a:p>
          <a:p>
            <a:pPr algn="l"/>
            <a:r>
              <a:rPr lang="en-US" dirty="0">
                <a:solidFill>
                  <a:schemeClr val="tx1"/>
                </a:solidFill>
              </a:rPr>
              <a:t>The vitamin is easily </a:t>
            </a:r>
            <a:r>
              <a:rPr lang="en-US" b="1" dirty="0">
                <a:solidFill>
                  <a:srgbClr val="FF0000"/>
                </a:solidFill>
              </a:rPr>
              <a:t>oxidized</a:t>
            </a:r>
            <a:r>
              <a:rPr lang="en-US" dirty="0">
                <a:solidFill>
                  <a:schemeClr val="tx1"/>
                </a:solidFill>
              </a:rPr>
              <a:t> to form </a:t>
            </a:r>
            <a:r>
              <a:rPr lang="en-US" b="1" dirty="0">
                <a:solidFill>
                  <a:srgbClr val="FF0000"/>
                </a:solidFill>
              </a:rPr>
              <a:t>dehydroascorbic acid (DHAA)</a:t>
            </a:r>
            <a:r>
              <a:rPr lang="en-US" dirty="0">
                <a:solidFill>
                  <a:schemeClr val="tx1"/>
                </a:solidFill>
              </a:rPr>
              <a:t>, and thus oxidation is readily reversible. Vitamin C is a generic name for all compounds that exhibit the same biologic activity as AA. Consequently, the term includes both AA and DHAA.  The structure formula of vitamin C(Ascorbic acid) closely resembles that of carbohydrates.</a:t>
            </a:r>
          </a:p>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7"/>
            <a:ext cx="8424936"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3761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6466730"/>
          </a:xfrm>
        </p:spPr>
        <p:txBody>
          <a:bodyPr/>
          <a:lstStyle/>
          <a:p>
            <a:endParaRPr lang="ar-IQ" dirty="0"/>
          </a:p>
        </p:txBody>
      </p:sp>
      <p:sp>
        <p:nvSpPr>
          <p:cNvPr id="3" name="Content Placeholder 2"/>
          <p:cNvSpPr>
            <a:spLocks noGrp="1"/>
          </p:cNvSpPr>
          <p:nvPr>
            <p:ph idx="1"/>
          </p:nvPr>
        </p:nvSpPr>
        <p:spPr>
          <a:xfrm>
            <a:off x="179512" y="260648"/>
            <a:ext cx="8856984" cy="6597352"/>
          </a:xfrm>
        </p:spPr>
        <p:txBody>
          <a:bodyPr/>
          <a:lstStyle/>
          <a:p>
            <a:pPr marL="0" indent="0">
              <a:buNone/>
            </a:pPr>
            <a:endParaRPr lang="en-US" dirty="0"/>
          </a:p>
          <a:p>
            <a:pPr marL="0" indent="0" algn="l">
              <a:buNone/>
            </a:pPr>
            <a:r>
              <a:rPr lang="en-US" b="1" u="sng" dirty="0"/>
              <a:t>Function of vitamin </a:t>
            </a:r>
            <a:r>
              <a:rPr lang="en-US" b="1" u="sng" dirty="0" smtClean="0"/>
              <a:t>C</a:t>
            </a:r>
          </a:p>
          <a:p>
            <a:pPr algn="l"/>
            <a:r>
              <a:rPr lang="en-US" b="1" u="sng" dirty="0" smtClean="0">
                <a:solidFill>
                  <a:srgbClr val="FF0000"/>
                </a:solidFill>
              </a:rPr>
              <a:t>1-</a:t>
            </a:r>
            <a:r>
              <a:rPr lang="en-US" dirty="0" smtClean="0"/>
              <a:t>Reverible </a:t>
            </a:r>
            <a:r>
              <a:rPr lang="en-US" dirty="0"/>
              <a:t>oxidation –reduction.</a:t>
            </a:r>
          </a:p>
          <a:p>
            <a:pPr marL="0" indent="0" algn="l">
              <a:buNone/>
            </a:pPr>
            <a:r>
              <a:rPr lang="en-US" dirty="0"/>
              <a:t>It can change between ascorbic acid and dehydroascorbic acid.</a:t>
            </a:r>
          </a:p>
          <a:p>
            <a:pPr algn="l"/>
            <a:r>
              <a:rPr lang="en-US" b="1" u="sng" dirty="0">
                <a:solidFill>
                  <a:srgbClr val="FF0000"/>
                </a:solidFill>
              </a:rPr>
              <a:t>2-</a:t>
            </a:r>
            <a:r>
              <a:rPr lang="en-US" dirty="0"/>
              <a:t>Hydroxylation of prolin and lysine.</a:t>
            </a:r>
          </a:p>
          <a:p>
            <a:pPr marL="0" indent="0" algn="l">
              <a:buNone/>
            </a:pPr>
            <a:r>
              <a:rPr lang="en-US" dirty="0"/>
              <a:t>Ascorbic acid is necessary for the </a:t>
            </a:r>
            <a:r>
              <a:rPr lang="en-US" dirty="0" smtClean="0"/>
              <a:t>post-translation  </a:t>
            </a:r>
            <a:r>
              <a:rPr lang="en-US" dirty="0"/>
              <a:t>hydroxylation of prolin and lysine residues,</a:t>
            </a:r>
            <a:r>
              <a:rPr lang="en-US" b="1" dirty="0"/>
              <a:t>hydroxyprolin</a:t>
            </a:r>
            <a:r>
              <a:rPr lang="en-US" dirty="0"/>
              <a:t> and </a:t>
            </a:r>
            <a:r>
              <a:rPr lang="en-US" b="1" dirty="0" err="1" smtClean="0"/>
              <a:t>hydroxylysin</a:t>
            </a:r>
            <a:r>
              <a:rPr lang="en-US" dirty="0" smtClean="0"/>
              <a:t> </a:t>
            </a:r>
            <a:r>
              <a:rPr lang="en-US" dirty="0"/>
              <a:t>are essential for the formation of cross links in </a:t>
            </a:r>
            <a:r>
              <a:rPr lang="en-US" b="1" dirty="0"/>
              <a:t>the collagen</a:t>
            </a:r>
            <a:r>
              <a:rPr lang="en-US" dirty="0"/>
              <a:t>.</a:t>
            </a:r>
            <a:endParaRPr lang="ar-IQ" dirty="0"/>
          </a:p>
        </p:txBody>
      </p:sp>
    </p:spTree>
    <p:extLst>
      <p:ext uri="{BB962C8B-B14F-4D97-AF65-F5344CB8AC3E}">
        <p14:creationId xmlns:p14="http://schemas.microsoft.com/office/powerpoint/2010/main" val="3288404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964488" cy="633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1843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260648"/>
            <a:ext cx="8928992" cy="6480720"/>
          </a:xfrm>
        </p:spPr>
        <p:txBody>
          <a:bodyPr/>
          <a:lstStyle/>
          <a:p>
            <a:pPr marL="0" indent="0" algn="l">
              <a:buNone/>
            </a:pPr>
            <a:r>
              <a:rPr lang="en-US" b="1" u="sng" dirty="0"/>
              <a:t>The role of Vitamin C in Collagen synthesis</a:t>
            </a:r>
            <a:endParaRPr lang="en-US" dirty="0"/>
          </a:p>
          <a:p>
            <a:pPr marL="3657600" lvl="8" indent="0" algn="l">
              <a:buNone/>
            </a:pPr>
            <a:r>
              <a:rPr lang="ar-IQ" dirty="0"/>
              <a:t>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42154"/>
            <a:ext cx="8568952" cy="56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072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8640"/>
            <a:ext cx="9540552"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39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6394722"/>
          </a:xfrm>
        </p:spPr>
        <p:txBody>
          <a:bodyPr/>
          <a:lstStyle/>
          <a:p>
            <a:endParaRPr lang="ar-IQ" dirty="0"/>
          </a:p>
        </p:txBody>
      </p:sp>
      <p:sp>
        <p:nvSpPr>
          <p:cNvPr id="3" name="Content Placeholder 2"/>
          <p:cNvSpPr>
            <a:spLocks noGrp="1"/>
          </p:cNvSpPr>
          <p:nvPr>
            <p:ph idx="1"/>
          </p:nvPr>
        </p:nvSpPr>
        <p:spPr>
          <a:xfrm>
            <a:off x="179512" y="260648"/>
            <a:ext cx="8964488" cy="6408712"/>
          </a:xfrm>
        </p:spPr>
        <p:txBody>
          <a:bodyPr>
            <a:normAutofit lnSpcReduction="10000"/>
          </a:bodyPr>
          <a:lstStyle/>
          <a:p>
            <a:pPr algn="l"/>
            <a:r>
              <a:rPr lang="en-US" b="1" u="sng" dirty="0"/>
              <a:t>Function of vitamin C</a:t>
            </a:r>
            <a:endParaRPr lang="en-US" dirty="0"/>
          </a:p>
          <a:p>
            <a:pPr algn="l"/>
            <a:r>
              <a:rPr lang="en-US" b="1" u="sng" dirty="0" smtClean="0"/>
              <a:t>1-</a:t>
            </a:r>
            <a:r>
              <a:rPr lang="en-US" dirty="0" smtClean="0"/>
              <a:t>Reverible </a:t>
            </a:r>
            <a:r>
              <a:rPr lang="en-US" dirty="0"/>
              <a:t>oxidation –reduction.</a:t>
            </a:r>
          </a:p>
          <a:p>
            <a:pPr algn="l"/>
            <a:r>
              <a:rPr lang="en-US" b="1" u="sng" dirty="0"/>
              <a:t>2-</a:t>
            </a:r>
            <a:r>
              <a:rPr lang="en-US" dirty="0"/>
              <a:t>Hydroxylation of prolin and lysine.</a:t>
            </a:r>
          </a:p>
          <a:p>
            <a:pPr algn="l"/>
            <a:r>
              <a:rPr lang="en-US" b="1" u="sng" dirty="0" smtClean="0"/>
              <a:t>3-</a:t>
            </a:r>
            <a:r>
              <a:rPr lang="en-US" dirty="0" smtClean="0"/>
              <a:t>Tryptophan </a:t>
            </a:r>
            <a:r>
              <a:rPr lang="en-US" dirty="0"/>
              <a:t>metabolism</a:t>
            </a:r>
            <a:r>
              <a:rPr lang="en-US" dirty="0" smtClean="0"/>
              <a:t>.</a:t>
            </a:r>
            <a:endParaRPr lang="en-US" dirty="0"/>
          </a:p>
          <a:p>
            <a:pPr algn="l"/>
            <a:r>
              <a:rPr lang="en-US" b="1" u="sng" dirty="0"/>
              <a:t>4-</a:t>
            </a:r>
            <a:r>
              <a:rPr lang="en-US" dirty="0"/>
              <a:t>Tyrosine metabolism.</a:t>
            </a:r>
          </a:p>
          <a:p>
            <a:pPr algn="l"/>
            <a:r>
              <a:rPr lang="en-US" b="1" u="sng" dirty="0"/>
              <a:t>5-</a:t>
            </a:r>
            <a:r>
              <a:rPr lang="en-US" dirty="0"/>
              <a:t>Iron metabolism</a:t>
            </a:r>
            <a:r>
              <a:rPr lang="en-US" dirty="0" smtClean="0"/>
              <a:t>..</a:t>
            </a:r>
            <a:endParaRPr lang="en-US" dirty="0"/>
          </a:p>
          <a:p>
            <a:pPr algn="l"/>
            <a:r>
              <a:rPr lang="en-US" b="1" u="sng" dirty="0"/>
              <a:t>6-</a:t>
            </a:r>
            <a:r>
              <a:rPr lang="en-US" dirty="0"/>
              <a:t>Hemoglobin metabolism.</a:t>
            </a:r>
          </a:p>
          <a:p>
            <a:pPr algn="l"/>
            <a:r>
              <a:rPr lang="en-US" b="1" u="sng" dirty="0"/>
              <a:t>7-</a:t>
            </a:r>
            <a:r>
              <a:rPr lang="en-US" dirty="0"/>
              <a:t>Folic acid metabolism.</a:t>
            </a:r>
          </a:p>
          <a:p>
            <a:pPr algn="l"/>
            <a:r>
              <a:rPr lang="en-US" b="1" u="sng" dirty="0"/>
              <a:t>8-</a:t>
            </a:r>
            <a:r>
              <a:rPr lang="en-US" dirty="0"/>
              <a:t>Steroid synthesis.</a:t>
            </a:r>
          </a:p>
          <a:p>
            <a:pPr algn="l"/>
            <a:r>
              <a:rPr lang="en-US" b="1" u="sng" dirty="0"/>
              <a:t>9-</a:t>
            </a:r>
            <a:r>
              <a:rPr lang="en-US" dirty="0"/>
              <a:t>Phagocytosis.</a:t>
            </a:r>
          </a:p>
          <a:p>
            <a:pPr algn="l"/>
            <a:r>
              <a:rPr lang="en-US" b="1" u="sng" dirty="0" smtClean="0"/>
              <a:t>11-</a:t>
            </a:r>
            <a:r>
              <a:rPr lang="en-US" dirty="0" smtClean="0"/>
              <a:t>Cataract:</a:t>
            </a:r>
            <a:endParaRPr lang="en-US" dirty="0"/>
          </a:p>
          <a:p>
            <a:pPr algn="l"/>
            <a:endParaRPr lang="ar-IQ" dirty="0"/>
          </a:p>
        </p:txBody>
      </p:sp>
    </p:spTree>
    <p:extLst>
      <p:ext uri="{BB962C8B-B14F-4D97-AF65-F5344CB8AC3E}">
        <p14:creationId xmlns:p14="http://schemas.microsoft.com/office/powerpoint/2010/main" val="1976771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6466730"/>
          </a:xfrm>
        </p:spPr>
        <p:txBody>
          <a:bodyPr/>
          <a:lstStyle/>
          <a:p>
            <a:endParaRPr lang="ar-IQ" dirty="0"/>
          </a:p>
        </p:txBody>
      </p:sp>
      <p:sp>
        <p:nvSpPr>
          <p:cNvPr id="3" name="Content Placeholder 2"/>
          <p:cNvSpPr>
            <a:spLocks noGrp="1"/>
          </p:cNvSpPr>
          <p:nvPr>
            <p:ph idx="1"/>
          </p:nvPr>
        </p:nvSpPr>
        <p:spPr>
          <a:xfrm>
            <a:off x="107504" y="260648"/>
            <a:ext cx="8856984" cy="6480720"/>
          </a:xfrm>
        </p:spPr>
        <p:txBody>
          <a:bodyPr/>
          <a:lstStyle/>
          <a:p>
            <a:pPr algn="l" rtl="0"/>
            <a:r>
              <a:rPr lang="en-US" b="1" u="sng" dirty="0"/>
              <a:t>Role of vitamin C in </a:t>
            </a:r>
            <a:r>
              <a:rPr lang="en-US" b="1" u="sng" dirty="0" smtClean="0"/>
              <a:t>cold</a:t>
            </a:r>
          </a:p>
          <a:p>
            <a:pPr algn="l" rtl="0"/>
            <a:endParaRPr lang="en-US" dirty="0"/>
          </a:p>
          <a:p>
            <a:pPr algn="l"/>
            <a:r>
              <a:rPr lang="en-US" dirty="0"/>
              <a:t>Taking good amounts of vitamin C could reduce the duration and severity of the </a:t>
            </a:r>
            <a:r>
              <a:rPr lang="en-US" dirty="0">
                <a:solidFill>
                  <a:srgbClr val="FF0000"/>
                </a:solidFill>
                <a:hlinkClick r:id="rId2" tooltip="Common cold"/>
              </a:rPr>
              <a:t>common cold</a:t>
            </a:r>
            <a:r>
              <a:rPr lang="en-US" dirty="0"/>
              <a:t>. </a:t>
            </a:r>
            <a:endParaRPr lang="en-US" dirty="0" smtClean="0"/>
          </a:p>
          <a:p>
            <a:pPr algn="l"/>
            <a:endParaRPr lang="en-US" dirty="0"/>
          </a:p>
          <a:p>
            <a:pPr algn="l"/>
            <a:r>
              <a:rPr lang="en-US" dirty="0" smtClean="0"/>
              <a:t>It </a:t>
            </a:r>
            <a:r>
              <a:rPr lang="en-US" dirty="0"/>
              <a:t>helps the body maintain healthy tissue, a strong immune </a:t>
            </a:r>
            <a:r>
              <a:rPr lang="en-US" dirty="0" smtClean="0"/>
              <a:t>system and </a:t>
            </a:r>
            <a:r>
              <a:rPr lang="en-US" dirty="0"/>
              <a:t>protects against infection</a:t>
            </a:r>
            <a:r>
              <a:rPr lang="en-US" dirty="0" smtClean="0"/>
              <a:t>.</a:t>
            </a:r>
          </a:p>
          <a:p>
            <a:pPr algn="l"/>
            <a:endParaRPr lang="en-US" dirty="0"/>
          </a:p>
          <a:p>
            <a:pPr algn="l"/>
            <a:endParaRPr lang="en-US" dirty="0" smtClean="0"/>
          </a:p>
          <a:p>
            <a:pPr algn="l"/>
            <a:r>
              <a:rPr lang="en-US" dirty="0" smtClean="0"/>
              <a:t> </a:t>
            </a:r>
            <a:r>
              <a:rPr lang="en-US" dirty="0"/>
              <a:t>Vitamin C reduces the incidence and severity of the common cold. Very large doses kill viruses.</a:t>
            </a:r>
          </a:p>
        </p:txBody>
      </p:sp>
    </p:spTree>
    <p:extLst>
      <p:ext uri="{BB962C8B-B14F-4D97-AF65-F5344CB8AC3E}">
        <p14:creationId xmlns:p14="http://schemas.microsoft.com/office/powerpoint/2010/main" val="1850565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260648"/>
            <a:ext cx="8928992" cy="6597352"/>
          </a:xfrm>
        </p:spPr>
        <p:txBody>
          <a:bodyPr>
            <a:normAutofit fontScale="85000" lnSpcReduction="10000"/>
          </a:bodyPr>
          <a:lstStyle/>
          <a:p>
            <a:pPr algn="l" rtl="0"/>
            <a:r>
              <a:rPr lang="en-US" b="1" u="sng" dirty="0"/>
              <a:t>Deficiency</a:t>
            </a:r>
            <a:endParaRPr lang="en-US" dirty="0"/>
          </a:p>
          <a:p>
            <a:pPr algn="l" rtl="0"/>
            <a:r>
              <a:rPr lang="en-US" b="1" dirty="0">
                <a:hlinkClick r:id="rId2" tooltip="Scurvy"/>
              </a:rPr>
              <a:t>Scurvy</a:t>
            </a:r>
            <a:r>
              <a:rPr lang="en-US" b="1" dirty="0"/>
              <a:t> </a:t>
            </a:r>
            <a:r>
              <a:rPr lang="en-US" dirty="0"/>
              <a:t>is </a:t>
            </a:r>
            <a:r>
              <a:rPr lang="en-US" dirty="0" smtClean="0"/>
              <a:t>a  </a:t>
            </a:r>
            <a:r>
              <a:rPr lang="en-US" dirty="0"/>
              <a:t>resulting from lack of vitamin C, since without this vitamin, the synthesized </a:t>
            </a:r>
            <a:r>
              <a:rPr lang="en-US" dirty="0">
                <a:hlinkClick r:id="rId3" tooltip="Collagen"/>
              </a:rPr>
              <a:t>collagen</a:t>
            </a:r>
            <a:r>
              <a:rPr lang="en-US" dirty="0"/>
              <a:t> is too unstable to perform its function. Scurvy leads to the formation of </a:t>
            </a:r>
            <a:r>
              <a:rPr lang="en-US" dirty="0">
                <a:hlinkClick r:id="rId4" tooltip="Liver spot"/>
              </a:rPr>
              <a:t>brown spots</a:t>
            </a:r>
            <a:r>
              <a:rPr lang="en-US" dirty="0"/>
              <a:t> on the skin, spongy gums, and bleeding from all </a:t>
            </a:r>
            <a:r>
              <a:rPr lang="en-US" dirty="0">
                <a:hlinkClick r:id="rId5" tooltip="Mucous membrane"/>
              </a:rPr>
              <a:t>mucous membranes</a:t>
            </a:r>
            <a:r>
              <a:rPr lang="en-US" dirty="0"/>
              <a:t>. The spots are most abundant on the thighs and legs, and a person with the ailment looks pale, feels depressed, and is partially immobilized. In advanced scurvy there are open, </a:t>
            </a:r>
            <a:r>
              <a:rPr lang="en-US" dirty="0">
                <a:hlinkClick r:id="rId6" tooltip="Suppuration"/>
              </a:rPr>
              <a:t>suppurating wounds</a:t>
            </a:r>
            <a:r>
              <a:rPr lang="en-US" dirty="0"/>
              <a:t> and loss of </a:t>
            </a:r>
            <a:r>
              <a:rPr lang="en-US" dirty="0">
                <a:hlinkClick r:id="rId7" tooltip="Teeth"/>
              </a:rPr>
              <a:t>teeth</a:t>
            </a:r>
            <a:r>
              <a:rPr lang="en-US" dirty="0"/>
              <a:t> and, eventually, death.</a:t>
            </a:r>
          </a:p>
          <a:p>
            <a:pPr algn="l" rtl="0"/>
            <a:r>
              <a:rPr lang="en-US" dirty="0"/>
              <a:t>The human body can store only a certain amount of vitamin C, and so the body stores are depleted if fresh supplies are not consumed. The time frame for onset of symptoms of scurvy in unstressed adults switched to a completely vitamin C free diet, however, may range from one month to more than six months, depending on previous loading of vitamin C .</a:t>
            </a:r>
          </a:p>
          <a:p>
            <a:endParaRPr lang="ar-IQ" dirty="0"/>
          </a:p>
        </p:txBody>
      </p:sp>
    </p:spTree>
    <p:extLst>
      <p:ext uri="{BB962C8B-B14F-4D97-AF65-F5344CB8AC3E}">
        <p14:creationId xmlns:p14="http://schemas.microsoft.com/office/powerpoint/2010/main" val="2087314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6394722"/>
          </a:xfrm>
        </p:spPr>
        <p:txBody>
          <a:bodyPr/>
          <a:lstStyle/>
          <a:p>
            <a:endParaRPr lang="ar-IQ" dirty="0"/>
          </a:p>
        </p:txBody>
      </p:sp>
      <p:sp>
        <p:nvSpPr>
          <p:cNvPr id="3" name="Content Placeholder 2"/>
          <p:cNvSpPr>
            <a:spLocks noGrp="1"/>
          </p:cNvSpPr>
          <p:nvPr>
            <p:ph idx="1"/>
          </p:nvPr>
        </p:nvSpPr>
        <p:spPr>
          <a:xfrm>
            <a:off x="107504" y="260648"/>
            <a:ext cx="8856984" cy="6480720"/>
          </a:xfrm>
        </p:spPr>
        <p:txBody>
          <a:bodyPr/>
          <a:lstStyle/>
          <a:p>
            <a:pPr algn="ctr" rtl="0"/>
            <a:r>
              <a:rPr lang="en-US" b="1" dirty="0">
                <a:solidFill>
                  <a:srgbClr val="FF0000"/>
                </a:solidFill>
              </a:rPr>
              <a:t>Symptoms of Scurvy are related to deficient collagen formation;</a:t>
            </a:r>
            <a:endParaRPr lang="en-US" dirty="0">
              <a:solidFill>
                <a:srgbClr val="FF0000"/>
              </a:solidFill>
            </a:endParaRPr>
          </a:p>
          <a:p>
            <a:pPr lvl="0" algn="l" rtl="0"/>
            <a:r>
              <a:rPr lang="en-US" dirty="0"/>
              <a:t>Fragility of vascular walls leads to bleeding tendency</a:t>
            </a:r>
            <a:r>
              <a:rPr lang="en-US" dirty="0" smtClean="0"/>
              <a:t>.</a:t>
            </a:r>
            <a:endParaRPr lang="en-US" dirty="0"/>
          </a:p>
          <a:p>
            <a:pPr lvl="0" algn="l" rtl="0"/>
            <a:r>
              <a:rPr lang="en-US" dirty="0"/>
              <a:t>Poor wound healing.</a:t>
            </a:r>
          </a:p>
          <a:p>
            <a:pPr lvl="0" algn="l" rtl="0"/>
            <a:r>
              <a:rPr lang="en-US" dirty="0"/>
              <a:t>Deficiency of bone matrix causing osteoporosis.</a:t>
            </a:r>
          </a:p>
          <a:p>
            <a:pPr lvl="0" algn="l" rtl="0"/>
            <a:r>
              <a:rPr lang="en-US" dirty="0"/>
              <a:t>Poor healing of fractures.</a:t>
            </a:r>
          </a:p>
          <a:p>
            <a:pPr lvl="0" algn="l" rtl="0"/>
            <a:r>
              <a:rPr lang="en-US" dirty="0"/>
              <a:t>Anemia due to impaired erythropoiesis.</a:t>
            </a:r>
          </a:p>
          <a:p>
            <a:endParaRPr lang="ar-IQ" dirty="0"/>
          </a:p>
        </p:txBody>
      </p:sp>
    </p:spTree>
    <p:extLst>
      <p:ext uri="{BB962C8B-B14F-4D97-AF65-F5344CB8AC3E}">
        <p14:creationId xmlns:p14="http://schemas.microsoft.com/office/powerpoint/2010/main" val="2907279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endParaRPr lang="ar-IQ" dirty="0"/>
          </a:p>
        </p:txBody>
      </p:sp>
      <p:sp>
        <p:nvSpPr>
          <p:cNvPr id="3" name="Content Placeholder 2"/>
          <p:cNvSpPr>
            <a:spLocks noGrp="1"/>
          </p:cNvSpPr>
          <p:nvPr>
            <p:ph idx="1"/>
          </p:nvPr>
        </p:nvSpPr>
        <p:spPr>
          <a:xfrm>
            <a:off x="0" y="0"/>
            <a:ext cx="9144000" cy="6858000"/>
          </a:xfrm>
        </p:spPr>
        <p:txBody>
          <a:bodyPr/>
          <a:lstStyle/>
          <a:p>
            <a:endParaRPr lang="ar-IQ" dirty="0"/>
          </a:p>
        </p:txBody>
      </p:sp>
      <p:pic>
        <p:nvPicPr>
          <p:cNvPr id="1026" name="Picture 2" descr="C:\Users\dell\Downloads\Scurvy+Scurvy+-+dietary+deficiency+in+vitamin+C,+leading+to+abnormal+collag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22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322714"/>
          </a:xfrm>
        </p:spPr>
        <p:txBody>
          <a:bodyPr/>
          <a:lstStyle/>
          <a:p>
            <a:endParaRPr lang="ar-IQ"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8280919" cy="25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573016"/>
            <a:ext cx="849694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7012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36496" cy="6394722"/>
          </a:xfrm>
        </p:spPr>
        <p:txBody>
          <a:bodyPr/>
          <a:lstStyle/>
          <a:p>
            <a:endParaRPr lang="ar-IQ"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84976"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966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6322714"/>
          </a:xfrm>
        </p:spPr>
        <p:txBody>
          <a:bodyPr/>
          <a:lstStyle/>
          <a:p>
            <a:endParaRPr lang="ar-IQ" dirty="0"/>
          </a:p>
        </p:txBody>
      </p:sp>
      <p:sp>
        <p:nvSpPr>
          <p:cNvPr id="3" name="Content Placeholder 2"/>
          <p:cNvSpPr>
            <a:spLocks noGrp="1"/>
          </p:cNvSpPr>
          <p:nvPr>
            <p:ph idx="1"/>
          </p:nvPr>
        </p:nvSpPr>
        <p:spPr>
          <a:xfrm>
            <a:off x="179512" y="260648"/>
            <a:ext cx="8964488" cy="6336704"/>
          </a:xfrm>
        </p:spPr>
        <p:txBody>
          <a:bodyPr>
            <a:normAutofit/>
          </a:bodyPr>
          <a:lstStyle/>
          <a:p>
            <a:pPr algn="l"/>
            <a:r>
              <a:rPr lang="en-US" dirty="0"/>
              <a:t>The name vitamin C always refers to the </a:t>
            </a:r>
            <a:r>
              <a:rPr lang="en-US" b="1" u="sng" dirty="0">
                <a:solidFill>
                  <a:srgbClr val="FF0000"/>
                </a:solidFill>
                <a:hlinkClick r:id="rId2" tooltip="Enantiomer"/>
              </a:rPr>
              <a:t>L-enantiomer</a:t>
            </a:r>
            <a:r>
              <a:rPr lang="en-US" b="1" dirty="0">
                <a:solidFill>
                  <a:srgbClr val="FF0000"/>
                </a:solidFill>
              </a:rPr>
              <a:t> </a:t>
            </a:r>
            <a:r>
              <a:rPr lang="en-US" b="1" dirty="0"/>
              <a:t>of ascorbic acid and its </a:t>
            </a:r>
            <a:r>
              <a:rPr lang="en-US" b="1" u="sng" dirty="0">
                <a:hlinkClick r:id="rId3" tooltip="Redox"/>
              </a:rPr>
              <a:t>oxidized</a:t>
            </a:r>
            <a:r>
              <a:rPr lang="en-US" b="1" dirty="0"/>
              <a:t> </a:t>
            </a:r>
            <a:r>
              <a:rPr lang="en-US" dirty="0"/>
              <a:t>forms. </a:t>
            </a:r>
            <a:endParaRPr lang="en-US" dirty="0" smtClean="0"/>
          </a:p>
          <a:p>
            <a:pPr algn="l"/>
            <a:r>
              <a:rPr lang="en-US" dirty="0" smtClean="0"/>
              <a:t>The </a:t>
            </a:r>
            <a:r>
              <a:rPr lang="en-US" dirty="0"/>
              <a:t>opposite </a:t>
            </a:r>
            <a:r>
              <a:rPr lang="en-US" b="1" u="sng" dirty="0">
                <a:hlinkClick r:id="rId2" tooltip="Enantiomer"/>
              </a:rPr>
              <a:t>D-enantiomer</a:t>
            </a:r>
            <a:r>
              <a:rPr lang="en-US" b="1" dirty="0"/>
              <a:t> called </a:t>
            </a:r>
            <a:r>
              <a:rPr lang="en-US" b="1" dirty="0">
                <a:solidFill>
                  <a:srgbClr val="FF0000"/>
                </a:solidFill>
              </a:rPr>
              <a:t>D-ascorbate</a:t>
            </a:r>
            <a:r>
              <a:rPr lang="en-US" b="1" dirty="0"/>
              <a:t> </a:t>
            </a:r>
            <a:r>
              <a:rPr lang="en-US" dirty="0"/>
              <a:t>has equal antioxidant power, but is </a:t>
            </a:r>
            <a:r>
              <a:rPr lang="en-US" b="1" dirty="0"/>
              <a:t>not found in nature</a:t>
            </a:r>
            <a:r>
              <a:rPr lang="en-US" dirty="0"/>
              <a:t>, and has </a:t>
            </a:r>
            <a:r>
              <a:rPr lang="en-US" b="1" u="sng" dirty="0">
                <a:solidFill>
                  <a:srgbClr val="FF0000"/>
                </a:solidFill>
              </a:rPr>
              <a:t>no physiological significance</a:t>
            </a:r>
            <a:r>
              <a:rPr lang="en-US" b="1" u="sng" dirty="0"/>
              <a:t>.</a:t>
            </a:r>
            <a:r>
              <a:rPr lang="en-US" dirty="0"/>
              <a:t> </a:t>
            </a:r>
          </a:p>
          <a:p>
            <a:pPr algn="l"/>
            <a:r>
              <a:rPr lang="en-US" dirty="0"/>
              <a:t>Ascorbic acid is a </a:t>
            </a:r>
            <a:r>
              <a:rPr lang="en-US" u="sng" dirty="0">
                <a:hlinkClick r:id="rId4" tooltip="Weak acid"/>
              </a:rPr>
              <a:t>weak</a:t>
            </a:r>
            <a:r>
              <a:rPr lang="en-US" dirty="0"/>
              <a:t> </a:t>
            </a:r>
            <a:r>
              <a:rPr lang="en-US" u="sng" dirty="0">
                <a:hlinkClick r:id="rId5" tooltip="Sugar acid"/>
              </a:rPr>
              <a:t>sugar acid</a:t>
            </a:r>
            <a:r>
              <a:rPr lang="en-US" dirty="0"/>
              <a:t> structurally related to </a:t>
            </a:r>
            <a:r>
              <a:rPr lang="en-US" u="sng" dirty="0">
                <a:hlinkClick r:id="rId6" tooltip="Glucose"/>
              </a:rPr>
              <a:t>glucose</a:t>
            </a:r>
            <a:r>
              <a:rPr lang="en-US" dirty="0"/>
              <a:t>. </a:t>
            </a:r>
            <a:endParaRPr lang="en-US" dirty="0" smtClean="0"/>
          </a:p>
          <a:p>
            <a:pPr algn="l"/>
            <a:r>
              <a:rPr lang="en-US" dirty="0" smtClean="0"/>
              <a:t>In </a:t>
            </a:r>
            <a:r>
              <a:rPr lang="en-US" dirty="0"/>
              <a:t>biological systems, </a:t>
            </a:r>
            <a:r>
              <a:rPr lang="en-US" b="1" dirty="0"/>
              <a:t>ascorbic acid can be found only at </a:t>
            </a:r>
            <a:r>
              <a:rPr lang="en-US" b="1" u="sng" dirty="0"/>
              <a:t>low</a:t>
            </a:r>
            <a:r>
              <a:rPr lang="en-US" b="1" dirty="0"/>
              <a:t> </a:t>
            </a:r>
            <a:r>
              <a:rPr lang="en-US" b="1" u="sng" dirty="0">
                <a:hlinkClick r:id="rId7" tooltip="PH"/>
              </a:rPr>
              <a:t>pH</a:t>
            </a:r>
            <a:r>
              <a:rPr lang="en-US" dirty="0"/>
              <a:t>, but in </a:t>
            </a:r>
            <a:r>
              <a:rPr lang="en-US" b="1" dirty="0"/>
              <a:t>neutral solutions</a:t>
            </a:r>
            <a:r>
              <a:rPr lang="en-US" dirty="0"/>
              <a:t> above pH 5 is predominantly found in the </a:t>
            </a:r>
            <a:r>
              <a:rPr lang="en-US" b="1" u="sng" dirty="0">
                <a:hlinkClick r:id="rId8" tooltip="Ionized"/>
              </a:rPr>
              <a:t>ionized</a:t>
            </a:r>
            <a:r>
              <a:rPr lang="en-US" b="1" dirty="0"/>
              <a:t> form, </a:t>
            </a:r>
            <a:r>
              <a:rPr lang="en-US" b="1" u="sng" dirty="0">
                <a:hlinkClick r:id="rId9" tooltip="Ascorbate"/>
              </a:rPr>
              <a:t>ascorbate</a:t>
            </a:r>
            <a:r>
              <a:rPr lang="en-US" dirty="0"/>
              <a:t>. </a:t>
            </a:r>
            <a:endParaRPr lang="ar-IQ" dirty="0"/>
          </a:p>
        </p:txBody>
      </p:sp>
    </p:spTree>
    <p:extLst>
      <p:ext uri="{BB962C8B-B14F-4D97-AF65-F5344CB8AC3E}">
        <p14:creationId xmlns:p14="http://schemas.microsoft.com/office/powerpoint/2010/main" val="3513892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640960"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449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188640"/>
            <a:ext cx="8928992" cy="6552728"/>
          </a:xfrm>
        </p:spPr>
        <p:txBody>
          <a:bodyPr/>
          <a:lstStyle/>
          <a:p>
            <a:pPr algn="l" rtl="0"/>
            <a:r>
              <a:rPr lang="en-US" b="1" u="sng" dirty="0" smtClean="0"/>
              <a:t>Sources</a:t>
            </a:r>
          </a:p>
          <a:p>
            <a:pPr algn="l" rtl="0"/>
            <a:endParaRPr lang="en-US" dirty="0"/>
          </a:p>
          <a:p>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496944" cy="547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4163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579296" cy="6466730"/>
          </a:xfrm>
        </p:spPr>
        <p:txBody>
          <a:bodyPr/>
          <a:lstStyle/>
          <a:p>
            <a:endParaRPr lang="ar-IQ" dirty="0"/>
          </a:p>
        </p:txBody>
      </p:sp>
      <p:sp>
        <p:nvSpPr>
          <p:cNvPr id="3" name="Content Placeholder 2"/>
          <p:cNvSpPr>
            <a:spLocks noGrp="1"/>
          </p:cNvSpPr>
          <p:nvPr>
            <p:ph idx="1"/>
          </p:nvPr>
        </p:nvSpPr>
        <p:spPr>
          <a:xfrm>
            <a:off x="107504" y="188640"/>
            <a:ext cx="8928992" cy="6552728"/>
          </a:xfrm>
        </p:spPr>
        <p:txBody>
          <a:bodyPr/>
          <a:lstStyle/>
          <a:p>
            <a:pPr algn="l" rtl="0"/>
            <a:r>
              <a:rPr lang="en-US" b="1" u="sng" dirty="0" smtClean="0"/>
              <a:t>Biological significance</a:t>
            </a:r>
            <a:endParaRPr lang="en-US" dirty="0" smtClean="0"/>
          </a:p>
          <a:p>
            <a:pPr algn="l" rtl="0"/>
            <a:r>
              <a:rPr lang="en-US" dirty="0" smtClean="0"/>
              <a:t>The biological role of ascorbate is to act as a </a:t>
            </a:r>
            <a:r>
              <a:rPr lang="en-US" b="1" dirty="0" smtClean="0">
                <a:solidFill>
                  <a:srgbClr val="FF0000"/>
                </a:solidFill>
                <a:hlinkClick r:id="rId2" tooltip="Reducing agent"/>
              </a:rPr>
              <a:t>reducing agent</a:t>
            </a:r>
            <a:r>
              <a:rPr lang="en-US" dirty="0" smtClean="0"/>
              <a:t>, donating electrons to various enzymatic and a few non-enzymatic reactions. The one- and two-electron oxidized forms of vitamin C, </a:t>
            </a:r>
            <a:r>
              <a:rPr lang="en-US" dirty="0" err="1" smtClean="0"/>
              <a:t>semidehydroascorbic</a:t>
            </a:r>
            <a:r>
              <a:rPr lang="en-US" dirty="0" smtClean="0"/>
              <a:t> acid and </a:t>
            </a:r>
            <a:r>
              <a:rPr lang="en-US" dirty="0" smtClean="0">
                <a:hlinkClick r:id="rId3" tooltip="Dehydroascorbic acid"/>
              </a:rPr>
              <a:t>dehydroascorbic acid</a:t>
            </a:r>
            <a:r>
              <a:rPr lang="en-US" dirty="0" smtClean="0"/>
              <a:t>, respectively, can be reduced in the body </a:t>
            </a:r>
            <a:r>
              <a:rPr lang="en-US" b="1" dirty="0" smtClean="0"/>
              <a:t>by </a:t>
            </a:r>
            <a:r>
              <a:rPr lang="en-US" b="1" dirty="0" smtClean="0">
                <a:solidFill>
                  <a:srgbClr val="FF0000"/>
                </a:solidFill>
              </a:rPr>
              <a:t>glutathione and NADPH dependent enzymatic  mechanisms.</a:t>
            </a:r>
            <a:r>
              <a:rPr lang="en-US" dirty="0" smtClean="0">
                <a:solidFill>
                  <a:srgbClr val="FF0000"/>
                </a:solidFill>
              </a:rPr>
              <a:t> </a:t>
            </a:r>
          </a:p>
          <a:p>
            <a:pPr algn="l" rtl="0"/>
            <a:r>
              <a:rPr lang="en-US" dirty="0" smtClean="0"/>
              <a:t>The presence of glutathione in cells and extracellular fluids helps maintain ascorbate in a reduced state.</a:t>
            </a:r>
            <a:endParaRPr lang="en-US" dirty="0"/>
          </a:p>
        </p:txBody>
      </p:sp>
    </p:spTree>
    <p:extLst>
      <p:ext uri="{BB962C8B-B14F-4D97-AF65-F5344CB8AC3E}">
        <p14:creationId xmlns:p14="http://schemas.microsoft.com/office/powerpoint/2010/main" val="576129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6394722"/>
          </a:xfrm>
        </p:spPr>
        <p:txBody>
          <a:bodyPr/>
          <a:lstStyle/>
          <a:p>
            <a:endParaRPr lang="ar-IQ" dirty="0"/>
          </a:p>
        </p:txBody>
      </p:sp>
      <p:sp>
        <p:nvSpPr>
          <p:cNvPr id="3" name="Content Placeholder 2"/>
          <p:cNvSpPr>
            <a:spLocks noGrp="1"/>
          </p:cNvSpPr>
          <p:nvPr>
            <p:ph idx="1"/>
          </p:nvPr>
        </p:nvSpPr>
        <p:spPr>
          <a:xfrm>
            <a:off x="107504" y="188640"/>
            <a:ext cx="8856984" cy="6480720"/>
          </a:xfrm>
        </p:spPr>
        <p:txBody>
          <a:bodyPr>
            <a:normAutofit fontScale="85000" lnSpcReduction="10000"/>
          </a:bodyPr>
          <a:lstStyle/>
          <a:p>
            <a:pPr algn="l" rtl="0"/>
            <a:r>
              <a:rPr lang="en-US" b="1" u="sng" dirty="0"/>
              <a:t>Absorption, transport, and excretion</a:t>
            </a:r>
            <a:endParaRPr lang="en-US" dirty="0"/>
          </a:p>
          <a:p>
            <a:pPr algn="l" rtl="0"/>
            <a:r>
              <a:rPr lang="en-US" dirty="0"/>
              <a:t>Ascorbic acid is absorbed in the body by </a:t>
            </a:r>
            <a:r>
              <a:rPr lang="en-US" b="1" dirty="0">
                <a:solidFill>
                  <a:srgbClr val="FF0000"/>
                </a:solidFill>
              </a:rPr>
              <a:t>both active transport and simple diffusion.</a:t>
            </a:r>
            <a:r>
              <a:rPr lang="en-US" dirty="0"/>
              <a:t> </a:t>
            </a:r>
            <a:endParaRPr lang="en-US" dirty="0" smtClean="0"/>
          </a:p>
          <a:p>
            <a:pPr algn="l" rtl="0"/>
            <a:r>
              <a:rPr lang="en-US" dirty="0" smtClean="0"/>
              <a:t>Sodium-Dependent </a:t>
            </a:r>
            <a:r>
              <a:rPr lang="en-US" dirty="0"/>
              <a:t>Active Transport—Sodium-Ascorbate Co-Transporters (SVCTs) and Hexose transporters (GLUTs)—are the two transporters required for absorption</a:t>
            </a:r>
            <a:r>
              <a:rPr lang="en-US" dirty="0" smtClean="0"/>
              <a:t>.</a:t>
            </a:r>
          </a:p>
          <a:p>
            <a:pPr algn="l" rtl="0"/>
            <a:r>
              <a:rPr lang="en-US" dirty="0"/>
              <a:t> </a:t>
            </a:r>
            <a:r>
              <a:rPr lang="en-US" b="1" dirty="0">
                <a:hlinkClick r:id="rId2" tooltip="SLC23A1"/>
              </a:rPr>
              <a:t>SVCT1</a:t>
            </a:r>
            <a:r>
              <a:rPr lang="en-US" b="1" dirty="0"/>
              <a:t> and</a:t>
            </a:r>
            <a:r>
              <a:rPr lang="en-US" b="1" dirty="0">
                <a:hlinkClick r:id="rId3" tooltip="SLC23A2"/>
              </a:rPr>
              <a:t>SVCT2</a:t>
            </a:r>
            <a:r>
              <a:rPr lang="en-US" dirty="0"/>
              <a:t> import the </a:t>
            </a:r>
            <a:r>
              <a:rPr lang="en-US" b="1" dirty="0"/>
              <a:t>reduced form</a:t>
            </a:r>
            <a:r>
              <a:rPr lang="en-US" dirty="0"/>
              <a:t> of ascorbate across plasma membrane</a:t>
            </a:r>
            <a:r>
              <a:rPr lang="en-US" dirty="0" smtClean="0"/>
              <a:t>.</a:t>
            </a:r>
            <a:r>
              <a:rPr lang="en-US" baseline="30000" dirty="0"/>
              <a:t> </a:t>
            </a:r>
            <a:endParaRPr lang="en-US" dirty="0"/>
          </a:p>
          <a:p>
            <a:pPr algn="l" rtl="0"/>
            <a:r>
              <a:rPr lang="en-US" b="1" dirty="0"/>
              <a:t> </a:t>
            </a:r>
            <a:r>
              <a:rPr lang="en-US" b="1" dirty="0">
                <a:hlinkClick r:id="rId4" tooltip="GLUT1"/>
              </a:rPr>
              <a:t>GLUT1</a:t>
            </a:r>
            <a:r>
              <a:rPr lang="en-US" b="1" dirty="0"/>
              <a:t> and </a:t>
            </a:r>
            <a:r>
              <a:rPr lang="en-US" b="1" dirty="0">
                <a:hlinkClick r:id="rId5" tooltip="GLUT3"/>
              </a:rPr>
              <a:t>GLUT3</a:t>
            </a:r>
            <a:r>
              <a:rPr lang="en-US" dirty="0"/>
              <a:t> are the two glucose transporters, and transfer only the </a:t>
            </a:r>
            <a:r>
              <a:rPr lang="en-US" b="1" dirty="0">
                <a:solidFill>
                  <a:srgbClr val="FF0000"/>
                </a:solidFill>
              </a:rPr>
              <a:t>dehydroascorbic acid</a:t>
            </a:r>
            <a:r>
              <a:rPr lang="en-US" dirty="0">
                <a:solidFill>
                  <a:srgbClr val="FF0000"/>
                </a:solidFill>
              </a:rPr>
              <a:t> </a:t>
            </a:r>
            <a:r>
              <a:rPr lang="en-US" dirty="0"/>
              <a:t>form of Vitamin C. Although </a:t>
            </a:r>
            <a:r>
              <a:rPr lang="en-US" b="1" dirty="0">
                <a:solidFill>
                  <a:srgbClr val="FF0000"/>
                </a:solidFill>
              </a:rPr>
              <a:t>dehydroascorbic acid</a:t>
            </a:r>
            <a:r>
              <a:rPr lang="en-US" dirty="0">
                <a:solidFill>
                  <a:srgbClr val="FF0000"/>
                </a:solidFill>
              </a:rPr>
              <a:t> is absorbed in </a:t>
            </a:r>
            <a:r>
              <a:rPr lang="en-US" b="1" u="sng" dirty="0">
                <a:solidFill>
                  <a:srgbClr val="FF0000"/>
                </a:solidFill>
              </a:rPr>
              <a:t>higher</a:t>
            </a:r>
            <a:r>
              <a:rPr lang="en-US" dirty="0">
                <a:solidFill>
                  <a:srgbClr val="FF0000"/>
                </a:solidFill>
              </a:rPr>
              <a:t> rate </a:t>
            </a:r>
            <a:r>
              <a:rPr lang="en-US" b="1" dirty="0">
                <a:solidFill>
                  <a:srgbClr val="FF0000"/>
                </a:solidFill>
              </a:rPr>
              <a:t>than ascorbate</a:t>
            </a:r>
            <a:r>
              <a:rPr lang="en-US" dirty="0">
                <a:solidFill>
                  <a:srgbClr val="FF0000"/>
                </a:solidFill>
              </a:rPr>
              <a:t>, </a:t>
            </a:r>
            <a:r>
              <a:rPr lang="en-US" dirty="0"/>
              <a:t>the amount of dehydroascorbic acid found in plasma and tissues under normal conditions is low, as cells rapidly reduce dehydroascorbic acid to ascorbate. </a:t>
            </a:r>
            <a:r>
              <a:rPr lang="en-US" b="1" u="sng" dirty="0">
                <a:solidFill>
                  <a:srgbClr val="FF0000"/>
                </a:solidFill>
              </a:rPr>
              <a:t>Thus, SVCTs appear to be the predominant system for vitamin C transport in the body</a:t>
            </a:r>
            <a:r>
              <a:rPr lang="en-US" b="1" u="sng"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181367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568952" cy="61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072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469</Words>
  <Application>Microsoft Office PowerPoint</Application>
  <PresentationFormat>On-screen Show (4:3)</PresentationFormat>
  <Paragraphs>51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24</cp:revision>
  <dcterms:created xsi:type="dcterms:W3CDTF">2013-12-09T16:27:58Z</dcterms:created>
  <dcterms:modified xsi:type="dcterms:W3CDTF">2017-11-30T08:36:29Z</dcterms:modified>
</cp:coreProperties>
</file>