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65" r:id="rId13"/>
    <p:sldId id="266" r:id="rId14"/>
    <p:sldId id="280" r:id="rId15"/>
    <p:sldId id="275" r:id="rId16"/>
    <p:sldId id="267" r:id="rId17"/>
    <p:sldId id="268" r:id="rId18"/>
    <p:sldId id="269" r:id="rId19"/>
    <p:sldId id="277" r:id="rId20"/>
    <p:sldId id="270" r:id="rId21"/>
    <p:sldId id="272" r:id="rId22"/>
    <p:sldId id="278" r:id="rId2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6E6-E089-4027-B1C9-2C30E7BAE321}" type="datetimeFigureOut">
              <a:rPr lang="ar-IQ" smtClean="0"/>
              <a:t>12/03/1439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AA8-8109-4CF0-9311-5B2B40E404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949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6E6-E089-4027-B1C9-2C30E7BAE321}" type="datetimeFigureOut">
              <a:rPr lang="ar-IQ" smtClean="0"/>
              <a:t>12/03/1439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AA8-8109-4CF0-9311-5B2B40E404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206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6E6-E089-4027-B1C9-2C30E7BAE321}" type="datetimeFigureOut">
              <a:rPr lang="ar-IQ" smtClean="0"/>
              <a:t>12/03/1439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AA8-8109-4CF0-9311-5B2B40E404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334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6E6-E089-4027-B1C9-2C30E7BAE321}" type="datetimeFigureOut">
              <a:rPr lang="ar-IQ" smtClean="0"/>
              <a:t>12/03/1439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AA8-8109-4CF0-9311-5B2B40E404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389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6E6-E089-4027-B1C9-2C30E7BAE321}" type="datetimeFigureOut">
              <a:rPr lang="ar-IQ" smtClean="0"/>
              <a:t>12/03/1439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AA8-8109-4CF0-9311-5B2B40E404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81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6E6-E089-4027-B1C9-2C30E7BAE321}" type="datetimeFigureOut">
              <a:rPr lang="ar-IQ" smtClean="0"/>
              <a:t>12/03/1439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AA8-8109-4CF0-9311-5B2B40E404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1038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6E6-E089-4027-B1C9-2C30E7BAE321}" type="datetimeFigureOut">
              <a:rPr lang="ar-IQ" smtClean="0"/>
              <a:t>12/03/1439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AA8-8109-4CF0-9311-5B2B40E404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073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6E6-E089-4027-B1C9-2C30E7BAE321}" type="datetimeFigureOut">
              <a:rPr lang="ar-IQ" smtClean="0"/>
              <a:t>12/03/1439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AA8-8109-4CF0-9311-5B2B40E404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623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6E6-E089-4027-B1C9-2C30E7BAE321}" type="datetimeFigureOut">
              <a:rPr lang="ar-IQ" smtClean="0"/>
              <a:t>12/03/1439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AA8-8109-4CF0-9311-5B2B40E404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188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6E6-E089-4027-B1C9-2C30E7BAE321}" type="datetimeFigureOut">
              <a:rPr lang="ar-IQ" smtClean="0"/>
              <a:t>12/03/1439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AA8-8109-4CF0-9311-5B2B40E404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29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6E6-E089-4027-B1C9-2C30E7BAE321}" type="datetimeFigureOut">
              <a:rPr lang="ar-IQ" smtClean="0"/>
              <a:t>12/03/1439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AA8-8109-4CF0-9311-5B2B40E404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439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2F6E6-E089-4027-B1C9-2C30E7BAE321}" type="datetimeFigureOut">
              <a:rPr lang="ar-IQ" smtClean="0"/>
              <a:t>12/03/1439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47AA8-8109-4CF0-9311-5B2B40E404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832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o.colostate.edu/hbooks/pathphys/misc_topics/vitaminc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emia" TargetMode="External"/><Relationship Id="rId2" Type="http://schemas.openxmlformats.org/officeDocument/2006/relationships/hyperlink" Target="http://en.wikipedia.org/wiki/Vitamin_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Immune_response" TargetMode="External"/><Relationship Id="rId4" Type="http://schemas.openxmlformats.org/officeDocument/2006/relationships/hyperlink" Target="http://en.wikipedia.org/wiki/Retinopathy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pid_peroxidation" TargetMode="External"/><Relationship Id="rId2" Type="http://schemas.openxmlformats.org/officeDocument/2006/relationships/hyperlink" Target="http://en.wikipedia.org/wiki/Cell_membra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Oxidation" TargetMode="External"/><Relationship Id="rId5" Type="http://schemas.openxmlformats.org/officeDocument/2006/relationships/hyperlink" Target="http://en.wikipedia.org/wiki/Free_radical" TargetMode="External"/><Relationship Id="rId4" Type="http://schemas.openxmlformats.org/officeDocument/2006/relationships/hyperlink" Target="http://en.wikipedia.org/wiki/Chain_react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Vitamin_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Vitamin_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64807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ar-IQ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r>
              <a:rPr lang="en-US" sz="3900" b="1" dirty="0" smtClean="0"/>
              <a:t>Vitamin E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Vitamin E refers to a group of </a:t>
            </a:r>
            <a:r>
              <a:rPr lang="en-US" b="1" dirty="0" smtClean="0">
                <a:solidFill>
                  <a:srgbClr val="FF0000"/>
                </a:solidFill>
              </a:rPr>
              <a:t>eight fat-soluble </a:t>
            </a:r>
            <a:r>
              <a:rPr lang="en-US" b="1" dirty="0" smtClean="0">
                <a:solidFill>
                  <a:schemeClr val="tx1"/>
                </a:solidFill>
              </a:rPr>
              <a:t>compounds that include both tocopherol and tocotrienol.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The vitamin is synthesized by </a:t>
            </a:r>
            <a:r>
              <a:rPr lang="en-US" b="1" dirty="0">
                <a:solidFill>
                  <a:srgbClr val="FF0000"/>
                </a:solidFill>
              </a:rPr>
              <a:t>plants</a:t>
            </a:r>
            <a:r>
              <a:rPr lang="en-US" b="1" dirty="0">
                <a:solidFill>
                  <a:schemeClr val="tx1"/>
                </a:solidFill>
              </a:rPr>
              <a:t>, and has eight different isoforms </a:t>
            </a:r>
            <a:r>
              <a:rPr lang="en-US" b="1" dirty="0" smtClean="0">
                <a:solidFill>
                  <a:schemeClr val="tx1"/>
                </a:solidFill>
              </a:rPr>
              <a:t>(Vitamers) </a:t>
            </a:r>
            <a:r>
              <a:rPr lang="en-US" b="1" dirty="0">
                <a:solidFill>
                  <a:schemeClr val="tx1"/>
                </a:solidFill>
              </a:rPr>
              <a:t>divided into two classes of four </a:t>
            </a:r>
            <a:r>
              <a:rPr lang="en-US" b="1" dirty="0" smtClean="0">
                <a:solidFill>
                  <a:schemeClr val="tx1"/>
                </a:solidFill>
              </a:rPr>
              <a:t>Vitamers </a:t>
            </a:r>
            <a:r>
              <a:rPr lang="en-US" b="1" dirty="0">
                <a:solidFill>
                  <a:schemeClr val="tx1"/>
                </a:solidFill>
              </a:rPr>
              <a:t>each.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96855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28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480720"/>
          </a:xfrm>
        </p:spPr>
        <p:txBody>
          <a:bodyPr/>
          <a:lstStyle/>
          <a:p>
            <a:pPr algn="l" rtl="0"/>
            <a:r>
              <a:rPr lang="en-US" b="1" u="sng" dirty="0"/>
              <a:t>Sources</a:t>
            </a:r>
            <a:endParaRPr lang="en-US" dirty="0"/>
          </a:p>
          <a:p>
            <a:pPr algn="l"/>
            <a:r>
              <a:rPr lang="en-US" dirty="0"/>
              <a:t>The natural form of the vitamin is </a:t>
            </a:r>
            <a:r>
              <a:rPr lang="en-US" b="1" dirty="0"/>
              <a:t>synthesized only by plants and is found predominantly in plant </a:t>
            </a:r>
            <a:r>
              <a:rPr lang="en-US" b="1" dirty="0" smtClean="0"/>
              <a:t>oils.</a:t>
            </a:r>
          </a:p>
          <a:p>
            <a:pPr algn="l"/>
            <a:r>
              <a:rPr lang="en-US" b="1" dirty="0" smtClean="0"/>
              <a:t> </a:t>
            </a:r>
            <a:endParaRPr lang="ar-IQ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9928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09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3200" dirty="0"/>
              <a:t>The plant chloroplast is the site of biosynthesis, and the aromatic amino acid </a:t>
            </a:r>
            <a:r>
              <a:rPr lang="en-US" sz="3600" b="1" dirty="0">
                <a:solidFill>
                  <a:srgbClr val="FF0000"/>
                </a:solidFill>
              </a:rPr>
              <a:t>tyrosine</a:t>
            </a:r>
            <a:r>
              <a:rPr lang="en-US" sz="3200" dirty="0"/>
              <a:t> can be considered the basic precursor.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12967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650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/>
          </a:bodyPr>
          <a:lstStyle/>
          <a:p>
            <a:pPr algn="ctr" rtl="0"/>
            <a:r>
              <a:rPr lang="en-US" sz="3900" b="1" u="sng" dirty="0"/>
              <a:t>Metabolism</a:t>
            </a:r>
            <a:endParaRPr lang="en-US" sz="3900" dirty="0"/>
          </a:p>
          <a:p>
            <a:pPr algn="l" rtl="0"/>
            <a:r>
              <a:rPr lang="en-US" b="1" u="sng" dirty="0"/>
              <a:t>Absorption </a:t>
            </a:r>
            <a:endParaRPr lang="en-US" dirty="0"/>
          </a:p>
          <a:p>
            <a:pPr algn="l" rtl="0"/>
            <a:r>
              <a:rPr lang="en-US" dirty="0" smtClean="0"/>
              <a:t>Absorption </a:t>
            </a:r>
            <a:r>
              <a:rPr lang="en-US" dirty="0"/>
              <a:t>of vitamin E is highly dependent upon the same processes that are utilized during fatty acid digestion and metabolism. </a:t>
            </a:r>
            <a:r>
              <a:rPr lang="en-US" b="1" dirty="0">
                <a:solidFill>
                  <a:srgbClr val="FF0000"/>
                </a:solidFill>
              </a:rPr>
              <a:t>Bile acids are considered essential for vitamin E absorption and micelle formation.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Once formed, the micelle is then able to cross the unstirred water layer and release its contents into the enterocytes. After passing through the enterocytes the vitamin E is packaged into a chylomicron and readied for circulation.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2386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568951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89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53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70485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02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u="sng" dirty="0"/>
              <a:t>Storage</a:t>
            </a:r>
            <a:endParaRPr lang="en-US" dirty="0"/>
          </a:p>
          <a:p>
            <a:pPr algn="l" rtl="0"/>
            <a:r>
              <a:rPr lang="en-US" dirty="0"/>
              <a:t>Vitamin E is a lipid soluble vitamin and therefore over 90% of total body vitamin E is found in the </a:t>
            </a:r>
            <a:r>
              <a:rPr lang="en-US" b="1" dirty="0">
                <a:solidFill>
                  <a:srgbClr val="FF0000"/>
                </a:solidFill>
              </a:rPr>
              <a:t>adipose tissue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pPr algn="l" rtl="0"/>
            <a:r>
              <a:rPr lang="en-US" b="1" u="sng" dirty="0"/>
              <a:t>Excretion</a:t>
            </a:r>
            <a:endParaRPr lang="en-US" dirty="0"/>
          </a:p>
          <a:p>
            <a:pPr algn="l" rtl="0"/>
            <a:r>
              <a:rPr lang="en-US" dirty="0"/>
              <a:t>Vitamin E is </a:t>
            </a:r>
            <a:r>
              <a:rPr lang="en-US" b="1" dirty="0">
                <a:solidFill>
                  <a:srgbClr val="FF0000"/>
                </a:solidFill>
              </a:rPr>
              <a:t>excreted mainly via bile, urine, feces, and the skin.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vitamin is </a:t>
            </a:r>
            <a:r>
              <a:rPr lang="en-US" b="1" dirty="0"/>
              <a:t>oxidized </a:t>
            </a:r>
            <a:r>
              <a:rPr lang="en-US" dirty="0"/>
              <a:t>and forms </a:t>
            </a:r>
            <a:r>
              <a:rPr lang="en-US" b="1" dirty="0">
                <a:solidFill>
                  <a:srgbClr val="FF0000"/>
                </a:solidFill>
              </a:rPr>
              <a:t>hydroquinone </a:t>
            </a:r>
            <a:r>
              <a:rPr lang="en-US" dirty="0"/>
              <a:t>and then is </a:t>
            </a:r>
            <a:r>
              <a:rPr lang="en-US" b="1" dirty="0">
                <a:solidFill>
                  <a:srgbClr val="FF0000"/>
                </a:solidFill>
              </a:rPr>
              <a:t>conjugated</a:t>
            </a:r>
            <a:r>
              <a:rPr lang="en-US" dirty="0"/>
              <a:t> to form </a:t>
            </a:r>
            <a:r>
              <a:rPr lang="en-US" b="1" dirty="0"/>
              <a:t>glucuronate.</a:t>
            </a:r>
            <a:r>
              <a:rPr lang="en-US" dirty="0"/>
              <a:t> </a:t>
            </a:r>
            <a:endParaRPr lang="en-US" dirty="0" smtClean="0"/>
          </a:p>
          <a:p>
            <a:pPr algn="l" rtl="0"/>
            <a:r>
              <a:rPr lang="en-US" dirty="0" smtClean="0"/>
              <a:t>Once </a:t>
            </a:r>
            <a:r>
              <a:rPr lang="en-US" dirty="0"/>
              <a:t>formed the glucuronate can be excreted into bile or further degraded in the kidneys and excreted in the urine. </a:t>
            </a:r>
            <a:r>
              <a:rPr lang="en-US" dirty="0" smtClean="0"/>
              <a:t>Because </a:t>
            </a:r>
            <a:r>
              <a:rPr lang="en-US" dirty="0"/>
              <a:t>of the poor intestinal absorption of vitamin E, </a:t>
            </a:r>
            <a:r>
              <a:rPr lang="en-US" b="1" dirty="0">
                <a:solidFill>
                  <a:srgbClr val="FF0000"/>
                </a:solidFill>
              </a:rPr>
              <a:t>fecal excretion is the main route of vitamin E elimination. </a:t>
            </a:r>
          </a:p>
        </p:txBody>
      </p:sp>
    </p:spTree>
    <p:extLst>
      <p:ext uri="{BB962C8B-B14F-4D97-AF65-F5344CB8AC3E}">
        <p14:creationId xmlns:p14="http://schemas.microsoft.com/office/powerpoint/2010/main" val="710593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597352"/>
          </a:xfrm>
        </p:spPr>
        <p:txBody>
          <a:bodyPr>
            <a:normAutofit/>
          </a:bodyPr>
          <a:lstStyle/>
          <a:p>
            <a:pPr algn="ctr" rtl="0"/>
            <a:r>
              <a:rPr lang="en-US" b="1" u="sng" dirty="0"/>
              <a:t>Functions of vitamin E</a:t>
            </a:r>
            <a:endParaRPr lang="en-US" dirty="0"/>
          </a:p>
          <a:p>
            <a:pPr algn="l" rtl="0"/>
            <a:r>
              <a:rPr lang="en-US" dirty="0"/>
              <a:t>Vitamin E is integral part of cellular membranes whose </a:t>
            </a:r>
            <a:r>
              <a:rPr lang="en-US" b="1" dirty="0"/>
              <a:t>main role is to defend the cell </a:t>
            </a:r>
            <a:r>
              <a:rPr lang="en-US" b="1" dirty="0">
                <a:solidFill>
                  <a:srgbClr val="FF0000"/>
                </a:solidFill>
              </a:rPr>
              <a:t>against oxidation.</a:t>
            </a:r>
            <a:r>
              <a:rPr lang="en-US" dirty="0"/>
              <a:t> </a:t>
            </a:r>
            <a:endParaRPr lang="en-US" dirty="0" smtClean="0"/>
          </a:p>
          <a:p>
            <a:pPr algn="l" rtl="0"/>
            <a:r>
              <a:rPr lang="en-US" b="1" u="sng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Antioxidant</a:t>
            </a:r>
            <a:r>
              <a:rPr lang="en-US" dirty="0"/>
              <a:t>.   </a:t>
            </a:r>
            <a:r>
              <a:rPr lang="en-US" b="1" u="sng" dirty="0">
                <a:solidFill>
                  <a:srgbClr val="FF0000"/>
                </a:solidFill>
              </a:rPr>
              <a:t>2-</a:t>
            </a:r>
            <a:r>
              <a:rPr lang="en-US" dirty="0"/>
              <a:t>Regulates oxidation reactions.   </a:t>
            </a:r>
            <a:r>
              <a:rPr lang="en-US" b="1" u="sng" dirty="0">
                <a:solidFill>
                  <a:srgbClr val="FF0000"/>
                </a:solidFill>
              </a:rPr>
              <a:t>3-</a:t>
            </a:r>
            <a:r>
              <a:rPr lang="en-US" dirty="0"/>
              <a:t>Cell-membrane stability.  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b="1" u="sng" dirty="0">
                <a:solidFill>
                  <a:srgbClr val="FF0000"/>
                </a:solidFill>
              </a:rPr>
              <a:t>4-</a:t>
            </a:r>
            <a:r>
              <a:rPr lang="en-US" dirty="0"/>
              <a:t>Protect polyunsaturated fatty acids 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/>
              <a:t>The primary role of vitamin E within the body is to function as an </a:t>
            </a:r>
            <a:r>
              <a:rPr lang="en-US" b="1" dirty="0"/>
              <a:t>antioxidant</a:t>
            </a:r>
            <a:r>
              <a:rPr lang="en-US" dirty="0"/>
              <a:t>. Vitamin E is considered to be the </a:t>
            </a:r>
            <a:r>
              <a:rPr lang="en-US" b="1" dirty="0"/>
              <a:t>major chain breaking antioxidant in membranes. </a:t>
            </a:r>
            <a:endParaRPr lang="en-US" dirty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205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274638"/>
            <a:ext cx="8943731" cy="6583362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597352"/>
          </a:xfrm>
        </p:spPr>
        <p:txBody>
          <a:bodyPr>
            <a:normAutofit fontScale="92500" lnSpcReduction="10000"/>
          </a:bodyPr>
          <a:lstStyle/>
          <a:p>
            <a:pPr algn="ctr" rtl="0"/>
            <a:r>
              <a:rPr lang="en-US" b="1" u="sng" dirty="0"/>
              <a:t>Mechanism of action of antioxidants, vitamin E</a:t>
            </a:r>
            <a:endParaRPr lang="en-US" b="1" dirty="0"/>
          </a:p>
          <a:p>
            <a:pPr algn="l"/>
            <a:r>
              <a:rPr lang="en-US" dirty="0"/>
              <a:t>Free radicals, such as </a:t>
            </a:r>
            <a:r>
              <a:rPr lang="en-US" b="1" dirty="0">
                <a:solidFill>
                  <a:srgbClr val="FF0000"/>
                </a:solidFill>
              </a:rPr>
              <a:t>superoxide, hydroxyl ions and nitric oxide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all contain an unpaired electron. </a:t>
            </a:r>
            <a:endParaRPr lang="en-US" dirty="0" smtClean="0"/>
          </a:p>
          <a:p>
            <a:pPr algn="l"/>
            <a:r>
              <a:rPr lang="en-US" dirty="0" smtClean="0"/>
              <a:t>These </a:t>
            </a:r>
            <a:r>
              <a:rPr lang="en-US" dirty="0"/>
              <a:t>radicals can have a negative effect on cells causing oxidative damage that leads to cell death. Antioxidants, such as vitamin E due to its lipid solubility is particularly important in protecting cell membranes, prevent cell damage by binding to the free radical and neutralizing its unpaired electron. </a:t>
            </a:r>
            <a:endParaRPr lang="en-US" dirty="0" smtClean="0"/>
          </a:p>
          <a:p>
            <a:pPr algn="l"/>
            <a:r>
              <a:rPr lang="en-US" dirty="0" smtClean="0"/>
              <a:t>The </a:t>
            </a:r>
            <a:r>
              <a:rPr lang="en-US" dirty="0"/>
              <a:t>resulting </a:t>
            </a:r>
            <a:r>
              <a:rPr lang="en-US" b="1" dirty="0" smtClean="0">
                <a:solidFill>
                  <a:srgbClr val="FF0000"/>
                </a:solidFill>
              </a:rPr>
              <a:t>tocopherol </a:t>
            </a:r>
            <a:r>
              <a:rPr lang="en-US" b="1" dirty="0">
                <a:solidFill>
                  <a:srgbClr val="FF0000"/>
                </a:solidFill>
              </a:rPr>
              <a:t>radical is then reduced back to tocopherol by </a:t>
            </a:r>
            <a:r>
              <a:rPr lang="en-US" b="1" dirty="0" smtClean="0">
                <a:solidFill>
                  <a:srgbClr val="FF0000"/>
                </a:solidFill>
              </a:rPr>
              <a:t>glutathione, vitamin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C</a:t>
            </a:r>
            <a:r>
              <a:rPr lang="en-US" b="1" dirty="0">
                <a:solidFill>
                  <a:srgbClr val="FF0000"/>
                </a:solidFill>
              </a:rPr>
              <a:t> or other molecules</a:t>
            </a:r>
            <a:r>
              <a:rPr lang="en-US" b="1" dirty="0"/>
              <a:t>.</a:t>
            </a:r>
            <a:r>
              <a:rPr lang="en-US" dirty="0"/>
              <a:t> Thus </a:t>
            </a:r>
            <a:r>
              <a:rPr lang="en-US" b="1" dirty="0">
                <a:solidFill>
                  <a:srgbClr val="FF0000"/>
                </a:solidFill>
              </a:rPr>
              <a:t>the free hydroxyl group </a:t>
            </a:r>
            <a:r>
              <a:rPr lang="en-US" b="1" dirty="0"/>
              <a:t>on the aromatic ring</a:t>
            </a:r>
            <a:r>
              <a:rPr lang="en-US" dirty="0"/>
              <a:t> is responsible for the antioxidant properties.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8062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1296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06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7"/>
            <a:ext cx="7128792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741682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522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46673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27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597352"/>
          </a:xfrm>
        </p:spPr>
        <p:txBody>
          <a:bodyPr>
            <a:normAutofit/>
          </a:bodyPr>
          <a:lstStyle/>
          <a:p>
            <a:pPr algn="ctr" rtl="0"/>
            <a:r>
              <a:rPr lang="en-US" b="1" u="sng" dirty="0"/>
              <a:t>Deficiency</a:t>
            </a:r>
            <a:r>
              <a:rPr lang="en-US" u="sng" dirty="0"/>
              <a:t> </a:t>
            </a:r>
            <a:r>
              <a:rPr lang="en-US" b="1" u="sng" dirty="0"/>
              <a:t> </a:t>
            </a:r>
            <a:endParaRPr lang="en-US" dirty="0"/>
          </a:p>
          <a:p>
            <a:pPr algn="l" rtl="0"/>
            <a:r>
              <a:rPr lang="en-US" dirty="0"/>
              <a:t>A deficiency of vitamin E is rare in </a:t>
            </a:r>
            <a:r>
              <a:rPr lang="en-US" dirty="0" smtClean="0"/>
              <a:t>humans </a:t>
            </a:r>
            <a:r>
              <a:rPr lang="en-US" dirty="0" smtClean="0">
                <a:hlinkClick r:id="rId2" tooltip="Vitamin E"/>
              </a:rPr>
              <a:t>Vitamin </a:t>
            </a:r>
            <a:r>
              <a:rPr lang="en-US" dirty="0">
                <a:hlinkClick r:id="rId2" tooltip="Vitamin E"/>
              </a:rPr>
              <a:t>E</a:t>
            </a:r>
            <a:r>
              <a:rPr lang="en-US" dirty="0"/>
              <a:t> deficiency causes </a:t>
            </a:r>
            <a:r>
              <a:rPr lang="en-US" b="1" dirty="0">
                <a:solidFill>
                  <a:srgbClr val="FF0000"/>
                </a:solidFill>
              </a:rPr>
              <a:t>neurological problems </a:t>
            </a:r>
            <a:r>
              <a:rPr lang="en-US" dirty="0"/>
              <a:t>due to poor nerve conduction.</a:t>
            </a:r>
          </a:p>
          <a:p>
            <a:pPr algn="l" rtl="0"/>
            <a:r>
              <a:rPr lang="en-US" dirty="0"/>
              <a:t>Deficiency can also cause </a:t>
            </a:r>
            <a:r>
              <a:rPr lang="en-US" dirty="0">
                <a:hlinkClick r:id="rId3" tooltip="Anemia"/>
              </a:rPr>
              <a:t>anemia</a:t>
            </a:r>
            <a:r>
              <a:rPr lang="en-US" dirty="0"/>
              <a:t> due to oxidative damage to red blood cells, </a:t>
            </a:r>
            <a:r>
              <a:rPr lang="en-US" dirty="0">
                <a:hlinkClick r:id="rId4" tooltip="Retinopathy"/>
              </a:rPr>
              <a:t>retinopathy</a:t>
            </a:r>
            <a:r>
              <a:rPr lang="en-US" dirty="0"/>
              <a:t> and impairment of the </a:t>
            </a:r>
            <a:r>
              <a:rPr lang="en-US" dirty="0">
                <a:hlinkClick r:id="rId5" tooltip="Immune response"/>
              </a:rPr>
              <a:t>immune response</a:t>
            </a:r>
            <a:r>
              <a:rPr lang="en-US" baseline="300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17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algn="l" rtl="0" fontAlgn="base"/>
            <a:r>
              <a:rPr lang="en-US" dirty="0"/>
              <a:t>The existence of a lack of vitamin E is rare. </a:t>
            </a:r>
            <a:endParaRPr lang="en-US" dirty="0" smtClean="0"/>
          </a:p>
          <a:p>
            <a:pPr algn="l" rtl="0" fontAlgn="base"/>
            <a:r>
              <a:rPr lang="en-US" dirty="0" smtClean="0"/>
              <a:t>If </a:t>
            </a:r>
            <a:r>
              <a:rPr lang="en-US" dirty="0"/>
              <a:t>this occurs, it is manifested in specific cases, that is, in the following three situations:</a:t>
            </a:r>
          </a:p>
          <a:p>
            <a:pPr lvl="0" algn="l" rtl="0" fontAlgn="base"/>
            <a:r>
              <a:rPr lang="en-US" b="1" u="sng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Persons </a:t>
            </a:r>
            <a:r>
              <a:rPr lang="en-US" dirty="0"/>
              <a:t>with a difficulty of absorbing or secreting bile or who suffer from fat metabolism-related disease (celiac disease or cystic fibrosis)</a:t>
            </a:r>
          </a:p>
          <a:p>
            <a:pPr lvl="0" algn="l" rtl="0" fontAlgn="base"/>
            <a:r>
              <a:rPr lang="en-US" b="1" u="sng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Premature </a:t>
            </a:r>
            <a:r>
              <a:rPr lang="en-US" dirty="0"/>
              <a:t>infants (with Very low birth weight, VLB) who weigh &lt;1,500 grams at birth</a:t>
            </a:r>
          </a:p>
          <a:p>
            <a:pPr lvl="0" algn="l" rtl="0" fontAlgn="base"/>
            <a:r>
              <a:rPr lang="en-US" b="1" u="sng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Persons </a:t>
            </a:r>
            <a:r>
              <a:rPr lang="en-US" dirty="0"/>
              <a:t>with genetic abnormalities in alpha-tocopherol transporter proteins.</a:t>
            </a:r>
          </a:p>
        </p:txBody>
      </p:sp>
    </p:spTree>
    <p:extLst>
      <p:ext uri="{BB962C8B-B14F-4D97-AF65-F5344CB8AC3E}">
        <p14:creationId xmlns:p14="http://schemas.microsoft.com/office/powerpoint/2010/main" val="245974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77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/>
          <a:lstStyle/>
          <a:p>
            <a:pPr algn="l" rtl="0"/>
            <a:r>
              <a:rPr lang="en-US" b="1" dirty="0"/>
              <a:t> </a:t>
            </a:r>
            <a:r>
              <a:rPr lang="en-US" b="1" u="sng" dirty="0" smtClean="0"/>
              <a:t>α-Tocopherol</a:t>
            </a:r>
            <a:endParaRPr lang="en-US" dirty="0"/>
          </a:p>
          <a:p>
            <a:pPr algn="l" rtl="0"/>
            <a:r>
              <a:rPr lang="en-US" dirty="0"/>
              <a:t>α-Tocopherol is an important </a:t>
            </a:r>
            <a:r>
              <a:rPr lang="en-US" b="1" dirty="0">
                <a:solidFill>
                  <a:srgbClr val="FF0000"/>
                </a:solidFill>
              </a:rPr>
              <a:t>lipid-soluble antioxidant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performs its functions as antioxidant by the </a:t>
            </a:r>
            <a:r>
              <a:rPr lang="en-US" b="1" dirty="0">
                <a:solidFill>
                  <a:srgbClr val="FF0000"/>
                </a:solidFill>
              </a:rPr>
              <a:t>glutathione peroxidase pathway</a:t>
            </a:r>
            <a:r>
              <a:rPr lang="en-US" dirty="0"/>
              <a:t> and it protects </a:t>
            </a:r>
            <a:r>
              <a:rPr lang="en-US" dirty="0">
                <a:hlinkClick r:id="rId2" tooltip="Cell membrane"/>
              </a:rPr>
              <a:t>cell membranes</a:t>
            </a:r>
            <a:r>
              <a:rPr lang="en-US" dirty="0"/>
              <a:t> from oxidation by reacting with lipid radicals produced in the </a:t>
            </a:r>
            <a:r>
              <a:rPr lang="en-US" dirty="0">
                <a:hlinkClick r:id="rId3" tooltip="Lipid peroxidation"/>
              </a:rPr>
              <a:t>lipid peroxidation</a:t>
            </a:r>
            <a:r>
              <a:rPr lang="en-US" dirty="0"/>
              <a:t> </a:t>
            </a:r>
            <a:r>
              <a:rPr lang="en-US" dirty="0">
                <a:hlinkClick r:id="rId4" tooltip="Chain reaction"/>
              </a:rPr>
              <a:t>chain reaction</a:t>
            </a:r>
            <a:r>
              <a:rPr lang="en-US" dirty="0"/>
              <a:t>. </a:t>
            </a:r>
            <a:endParaRPr lang="en-US" dirty="0" smtClean="0"/>
          </a:p>
          <a:p>
            <a:pPr algn="l" rtl="0"/>
            <a:r>
              <a:rPr lang="en-US" dirty="0" smtClean="0"/>
              <a:t>This </a:t>
            </a:r>
            <a:r>
              <a:rPr lang="en-US" dirty="0"/>
              <a:t>would remove the </a:t>
            </a:r>
            <a:r>
              <a:rPr lang="en-US" dirty="0">
                <a:hlinkClick r:id="rId5" tooltip="Free radical"/>
              </a:rPr>
              <a:t>free radical</a:t>
            </a:r>
            <a:r>
              <a:rPr lang="en-US" dirty="0"/>
              <a:t> intermediates and prevent the </a:t>
            </a:r>
            <a:r>
              <a:rPr lang="en-US" dirty="0">
                <a:hlinkClick r:id="rId6" tooltip="Oxidation"/>
              </a:rPr>
              <a:t>oxidation</a:t>
            </a:r>
            <a:r>
              <a:rPr lang="en-US" dirty="0"/>
              <a:t> reaction from continuing.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3079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/>
          </a:bodyPr>
          <a:lstStyle/>
          <a:p>
            <a:pPr algn="l" rtl="0"/>
            <a:r>
              <a:rPr lang="en-US" b="1" u="sng" dirty="0" smtClean="0"/>
              <a:t>Tocotrienol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Tocotrienol</a:t>
            </a:r>
            <a:r>
              <a:rPr lang="en-US" dirty="0"/>
              <a:t> are members of the </a:t>
            </a:r>
            <a:r>
              <a:rPr lang="en-US" u="sng" dirty="0">
                <a:hlinkClick r:id="rId2" tooltip="Vitamin E"/>
              </a:rPr>
              <a:t>vitamin E</a:t>
            </a:r>
            <a:r>
              <a:rPr lang="en-US" dirty="0"/>
              <a:t> family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slight difference between </a:t>
            </a:r>
            <a:r>
              <a:rPr lang="en-US" dirty="0" smtClean="0"/>
              <a:t>tocotrienol </a:t>
            </a:r>
            <a:r>
              <a:rPr lang="en-US" dirty="0"/>
              <a:t>and </a:t>
            </a:r>
            <a:r>
              <a:rPr lang="en-US" dirty="0" smtClean="0"/>
              <a:t>tocopherol </a:t>
            </a:r>
            <a:r>
              <a:rPr lang="en-US" dirty="0"/>
              <a:t>lie in the </a:t>
            </a:r>
            <a:r>
              <a:rPr lang="en-US" b="1" dirty="0">
                <a:solidFill>
                  <a:srgbClr val="FF0000"/>
                </a:solidFill>
              </a:rPr>
              <a:t>unsaturated side chain </a:t>
            </a:r>
            <a:r>
              <a:rPr lang="en-US" dirty="0"/>
              <a:t>having three double bonds in its farnesyl isoprenoid tail. 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1923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48072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u="sng" dirty="0"/>
              <a:t>Comparison of Tocotrienol and Tocopherol</a:t>
            </a:r>
            <a:endParaRPr lang="en-US" dirty="0"/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Tocotrienol </a:t>
            </a:r>
            <a:r>
              <a:rPr lang="en-US" dirty="0"/>
              <a:t>are forms of natural </a:t>
            </a:r>
            <a:r>
              <a:rPr lang="en-US" dirty="0">
                <a:hlinkClick r:id="rId2" tooltip="Vitamin E"/>
              </a:rPr>
              <a:t>vitamin E</a:t>
            </a:r>
            <a:r>
              <a:rPr lang="en-US" dirty="0"/>
              <a:t> that </a:t>
            </a:r>
            <a:r>
              <a:rPr lang="en-US" b="1" dirty="0"/>
              <a:t>can protect against brain cell </a:t>
            </a:r>
            <a:r>
              <a:rPr lang="en-US" b="1" dirty="0" smtClean="0"/>
              <a:t>damage, prevent </a:t>
            </a:r>
            <a:r>
              <a:rPr lang="en-US" b="1" dirty="0"/>
              <a:t>cancer</a:t>
            </a:r>
            <a:r>
              <a:rPr lang="en-US" b="1" baseline="30000" dirty="0"/>
              <a:t> </a:t>
            </a:r>
            <a:r>
              <a:rPr lang="en-US" b="1" dirty="0"/>
              <a:t>and reduce cholesterol. </a:t>
            </a:r>
            <a:endParaRPr lang="en-US" b="1" dirty="0" smtClean="0"/>
          </a:p>
          <a:p>
            <a:pPr algn="l" rtl="0"/>
            <a:r>
              <a:rPr lang="en-US" dirty="0" smtClean="0"/>
              <a:t>These </a:t>
            </a:r>
            <a:r>
              <a:rPr lang="en-US" dirty="0"/>
              <a:t>biological characteristics, however, </a:t>
            </a:r>
            <a:r>
              <a:rPr lang="en-US" b="1" dirty="0"/>
              <a:t>are </a:t>
            </a:r>
            <a:r>
              <a:rPr lang="en-US" sz="3900" b="1" dirty="0">
                <a:solidFill>
                  <a:srgbClr val="FF0000"/>
                </a:solidFill>
              </a:rPr>
              <a:t>not </a:t>
            </a:r>
            <a:r>
              <a:rPr lang="en-US" b="1" dirty="0">
                <a:solidFill>
                  <a:srgbClr val="FF0000"/>
                </a:solidFill>
              </a:rPr>
              <a:t>present in </a:t>
            </a:r>
            <a:r>
              <a:rPr lang="en-US" b="1" dirty="0" smtClean="0">
                <a:solidFill>
                  <a:srgbClr val="FF0000"/>
                </a:solidFill>
              </a:rPr>
              <a:t>tocopherol </a:t>
            </a:r>
            <a:r>
              <a:rPr lang="en-US" b="1" dirty="0"/>
              <a:t>due to their </a:t>
            </a:r>
            <a:r>
              <a:rPr lang="en-US" b="1" u="sng" dirty="0">
                <a:solidFill>
                  <a:srgbClr val="FF0000"/>
                </a:solidFill>
              </a:rPr>
              <a:t>chemical structure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unsaturated side-chain </a:t>
            </a:r>
            <a:r>
              <a:rPr lang="en-US" dirty="0"/>
              <a:t>in </a:t>
            </a:r>
            <a:r>
              <a:rPr lang="en-US" dirty="0" smtClean="0"/>
              <a:t>tocotrienol </a:t>
            </a:r>
            <a:r>
              <a:rPr lang="en-US" dirty="0"/>
              <a:t>causes them to </a:t>
            </a:r>
            <a:r>
              <a:rPr lang="en-US" dirty="0">
                <a:solidFill>
                  <a:srgbClr val="FF0000"/>
                </a:solidFill>
              </a:rPr>
              <a:t>penetrate tissues </a:t>
            </a:r>
            <a:r>
              <a:rPr lang="en-US" dirty="0"/>
              <a:t>with saturated fatty layers more efficiently making them ideal for </a:t>
            </a:r>
            <a:r>
              <a:rPr lang="en-US" b="1" dirty="0">
                <a:solidFill>
                  <a:srgbClr val="FF0000"/>
                </a:solidFill>
              </a:rPr>
              <a:t>anti-aging oral </a:t>
            </a:r>
            <a:r>
              <a:rPr lang="en-US" dirty="0"/>
              <a:t>supplements</a:t>
            </a:r>
            <a:r>
              <a:rPr lang="en-US" baseline="30000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skin care </a:t>
            </a:r>
            <a:r>
              <a:rPr lang="en-US" dirty="0"/>
              <a:t>range. </a:t>
            </a:r>
            <a:endParaRPr lang="en-US" dirty="0" smtClean="0"/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Tocotrienol </a:t>
            </a:r>
            <a:r>
              <a:rPr lang="en-US" b="1" dirty="0">
                <a:solidFill>
                  <a:srgbClr val="FF0000"/>
                </a:solidFill>
              </a:rPr>
              <a:t>are better able than </a:t>
            </a:r>
            <a:r>
              <a:rPr lang="en-US" b="1" dirty="0" smtClean="0">
                <a:solidFill>
                  <a:srgbClr val="FF0000"/>
                </a:solidFill>
              </a:rPr>
              <a:t>tocopherol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at combating oxidative stress of skin that had been exposed to UV rays of the sunlight.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4454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03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466730"/>
          </a:xfrm>
        </p:spPr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4807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u="sng" dirty="0"/>
              <a:t>Why is the natural form of vitamin E better than the synthetic form?</a:t>
            </a:r>
            <a:endParaRPr lang="en-US" b="1" dirty="0"/>
          </a:p>
          <a:p>
            <a:pPr algn="l"/>
            <a:r>
              <a:rPr lang="en-US" dirty="0"/>
              <a:t>The difference is: </a:t>
            </a:r>
            <a:r>
              <a:rPr lang="en-US" b="1" dirty="0">
                <a:solidFill>
                  <a:srgbClr val="FF0000"/>
                </a:solidFill>
              </a:rPr>
              <a:t>availability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Natural</a:t>
            </a:r>
            <a:r>
              <a:rPr lang="en-US" dirty="0" smtClean="0"/>
              <a:t> </a:t>
            </a:r>
            <a:r>
              <a:rPr lang="en-US" dirty="0"/>
              <a:t>vitamin E has </a:t>
            </a:r>
            <a:r>
              <a:rPr lang="en-US" b="1" dirty="0">
                <a:solidFill>
                  <a:srgbClr val="FF0000"/>
                </a:solidFill>
              </a:rPr>
              <a:t>roughly twice </a:t>
            </a:r>
            <a:r>
              <a:rPr lang="en-US" dirty="0"/>
              <a:t>the availability of synthetic vitamin E. </a:t>
            </a:r>
            <a:endParaRPr lang="en-US" dirty="0" smtClean="0"/>
          </a:p>
          <a:p>
            <a:pPr algn="l"/>
            <a:r>
              <a:rPr lang="en-US" dirty="0" smtClean="0"/>
              <a:t>There </a:t>
            </a:r>
            <a:r>
              <a:rPr lang="en-US" dirty="0"/>
              <a:t>is a </a:t>
            </a:r>
            <a:r>
              <a:rPr lang="en-US" b="1" dirty="0">
                <a:solidFill>
                  <a:srgbClr val="FF0000"/>
                </a:solidFill>
              </a:rPr>
              <a:t>difference</a:t>
            </a:r>
            <a:r>
              <a:rPr lang="en-US" dirty="0"/>
              <a:t> in the molecule, in its </a:t>
            </a:r>
            <a:r>
              <a:rPr lang="en-US" b="1" dirty="0">
                <a:solidFill>
                  <a:srgbClr val="FF0000"/>
                </a:solidFill>
              </a:rPr>
              <a:t>potency</a:t>
            </a:r>
            <a:r>
              <a:rPr lang="en-US" dirty="0"/>
              <a:t> and in the way it behaves in the body.</a:t>
            </a:r>
            <a:br>
              <a:rPr lang="en-US" dirty="0"/>
            </a:br>
            <a:r>
              <a:rPr lang="en-US" sz="3800" b="1" dirty="0">
                <a:solidFill>
                  <a:srgbClr val="FF0000"/>
                </a:solidFill>
              </a:rPr>
              <a:t>The natural form</a:t>
            </a:r>
            <a:r>
              <a:rPr lang="en-US" dirty="0"/>
              <a:t>, is a </a:t>
            </a:r>
            <a:r>
              <a:rPr lang="en-US" b="1" dirty="0">
                <a:solidFill>
                  <a:srgbClr val="FF0000"/>
                </a:solidFill>
              </a:rPr>
              <a:t>single entity</a:t>
            </a:r>
            <a:r>
              <a:rPr lang="en-US" dirty="0"/>
              <a:t>, in other words all the molecules are </a:t>
            </a:r>
            <a:r>
              <a:rPr lang="en-US" b="1" dirty="0"/>
              <a:t>identical</a:t>
            </a:r>
            <a:r>
              <a:rPr lang="en-US" dirty="0"/>
              <a:t>. </a:t>
            </a:r>
            <a:endParaRPr lang="en-US" dirty="0" smtClean="0"/>
          </a:p>
          <a:p>
            <a:pPr algn="l"/>
            <a:r>
              <a:rPr lang="en-US" dirty="0" smtClean="0"/>
              <a:t>The </a:t>
            </a:r>
            <a:r>
              <a:rPr lang="en-US" b="1" dirty="0"/>
              <a:t>synthetic dl-alpha-tocopherol</a:t>
            </a:r>
            <a:r>
              <a:rPr lang="en-US" dirty="0"/>
              <a:t> is a mixture of </a:t>
            </a:r>
            <a:r>
              <a:rPr lang="en-US" b="1" dirty="0">
                <a:solidFill>
                  <a:srgbClr val="FF0000"/>
                </a:solidFill>
              </a:rPr>
              <a:t>8 different molecular entities</a:t>
            </a:r>
            <a:r>
              <a:rPr lang="en-US" dirty="0"/>
              <a:t>, known </a:t>
            </a:r>
            <a:r>
              <a:rPr lang="en-US" dirty="0" smtClean="0"/>
              <a:t>as </a:t>
            </a:r>
            <a:r>
              <a:rPr lang="en-US" dirty="0"/>
              <a:t>"stereoisomers". </a:t>
            </a:r>
            <a:endParaRPr lang="en-US" dirty="0" smtClean="0"/>
          </a:p>
          <a:p>
            <a:pPr algn="l"/>
            <a:r>
              <a:rPr lang="en-US" dirty="0" smtClean="0"/>
              <a:t>Of </a:t>
            </a:r>
            <a:r>
              <a:rPr lang="en-US" dirty="0"/>
              <a:t>these 8, only </a:t>
            </a:r>
            <a:r>
              <a:rPr lang="en-US" b="1" dirty="0">
                <a:solidFill>
                  <a:srgbClr val="FF0000"/>
                </a:solidFill>
              </a:rPr>
              <a:t>1 is identical to the natural form</a:t>
            </a:r>
            <a:r>
              <a:rPr lang="en-US" dirty="0"/>
              <a:t>, the other 7 do not exist in nature</a:t>
            </a:r>
            <a:r>
              <a:rPr lang="en-US" dirty="0" smtClean="0"/>
              <a:t>..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5590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646673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3690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489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591</Words>
  <Application>Microsoft Office PowerPoint</Application>
  <PresentationFormat>On-screen Show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plant chloroplast is the site of biosynthesis, and the aromatic amino acid tyrosine can be considered the basic precursor.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35</cp:revision>
  <dcterms:created xsi:type="dcterms:W3CDTF">2013-03-18T18:22:27Z</dcterms:created>
  <dcterms:modified xsi:type="dcterms:W3CDTF">2017-11-30T04:13:10Z</dcterms:modified>
</cp:coreProperties>
</file>