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76" r:id="rId9"/>
    <p:sldId id="277" r:id="rId10"/>
    <p:sldId id="262" r:id="rId11"/>
    <p:sldId id="263" r:id="rId12"/>
    <p:sldId id="264" r:id="rId13"/>
    <p:sldId id="266" r:id="rId14"/>
    <p:sldId id="273" r:id="rId15"/>
    <p:sldId id="267" r:id="rId16"/>
    <p:sldId id="268" r:id="rId17"/>
    <p:sldId id="278" r:id="rId18"/>
    <p:sldId id="279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B2E-1787-4726-B1F3-69C917829DB2}" type="datetimeFigureOut">
              <a:rPr lang="ar-IQ" smtClean="0"/>
              <a:t>07/03/1439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A05-F05E-45AF-95E7-F40DF9A7E9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524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B2E-1787-4726-B1F3-69C917829DB2}" type="datetimeFigureOut">
              <a:rPr lang="ar-IQ" smtClean="0"/>
              <a:t>07/03/1439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A05-F05E-45AF-95E7-F40DF9A7E9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448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B2E-1787-4726-B1F3-69C917829DB2}" type="datetimeFigureOut">
              <a:rPr lang="ar-IQ" smtClean="0"/>
              <a:t>07/03/1439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A05-F05E-45AF-95E7-F40DF9A7E9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7145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B2E-1787-4726-B1F3-69C917829DB2}" type="datetimeFigureOut">
              <a:rPr lang="ar-IQ" smtClean="0"/>
              <a:t>07/03/1439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A05-F05E-45AF-95E7-F40DF9A7E9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025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B2E-1787-4726-B1F3-69C917829DB2}" type="datetimeFigureOut">
              <a:rPr lang="ar-IQ" smtClean="0"/>
              <a:t>07/03/1439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A05-F05E-45AF-95E7-F40DF9A7E9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889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B2E-1787-4726-B1F3-69C917829DB2}" type="datetimeFigureOut">
              <a:rPr lang="ar-IQ" smtClean="0"/>
              <a:t>07/03/1439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A05-F05E-45AF-95E7-F40DF9A7E9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821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B2E-1787-4726-B1F3-69C917829DB2}" type="datetimeFigureOut">
              <a:rPr lang="ar-IQ" smtClean="0"/>
              <a:t>07/03/1439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A05-F05E-45AF-95E7-F40DF9A7E9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093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B2E-1787-4726-B1F3-69C917829DB2}" type="datetimeFigureOut">
              <a:rPr lang="ar-IQ" smtClean="0"/>
              <a:t>07/03/1439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A05-F05E-45AF-95E7-F40DF9A7E9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372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B2E-1787-4726-B1F3-69C917829DB2}" type="datetimeFigureOut">
              <a:rPr lang="ar-IQ" smtClean="0"/>
              <a:t>07/03/1439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A05-F05E-45AF-95E7-F40DF9A7E9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351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B2E-1787-4726-B1F3-69C917829DB2}" type="datetimeFigureOut">
              <a:rPr lang="ar-IQ" smtClean="0"/>
              <a:t>07/03/1439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A05-F05E-45AF-95E7-F40DF9A7E9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326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B2E-1787-4726-B1F3-69C917829DB2}" type="datetimeFigureOut">
              <a:rPr lang="ar-IQ" smtClean="0"/>
              <a:t>07/03/1439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A05-F05E-45AF-95E7-F40DF9A7E9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038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BB2E-1787-4726-B1F3-69C917829DB2}" type="datetimeFigureOut">
              <a:rPr lang="ar-IQ" smtClean="0"/>
              <a:t>07/03/1439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5FA05-F05E-45AF-95E7-F40DF9A7E91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324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ne_resorption" TargetMode="External"/><Relationship Id="rId7" Type="http://schemas.openxmlformats.org/officeDocument/2006/relationships/hyperlink" Target="http://en.wikipedia.org/wiki/Parathyroid_hormone" TargetMode="External"/><Relationship Id="rId2" Type="http://schemas.openxmlformats.org/officeDocument/2006/relationships/hyperlink" Target="http://en.wikipedia.org/wiki/Calcium_metabolis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Bone_formation" TargetMode="External"/><Relationship Id="rId5" Type="http://schemas.openxmlformats.org/officeDocument/2006/relationships/hyperlink" Target="http://en.wikipedia.org/wiki/Phosphate" TargetMode="External"/><Relationship Id="rId4" Type="http://schemas.openxmlformats.org/officeDocument/2006/relationships/hyperlink" Target="http://en.wikipedia.org/wiki/Osteoclas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ng_bones" TargetMode="External"/><Relationship Id="rId7" Type="http://schemas.openxmlformats.org/officeDocument/2006/relationships/hyperlink" Target="http://en.wikipedia.org/wiki/Bone_mineral_density" TargetMode="External"/><Relationship Id="rId2" Type="http://schemas.openxmlformats.org/officeDocument/2006/relationships/hyperlink" Target="http://en.wikipedia.org/wiki/Ricke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steoporosis" TargetMode="External"/><Relationship Id="rId5" Type="http://schemas.openxmlformats.org/officeDocument/2006/relationships/hyperlink" Target="http://en.wikipedia.org/wiki/Proximal" TargetMode="External"/><Relationship Id="rId4" Type="http://schemas.openxmlformats.org/officeDocument/2006/relationships/hyperlink" Target="http://en.wikipedia.org/wiki/Osteomalac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itamin" TargetMode="External"/><Relationship Id="rId2" Type="http://schemas.openxmlformats.org/officeDocument/2006/relationships/hyperlink" Target="http://en.wikipedia.org/wiki/Secosteroid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md.com/urinary-incontinence-oab/picture-of-the-kidney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656183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348879"/>
            <a:ext cx="8712968" cy="4392489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5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78"/>
            <a:ext cx="8280920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5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8072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b="1" u="sng" dirty="0"/>
              <a:t>METABOLISM</a:t>
            </a:r>
            <a:endParaRPr lang="en-US" dirty="0"/>
          </a:p>
          <a:p>
            <a:pPr algn="l" rtl="0"/>
            <a:r>
              <a:rPr lang="en-US" dirty="0"/>
              <a:t>Vitamin </a:t>
            </a:r>
            <a:r>
              <a:rPr lang="en-US" b="1" dirty="0">
                <a:solidFill>
                  <a:srgbClr val="FF0000"/>
                </a:solidFill>
              </a:rPr>
              <a:t>D3</a:t>
            </a:r>
            <a:r>
              <a:rPr lang="en-US" dirty="0"/>
              <a:t> produced in the epidermis must be further metabolized to </a:t>
            </a:r>
            <a:r>
              <a:rPr lang="en-US" b="1" dirty="0">
                <a:solidFill>
                  <a:srgbClr val="FF0000"/>
                </a:solidFill>
              </a:rPr>
              <a:t>be active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b="1" dirty="0"/>
              <a:t>first step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25-hydroxylation</a:t>
            </a:r>
            <a:r>
              <a:rPr lang="en-US" dirty="0"/>
              <a:t>, takes place primarily in the liver, although other tissues have this enzymatic activity as well. There are several 25-hydroxylases.</a:t>
            </a:r>
          </a:p>
          <a:p>
            <a:pPr algn="l" rtl="0"/>
            <a:r>
              <a:rPr lang="en-US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25OHD</a:t>
            </a:r>
            <a:r>
              <a:rPr lang="en-US" dirty="0"/>
              <a:t> is the major </a:t>
            </a:r>
            <a:r>
              <a:rPr lang="en-US" b="1" dirty="0">
                <a:solidFill>
                  <a:srgbClr val="FF0000"/>
                </a:solidFill>
              </a:rPr>
              <a:t>circulating form </a:t>
            </a:r>
            <a:r>
              <a:rPr lang="en-US" dirty="0"/>
              <a:t>of vitamin D. However, in order for vitamin D metabolites to achieve </a:t>
            </a:r>
            <a:r>
              <a:rPr lang="en-US" b="1" dirty="0"/>
              <a:t>maximum biologic activity they must be further </a:t>
            </a:r>
            <a:r>
              <a:rPr lang="en-US" b="1" dirty="0">
                <a:solidFill>
                  <a:srgbClr val="FF0000"/>
                </a:solidFill>
              </a:rPr>
              <a:t>hydroxylated in the </a:t>
            </a:r>
            <a:r>
              <a:rPr lang="en-US" b="1" u="sng" dirty="0">
                <a:solidFill>
                  <a:srgbClr val="FF0000"/>
                </a:solidFill>
              </a:rPr>
              <a:t>1α position </a:t>
            </a:r>
            <a:r>
              <a:rPr lang="en-US" b="1" dirty="0"/>
              <a:t>by the enzyme CYP27B1; </a:t>
            </a:r>
            <a:endParaRPr lang="en-US" b="1" dirty="0" smtClean="0"/>
          </a:p>
          <a:p>
            <a:pPr algn="l" rtl="0"/>
            <a:r>
              <a:rPr lang="en-US" b="1" u="sng" dirty="0" smtClean="0"/>
              <a:t>1,25(OH)2D</a:t>
            </a:r>
            <a:r>
              <a:rPr lang="en-US" b="1" dirty="0" smtClean="0"/>
              <a:t> </a:t>
            </a:r>
            <a:r>
              <a:rPr lang="en-US" b="1" dirty="0"/>
              <a:t>is the </a:t>
            </a:r>
            <a:r>
              <a:rPr lang="en-US" b="1" u="sng" dirty="0">
                <a:solidFill>
                  <a:srgbClr val="FF0000"/>
                </a:solidFill>
              </a:rPr>
              <a:t>most potent metabolite </a:t>
            </a:r>
            <a:r>
              <a:rPr lang="en-US" b="1" dirty="0"/>
              <a:t>of vitamin D and accounts for most of its </a:t>
            </a:r>
            <a:r>
              <a:rPr lang="en-US" b="1" dirty="0">
                <a:solidFill>
                  <a:srgbClr val="FF0000"/>
                </a:solidFill>
              </a:rPr>
              <a:t>biologic actions.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2454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b="1" u="sng" dirty="0"/>
              <a:t>The activity of the 1, α- hydroxylase depends on:</a:t>
            </a:r>
            <a:endParaRPr lang="en-US" dirty="0"/>
          </a:p>
          <a:p>
            <a:pPr algn="l" rtl="0"/>
            <a:r>
              <a:rPr lang="en-US" dirty="0"/>
              <a:t>    </a:t>
            </a:r>
            <a:r>
              <a:rPr lang="en-US" b="1" dirty="0">
                <a:solidFill>
                  <a:srgbClr val="FF0000"/>
                </a:solidFill>
              </a:rPr>
              <a:t>a-Parathyroid hormone and plasma calcium</a:t>
            </a:r>
            <a:r>
              <a:rPr lang="en-US" dirty="0"/>
              <a:t>: a low level of plasma calcium stimulates 1,α- hydroxylase through the secretion of parathyroid hormone.</a:t>
            </a:r>
          </a:p>
          <a:p>
            <a:pPr algn="l" rtl="0"/>
            <a:r>
              <a:rPr lang="en-US" dirty="0"/>
              <a:t>    </a:t>
            </a:r>
            <a:r>
              <a:rPr lang="en-US" b="1" dirty="0">
                <a:solidFill>
                  <a:srgbClr val="FF0000"/>
                </a:solidFill>
              </a:rPr>
              <a:t>b-Plasma Phosphate</a:t>
            </a:r>
            <a:r>
              <a:rPr lang="en-US" dirty="0"/>
              <a:t>: reduced plasma phosphate activates the 1,α- hydroxylase but independent of parathyroid hormone.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   c-</a:t>
            </a:r>
            <a:r>
              <a:rPr lang="en-US" b="1" dirty="0" err="1">
                <a:solidFill>
                  <a:srgbClr val="FF0000"/>
                </a:solidFill>
              </a:rPr>
              <a:t>Insulin,growth</a:t>
            </a:r>
            <a:r>
              <a:rPr lang="en-US" b="1" dirty="0">
                <a:solidFill>
                  <a:srgbClr val="FF0000"/>
                </a:solidFill>
              </a:rPr>
              <a:t> hormone prolactin and estrogen </a:t>
            </a:r>
            <a:r>
              <a:rPr lang="en-US" dirty="0"/>
              <a:t>are affect (increase) the production of active form of vitamin D.</a:t>
            </a:r>
          </a:p>
          <a:p>
            <a:pPr algn="l" rtl="0"/>
            <a:r>
              <a:rPr lang="en-US" b="1" u="sng" dirty="0"/>
              <a:t>The most potent inhibitor</a:t>
            </a:r>
            <a:r>
              <a:rPr lang="en-US" u="sng" dirty="0"/>
              <a:t> </a:t>
            </a:r>
            <a:r>
              <a:rPr lang="en-US" dirty="0"/>
              <a:t>of the 1,α- hydroxylase is the product of the reaction 1:25 </a:t>
            </a:r>
            <a:r>
              <a:rPr lang="en-US" dirty="0" err="1"/>
              <a:t>dihydroxycholecalciferol</a:t>
            </a:r>
            <a:r>
              <a:rPr lang="en-US" dirty="0"/>
              <a:t>.  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4707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66936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Hepatic production of 25OHD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next step in the bioactivation of </a:t>
            </a:r>
            <a:r>
              <a:rPr lang="en-US" b="1" dirty="0">
                <a:solidFill>
                  <a:srgbClr val="FF0000"/>
                </a:solidFill>
              </a:rPr>
              <a:t>D2 and </a:t>
            </a:r>
            <a:r>
              <a:rPr lang="en-US" b="1" dirty="0" smtClean="0">
                <a:solidFill>
                  <a:srgbClr val="FF0000"/>
                </a:solidFill>
              </a:rPr>
              <a:t>D3</a:t>
            </a:r>
            <a:r>
              <a:rPr lang="en-US" dirty="0" smtClean="0"/>
              <a:t>,is the </a:t>
            </a:r>
            <a:r>
              <a:rPr lang="en-US" b="1" dirty="0"/>
              <a:t>hydroxylation to </a:t>
            </a:r>
            <a:r>
              <a:rPr lang="en-US" b="1" dirty="0" smtClean="0"/>
              <a:t>25OHD</a:t>
            </a:r>
            <a:r>
              <a:rPr lang="en-US" dirty="0" smtClean="0"/>
              <a:t>. </a:t>
            </a:r>
            <a:r>
              <a:rPr lang="en-US" b="1" dirty="0"/>
              <a:t>25OHD</a:t>
            </a:r>
            <a:r>
              <a:rPr lang="en-US" dirty="0"/>
              <a:t> </a:t>
            </a:r>
            <a:r>
              <a:rPr lang="en-US" b="1" dirty="0"/>
              <a:t>is the major circulating form of vitamin D and provides a clinically useful marker for vitamin D status</a:t>
            </a:r>
            <a:r>
              <a:rPr lang="en-US" dirty="0"/>
              <a:t>. </a:t>
            </a:r>
          </a:p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Renal production of 1, 25(OH) 2D</a:t>
            </a:r>
            <a:r>
              <a:rPr lang="en-US" u="sng" dirty="0">
                <a:solidFill>
                  <a:srgbClr val="FF0000"/>
                </a:solidFill>
              </a:rPr>
              <a:t>. </a:t>
            </a:r>
            <a:endParaRPr lang="en-US" u="sng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1,25(OH)2D </a:t>
            </a:r>
            <a:r>
              <a:rPr lang="en-US" dirty="0"/>
              <a:t>is the </a:t>
            </a:r>
            <a:r>
              <a:rPr lang="en-US" b="1" dirty="0"/>
              <a:t>most potent metabolite </a:t>
            </a:r>
            <a:r>
              <a:rPr lang="en-US" dirty="0"/>
              <a:t>of vitamin D, and mediates most of its hormonal actions especially those involving the </a:t>
            </a:r>
            <a:r>
              <a:rPr lang="en-US" b="1" dirty="0"/>
              <a:t>vitamin D receptor (VDR),</a:t>
            </a:r>
            <a:r>
              <a:rPr lang="en-US" dirty="0"/>
              <a:t> 1,25(OH)2D is produced from 25OHD by the enzyme </a:t>
            </a:r>
            <a:r>
              <a:rPr lang="en-US" b="1" dirty="0"/>
              <a:t>25OHD-1αhydroxylase (CYP27B1).</a:t>
            </a:r>
            <a:r>
              <a:rPr lang="en-US" dirty="0"/>
              <a:t> </a:t>
            </a:r>
          </a:p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Renal production of 24, 25(OH) 2D</a:t>
            </a:r>
            <a:r>
              <a:rPr lang="en-US" dirty="0"/>
              <a:t>. The kidney is also the major producer of a second important </a:t>
            </a:r>
            <a:r>
              <a:rPr lang="en-US" b="1" dirty="0"/>
              <a:t>metabolite of 25OHD, namely 24, 25(OH) 2D, and the enzyme responsible is 25OHD-24 hydroxylase.</a:t>
            </a:r>
            <a:r>
              <a:rPr lang="en-US" dirty="0"/>
              <a:t> 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2027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813690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93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49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28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8072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/>
              <a:t>One of the most important roles of vitamin D is to maintain skeletal calcium balance by promoting:</a:t>
            </a:r>
            <a:endParaRPr lang="en-US" dirty="0"/>
          </a:p>
          <a:p>
            <a:pPr lvl="0" algn="l" rtl="0"/>
            <a:r>
              <a:rPr lang="en-US" b="1" u="sng" dirty="0" smtClean="0">
                <a:solidFill>
                  <a:srgbClr val="FF0000"/>
                </a:solidFill>
                <a:hlinkClick r:id="rId2" tooltip="Calcium metabolism"/>
              </a:rPr>
              <a:t>1-</a:t>
            </a:r>
            <a:r>
              <a:rPr lang="en-US" b="1" dirty="0" smtClean="0">
                <a:hlinkClick r:id="rId2" tooltip="Calcium metabolism"/>
              </a:rPr>
              <a:t>Calcium </a:t>
            </a:r>
            <a:r>
              <a:rPr lang="en-US" b="1" dirty="0">
                <a:hlinkClick r:id="rId2" tooltip="Calcium metabolism"/>
              </a:rPr>
              <a:t>absorption</a:t>
            </a:r>
            <a:r>
              <a:rPr lang="en-US" b="1" dirty="0"/>
              <a:t> </a:t>
            </a:r>
            <a:r>
              <a:rPr lang="en-US" dirty="0"/>
              <a:t>in the intestines</a:t>
            </a:r>
            <a:r>
              <a:rPr lang="en-US" dirty="0" smtClean="0"/>
              <a:t>.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b="1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 </a:t>
            </a:r>
            <a:r>
              <a:rPr lang="en-US" dirty="0"/>
              <a:t>Promoting </a:t>
            </a:r>
            <a:r>
              <a:rPr lang="en-US" b="1" dirty="0">
                <a:hlinkClick r:id="rId3" tooltip="Bone resorption"/>
              </a:rPr>
              <a:t>bone </a:t>
            </a:r>
            <a:r>
              <a:rPr lang="en-US" b="1" dirty="0" err="1">
                <a:hlinkClick r:id="rId3" tooltip="Bone resorption"/>
              </a:rPr>
              <a:t>resorption</a:t>
            </a:r>
            <a:r>
              <a:rPr lang="en-US" b="1" dirty="0"/>
              <a:t> </a:t>
            </a:r>
            <a:r>
              <a:rPr lang="en-US" dirty="0"/>
              <a:t>by increasing </a:t>
            </a:r>
            <a:r>
              <a:rPr lang="en-US" dirty="0">
                <a:hlinkClick r:id="rId4" tooltip="Osteoclast"/>
              </a:rPr>
              <a:t>osteoclasts</a:t>
            </a:r>
            <a:r>
              <a:rPr lang="en-US" dirty="0"/>
              <a:t> number</a:t>
            </a:r>
            <a:r>
              <a:rPr lang="en-US" dirty="0" smtClean="0"/>
              <a:t>.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b="1" dirty="0" smtClean="0">
                <a:solidFill>
                  <a:srgbClr val="FF0000"/>
                </a:solidFill>
              </a:rPr>
              <a:t>3-</a:t>
            </a:r>
            <a:r>
              <a:rPr lang="en-US" dirty="0" smtClean="0"/>
              <a:t> </a:t>
            </a:r>
            <a:r>
              <a:rPr lang="en-US" dirty="0"/>
              <a:t>Maintaining calcium and </a:t>
            </a:r>
            <a:r>
              <a:rPr lang="en-US" dirty="0">
                <a:hlinkClick r:id="rId5" tooltip="Phosphate"/>
              </a:rPr>
              <a:t>phosphate</a:t>
            </a:r>
            <a:r>
              <a:rPr lang="en-US" dirty="0"/>
              <a:t> levels for </a:t>
            </a:r>
            <a:r>
              <a:rPr lang="en-US" dirty="0">
                <a:hlinkClick r:id="rId6" tooltip="Bone formation"/>
              </a:rPr>
              <a:t>bone formation</a:t>
            </a:r>
            <a:r>
              <a:rPr lang="en-US" dirty="0" smtClean="0"/>
              <a:t>.</a:t>
            </a:r>
          </a:p>
          <a:p>
            <a:pPr lvl="0" algn="l" rtl="0"/>
            <a:endParaRPr lang="en-US" dirty="0"/>
          </a:p>
          <a:p>
            <a:pPr lvl="0" algn="l" rtl="0"/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Allowing </a:t>
            </a:r>
            <a:r>
              <a:rPr lang="en-US" dirty="0"/>
              <a:t>proper functioning of </a:t>
            </a:r>
            <a:r>
              <a:rPr lang="en-US" dirty="0">
                <a:hlinkClick r:id="rId7" tooltip="Parathyroid hormone"/>
              </a:rPr>
              <a:t>parathyroid hormone</a:t>
            </a:r>
            <a:r>
              <a:rPr lang="en-US" dirty="0"/>
              <a:t> to maintain serum calcium levels. </a:t>
            </a:r>
          </a:p>
          <a:p>
            <a:pPr algn="l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8650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9288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63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52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b="1" u="sng" dirty="0"/>
              <a:t>Vitamin D </a:t>
            </a:r>
            <a:r>
              <a:rPr lang="en-US" b="1" u="sng" dirty="0" smtClean="0"/>
              <a:t>Deficiency</a:t>
            </a:r>
            <a:r>
              <a:rPr lang="en-US" dirty="0"/>
              <a:t> </a:t>
            </a:r>
          </a:p>
          <a:p>
            <a:pPr algn="l" rtl="0"/>
            <a:r>
              <a:rPr lang="en-US" b="1" dirty="0"/>
              <a:t>Vitamin D deficiency is known to cause several bone diseases including:</a:t>
            </a:r>
            <a:endParaRPr lang="en-US" dirty="0"/>
          </a:p>
          <a:p>
            <a:pPr lvl="0" algn="l" rtl="0"/>
            <a:r>
              <a:rPr lang="en-US" b="1" dirty="0" smtClean="0">
                <a:solidFill>
                  <a:srgbClr val="FF0000"/>
                </a:solidFill>
                <a:hlinkClick r:id="rId2" tooltip="Rickets"/>
              </a:rPr>
              <a:t>1-</a:t>
            </a:r>
            <a:r>
              <a:rPr lang="en-US" b="1" dirty="0" smtClean="0">
                <a:hlinkClick r:id="rId2" tooltip="Rickets"/>
              </a:rPr>
              <a:t>Rickets</a:t>
            </a:r>
            <a:r>
              <a:rPr lang="en-US" dirty="0"/>
              <a:t>, a childhood disease characterized by impeded growth, and deformity, of the </a:t>
            </a:r>
            <a:r>
              <a:rPr lang="en-US" dirty="0">
                <a:hlinkClick r:id="rId3" tooltip="Long bones"/>
              </a:rPr>
              <a:t>long bones</a:t>
            </a:r>
            <a:r>
              <a:rPr lang="en-US" dirty="0"/>
              <a:t>. </a:t>
            </a:r>
          </a:p>
          <a:p>
            <a:pPr lvl="0" algn="l" rtl="0"/>
            <a:r>
              <a:rPr lang="en-US" b="1" dirty="0" smtClean="0">
                <a:solidFill>
                  <a:srgbClr val="FF0000"/>
                </a:solidFill>
                <a:hlinkClick r:id="rId4" tooltip="Osteomalacia"/>
              </a:rPr>
              <a:t>2-</a:t>
            </a:r>
            <a:r>
              <a:rPr lang="en-US" b="1" dirty="0" smtClean="0">
                <a:hlinkClick r:id="rId4" tooltip="Osteomalacia"/>
              </a:rPr>
              <a:t>Osteomalacia</a:t>
            </a:r>
            <a:r>
              <a:rPr lang="en-US" dirty="0"/>
              <a:t>, a bone-thinning disorder that occurs exclusively in adults and is characterized by </a:t>
            </a:r>
            <a:r>
              <a:rPr lang="en-US" dirty="0">
                <a:hlinkClick r:id="rId5" tooltip="Proximal"/>
              </a:rPr>
              <a:t>proximal</a:t>
            </a:r>
            <a:r>
              <a:rPr lang="en-US" dirty="0"/>
              <a:t> muscle weakness and bone fragility.</a:t>
            </a:r>
          </a:p>
          <a:p>
            <a:pPr lvl="0" algn="l" rtl="0"/>
            <a:r>
              <a:rPr lang="en-US" b="1" dirty="0" smtClean="0">
                <a:solidFill>
                  <a:srgbClr val="FF0000"/>
                </a:solidFill>
                <a:hlinkClick r:id="rId6" tooltip="Osteoporosis"/>
              </a:rPr>
              <a:t>3-</a:t>
            </a:r>
            <a:r>
              <a:rPr lang="en-US" b="1" dirty="0" smtClean="0">
                <a:hlinkClick r:id="rId6" tooltip="Osteoporosis"/>
              </a:rPr>
              <a:t>Osteoporosis</a:t>
            </a:r>
            <a:r>
              <a:rPr lang="en-US" dirty="0"/>
              <a:t>, a condition characterized by reduced </a:t>
            </a:r>
            <a:r>
              <a:rPr lang="en-US" dirty="0">
                <a:hlinkClick r:id="rId7" tooltip="Bone mineral density"/>
              </a:rPr>
              <a:t>bone mineral density</a:t>
            </a:r>
            <a:r>
              <a:rPr lang="en-US" dirty="0"/>
              <a:t> and increased bone fragility.</a:t>
            </a:r>
          </a:p>
          <a:p>
            <a:pPr lvl="0" algn="l" rtl="0"/>
            <a:r>
              <a:rPr lang="en-US" b="1" dirty="0" smtClean="0">
                <a:solidFill>
                  <a:srgbClr val="FF0000"/>
                </a:solidFill>
              </a:rPr>
              <a:t>4-</a:t>
            </a:r>
            <a:r>
              <a:rPr lang="en-US" dirty="0" smtClean="0"/>
              <a:t>Muscle </a:t>
            </a:r>
            <a:r>
              <a:rPr lang="en-US" dirty="0"/>
              <a:t>aches and </a:t>
            </a:r>
            <a:r>
              <a:rPr lang="en-US" dirty="0" smtClean="0"/>
              <a:t>weakness. </a:t>
            </a:r>
            <a:r>
              <a:rPr lang="en-US" b="1" dirty="0" smtClean="0">
                <a:solidFill>
                  <a:srgbClr val="FF0000"/>
                </a:solidFill>
              </a:rPr>
              <a:t>5-</a:t>
            </a:r>
            <a:r>
              <a:rPr lang="en-US" dirty="0" smtClean="0"/>
              <a:t>Muscle </a:t>
            </a:r>
            <a:r>
              <a:rPr lang="en-US" dirty="0"/>
              <a:t>twitching </a:t>
            </a:r>
            <a:r>
              <a:rPr lang="en-US" dirty="0" smtClean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6827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Vitamin D</a:t>
            </a:r>
            <a:r>
              <a:rPr lang="en-US" dirty="0"/>
              <a:t> is a group of fat-soluble </a:t>
            </a:r>
            <a:r>
              <a:rPr lang="en-US" dirty="0" err="1">
                <a:hlinkClick r:id="rId2" tooltip="Secosteroids"/>
              </a:rPr>
              <a:t>secosteroids</a:t>
            </a:r>
            <a:r>
              <a:rPr lang="en-US" dirty="0"/>
              <a:t> responsible for intestinal absorption of </a:t>
            </a:r>
            <a:r>
              <a:rPr lang="en-US" b="1" dirty="0">
                <a:solidFill>
                  <a:srgbClr val="FF0000"/>
                </a:solidFill>
              </a:rPr>
              <a:t>calcium and phosphate.</a:t>
            </a:r>
            <a:r>
              <a:rPr lang="en-US" dirty="0"/>
              <a:t> </a:t>
            </a:r>
            <a:endParaRPr lang="en-US" dirty="0" smtClean="0"/>
          </a:p>
          <a:p>
            <a:pPr algn="l"/>
            <a:r>
              <a:rPr lang="en-US" dirty="0" smtClean="0"/>
              <a:t>It </a:t>
            </a:r>
            <a:r>
              <a:rPr lang="en-US" dirty="0"/>
              <a:t>is not actually an </a:t>
            </a:r>
            <a:r>
              <a:rPr lang="en-US" b="1" dirty="0">
                <a:hlinkClick r:id="rId3" tooltip="Vitamin"/>
              </a:rPr>
              <a:t>essential dietary vitamin</a:t>
            </a:r>
            <a:r>
              <a:rPr lang="en-US" dirty="0"/>
              <a:t> , as it can be synthesized in adequate amounts by most mammals exposed to sunlight. </a:t>
            </a:r>
            <a:endParaRPr lang="en-US" dirty="0" smtClean="0"/>
          </a:p>
          <a:p>
            <a:pPr algn="l"/>
            <a:r>
              <a:rPr lang="en-US" dirty="0" smtClean="0"/>
              <a:t>So</a:t>
            </a:r>
            <a:r>
              <a:rPr lang="en-US" dirty="0"/>
              <a:t>, vitamin D is called the </a:t>
            </a:r>
            <a:r>
              <a:rPr lang="en-US" b="1" dirty="0"/>
              <a:t>sun-shine </a:t>
            </a:r>
            <a:r>
              <a:rPr lang="en-US" dirty="0"/>
              <a:t>A substance is only classified as </a:t>
            </a:r>
            <a:r>
              <a:rPr lang="en-US" b="1" dirty="0">
                <a:solidFill>
                  <a:srgbClr val="FF0000"/>
                </a:solidFill>
              </a:rPr>
              <a:t>an essential vitamin </a:t>
            </a:r>
            <a:r>
              <a:rPr lang="en-US" dirty="0"/>
              <a:t>when it </a:t>
            </a:r>
            <a:r>
              <a:rPr lang="en-US" b="1" dirty="0">
                <a:solidFill>
                  <a:srgbClr val="FF0000"/>
                </a:solidFill>
              </a:rPr>
              <a:t>cannot be synthesized </a:t>
            </a:r>
            <a:r>
              <a:rPr lang="en-US" dirty="0"/>
              <a:t>in </a:t>
            </a:r>
            <a:r>
              <a:rPr lang="en-US" b="1" u="sng" dirty="0"/>
              <a:t>sufficient quantities </a:t>
            </a:r>
            <a:r>
              <a:rPr lang="en-US" dirty="0"/>
              <a:t>by an organism, and must be </a:t>
            </a:r>
            <a:r>
              <a:rPr lang="en-US" dirty="0" smtClean="0"/>
              <a:t>obtained </a:t>
            </a:r>
            <a:r>
              <a:rPr lang="en-US" dirty="0"/>
              <a:t>from its diet.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603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9472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3960439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04456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588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597352"/>
          </a:xfrm>
        </p:spPr>
        <p:txBody>
          <a:bodyPr>
            <a:normAutofit/>
          </a:bodyPr>
          <a:lstStyle/>
          <a:p>
            <a:pPr algn="ctr" rtl="0"/>
            <a:r>
              <a:rPr lang="en-US" b="1" u="sng" dirty="0">
                <a:solidFill>
                  <a:srgbClr val="FF0000"/>
                </a:solidFill>
              </a:rPr>
              <a:t>Vitamin D deficiency can occur for a number of reasons: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1-</a:t>
            </a:r>
            <a:r>
              <a:rPr lang="en-US" b="1" dirty="0" smtClean="0"/>
              <a:t>Don't </a:t>
            </a:r>
            <a:r>
              <a:rPr lang="en-US" b="1" dirty="0"/>
              <a:t>consume the recommended levels of the vitamin over time</a:t>
            </a:r>
            <a:r>
              <a:rPr lang="en-US" dirty="0"/>
              <a:t>.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2-</a:t>
            </a:r>
            <a:r>
              <a:rPr lang="en-US" b="1" dirty="0" smtClean="0"/>
              <a:t>Breastfed infants</a:t>
            </a:r>
            <a:r>
              <a:rPr lang="en-US" dirty="0"/>
              <a:t> 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3-</a:t>
            </a:r>
            <a:r>
              <a:rPr lang="en-US" b="1" dirty="0"/>
              <a:t>Older </a:t>
            </a:r>
            <a:r>
              <a:rPr lang="en-US" b="1" dirty="0" smtClean="0"/>
              <a:t>adults</a:t>
            </a:r>
            <a:endParaRPr lang="en-US" dirty="0"/>
          </a:p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4-</a:t>
            </a:r>
            <a:r>
              <a:rPr lang="en-US" b="1" dirty="0"/>
              <a:t>Exposure to sunlight is limited.</a:t>
            </a:r>
            <a:r>
              <a:rPr lang="en-US" dirty="0"/>
              <a:t>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5-</a:t>
            </a:r>
            <a:r>
              <a:rPr lang="en-US" b="1" dirty="0" smtClean="0"/>
              <a:t>Have </a:t>
            </a:r>
            <a:r>
              <a:rPr lang="en-US" b="1" dirty="0"/>
              <a:t>dark skin.</a:t>
            </a:r>
            <a:r>
              <a:rPr lang="en-US" dirty="0"/>
              <a:t>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6-</a:t>
            </a:r>
            <a:r>
              <a:rPr lang="en-US" b="1" dirty="0" smtClean="0"/>
              <a:t> </a:t>
            </a:r>
            <a:r>
              <a:rPr lang="en-US" b="1" dirty="0"/>
              <a:t>People with fat malabsorption (Digestive tract cannot adequately absorb vitamin D).</a:t>
            </a:r>
            <a:br>
              <a:rPr lang="en-US" b="1" dirty="0"/>
            </a:br>
            <a:r>
              <a:rPr lang="en-US" b="1" dirty="0" smtClean="0">
                <a:solidFill>
                  <a:srgbClr val="FF0000"/>
                </a:solidFill>
              </a:rPr>
              <a:t>7-</a:t>
            </a:r>
            <a:r>
              <a:rPr lang="en-US" b="1" dirty="0" smtClean="0"/>
              <a:t>K</a:t>
            </a:r>
            <a:r>
              <a:rPr lang="en-US" b="1" dirty="0" smtClean="0">
                <a:hlinkClick r:id="rId2"/>
              </a:rPr>
              <a:t>idneys</a:t>
            </a:r>
            <a:r>
              <a:rPr lang="en-US" b="1" dirty="0" smtClean="0"/>
              <a:t> </a:t>
            </a:r>
            <a:r>
              <a:rPr lang="en-US" b="1" dirty="0"/>
              <a:t>cannot convert vitamin D to its active form.</a:t>
            </a:r>
            <a:r>
              <a:rPr lang="en-US" dirty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9525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1"/>
            <a:ext cx="756084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6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rgbClr val="FF0000"/>
                </a:solidFill>
                <a:cs typeface="+mj-cs"/>
              </a:rPr>
              <a:t>Calcitriol</a:t>
            </a:r>
            <a:r>
              <a:rPr lang="en-US" sz="3600" dirty="0">
                <a:solidFill>
                  <a:srgbClr val="FF0000"/>
                </a:solidFill>
                <a:cs typeface="+mj-cs"/>
              </a:rPr>
              <a:t>: </a:t>
            </a:r>
            <a:r>
              <a:rPr lang="en-US" dirty="0">
                <a:cs typeface="+mj-cs"/>
              </a:rPr>
              <a:t>is the physiological active form of vitamin D, it increases the blood calcium level.</a:t>
            </a:r>
          </a:p>
          <a:p>
            <a:pPr algn="l"/>
            <a:r>
              <a:rPr lang="en-US" sz="3600" b="1" u="sng" dirty="0">
                <a:solidFill>
                  <a:srgbClr val="FF0000"/>
                </a:solidFill>
                <a:cs typeface="+mj-cs"/>
              </a:rPr>
              <a:t>Calcitonin</a:t>
            </a:r>
            <a:r>
              <a:rPr lang="en-US" sz="3600" dirty="0">
                <a:cs typeface="+mj-cs"/>
              </a:rPr>
              <a:t>: </a:t>
            </a:r>
            <a:r>
              <a:rPr lang="en-US" dirty="0">
                <a:cs typeface="+mj-cs"/>
              </a:rPr>
              <a:t>is the peptide hormone released from thyroid gland, it decreases the blood calcium</a:t>
            </a:r>
            <a:r>
              <a:rPr lang="en-US" dirty="0" smtClean="0">
                <a:cs typeface="+mj-cs"/>
              </a:rPr>
              <a:t>.</a:t>
            </a:r>
            <a:endParaRPr lang="en-US" sz="3600" dirty="0">
              <a:cs typeface="+mj-cs"/>
            </a:endParaRPr>
          </a:p>
        </p:txBody>
      </p:sp>
      <p:pic>
        <p:nvPicPr>
          <p:cNvPr id="1026" name="Picture 2" descr="C:\Users\dell\Downloads\matabolism-of-calcium-phosphorous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2089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7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99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/>
          <a:lstStyle/>
          <a:p>
            <a:pPr algn="ctr"/>
            <a:r>
              <a:rPr lang="en-US" b="1" u="sng" dirty="0"/>
              <a:t>Which is more important for humans, vitamins D</a:t>
            </a:r>
            <a:r>
              <a:rPr lang="en-US" b="1" u="sng" baseline="-25000" dirty="0"/>
              <a:t>2</a:t>
            </a:r>
            <a:r>
              <a:rPr lang="en-US" b="1" u="sng" dirty="0"/>
              <a:t> or D</a:t>
            </a:r>
            <a:r>
              <a:rPr lang="en-US" b="1" u="sng" baseline="-25000" dirty="0"/>
              <a:t>3</a:t>
            </a:r>
            <a:r>
              <a:rPr lang="en-US" b="1" u="sng" dirty="0"/>
              <a:t>?</a:t>
            </a:r>
            <a:endParaRPr lang="en-US" dirty="0"/>
          </a:p>
          <a:p>
            <a:pPr algn="ctr"/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8574"/>
            <a:ext cx="8640960" cy="537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61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466730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66936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u="sng" dirty="0"/>
              <a:t>Sources of Vitamin </a:t>
            </a:r>
            <a:r>
              <a:rPr lang="en-US" b="1" u="sng" dirty="0" smtClean="0"/>
              <a:t>D</a:t>
            </a:r>
          </a:p>
          <a:p>
            <a:pPr algn="l" rtl="0"/>
            <a:endParaRPr lang="en-US" b="1" dirty="0"/>
          </a:p>
          <a:p>
            <a:pPr algn="l" rtl="0"/>
            <a:r>
              <a:rPr lang="en-US" sz="3500" b="1" u="sng" dirty="0" smtClean="0"/>
              <a:t>Food</a:t>
            </a:r>
            <a:endParaRPr lang="en-US" sz="3500" dirty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sz="3500" b="1" u="sng" dirty="0" smtClean="0"/>
              <a:t> </a:t>
            </a:r>
            <a:r>
              <a:rPr lang="en-US" sz="3500" b="1" u="sng" dirty="0"/>
              <a:t>Sun exposure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sz="3500" b="1" u="sng" dirty="0"/>
              <a:t>Dietary supplements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  <a:p>
            <a:pPr marL="0" indent="0" algn="l">
              <a:buNone/>
            </a:pPr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ar-IQ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56886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69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8092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31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98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471</Words>
  <Application>Microsoft Office PowerPoint</Application>
  <PresentationFormat>On-screen Show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33</cp:revision>
  <dcterms:created xsi:type="dcterms:W3CDTF">2013-12-02T04:35:53Z</dcterms:created>
  <dcterms:modified xsi:type="dcterms:W3CDTF">2017-11-25T13:55:48Z</dcterms:modified>
</cp:coreProperties>
</file>