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72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7" r:id="rId16"/>
    <p:sldId id="273" r:id="rId17"/>
    <p:sldId id="274" r:id="rId18"/>
    <p:sldId id="275" r:id="rId19"/>
    <p:sldId id="276" r:id="rId20"/>
    <p:sldId id="278" r:id="rId21"/>
    <p:sldId id="279" r:id="rId22"/>
    <p:sldId id="280" r:id="rId23"/>
    <p:sldId id="283" r:id="rId24"/>
    <p:sldId id="281" r:id="rId25"/>
    <p:sldId id="284" r:id="rId26"/>
    <p:sldId id="285" r:id="rId27"/>
    <p:sldId id="286" r:id="rId28"/>
    <p:sldId id="305" r:id="rId29"/>
    <p:sldId id="287" r:id="rId30"/>
    <p:sldId id="288" r:id="rId31"/>
    <p:sldId id="289" r:id="rId32"/>
    <p:sldId id="290" r:id="rId33"/>
    <p:sldId id="291" r:id="rId34"/>
    <p:sldId id="304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429E3-467F-4355-B55B-4594652D5EDF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916BA-F951-414A-AF97-F1A688146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246DDE-06E0-42D0-8E12-F49994F652AB}" type="slidenum">
              <a:rPr lang="en-US" smtClean="0">
                <a:latin typeface="Times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 smtClean="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2698D-FCDF-4438-AC80-8987BE3ECB86}" type="slidenum">
              <a:rPr lang="en-US" smtClean="0">
                <a:latin typeface="Times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 smtClean="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FA0EA9-00AB-4996-99BB-17B5A35C1ECA}" type="slidenum">
              <a:rPr lang="en-US" smtClean="0">
                <a:latin typeface="Times" pitchFamily="18" charset="0"/>
                <a:ea typeface="ＭＳ Ｐゴシック" pitchFamily="34" charset="-128"/>
              </a:rPr>
              <a:pPr>
                <a:defRPr/>
              </a:pPr>
              <a:t>31</a:t>
            </a:fld>
            <a:endParaRPr lang="en-US" smtClean="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4DB61A-3DFB-4CDC-8663-273E00CFD84A}" type="slidenum">
              <a:rPr lang="en-US" smtClean="0">
                <a:latin typeface="Times" pitchFamily="18" charset="0"/>
                <a:ea typeface="ＭＳ Ｐゴシック" pitchFamily="34" charset="-128"/>
              </a:rPr>
              <a:pPr>
                <a:defRPr/>
              </a:pPr>
              <a:t>39</a:t>
            </a:fld>
            <a:endParaRPr lang="en-US" smtClean="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BDF323-C03C-4694-90A6-5D16F0D796D4}" type="slidenum">
              <a:rPr lang="en-US" smtClean="0">
                <a:latin typeface="Times" pitchFamily="18" charset="0"/>
                <a:ea typeface="ＭＳ Ｐゴシック" pitchFamily="34" charset="-128"/>
              </a:rPr>
              <a:pPr>
                <a:defRPr/>
              </a:pPr>
              <a:t>44</a:t>
            </a:fld>
            <a:endParaRPr lang="en-US" smtClean="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ABD821-9EC8-4874-A4C6-6AD578DCD4EC}" type="slidenum">
              <a:rPr lang="en-US" smtClean="0">
                <a:latin typeface="Times" pitchFamily="18" charset="0"/>
                <a:ea typeface="ＭＳ Ｐゴシック" pitchFamily="34" charset="-128"/>
              </a:rPr>
              <a:pPr>
                <a:defRPr/>
              </a:pPr>
              <a:t>45</a:t>
            </a:fld>
            <a:endParaRPr lang="en-US" smtClean="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Hypersensitivity Reactions, Allergies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76800"/>
            <a:ext cx="3505200" cy="1752600"/>
          </a:xfrm>
        </p:spPr>
        <p:txBody>
          <a:bodyPr/>
          <a:lstStyle/>
          <a:p>
            <a:r>
              <a:rPr lang="en-US" dirty="0" err="1" smtClean="0"/>
              <a:t>Refif</a:t>
            </a:r>
            <a:r>
              <a:rPr lang="en-US" dirty="0" smtClean="0"/>
              <a:t> </a:t>
            </a:r>
            <a:r>
              <a:rPr lang="en-US" dirty="0" err="1" smtClean="0"/>
              <a:t>alshawk</a:t>
            </a:r>
            <a:r>
              <a:rPr lang="en-US" dirty="0" smtClean="0"/>
              <a:t> (PhD)</a:t>
            </a:r>
          </a:p>
          <a:p>
            <a:pPr algn="l"/>
            <a:r>
              <a:rPr lang="en-US" dirty="0" err="1" smtClean="0"/>
              <a:t>Lec</a:t>
            </a:r>
            <a:r>
              <a:rPr lang="en-US" dirty="0" smtClean="0"/>
              <a:t> 2&amp;3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>
            <a:normAutofit fontScale="92500"/>
          </a:bodyPr>
          <a:lstStyle/>
          <a:p>
            <a:pPr lvl="0" algn="just">
              <a:buNone/>
            </a:pPr>
            <a:r>
              <a:rPr lang="en-US" b="1" dirty="0" smtClean="0">
                <a:solidFill>
                  <a:srgbClr val="FF0000"/>
                </a:solidFill>
              </a:rPr>
              <a:t>1- Activation of IL-4–Producing Helper T Cells </a:t>
            </a:r>
            <a:endParaRPr lang="en-US" dirty="0" smtClean="0">
              <a:solidFill>
                <a:srgbClr val="FF0000"/>
              </a:solidFill>
            </a:endParaRPr>
          </a:p>
          <a:p>
            <a:pPr algn="just"/>
            <a:r>
              <a:rPr lang="en-US" i="1" dirty="0" smtClean="0"/>
              <a:t>In allergic diseases, TH 2cells are required for differentiation of </a:t>
            </a:r>
            <a:r>
              <a:rPr lang="en-US" i="1" dirty="0" err="1" smtClean="0"/>
              <a:t>IgE</a:t>
            </a:r>
            <a:r>
              <a:rPr lang="en-US" i="1" dirty="0" smtClean="0"/>
              <a:t>-producing B cells, and play a central role in the inflammatory reaction in tissues</a:t>
            </a:r>
            <a:r>
              <a:rPr lang="en-US" dirty="0" smtClean="0"/>
              <a:t>.</a:t>
            </a:r>
          </a:p>
          <a:p>
            <a:pPr lvl="0" algn="just">
              <a:buNone/>
            </a:pPr>
            <a:r>
              <a:rPr lang="en-US" b="1" dirty="0" smtClean="0">
                <a:solidFill>
                  <a:srgbClr val="FF0000"/>
                </a:solidFill>
              </a:rPr>
              <a:t>2- Activation of B Cells and Switching to </a:t>
            </a:r>
            <a:r>
              <a:rPr lang="en-US" b="1" dirty="0" err="1" smtClean="0">
                <a:solidFill>
                  <a:srgbClr val="FF0000"/>
                </a:solidFill>
              </a:rPr>
              <a:t>IgE</a:t>
            </a:r>
            <a:endParaRPr lang="en-US" dirty="0" smtClean="0">
              <a:solidFill>
                <a:srgbClr val="FF0000"/>
              </a:solidFill>
            </a:endParaRPr>
          </a:p>
          <a:p>
            <a:pPr algn="just"/>
            <a:r>
              <a:rPr lang="en-US" dirty="0" smtClean="0"/>
              <a:t>B cells specific for allergens are activated by TH 2 cells in lymphoid organs, as in other T cell–dependent B cell responses. In response to cytokines, mainly IL-4, the B cells undergo heavy chain </a:t>
            </a:r>
            <a:r>
              <a:rPr lang="en-US" dirty="0" err="1" smtClean="0"/>
              <a:t>isotype</a:t>
            </a:r>
            <a:r>
              <a:rPr lang="en-US" dirty="0" smtClean="0"/>
              <a:t> switching and produce </a:t>
            </a:r>
            <a:r>
              <a:rPr lang="en-US" dirty="0" err="1" smtClean="0"/>
              <a:t>IgE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686800" cy="1020762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sz="3100" b="1" dirty="0" smtClean="0">
                <a:solidFill>
                  <a:srgbClr val="FF0000"/>
                </a:solidFill>
              </a:rPr>
              <a:t>3- ROLE OF TH2 CELLS, MAST CELLS, BASOPHILS, AND EOSINOPHILS IN ALLERGIC REACTIONS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TH2 cells, mast cells, </a:t>
            </a:r>
            <a:r>
              <a:rPr lang="en-US" b="1" i="1" dirty="0" err="1" smtClean="0"/>
              <a:t>basophils</a:t>
            </a:r>
            <a:r>
              <a:rPr lang="en-US" b="1" i="1" dirty="0" smtClean="0"/>
              <a:t>, and </a:t>
            </a:r>
            <a:r>
              <a:rPr lang="en-US" b="1" i="1" dirty="0" err="1" smtClean="0"/>
              <a:t>eosinophils</a:t>
            </a:r>
            <a:r>
              <a:rPr lang="en-US" b="1" i="1" dirty="0" smtClean="0"/>
              <a:t> are the major </a:t>
            </a:r>
            <a:r>
              <a:rPr lang="en-US" b="1" i="1" dirty="0" err="1" smtClean="0"/>
              <a:t>effector</a:t>
            </a:r>
            <a:r>
              <a:rPr lang="en-US" b="1" i="1" dirty="0" smtClean="0"/>
              <a:t> cells of immediate hypersensitivity reactions and allergic disease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+ Mast cells, </a:t>
            </a:r>
            <a:r>
              <a:rPr lang="en-US" dirty="0" err="1" smtClean="0"/>
              <a:t>basophils</a:t>
            </a:r>
            <a:r>
              <a:rPr lang="en-US" dirty="0" smtClean="0"/>
              <a:t>, and </a:t>
            </a:r>
            <a:r>
              <a:rPr lang="en-US" dirty="0" err="1" smtClean="0"/>
              <a:t>eosinophils</a:t>
            </a:r>
            <a:r>
              <a:rPr lang="en-US" dirty="0" smtClean="0"/>
              <a:t>, in distinction from TH2 cells, </a:t>
            </a:r>
            <a:r>
              <a:rPr lang="en-US" u="sng" dirty="0" smtClean="0"/>
              <a:t>have </a:t>
            </a:r>
            <a:r>
              <a:rPr lang="en-US" u="sng" dirty="0" err="1" smtClean="0"/>
              <a:t>cytoplasmic</a:t>
            </a:r>
            <a:r>
              <a:rPr lang="en-US" u="sng" dirty="0" smtClean="0"/>
              <a:t> granules that contain preformed amines and enzymes</a:t>
            </a:r>
            <a:r>
              <a:rPr lang="en-US" dirty="0" smtClean="0"/>
              <a:t>, and all three cell types </a:t>
            </a:r>
            <a:r>
              <a:rPr lang="en-US" u="sng" dirty="0" smtClean="0"/>
              <a:t>produce lipid mediators</a:t>
            </a:r>
            <a:r>
              <a:rPr lang="en-US" dirty="0" smtClean="0"/>
              <a:t> and </a:t>
            </a:r>
            <a:r>
              <a:rPr lang="en-US" u="sng" dirty="0" smtClean="0"/>
              <a:t>cytokines</a:t>
            </a:r>
            <a:r>
              <a:rPr lang="en-US" dirty="0" smtClean="0"/>
              <a:t> that induce inflammation. </a:t>
            </a:r>
          </a:p>
          <a:p>
            <a:pPr>
              <a:buNone/>
            </a:pPr>
            <a:r>
              <a:rPr lang="en-US" dirty="0" smtClean="0"/>
              <a:t>+ TH2 cells contribute to inflammation by secreting </a:t>
            </a:r>
            <a:r>
              <a:rPr lang="en-US" u="sng" dirty="0" smtClean="0"/>
              <a:t>cytokines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en-US" sz="3600" b="1" dirty="0" smtClean="0">
                <a:solidFill>
                  <a:srgbClr val="FF0000"/>
                </a:solidFill>
              </a:rPr>
              <a:t>4- Role of TH2 Cells and Innate Lymphoid Cells in Allergic Disease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TH2 </a:t>
            </a:r>
            <a:r>
              <a:rPr lang="en-US" b="1" i="1" dirty="0" smtClean="0"/>
              <a:t>cells secrete cytokines, including IL-4, IL-5 IL-13 that work in combination with mast cells and </a:t>
            </a:r>
            <a:r>
              <a:rPr lang="en-US" b="1" i="1" dirty="0" err="1" smtClean="0"/>
              <a:t>eosinophils</a:t>
            </a:r>
            <a:r>
              <a:rPr lang="en-US" b="1" i="1" dirty="0" smtClean="0"/>
              <a:t> to promote inflammatory responses to allergens within tissues</a:t>
            </a:r>
            <a:r>
              <a:rPr lang="en-US" dirty="0" smtClean="0"/>
              <a:t>. </a:t>
            </a:r>
          </a:p>
          <a:p>
            <a:pPr lvl="0"/>
            <a:r>
              <a:rPr lang="en-US" dirty="0" smtClean="0"/>
              <a:t>IL-4 secreted by TH2 cells induces expression of endothelial adhesion molecules VCAM-1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 smtClean="0"/>
          </a:p>
          <a:p>
            <a:pPr lvl="0"/>
            <a:r>
              <a:rPr lang="en-US" dirty="0" smtClean="0"/>
              <a:t> that promotes the recruitment of </a:t>
            </a:r>
            <a:r>
              <a:rPr lang="en-US" dirty="0" err="1" smtClean="0"/>
              <a:t>eosinophils</a:t>
            </a:r>
            <a:r>
              <a:rPr lang="en-US" dirty="0" smtClean="0"/>
              <a:t> and additional TH2 cells into tissues</a:t>
            </a:r>
            <a:r>
              <a:rPr lang="en-US" dirty="0" smtClean="0">
                <a:sym typeface="Wingdings" pitchFamily="2" charset="2"/>
              </a:rPr>
              <a:t></a:t>
            </a:r>
          </a:p>
          <a:p>
            <a:pPr lvl="0"/>
            <a:r>
              <a:rPr lang="en-US" dirty="0" smtClean="0"/>
              <a:t>IL-5 secreted by TH2 cells activates </a:t>
            </a:r>
            <a:r>
              <a:rPr lang="en-US" dirty="0" err="1" smtClean="0"/>
              <a:t>eosinophils</a:t>
            </a:r>
            <a:r>
              <a:rPr lang="en-US" dirty="0" smtClean="0">
                <a:sym typeface="Wingdings" pitchFamily="2" charset="2"/>
              </a:rPr>
              <a:t></a:t>
            </a:r>
          </a:p>
          <a:p>
            <a:pPr lvl="0"/>
            <a:r>
              <a:rPr lang="en-US" dirty="0" smtClean="0"/>
              <a:t> IL-13 stimulates epithelial cells (e.g., in the airways) to secrete increased amounts of mucus, and excessive mucus production is also a common feature of these reactions</a:t>
            </a:r>
            <a:r>
              <a:rPr lang="en-US" dirty="0" smtClean="0">
                <a:sym typeface="Wingdings" pitchFamily="2" charset="2"/>
              </a:rPr>
              <a:t></a:t>
            </a:r>
          </a:p>
          <a:p>
            <a:pPr lvl="0"/>
            <a:r>
              <a:rPr lang="en-US" dirty="0" smtClean="0"/>
              <a:t>TH2 cells also contribute to the inflammation of the </a:t>
            </a:r>
            <a:r>
              <a:rPr lang="en-US" dirty="0" smtClean="0">
                <a:solidFill>
                  <a:srgbClr val="FF0000"/>
                </a:solidFill>
              </a:rPr>
              <a:t>late-phase reaction.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sz="3600" b="1" dirty="0" smtClean="0">
                <a:solidFill>
                  <a:srgbClr val="FF0000"/>
                </a:solidFill>
              </a:rPr>
              <a:t>5- Binding of </a:t>
            </a:r>
            <a:r>
              <a:rPr lang="en-US" sz="3600" b="1" dirty="0" err="1" smtClean="0">
                <a:solidFill>
                  <a:srgbClr val="FF0000"/>
                </a:solidFill>
              </a:rPr>
              <a:t>IgE</a:t>
            </a:r>
            <a:r>
              <a:rPr lang="en-US" sz="3600" b="1" dirty="0" smtClean="0">
                <a:solidFill>
                  <a:srgbClr val="FF0000"/>
                </a:solidFill>
              </a:rPr>
              <a:t> to Mast Cells and </a:t>
            </a:r>
            <a:r>
              <a:rPr lang="en-US" sz="3600" b="1" dirty="0" err="1" smtClean="0">
                <a:solidFill>
                  <a:srgbClr val="FF0000"/>
                </a:solidFill>
              </a:rPr>
              <a:t>Basophils</a:t>
            </a:r>
            <a:r>
              <a:rPr lang="en-US" sz="3600" b="1" dirty="0" smtClean="0">
                <a:solidFill>
                  <a:srgbClr val="FF0000"/>
                </a:solidFill>
              </a:rPr>
              <a:t>: The </a:t>
            </a:r>
            <a:r>
              <a:rPr lang="en-US" sz="3600" b="1" dirty="0" err="1" smtClean="0">
                <a:solidFill>
                  <a:srgbClr val="FF0000"/>
                </a:solidFill>
              </a:rPr>
              <a:t>Fcε</a:t>
            </a:r>
            <a:r>
              <a:rPr lang="en-US" sz="3600" b="1" dirty="0" smtClean="0">
                <a:solidFill>
                  <a:srgbClr val="FF0000"/>
                </a:solidFill>
              </a:rPr>
              <a:t> Receptor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5791200" cy="5867400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 smtClean="0"/>
              <a:t>Mast cells and </a:t>
            </a:r>
            <a:r>
              <a:rPr lang="en-US" i="1" dirty="0" err="1" smtClean="0"/>
              <a:t>basophils</a:t>
            </a:r>
            <a:r>
              <a:rPr lang="en-US" i="1" dirty="0" smtClean="0"/>
              <a:t> express a high-affinity </a:t>
            </a:r>
            <a:r>
              <a:rPr lang="en-US" i="1" dirty="0" err="1" smtClean="0"/>
              <a:t>Fc</a:t>
            </a:r>
            <a:r>
              <a:rPr lang="en-US" i="1" dirty="0" smtClean="0"/>
              <a:t> receptor specific for </a:t>
            </a:r>
            <a:r>
              <a:rPr lang="en-US" dirty="0" smtClean="0"/>
              <a:t>ε </a:t>
            </a:r>
            <a:r>
              <a:rPr lang="en-US" i="1" dirty="0" smtClean="0"/>
              <a:t>heavy chains, called </a:t>
            </a:r>
            <a:r>
              <a:rPr lang="en-US" i="1" dirty="0" err="1" smtClean="0"/>
              <a:t>FcεRI</a:t>
            </a:r>
            <a:r>
              <a:rPr lang="en-US" i="1" dirty="0" smtClean="0"/>
              <a:t>, which binds </a:t>
            </a:r>
            <a:r>
              <a:rPr lang="en-US" i="1" dirty="0" err="1" smtClean="0"/>
              <a:t>IgE</a:t>
            </a:r>
            <a:r>
              <a:rPr lang="en-US" i="1" dirty="0" smtClean="0"/>
              <a:t>. </a:t>
            </a:r>
            <a:endParaRPr lang="en-US" dirty="0" smtClean="0"/>
          </a:p>
          <a:p>
            <a:pPr lv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6- Activation of Mast Cells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In an individual allergic to a particular antigen, a large proportion of the </a:t>
            </a:r>
            <a:r>
              <a:rPr lang="en-US" dirty="0" err="1" smtClean="0"/>
              <a:t>IgE</a:t>
            </a:r>
            <a:r>
              <a:rPr lang="en-US" dirty="0" smtClean="0"/>
              <a:t> bound to </a:t>
            </a:r>
            <a:r>
              <a:rPr lang="en-US" dirty="0" err="1" smtClean="0"/>
              <a:t>FcεRI</a:t>
            </a:r>
            <a:r>
              <a:rPr lang="en-US" dirty="0" smtClean="0"/>
              <a:t> on the surface of mast cells is specific for that antigen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 smtClean="0"/>
          </a:p>
          <a:p>
            <a:r>
              <a:rPr lang="en-US" dirty="0" smtClean="0"/>
              <a:t> Exposure to the antigen will cross-link sufficient </a:t>
            </a:r>
            <a:r>
              <a:rPr lang="en-US" dirty="0" err="1" smtClean="0"/>
              <a:t>IgE</a:t>
            </a:r>
            <a:r>
              <a:rPr lang="en-US" dirty="0" smtClean="0"/>
              <a:t> molecules to trigger mast cell activation</a:t>
            </a:r>
            <a:r>
              <a:rPr lang="en-US" dirty="0" smtClean="0">
                <a:sym typeface="Wingdings" pitchFamily="2" charset="2"/>
              </a:rPr>
              <a:t></a:t>
            </a:r>
          </a:p>
          <a:p>
            <a:pPr lvl="0"/>
            <a:r>
              <a:rPr lang="en-US" i="1" dirty="0" smtClean="0"/>
              <a:t>Activation of mast cells results in </a:t>
            </a:r>
            <a:r>
              <a:rPr lang="en-US" i="1" dirty="0" smtClean="0">
                <a:solidFill>
                  <a:srgbClr val="FF0000"/>
                </a:solidFill>
              </a:rPr>
              <a:t>three</a:t>
            </a:r>
            <a:r>
              <a:rPr lang="en-US" i="1" dirty="0" smtClean="0"/>
              <a:t> types of biologic response: </a:t>
            </a:r>
            <a:r>
              <a:rPr lang="en-US" b="1" i="1" dirty="0" err="1" smtClean="0"/>
              <a:t>degranulation</a:t>
            </a:r>
            <a:r>
              <a:rPr lang="en-US" i="1" dirty="0" err="1" smtClean="0">
                <a:sym typeface="Wingdings" pitchFamily="2" charset="2"/>
              </a:rPr>
              <a:t></a:t>
            </a:r>
            <a:r>
              <a:rPr lang="en-US" b="1" i="1" dirty="0" err="1" smtClean="0"/>
              <a:t>synthesis</a:t>
            </a:r>
            <a:r>
              <a:rPr lang="en-US" b="1" i="1" dirty="0" smtClean="0"/>
              <a:t> and secretion of lipid </a:t>
            </a:r>
            <a:r>
              <a:rPr lang="en-US" b="1" i="1" dirty="0" err="1" smtClean="0"/>
              <a:t>mediators</a:t>
            </a:r>
            <a:r>
              <a:rPr lang="en-US" i="1" dirty="0" err="1" smtClean="0">
                <a:sym typeface="Wingdings" pitchFamily="2" charset="2"/>
              </a:rPr>
              <a:t></a:t>
            </a:r>
            <a:r>
              <a:rPr lang="en-US" i="1" dirty="0" err="1" smtClean="0"/>
              <a:t>and</a:t>
            </a:r>
            <a:r>
              <a:rPr lang="en-US" i="1" dirty="0" smtClean="0"/>
              <a:t> </a:t>
            </a:r>
            <a:r>
              <a:rPr lang="en-US" b="1" i="1" dirty="0" smtClean="0"/>
              <a:t>synthesis and secretion of cytokines</a:t>
            </a:r>
            <a:r>
              <a:rPr lang="en-US" b="1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828800"/>
            <a:ext cx="35814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868362"/>
          </a:xfrm>
        </p:spPr>
        <p:txBody>
          <a:bodyPr>
            <a:noAutofit/>
          </a:bodyPr>
          <a:lstStyle/>
          <a:p>
            <a:pPr lvl="0" algn="l"/>
            <a:r>
              <a:rPr lang="en-US" sz="3600" b="1" dirty="0" smtClean="0">
                <a:solidFill>
                  <a:srgbClr val="FF0000"/>
                </a:solidFill>
              </a:rPr>
              <a:t>7- Mediators Derived from Mast Cells:</a:t>
            </a: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en-US" b="1" i="1" dirty="0" smtClean="0"/>
              <a:t>1) Biogenic Amines and </a:t>
            </a:r>
            <a:r>
              <a:rPr lang="en-US" b="1" i="1" dirty="0" err="1" smtClean="0"/>
              <a:t>proteolytic</a:t>
            </a:r>
            <a:r>
              <a:rPr lang="en-US" b="1" i="1" dirty="0" smtClean="0"/>
              <a:t> enzymes</a:t>
            </a:r>
            <a:endParaRPr lang="en-US" dirty="0" smtClean="0"/>
          </a:p>
          <a:p>
            <a:pPr>
              <a:buNone/>
            </a:pPr>
            <a:r>
              <a:rPr lang="en-US" b="1" i="1" dirty="0" smtClean="0"/>
              <a:t>           Histamine 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Histamine acts by binding to target cell receptors (e.g., H1, H2, H3) </a:t>
            </a:r>
          </a:p>
          <a:p>
            <a:pPr>
              <a:buNone/>
            </a:pP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The actions of histamine are contraction of the endothelial cells, leading to increased inter endothelial spaces, increased vascular permeability, and leakage of plasma into the tissues and other effect cause </a:t>
            </a:r>
            <a:r>
              <a:rPr lang="en-US" dirty="0" err="1" smtClean="0"/>
              <a:t>vasodilation</a:t>
            </a:r>
            <a:r>
              <a:rPr lang="en-US" dirty="0" smtClean="0"/>
              <a:t> also causes contraction of intestinal and bronchial smooth muscle.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729"/>
            <a:ext cx="9144000" cy="676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534400" cy="53641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i="1" dirty="0" smtClean="0"/>
              <a:t>     2)  Lipid Mediators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b="1" dirty="0" smtClean="0">
                <a:solidFill>
                  <a:srgbClr val="FF0000"/>
                </a:solidFill>
              </a:rPr>
              <a:t>prostaglandin</a:t>
            </a:r>
            <a:r>
              <a:rPr lang="en-US" b="1" dirty="0" smtClean="0"/>
              <a:t> D2 </a:t>
            </a:r>
            <a:r>
              <a:rPr lang="en-US" dirty="0" smtClean="0"/>
              <a:t>(PGD2). Acts as a vasodilator and a </a:t>
            </a:r>
            <a:r>
              <a:rPr lang="en-US" dirty="0" err="1" smtClean="0"/>
              <a:t>bronchoconstrictor</a:t>
            </a:r>
            <a:r>
              <a:rPr lang="en-US" dirty="0" smtClean="0"/>
              <a:t>. PGD2 also promotes </a:t>
            </a:r>
            <a:r>
              <a:rPr lang="en-US" dirty="0" err="1" smtClean="0"/>
              <a:t>neutrophil</a:t>
            </a:r>
            <a:r>
              <a:rPr lang="en-US" dirty="0" smtClean="0"/>
              <a:t> </a:t>
            </a:r>
            <a:r>
              <a:rPr lang="en-US" dirty="0" err="1" smtClean="0"/>
              <a:t>chemotaxis</a:t>
            </a:r>
            <a:r>
              <a:rPr lang="en-US" dirty="0" smtClean="0"/>
              <a:t> and accumulation at inflammatory sites. 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b="1" dirty="0" err="1" smtClean="0">
                <a:solidFill>
                  <a:srgbClr val="FF0000"/>
                </a:solidFill>
              </a:rPr>
              <a:t>leukotrienes</a:t>
            </a:r>
            <a:r>
              <a:rPr lang="en-US" dirty="0" smtClean="0"/>
              <a:t> its degradation products LTD4 and LTE4 which cause prolonged </a:t>
            </a:r>
            <a:r>
              <a:rPr lang="en-US" dirty="0" err="1" smtClean="0"/>
              <a:t>bronchoconstriction</a:t>
            </a:r>
            <a:r>
              <a:rPr lang="en-US" dirty="0" smtClean="0"/>
              <a:t>. (slow-reacting substance of anaphylaxis and are thought to be important mediators of asthmatic </a:t>
            </a:r>
            <a:r>
              <a:rPr lang="en-US" dirty="0" err="1" smtClean="0"/>
              <a:t>bronchoconstriction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b="1" dirty="0" smtClean="0">
                <a:solidFill>
                  <a:srgbClr val="FF0000"/>
                </a:solidFill>
              </a:rPr>
              <a:t>platelet-activating factor </a:t>
            </a:r>
            <a:r>
              <a:rPr lang="en-US" dirty="0" smtClean="0"/>
              <a:t>(PAF) has direct </a:t>
            </a:r>
            <a:r>
              <a:rPr lang="en-US" dirty="0" err="1" smtClean="0"/>
              <a:t>bronchoconstricting</a:t>
            </a:r>
            <a:r>
              <a:rPr lang="en-US" dirty="0" smtClean="0"/>
              <a:t> actions.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304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i="1" dirty="0" smtClean="0"/>
              <a:t>    3) Cytokines</a:t>
            </a:r>
            <a:endParaRPr lang="en-US" dirty="0" smtClean="0"/>
          </a:p>
          <a:p>
            <a:r>
              <a:rPr lang="en-US" b="1" i="1" dirty="0" smtClean="0"/>
              <a:t>Mast cells produce many different cytokines that contribute to allergic inflammation (</a:t>
            </a:r>
            <a:r>
              <a:rPr lang="en-US" b="1" i="1" dirty="0" smtClean="0">
                <a:solidFill>
                  <a:srgbClr val="FF0000"/>
                </a:solidFill>
              </a:rPr>
              <a:t>the late-phase reaction</a:t>
            </a:r>
            <a:r>
              <a:rPr lang="en-US" b="1" i="1" dirty="0" smtClean="0"/>
              <a:t>).</a:t>
            </a:r>
            <a:endParaRPr lang="en-US" dirty="0" smtClean="0"/>
          </a:p>
          <a:p>
            <a:pPr>
              <a:buFont typeface="Wingdings" pitchFamily="2" charset="2"/>
              <a:buChar char="à"/>
            </a:pPr>
            <a:r>
              <a:rPr lang="en-US" dirty="0" smtClean="0"/>
              <a:t>These cytokines like TNF, IL-1, IL-4, IL-6, CCL3…... and granulocyte-</a:t>
            </a:r>
            <a:r>
              <a:rPr lang="en-US" dirty="0" err="1" smtClean="0"/>
              <a:t>monocyte</a:t>
            </a:r>
            <a:r>
              <a:rPr lang="en-US" dirty="0" smtClean="0"/>
              <a:t> colony-stimulating factor (GM-CSF). The cytokines that are released from activated mast cells and TH2 cells are mainly responsible for the inflammation associated with the late-phase reaction.</a:t>
            </a:r>
          </a:p>
          <a:p>
            <a:pPr>
              <a:buFont typeface="Wingdings" pitchFamily="2" charset="2"/>
              <a:buChar char="à"/>
            </a:pPr>
            <a:r>
              <a:rPr lang="en-US" dirty="0" smtClean="0"/>
              <a:t> </a:t>
            </a:r>
            <a:r>
              <a:rPr lang="en-US" u="sng" dirty="0" smtClean="0"/>
              <a:t>TNF activates endothelial expression of adhesion molecules and together with </a:t>
            </a:r>
            <a:r>
              <a:rPr lang="en-US" u="sng" dirty="0" err="1" smtClean="0"/>
              <a:t>chemokines</a:t>
            </a:r>
            <a:r>
              <a:rPr lang="en-US" u="sng" dirty="0" smtClean="0"/>
              <a:t> accounts for </a:t>
            </a:r>
            <a:r>
              <a:rPr lang="en-US" u="sng" dirty="0" err="1" smtClean="0"/>
              <a:t>neutrophil</a:t>
            </a:r>
            <a:r>
              <a:rPr lang="en-US" u="sng" dirty="0" smtClean="0"/>
              <a:t> and </a:t>
            </a:r>
            <a:r>
              <a:rPr lang="en-US" u="sng" dirty="0" err="1" smtClean="0"/>
              <a:t>monocyte</a:t>
            </a:r>
            <a:r>
              <a:rPr lang="en-US" u="sng" dirty="0" smtClean="0"/>
              <a:t> infiltrates.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8- Properties of </a:t>
            </a:r>
            <a:r>
              <a:rPr lang="en-US" b="1" dirty="0" err="1" smtClean="0">
                <a:solidFill>
                  <a:srgbClr val="FF0000"/>
                </a:solidFill>
              </a:rPr>
              <a:t>Eosinophils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b="1" i="1" dirty="0" smtClean="0"/>
              <a:t>Cytokines produced by TH2 cells promote the activation of </a:t>
            </a:r>
            <a:r>
              <a:rPr lang="en-US" b="1" i="1" dirty="0" err="1" smtClean="0"/>
              <a:t>eosinophils</a:t>
            </a:r>
            <a:r>
              <a:rPr lang="en-US" b="1" i="1" dirty="0" smtClean="0"/>
              <a:t> and their recruitment to late-phase reaction inflammatory sites</a:t>
            </a:r>
            <a:r>
              <a:rPr lang="en-US" dirty="0" smtClean="0"/>
              <a:t>. </a:t>
            </a:r>
            <a:r>
              <a:rPr lang="en-US" b="1" i="1" dirty="0" err="1" smtClean="0"/>
              <a:t>Eosinophils</a:t>
            </a:r>
            <a:r>
              <a:rPr lang="en-US" b="1" i="1" dirty="0" smtClean="0"/>
              <a:t> release granule proteins that are toxic to </a:t>
            </a:r>
            <a:r>
              <a:rPr lang="en-US" b="1" i="1" dirty="0" err="1" smtClean="0"/>
              <a:t>helminthic</a:t>
            </a:r>
            <a:r>
              <a:rPr lang="en-US" b="1" i="1" dirty="0" smtClean="0"/>
              <a:t> parasites and may </a:t>
            </a:r>
            <a:r>
              <a:rPr lang="en-US" b="1" i="1" dirty="0" smtClean="0">
                <a:solidFill>
                  <a:srgbClr val="FF0000"/>
                </a:solidFill>
              </a:rPr>
              <a:t>injure normal tissue 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IgE</a:t>
            </a:r>
            <a:r>
              <a:rPr lang="en-US" sz="3600" b="1" dirty="0" smtClean="0">
                <a:solidFill>
                  <a:srgbClr val="FF0000"/>
                </a:solidFill>
              </a:rPr>
              <a:t>- AND MAST CELL–DEPENDENT REACTIONS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5791200" cy="54403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     1)The Immediate Reaction</a:t>
            </a:r>
            <a:endParaRPr lang="en-US" dirty="0" smtClean="0"/>
          </a:p>
          <a:p>
            <a:r>
              <a:rPr lang="en-US" b="1" i="1" dirty="0" smtClean="0"/>
              <a:t>The early vascular changes that occur during immediate hypersensitivity reactions are demonstrated by the </a:t>
            </a:r>
            <a:r>
              <a:rPr lang="en-US" b="1" i="1" dirty="0" smtClean="0">
                <a:solidFill>
                  <a:srgbClr val="FF0000"/>
                </a:solidFill>
              </a:rPr>
              <a:t>wheal-and-flare reaction</a:t>
            </a:r>
            <a:r>
              <a:rPr lang="en-US" dirty="0" smtClean="0"/>
              <a:t>). </a:t>
            </a:r>
          </a:p>
          <a:p>
            <a:r>
              <a:rPr lang="en-US" b="1" dirty="0" smtClean="0"/>
              <a:t>2) The Late-Phase Reaction</a:t>
            </a:r>
            <a:endParaRPr lang="en-US" dirty="0" smtClean="0"/>
          </a:p>
          <a:p>
            <a:r>
              <a:rPr lang="en-US" b="1" i="1" dirty="0" smtClean="0"/>
              <a:t>The immediate wheal-and-flare reaction is followed 2 to 4 hours later by a late-phase reaction consisting of the accumulation of inflammatory leukocytes, including </a:t>
            </a:r>
            <a:r>
              <a:rPr lang="en-US" b="1" i="1" dirty="0" err="1" smtClean="0"/>
              <a:t>neutrophils</a:t>
            </a:r>
            <a:r>
              <a:rPr lang="en-US" b="1" i="1" dirty="0" smtClean="0"/>
              <a:t>, </a:t>
            </a:r>
            <a:r>
              <a:rPr lang="en-US" b="1" i="1" dirty="0" err="1" smtClean="0"/>
              <a:t>eosinophils</a:t>
            </a:r>
            <a:r>
              <a:rPr lang="en-US" b="1" i="1" dirty="0" smtClean="0"/>
              <a:t>, </a:t>
            </a:r>
            <a:r>
              <a:rPr lang="en-US" b="1" i="1" dirty="0" err="1" smtClean="0"/>
              <a:t>basophils</a:t>
            </a:r>
            <a:r>
              <a:rPr lang="en-US" b="1" i="1" dirty="0" smtClean="0"/>
              <a:t>, and helper T cells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0"/>
            <a:ext cx="2590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hapter 15 ope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162" y="3581400"/>
            <a:ext cx="4368613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40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eaLnBrk="1" hangingPunct="1"/>
            <a:r>
              <a:rPr lang="en-US" dirty="0" smtClean="0"/>
              <a:t>Hypersensitivity – responding inappropriately to an antigen</a:t>
            </a:r>
          </a:p>
          <a:p>
            <a:pPr eaLnBrk="1" hangingPunct="1"/>
            <a:r>
              <a:rPr lang="en-US" dirty="0" smtClean="0"/>
              <a:t>Inflammatory response can have deleterious effects</a:t>
            </a:r>
          </a:p>
          <a:p>
            <a:pPr lvl="2" eaLnBrk="1" hangingPunct="1"/>
            <a:r>
              <a:rPr lang="en-US" dirty="0" smtClean="0"/>
              <a:t>Tissue injury</a:t>
            </a:r>
          </a:p>
          <a:p>
            <a:pPr lvl="2" eaLnBrk="1" hangingPunct="1"/>
            <a:r>
              <a:rPr lang="en-US" dirty="0" smtClean="0"/>
              <a:t>Disease</a:t>
            </a:r>
          </a:p>
          <a:p>
            <a:pPr lvl="2" eaLnBrk="1" hangingPunct="1"/>
            <a:r>
              <a:rPr lang="en-US" dirty="0" smtClean="0"/>
              <a:t>death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ALLERGIC DISEASES IN HUMANS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 algn="just"/>
            <a:r>
              <a:rPr lang="en-US" b="1" i="1" dirty="0" smtClean="0"/>
              <a:t>The  clinical and pathologic manifestations of the diseases depend on the:</a:t>
            </a:r>
          </a:p>
          <a:p>
            <a:pPr algn="just">
              <a:buFont typeface="Wingdings" pitchFamily="2" charset="2"/>
              <a:buChar char="à"/>
            </a:pPr>
            <a:r>
              <a:rPr lang="en-US" b="1" i="1" u="sng" dirty="0" smtClean="0"/>
              <a:t>tissues</a:t>
            </a:r>
            <a:r>
              <a:rPr lang="en-US" b="1" i="1" dirty="0" smtClean="0"/>
              <a:t> in which the mast cell mediators have effects </a:t>
            </a:r>
          </a:p>
          <a:p>
            <a:pPr algn="just">
              <a:buFont typeface="Wingdings" pitchFamily="2" charset="2"/>
              <a:buChar char="à"/>
            </a:pPr>
            <a:r>
              <a:rPr lang="en-US" b="1" i="1" dirty="0" smtClean="0"/>
              <a:t>as well as the </a:t>
            </a:r>
            <a:r>
              <a:rPr lang="en-US" b="1" i="1" u="sng" dirty="0" err="1" smtClean="0"/>
              <a:t>chronicity</a:t>
            </a:r>
            <a:r>
              <a:rPr lang="en-US" b="1" i="1" dirty="0" smtClean="0"/>
              <a:t> of the resulting inflammatory process</a:t>
            </a:r>
            <a:r>
              <a:rPr lang="en-US" dirty="0" smtClean="0"/>
              <a:t>. </a:t>
            </a:r>
          </a:p>
          <a:p>
            <a:pPr algn="just"/>
            <a:r>
              <a:rPr lang="en-US" dirty="0" smtClean="0"/>
              <a:t>The most common forms of these diseases are </a:t>
            </a:r>
            <a:r>
              <a:rPr lang="en-US" u="sng" dirty="0" smtClean="0"/>
              <a:t>allergic rhinitis </a:t>
            </a:r>
            <a:r>
              <a:rPr lang="en-US" dirty="0" smtClean="0"/>
              <a:t>(hay fever), </a:t>
            </a:r>
            <a:r>
              <a:rPr lang="en-US" u="sng" dirty="0" smtClean="0"/>
              <a:t>bronchial asthma</a:t>
            </a:r>
            <a:r>
              <a:rPr lang="en-US" dirty="0" smtClean="0"/>
              <a:t>, </a:t>
            </a:r>
            <a:r>
              <a:rPr lang="en-US" u="sng" dirty="0" smtClean="0"/>
              <a:t>atopic dermatitis</a:t>
            </a:r>
            <a:r>
              <a:rPr lang="en-US" dirty="0" smtClean="0"/>
              <a:t> (eczema), and </a:t>
            </a:r>
            <a:r>
              <a:rPr lang="en-US" u="sng" dirty="0" smtClean="0"/>
              <a:t>food allergies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sz="3600" b="1" dirty="0" smtClean="0"/>
              <a:t>1) Systemic Anaphylaxis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991600" cy="6172200"/>
          </a:xfrm>
        </p:spPr>
        <p:txBody>
          <a:bodyPr>
            <a:normAutofit fontScale="77500" lnSpcReduction="20000"/>
          </a:bodyPr>
          <a:lstStyle/>
          <a:p>
            <a:r>
              <a:rPr lang="en-US" b="1" i="1" dirty="0" smtClean="0"/>
              <a:t>Anaphylaxis is a systemic immediate hypersensitivity reaction characterized by edema in many tissues and a decrease in blood pressure, secondary to </a:t>
            </a:r>
            <a:r>
              <a:rPr lang="en-US" b="1" i="1" dirty="0" err="1" smtClean="0"/>
              <a:t>vasodilation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These effects usually result from the </a:t>
            </a:r>
            <a:r>
              <a:rPr lang="en-US" dirty="0" smtClean="0">
                <a:solidFill>
                  <a:srgbClr val="FF0000"/>
                </a:solidFill>
              </a:rPr>
              <a:t>systemic presence of antigen introduced by injection, an insect sting, or absorption across an epithelial surface such as gut mucosa.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allergen activates mast cells in many tissues, resulting in the release of mediators that gain access to </a:t>
            </a:r>
            <a:r>
              <a:rPr lang="en-US" dirty="0" smtClean="0">
                <a:solidFill>
                  <a:srgbClr val="FF0000"/>
                </a:solidFill>
              </a:rPr>
              <a:t>vascular beds throughout the body.</a:t>
            </a:r>
          </a:p>
          <a:p>
            <a:r>
              <a:rPr lang="en-US" dirty="0" smtClean="0"/>
              <a:t>The decrease in vascular tone and leakage of plasma caused by mast cell mediators can lead to a significant decrease in blood pressure or shock, </a:t>
            </a:r>
            <a:r>
              <a:rPr lang="en-US" dirty="0" smtClean="0">
                <a:solidFill>
                  <a:srgbClr val="FF0000"/>
                </a:solidFill>
              </a:rPr>
              <a:t>called anaphylactic shock</a:t>
            </a:r>
            <a:r>
              <a:rPr lang="en-US" dirty="0" smtClean="0"/>
              <a:t>, which is often fatal.</a:t>
            </a:r>
          </a:p>
          <a:p>
            <a:r>
              <a:rPr lang="en-US" dirty="0" smtClean="0"/>
              <a:t> The cardiovascular effects are accompanied by constriction of the upper and lower airways, laryngeal edema</a:t>
            </a:r>
          </a:p>
          <a:p>
            <a:r>
              <a:rPr lang="en-US" dirty="0" smtClean="0"/>
              <a:t>treatment is systemic epinephrine, which can be lifesaving by reversing the </a:t>
            </a:r>
            <a:r>
              <a:rPr lang="en-US" dirty="0" err="1" smtClean="0"/>
              <a:t>bronchoconstrictive</a:t>
            </a:r>
            <a:r>
              <a:rPr lang="en-US" dirty="0" smtClean="0"/>
              <a:t> and </a:t>
            </a:r>
            <a:r>
              <a:rPr lang="en-US" dirty="0" err="1" smtClean="0"/>
              <a:t>vasodilatory</a:t>
            </a:r>
            <a:r>
              <a:rPr lang="en-US" dirty="0" smtClean="0"/>
              <a:t> effects of mast cell mediators.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rgbClr val="FF0000"/>
                </a:solidFill>
              </a:rPr>
              <a:t>Bronchial Asthma</a:t>
            </a:r>
            <a:endParaRPr lang="en-US" dirty="0" smtClean="0">
              <a:solidFill>
                <a:srgbClr val="FF0000"/>
              </a:solidFill>
            </a:endParaRPr>
          </a:p>
          <a:p>
            <a:pPr algn="just"/>
            <a:r>
              <a:rPr lang="en-US" b="1" i="1" dirty="0" smtClean="0"/>
              <a:t>Asthma is an inflammatory disease caused by repeated immediate-type hypersensitivity and late-phase allergic reactions in the lung leading to the clinic-pathologic triad of intermittent and reversible airway obstruction, chronic bronchial inflammation with </a:t>
            </a:r>
            <a:r>
              <a:rPr lang="en-US" b="1" i="1" dirty="0" err="1" smtClean="0"/>
              <a:t>eosinophils</a:t>
            </a:r>
            <a:r>
              <a:rPr lang="en-US" b="1" i="1" dirty="0" smtClean="0"/>
              <a:t>, and bronchial smooth muscle cell hypertrophy and </a:t>
            </a:r>
            <a:r>
              <a:rPr lang="en-US" b="1" i="1" dirty="0" err="1" smtClean="0"/>
              <a:t>hyperreactivity</a:t>
            </a:r>
            <a:r>
              <a:rPr lang="en-US" b="1" i="1" dirty="0" smtClean="0"/>
              <a:t> to </a:t>
            </a:r>
            <a:r>
              <a:rPr lang="en-US" b="1" i="1" dirty="0" err="1" smtClean="0"/>
              <a:t>bronchoconstrictors</a:t>
            </a:r>
            <a:endParaRPr lang="en-US" dirty="0" smtClean="0"/>
          </a:p>
          <a:p>
            <a:r>
              <a:rPr lang="en-US" dirty="0" smtClean="0"/>
              <a:t>(Fig. 20-9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figure 15-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7062" y="1228725"/>
            <a:ext cx="4630738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Asthma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defRPr/>
            </a:pPr>
            <a:r>
              <a:rPr lang="en-US" dirty="0" smtClean="0"/>
              <a:t>Inflammatory disease</a:t>
            </a:r>
          </a:p>
          <a:p>
            <a:pPr marL="420624" indent="-384048" eaLnBrk="1" fontAlgn="auto" hangingPunct="1">
              <a:spcAft>
                <a:spcPts val="0"/>
              </a:spcAft>
              <a:defRPr/>
            </a:pPr>
            <a:r>
              <a:rPr lang="en-US" dirty="0" smtClean="0"/>
              <a:t>Induce expression of adhesion molecules on endothelial cells for </a:t>
            </a:r>
            <a:r>
              <a:rPr lang="en-US" dirty="0" err="1" smtClean="0"/>
              <a:t>eosinophils</a:t>
            </a:r>
            <a:r>
              <a:rPr lang="en-US" dirty="0" smtClean="0"/>
              <a:t> and </a:t>
            </a:r>
            <a:r>
              <a:rPr lang="en-US" dirty="0" err="1" smtClean="0"/>
              <a:t>neutrophils</a:t>
            </a:r>
            <a:endParaRPr lang="en-US" dirty="0" smtClean="0"/>
          </a:p>
          <a:p>
            <a:pPr marL="1005840" lvl="2" indent="-256032" eaLnBrk="1" fontAlgn="auto" hangingPunct="1">
              <a:spcAft>
                <a:spcPts val="0"/>
              </a:spcAft>
              <a:buFont typeface="Arial"/>
              <a:buChar char="○"/>
              <a:defRPr/>
            </a:pPr>
            <a:r>
              <a:rPr lang="en-US" dirty="0" smtClean="0"/>
              <a:t>Cause significant injury because of toxic enzymes, cytokines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Arial"/>
              <a:buChar char="○"/>
              <a:defRPr/>
            </a:pPr>
            <a:r>
              <a:rPr lang="en-US" dirty="0" smtClean="0"/>
              <a:t>Notice sloughing of the </a:t>
            </a:r>
            <a:r>
              <a:rPr lang="en-US" dirty="0" err="1" smtClean="0"/>
              <a:t>pseudostratified</a:t>
            </a:r>
            <a:r>
              <a:rPr lang="en-US" dirty="0" smtClean="0"/>
              <a:t> ciliated columnar epithelial cells lining the bronchiole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458200" cy="6096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pathophysiologic</a:t>
            </a:r>
            <a:r>
              <a:rPr lang="en-US" dirty="0" smtClean="0"/>
              <a:t> sequence in atopic asthma is probably initiated by mast cell activation in response to allergen binding to </a:t>
            </a:r>
            <a:r>
              <a:rPr lang="en-US" dirty="0" err="1" smtClean="0"/>
              <a:t>IgE</a:t>
            </a:r>
            <a:r>
              <a:rPr lang="en-US" dirty="0" smtClean="0"/>
              <a:t> as well as by TH2 cells reacting to allergens. </a:t>
            </a:r>
          </a:p>
          <a:p>
            <a:r>
              <a:rPr lang="en-US" dirty="0" smtClean="0"/>
              <a:t>The lipid mediators and cytokines produced by the mast cells and T cells lead to the recruitment of </a:t>
            </a:r>
            <a:r>
              <a:rPr lang="en-US" dirty="0" err="1" smtClean="0"/>
              <a:t>eosinophils</a:t>
            </a:r>
            <a:r>
              <a:rPr lang="en-US" dirty="0" smtClean="0"/>
              <a:t>, </a:t>
            </a:r>
            <a:r>
              <a:rPr lang="en-US" dirty="0" err="1" smtClean="0"/>
              <a:t>basophils</a:t>
            </a:r>
            <a:r>
              <a:rPr lang="en-US" dirty="0" smtClean="0"/>
              <a:t>, and more TH2 cells. </a:t>
            </a:r>
          </a:p>
          <a:p>
            <a:r>
              <a:rPr lang="en-US" dirty="0" smtClean="0"/>
              <a:t>The chronic inflammation in this disease may continue </a:t>
            </a:r>
            <a:r>
              <a:rPr lang="en-US" dirty="0" smtClean="0">
                <a:solidFill>
                  <a:srgbClr val="FF0000"/>
                </a:solidFill>
              </a:rPr>
              <a:t>without mast cell activation. </a:t>
            </a:r>
          </a:p>
          <a:p>
            <a:r>
              <a:rPr lang="en-US" dirty="0" smtClean="0"/>
              <a:t>Smooth muscle cell hypertrophy and </a:t>
            </a:r>
            <a:r>
              <a:rPr lang="en-US" dirty="0" err="1" smtClean="0"/>
              <a:t>hyperreactivity</a:t>
            </a:r>
            <a:r>
              <a:rPr lang="en-US" dirty="0" smtClean="0"/>
              <a:t> are thought to result from </a:t>
            </a:r>
            <a:r>
              <a:rPr lang="en-US" dirty="0" smtClean="0">
                <a:solidFill>
                  <a:srgbClr val="FF0000"/>
                </a:solidFill>
              </a:rPr>
              <a:t>leukocyte-derived mediators and cytokines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Mast cells, </a:t>
            </a:r>
            <a:r>
              <a:rPr lang="en-US" dirty="0" err="1" smtClean="0"/>
              <a:t>basophils</a:t>
            </a:r>
            <a:r>
              <a:rPr lang="en-US" dirty="0" smtClean="0"/>
              <a:t>, and </a:t>
            </a:r>
            <a:r>
              <a:rPr lang="en-US" dirty="0" err="1" smtClean="0"/>
              <a:t>eosinophils</a:t>
            </a:r>
            <a:r>
              <a:rPr lang="en-US" dirty="0" smtClean="0"/>
              <a:t> all produce mediators that constrict airway smooth muscle. The most important of the </a:t>
            </a:r>
            <a:r>
              <a:rPr lang="en-US" dirty="0" err="1" smtClean="0"/>
              <a:t>bronchoconstricting</a:t>
            </a:r>
            <a:r>
              <a:rPr lang="en-US" dirty="0" smtClean="0"/>
              <a:t> mediators are LTC4, LTD4, and LTE4. </a:t>
            </a:r>
          </a:p>
          <a:p>
            <a:r>
              <a:rPr lang="en-US" dirty="0" smtClean="0"/>
              <a:t>Increased mucus secretion results from the action of cytokines, on bronchial epithelial cells.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Corticosteroids may also be given systemically, especially once an attack is under way, to reduce inflammation and bronchial smooth muscle cell relaxants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b="1" dirty="0" smtClean="0"/>
              <a:t> </a:t>
            </a:r>
            <a:endParaRPr lang="en-US" sz="3800" dirty="0" smtClean="0"/>
          </a:p>
          <a:p>
            <a:pPr lvl="0"/>
            <a:r>
              <a:rPr lang="en-US" sz="3800" b="1" dirty="0" smtClean="0"/>
              <a:t>Allergic rhinitis</a:t>
            </a:r>
            <a:r>
              <a:rPr lang="en-US" sz="3800" dirty="0" smtClean="0"/>
              <a:t>, (hay fever) is a consequence of immediate hypersensitivity reactions to common allergens such as plant pollen or house dust mites localized to the upper respiratory tract by inhalation. </a:t>
            </a:r>
            <a:r>
              <a:rPr lang="en-US" sz="3800" dirty="0" smtClean="0">
                <a:sym typeface="Wingdings" pitchFamily="2" charset="2"/>
              </a:rPr>
              <a:t> </a:t>
            </a:r>
            <a:r>
              <a:rPr lang="en-US" sz="3800" dirty="0" smtClean="0"/>
              <a:t>mucosal edema, leukocyte infiltration with abundant </a:t>
            </a:r>
            <a:r>
              <a:rPr lang="en-US" sz="3800" dirty="0" err="1" smtClean="0"/>
              <a:t>eosinophils</a:t>
            </a:r>
            <a:r>
              <a:rPr lang="en-US" sz="3800" dirty="0" smtClean="0"/>
              <a:t>, mucus secretion, coughing, sneezing, and difficulty in breathing.</a:t>
            </a:r>
          </a:p>
          <a:p>
            <a:pPr>
              <a:buNone/>
            </a:pPr>
            <a:r>
              <a:rPr lang="en-US" sz="3800" b="1" dirty="0" smtClean="0"/>
              <a:t> </a:t>
            </a:r>
            <a:endParaRPr lang="en-US" sz="3800" dirty="0" smtClean="0"/>
          </a:p>
          <a:p>
            <a:pPr lvl="0"/>
            <a:r>
              <a:rPr lang="en-US" sz="3800" b="1" dirty="0" smtClean="0"/>
              <a:t>Food allergies </a:t>
            </a:r>
            <a:r>
              <a:rPr lang="en-US" sz="3800" dirty="0" smtClean="0"/>
              <a:t>are immediate hypersensitivity reactions to ingested foods that lead to the release of mediators from intestinal mucosal and </a:t>
            </a:r>
            <a:r>
              <a:rPr lang="en-US" sz="3800" dirty="0" err="1" smtClean="0"/>
              <a:t>submucosal</a:t>
            </a:r>
            <a:r>
              <a:rPr lang="en-US" sz="3800" dirty="0" smtClean="0"/>
              <a:t> mast cells of the GI tract, including the </a:t>
            </a:r>
            <a:r>
              <a:rPr lang="en-US" sz="3800" dirty="0" err="1" smtClean="0"/>
              <a:t>oropharynx</a:t>
            </a:r>
            <a:r>
              <a:rPr lang="en-US" sz="3800" dirty="0" smtClean="0"/>
              <a:t>. </a:t>
            </a:r>
            <a:r>
              <a:rPr lang="en-US" sz="3800" dirty="0" smtClean="0">
                <a:sym typeface="Wingdings" pitchFamily="2" charset="2"/>
              </a:rPr>
              <a:t></a:t>
            </a:r>
            <a:r>
              <a:rPr lang="en-US" sz="3800" dirty="0" err="1" smtClean="0"/>
              <a:t>pruritis</a:t>
            </a:r>
            <a:r>
              <a:rPr lang="en-US" sz="3800" dirty="0" smtClean="0"/>
              <a:t>, tissue edema, enhanced peristalsis, increased epithelial fluid secretion, and associated symptoms of </a:t>
            </a:r>
            <a:r>
              <a:rPr lang="en-US" sz="3800" dirty="0" err="1" smtClean="0"/>
              <a:t>oropharyngeal</a:t>
            </a:r>
            <a:r>
              <a:rPr lang="en-US" sz="3800" dirty="0" smtClean="0"/>
              <a:t> swelling, vomiting and diarrhea. Allergic reactions to many different types of food most common are peanuts and shellfish.</a:t>
            </a:r>
          </a:p>
          <a:p>
            <a:pPr>
              <a:buNone/>
            </a:pPr>
            <a:r>
              <a:rPr lang="en-US" sz="3800" dirty="0" smtClean="0"/>
              <a:t> </a:t>
            </a:r>
          </a:p>
          <a:p>
            <a:pPr lvl="0"/>
            <a:r>
              <a:rPr lang="en-US" sz="3800" dirty="0" smtClean="0"/>
              <a:t>Common allergic reactions in the skin include </a:t>
            </a:r>
            <a:r>
              <a:rPr lang="en-US" sz="3800" b="1" dirty="0" err="1" smtClean="0"/>
              <a:t>urticaria</a:t>
            </a:r>
            <a:r>
              <a:rPr lang="en-US" sz="3800" b="1" dirty="0" smtClean="0"/>
              <a:t> </a:t>
            </a:r>
            <a:r>
              <a:rPr lang="en-US" sz="3800" dirty="0" smtClean="0"/>
              <a:t>and </a:t>
            </a:r>
            <a:r>
              <a:rPr lang="en-US" sz="3800" b="1" dirty="0" smtClean="0"/>
              <a:t>atopic dermatitis</a:t>
            </a:r>
            <a:r>
              <a:rPr lang="en-US" sz="3800" dirty="0" smtClean="0"/>
              <a:t>. </a:t>
            </a:r>
            <a:r>
              <a:rPr lang="en-US" sz="3800" dirty="0" err="1" smtClean="0"/>
              <a:t>Urticaria</a:t>
            </a:r>
            <a:r>
              <a:rPr lang="en-US" sz="3800" dirty="0" smtClean="0"/>
              <a:t>, or hives, is an acute wheal-and-flare reaction induced by mast cell mediators and occurs in response to direct local contact with an allergen or after an allergen enters the circulation.</a:t>
            </a:r>
          </a:p>
          <a:p>
            <a:r>
              <a:rPr lang="en-US" sz="3800" b="1" dirty="0" smtClean="0"/>
              <a:t>eczema</a:t>
            </a:r>
            <a:r>
              <a:rPr lang="en-US" sz="3800" dirty="0" smtClean="0"/>
              <a:t> . It is a common skin disorder that may be caused by a </a:t>
            </a:r>
            <a:r>
              <a:rPr lang="en-US" sz="3800" dirty="0" smtClean="0">
                <a:solidFill>
                  <a:srgbClr val="FF0000"/>
                </a:solidFill>
              </a:rPr>
              <a:t>late-phase reaction </a:t>
            </a:r>
            <a:r>
              <a:rPr lang="en-US" sz="3800" dirty="0" smtClean="0"/>
              <a:t>to an allergen in the skin. In the </a:t>
            </a:r>
            <a:r>
              <a:rPr lang="en-US" sz="3800" dirty="0" err="1" smtClean="0"/>
              <a:t>cutaneous</a:t>
            </a:r>
            <a:r>
              <a:rPr lang="en-US" sz="3800" dirty="0" smtClean="0"/>
              <a:t> late-phase reaction, TNF, IL-4, and other cytokines, probably derived from TH2 cells and mast cells, act on endothelial cells to promote inflammation.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smtClean="0"/>
              <a:t>Type II – Antibody-Mediated Cytotoxic Hypersensitivity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458200" cy="3763963"/>
          </a:xfrm>
        </p:spPr>
        <p:txBody>
          <a:bodyPr/>
          <a:lstStyle/>
          <a:p>
            <a:pPr algn="just"/>
            <a:r>
              <a:rPr lang="en-US" smtClean="0"/>
              <a:t>involves the binding of IgG antibodies to:[</a:t>
            </a:r>
            <a:r>
              <a:rPr lang="en-US" b="1" smtClean="0"/>
              <a:t>cell surface antigens or extracellular matrix molecules]</a:t>
            </a:r>
            <a:r>
              <a:rPr lang="en-US" smtClean="0"/>
              <a:t>. Antibody bound to a cell-surface antigen can induce death of the antibody-bound cell by three distinct mechanisms. </a:t>
            </a:r>
          </a:p>
          <a:p>
            <a:pPr algn="just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smtClean="0"/>
              <a:t>Type II – Antibody-Mediated Cytotoxic Hypersensitivity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5029200"/>
          </a:xfrm>
        </p:spPr>
        <p:txBody>
          <a:bodyPr/>
          <a:lstStyle/>
          <a:p>
            <a:r>
              <a:rPr lang="en-US" sz="2600" dirty="0" smtClean="0"/>
              <a:t>First, certain immunoglobulin subclasses can activate the complement system, </a:t>
            </a:r>
            <a:r>
              <a:rPr lang="en-US" sz="2600" b="1" dirty="0" smtClean="0">
                <a:solidFill>
                  <a:srgbClr val="00B050"/>
                </a:solidFill>
              </a:rPr>
              <a:t>creating pores </a:t>
            </a:r>
            <a:r>
              <a:rPr lang="en-US" sz="2600" dirty="0" smtClean="0"/>
              <a:t>in the membrane of a foreign cell. </a:t>
            </a:r>
          </a:p>
          <a:p>
            <a:r>
              <a:rPr lang="en-US" sz="2600" dirty="0" smtClean="0"/>
              <a:t>Secondly, antibodies can mediate cell destruction by </a:t>
            </a:r>
            <a:r>
              <a:rPr lang="en-US" sz="2600" b="1" dirty="0" smtClean="0">
                <a:solidFill>
                  <a:srgbClr val="00B050"/>
                </a:solidFill>
              </a:rPr>
              <a:t>antibody dependent cell-mediated </a:t>
            </a:r>
            <a:r>
              <a:rPr lang="en-US" sz="2600" b="1" dirty="0" err="1" smtClean="0">
                <a:solidFill>
                  <a:srgbClr val="00B050"/>
                </a:solidFill>
              </a:rPr>
              <a:t>cytotoxicity</a:t>
            </a:r>
            <a:r>
              <a:rPr lang="en-US" sz="2600" b="1" dirty="0" smtClean="0">
                <a:solidFill>
                  <a:srgbClr val="00B050"/>
                </a:solidFill>
              </a:rPr>
              <a:t> (ADCC)</a:t>
            </a:r>
            <a:r>
              <a:rPr lang="en-US" sz="2600" b="1" dirty="0" smtClean="0">
                <a:solidFill>
                  <a:srgbClr val="FFFF00"/>
                </a:solidFill>
              </a:rPr>
              <a:t>, </a:t>
            </a:r>
            <a:r>
              <a:rPr lang="en-US" sz="2600" dirty="0" smtClean="0"/>
              <a:t>in which </a:t>
            </a:r>
            <a:r>
              <a:rPr lang="en-US" sz="2600" dirty="0" err="1" smtClean="0"/>
              <a:t>cytotoxic</a:t>
            </a:r>
            <a:r>
              <a:rPr lang="en-US" sz="2600" dirty="0" smtClean="0"/>
              <a:t> cells bearing </a:t>
            </a:r>
            <a:r>
              <a:rPr lang="en-US" sz="2600" dirty="0" err="1" smtClean="0"/>
              <a:t>Fc</a:t>
            </a:r>
            <a:r>
              <a:rPr lang="en-US" sz="2600" dirty="0" smtClean="0"/>
              <a:t> receptors bind to the </a:t>
            </a:r>
            <a:r>
              <a:rPr lang="en-US" sz="2600" dirty="0" err="1" smtClean="0"/>
              <a:t>Fc</a:t>
            </a:r>
            <a:r>
              <a:rPr lang="en-US" sz="2600" dirty="0" smtClean="0"/>
              <a:t> region of antibodies on target cells and promote killing of the cells. </a:t>
            </a:r>
          </a:p>
          <a:p>
            <a:r>
              <a:rPr lang="en-US" sz="2600" dirty="0" smtClean="0"/>
              <a:t>Finally, antibody bound to a foreign cell also can serve as </a:t>
            </a:r>
            <a:r>
              <a:rPr lang="en-US" sz="2600" b="1" dirty="0" smtClean="0">
                <a:solidFill>
                  <a:srgbClr val="00B050"/>
                </a:solidFill>
              </a:rPr>
              <a:t>an </a:t>
            </a:r>
            <a:r>
              <a:rPr lang="en-US" sz="2600" b="1" dirty="0" err="1" smtClean="0">
                <a:solidFill>
                  <a:srgbClr val="00B050"/>
                </a:solidFill>
              </a:rPr>
              <a:t>opsonin</a:t>
            </a:r>
            <a:r>
              <a:rPr lang="en-US" sz="2600" b="1" dirty="0" smtClean="0">
                <a:solidFill>
                  <a:srgbClr val="00B050"/>
                </a:solidFill>
              </a:rPr>
              <a:t>, enabling </a:t>
            </a:r>
            <a:r>
              <a:rPr lang="en-US" sz="2600" b="1" dirty="0" err="1" smtClean="0">
                <a:solidFill>
                  <a:srgbClr val="00B050"/>
                </a:solidFill>
              </a:rPr>
              <a:t>phagocytic</a:t>
            </a:r>
            <a:r>
              <a:rPr lang="en-US" sz="2600" dirty="0" smtClean="0">
                <a:solidFill>
                  <a:srgbClr val="00B050"/>
                </a:solidFill>
              </a:rPr>
              <a:t> </a:t>
            </a:r>
            <a:r>
              <a:rPr lang="en-US" sz="2600" dirty="0" smtClean="0"/>
              <a:t>cells with </a:t>
            </a:r>
            <a:r>
              <a:rPr lang="en-US" sz="2600" dirty="0" err="1" smtClean="0"/>
              <a:t>Fc</a:t>
            </a:r>
            <a:r>
              <a:rPr lang="en-US" sz="2600" dirty="0" smtClean="0"/>
              <a:t> or C3b receptors to bind and </a:t>
            </a:r>
            <a:r>
              <a:rPr lang="en-US" sz="2600" dirty="0" err="1" smtClean="0"/>
              <a:t>phagocytose</a:t>
            </a:r>
            <a:r>
              <a:rPr lang="en-US" sz="2600" dirty="0" smtClean="0"/>
              <a:t> the antibody-coated cell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9429"/>
            <a:ext cx="7467600" cy="674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Type II – Antibody-Mediated Cytotoxic Hypersensitivity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8"/>
            <a:ext cx="8763000" cy="4525962"/>
          </a:xfrm>
        </p:spPr>
        <p:txBody>
          <a:bodyPr>
            <a:normAutofit fontScale="775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Transfusion Reactions</a:t>
            </a:r>
          </a:p>
          <a:p>
            <a:pPr marL="722376" lvl="1" indent="-274320" eaLnBrk="1" fontAlgn="auto" hangingPunct="1">
              <a:spcAft>
                <a:spcPts val="0"/>
              </a:spcAft>
              <a:defRPr/>
            </a:pPr>
            <a:r>
              <a:rPr lang="en-US" b="1" u="sng" dirty="0" smtClean="0"/>
              <a:t>antigens</a:t>
            </a:r>
            <a:r>
              <a:rPr lang="en-US" dirty="0" smtClean="0"/>
              <a:t>  that are associated with the blood types are identified as </a:t>
            </a:r>
            <a:r>
              <a:rPr lang="en-US" b="1" u="sng" dirty="0" smtClean="0"/>
              <a:t>A, B, and H</a:t>
            </a:r>
            <a:r>
              <a:rPr lang="en-US" dirty="0" smtClean="0"/>
              <a:t>, </a:t>
            </a:r>
          </a:p>
          <a:p>
            <a:pPr marL="722376" lvl="1" indent="-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Individuals have antibodies to blood types not their own and adults possess </a:t>
            </a:r>
            <a:r>
              <a:rPr lang="en-US" b="1" dirty="0" err="1" smtClean="0"/>
              <a:t>IgM</a:t>
            </a:r>
            <a:r>
              <a:rPr lang="en-US" b="1" dirty="0" smtClean="0"/>
              <a:t> antibodies</a:t>
            </a:r>
            <a:r>
              <a:rPr lang="en-US" dirty="0" smtClean="0"/>
              <a:t> to those Ag.</a:t>
            </a:r>
          </a:p>
          <a:p>
            <a:pPr marL="722376" lvl="1" indent="-274320" eaLnBrk="1" fontAlgn="auto" hangingPunct="1">
              <a:spcAft>
                <a:spcPts val="0"/>
              </a:spcAft>
              <a:defRPr/>
            </a:pPr>
            <a:r>
              <a:rPr lang="en-US" b="1" i="1" dirty="0" smtClean="0"/>
              <a:t>Antibodies  </a:t>
            </a:r>
            <a:r>
              <a:rPr lang="en-US" dirty="0" smtClean="0"/>
              <a:t>directed toward ABH antigens are termed </a:t>
            </a:r>
            <a:r>
              <a:rPr lang="en-US" b="1" i="1" dirty="0" err="1" smtClean="0"/>
              <a:t>isohemagglutinins</a:t>
            </a:r>
            <a:r>
              <a:rPr lang="en-US" dirty="0" smtClean="0"/>
              <a:t> </a:t>
            </a:r>
          </a:p>
          <a:p>
            <a:pPr marL="722376" lvl="1" indent="-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Antibody attaches to RBC and initiates complement system to </a:t>
            </a:r>
            <a:r>
              <a:rPr lang="en-US" dirty="0" err="1" smtClean="0"/>
              <a:t>lyse</a:t>
            </a:r>
            <a:r>
              <a:rPr lang="en-US" dirty="0" smtClean="0"/>
              <a:t> RBC</a:t>
            </a:r>
          </a:p>
          <a:p>
            <a:pPr marL="722376" lvl="1" indent="-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After </a:t>
            </a:r>
            <a:r>
              <a:rPr lang="en-US" dirty="0" err="1" smtClean="0"/>
              <a:t>lysis</a:t>
            </a:r>
            <a:r>
              <a:rPr lang="en-US" dirty="0" smtClean="0"/>
              <a:t>: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Arial"/>
              <a:buChar char="○"/>
              <a:defRPr/>
            </a:pPr>
            <a:r>
              <a:rPr lang="en-US" dirty="0" smtClean="0"/>
              <a:t>Hemoglobin detected in plasma, starts to filter through kidneys and found in urine (</a:t>
            </a:r>
            <a:r>
              <a:rPr lang="en-US" dirty="0" err="1" smtClean="0"/>
              <a:t>hemoglobinuria</a:t>
            </a:r>
            <a:r>
              <a:rPr lang="en-US" dirty="0" smtClean="0"/>
              <a:t>)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Arial"/>
              <a:buChar char="○"/>
              <a:defRPr/>
            </a:pPr>
            <a:r>
              <a:rPr lang="en-US" dirty="0" smtClean="0"/>
              <a:t>Hemoglobin converted to </a:t>
            </a:r>
            <a:r>
              <a:rPr lang="en-US" dirty="0" err="1" smtClean="0"/>
              <a:t>bilirubin</a:t>
            </a:r>
            <a:r>
              <a:rPr lang="en-US" dirty="0" smtClean="0"/>
              <a:t> – toxic at high levels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Arial"/>
              <a:buChar char="○"/>
              <a:defRPr/>
            </a:pPr>
            <a:r>
              <a:rPr lang="en-US" dirty="0" smtClean="0"/>
              <a:t>Fever, chills, blood clotting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develop in course of </a:t>
            </a:r>
            <a:r>
              <a:rPr lang="en-US" dirty="0" err="1" smtClean="0"/>
              <a:t>humoral</a:t>
            </a:r>
            <a:r>
              <a:rPr lang="en-US" dirty="0" smtClean="0"/>
              <a:t> OR cell-mediated response</a:t>
            </a:r>
          </a:p>
          <a:p>
            <a:pPr lvl="2"/>
            <a:r>
              <a:rPr lang="en-US" dirty="0" smtClean="0"/>
              <a:t>Immediate hypersensitivity</a:t>
            </a:r>
          </a:p>
          <a:p>
            <a:pPr lvl="3"/>
            <a:r>
              <a:rPr lang="en-US" dirty="0" smtClean="0"/>
              <a:t>Anaphylactic</a:t>
            </a:r>
          </a:p>
          <a:p>
            <a:pPr lvl="3"/>
            <a:r>
              <a:rPr lang="en-US" dirty="0" smtClean="0"/>
              <a:t>Antibody-antigen complexes</a:t>
            </a:r>
          </a:p>
          <a:p>
            <a:pPr lvl="3"/>
            <a:r>
              <a:rPr lang="en-US" dirty="0" smtClean="0"/>
              <a:t>Manifests in minutes</a:t>
            </a:r>
          </a:p>
          <a:p>
            <a:pPr lvl="2"/>
            <a:r>
              <a:rPr lang="en-US" dirty="0" smtClean="0"/>
              <a:t>Delayed-type hypersensitivity</a:t>
            </a:r>
          </a:p>
          <a:p>
            <a:pPr lvl="3"/>
            <a:r>
              <a:rPr lang="en-US" dirty="0" smtClean="0"/>
              <a:t>May occur in days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Type II – Antibody-Mediated Cytotoxic Hypersensitivity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defRPr/>
            </a:pPr>
            <a:r>
              <a:rPr lang="en-US" dirty="0" smtClean="0"/>
              <a:t>Hemolytic disease of newborn</a:t>
            </a:r>
          </a:p>
          <a:p>
            <a:pPr marL="722376" lvl="1" indent="-274320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Rh</a:t>
            </a:r>
            <a:r>
              <a:rPr lang="en-US" baseline="30000" dirty="0" smtClean="0"/>
              <a:t>+</a:t>
            </a:r>
            <a:r>
              <a:rPr lang="en-US" dirty="0" smtClean="0"/>
              <a:t> fetus, </a:t>
            </a:r>
            <a:r>
              <a:rPr lang="en-US" dirty="0" err="1" smtClean="0"/>
              <a:t>Rh</a:t>
            </a:r>
            <a:r>
              <a:rPr lang="en-US" baseline="30000" dirty="0" smtClean="0"/>
              <a:t>-</a:t>
            </a:r>
            <a:r>
              <a:rPr lang="en-US" dirty="0" smtClean="0"/>
              <a:t> mother</a:t>
            </a:r>
          </a:p>
          <a:p>
            <a:pPr marL="722376" lvl="1" indent="-274320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IgG</a:t>
            </a:r>
            <a:r>
              <a:rPr lang="en-US" dirty="0" smtClean="0"/>
              <a:t> antibodies cross placenta(memory)</a:t>
            </a:r>
          </a:p>
          <a:p>
            <a:pPr marL="1280160" lvl="3" indent="-237744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Some of these antibodies may be anti-</a:t>
            </a:r>
            <a:r>
              <a:rPr lang="en-US" dirty="0" err="1" smtClean="0"/>
              <a:t>Rh</a:t>
            </a:r>
            <a:r>
              <a:rPr lang="en-US" dirty="0" smtClean="0"/>
              <a:t> antibodies</a:t>
            </a:r>
          </a:p>
          <a:p>
            <a:pPr marL="1490472" lvl="4" indent="-182880" eaLnBrk="1" fontAlgn="auto" hangingPunct="1">
              <a:spcAft>
                <a:spcPts val="0"/>
              </a:spcAft>
              <a:buClr>
                <a:schemeClr val="accent4"/>
              </a:buClr>
              <a:buFont typeface="Arial"/>
              <a:buChar char="-"/>
              <a:defRPr/>
            </a:pPr>
            <a:r>
              <a:rPr lang="en-US" dirty="0" smtClean="0"/>
              <a:t>Can have severe consequences</a:t>
            </a:r>
          </a:p>
          <a:p>
            <a:pPr marL="1280160" lvl="3" indent="-237744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Antibodies against ABO blood groups produce less consequences, can be easily treated</a:t>
            </a:r>
          </a:p>
          <a:p>
            <a:pPr marL="722376" lvl="1" indent="-274320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Rhogam</a:t>
            </a:r>
            <a:r>
              <a:rPr lang="en-US" dirty="0" smtClean="0"/>
              <a:t> shot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Arial"/>
              <a:buChar char="○"/>
              <a:defRPr/>
            </a:pPr>
            <a:r>
              <a:rPr lang="en-US" dirty="0" smtClean="0"/>
              <a:t>Given to mother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Arial"/>
              <a:buChar char="○"/>
              <a:defRPr/>
            </a:pPr>
            <a:r>
              <a:rPr lang="en-US" dirty="0" smtClean="0"/>
              <a:t>Anti-</a:t>
            </a:r>
            <a:r>
              <a:rPr lang="en-US" dirty="0" err="1" smtClean="0"/>
              <a:t>Rh</a:t>
            </a:r>
            <a:r>
              <a:rPr lang="en-US" dirty="0" smtClean="0"/>
              <a:t> antibodies bind to fetal cells that might have entered mother’s system during birthing process, facilitates clearing before there is a B cell response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igure 15-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44500"/>
            <a:ext cx="8531225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Type II – Antibody-Mediated Cytotoxic Hypersensitivity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Hemolytic Anemia Can Be Drug Induced</a:t>
            </a:r>
          </a:p>
          <a:p>
            <a:pPr>
              <a:buFont typeface="Arial" pitchFamily="34" charset="0"/>
              <a:buChar char="•"/>
            </a:pPr>
            <a:r>
              <a:rPr lang="en-US" sz="2400" smtClean="0"/>
              <a:t>Certain antibiotics (e.g., penicillin, cephalosporins, and streptomycin), as well as other well-known drugs</a:t>
            </a:r>
          </a:p>
          <a:p>
            <a:pPr>
              <a:buFont typeface="Arial" pitchFamily="34" charset="0"/>
              <a:buChar char="•"/>
            </a:pPr>
            <a:r>
              <a:rPr lang="en-US" sz="2400" smtClean="0"/>
              <a:t>adsorb nonspecifically to proteins on red blood cell membranes, forming a drug protein complex</a:t>
            </a:r>
          </a:p>
          <a:p>
            <a:pPr>
              <a:buFont typeface="Arial" pitchFamily="34" charset="0"/>
              <a:buChar char="•"/>
            </a:pPr>
            <a:r>
              <a:rPr lang="en-US" sz="2400" smtClean="0"/>
              <a:t>induce formation of antibodies</a:t>
            </a:r>
          </a:p>
          <a:p>
            <a:pPr>
              <a:buFont typeface="Arial" pitchFamily="34" charset="0"/>
              <a:buChar char="•"/>
            </a:pPr>
            <a:r>
              <a:rPr lang="en-US" sz="2400" smtClean="0"/>
              <a:t>inducing complement-mediated lysis </a:t>
            </a:r>
          </a:p>
          <a:p>
            <a:pPr>
              <a:buFont typeface="Arial" pitchFamily="34" charset="0"/>
              <a:buChar char="•"/>
            </a:pPr>
            <a:r>
              <a:rPr lang="en-US" sz="2400" smtClean="0"/>
              <a:t> progressive anemia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Type III – Immune complex-mediated hypersensitivity</a:t>
            </a:r>
            <a:endParaRPr lang="en-US" sz="3600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429000"/>
          </a:xfrm>
        </p:spPr>
        <p:txBody>
          <a:bodyPr/>
          <a:lstStyle/>
          <a:p>
            <a:pPr eaLnBrk="1" hangingPunct="1"/>
            <a:r>
              <a:rPr lang="en-US" smtClean="0"/>
              <a:t>Complexing of antigen plus antibody facilitates phagocytosis and clearing of antigen</a:t>
            </a:r>
          </a:p>
          <a:p>
            <a:pPr eaLnBrk="1" hangingPunct="1"/>
            <a:r>
              <a:rPr lang="en-US" smtClean="0"/>
              <a:t>Large amounts of these complexes can lead to tissue damage &amp; </a:t>
            </a:r>
            <a:r>
              <a:rPr lang="en-US" sz="3200" smtClean="0"/>
              <a:t>Type III hypersensitivity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9800"/>
            <a:ext cx="8153400" cy="67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82562"/>
          </a:xfrm>
        </p:spPr>
        <p:txBody>
          <a:bodyPr>
            <a:normAutofit fontScale="90000"/>
          </a:bodyPr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458200" cy="5440363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en-US" sz="3200" dirty="0" smtClean="0"/>
              <a:t>Conditions associated with the initiation of a type III response include :</a:t>
            </a:r>
          </a:p>
          <a:p>
            <a:pPr marL="550862" indent="-514350">
              <a:buFont typeface="Wingdings 2" pitchFamily="18" charset="2"/>
              <a:buAutoNum type="arabicParenBoth"/>
              <a:defRPr/>
            </a:pPr>
            <a:r>
              <a:rPr lang="en-US" sz="2800" dirty="0" smtClean="0"/>
              <a:t>the presence of </a:t>
            </a:r>
            <a:r>
              <a:rPr lang="en-US" sz="3600" dirty="0" smtClean="0">
                <a:solidFill>
                  <a:srgbClr val="FF0000"/>
                </a:solidFill>
              </a:rPr>
              <a:t>antigens</a:t>
            </a:r>
            <a:r>
              <a:rPr lang="en-US" sz="2800" dirty="0" smtClean="0"/>
              <a:t> capable of generating particularly extensive antigen-antibody lattices,</a:t>
            </a:r>
          </a:p>
          <a:p>
            <a:pPr marL="550862" indent="-514350">
              <a:buFont typeface="Wingdings 2" pitchFamily="18" charset="2"/>
              <a:buAutoNum type="arabicParenBoth"/>
              <a:defRPr/>
            </a:pPr>
            <a:r>
              <a:rPr lang="en-US" sz="2800" dirty="0" smtClean="0"/>
              <a:t> a high intrinsic affinity of antigens for particular tissues</a:t>
            </a:r>
          </a:p>
          <a:p>
            <a:pPr marL="550862" indent="-514350">
              <a:buFont typeface="Wingdings 2" pitchFamily="18" charset="2"/>
              <a:buAutoNum type="arabicParenBoth"/>
              <a:defRPr/>
            </a:pPr>
            <a:r>
              <a:rPr lang="en-US" sz="2800" dirty="0" smtClean="0"/>
              <a:t>the presence of highly charged antigens (which can affect immune complex engulfment) and </a:t>
            </a:r>
          </a:p>
          <a:p>
            <a:pPr marL="550862" indent="-514350">
              <a:buFont typeface="Wingdings 2" pitchFamily="18" charset="2"/>
              <a:buAutoNum type="arabicParenBoth"/>
              <a:defRPr/>
            </a:pPr>
            <a:r>
              <a:rPr lang="en-US" sz="2800" dirty="0" smtClean="0"/>
              <a:t>a compromised </a:t>
            </a:r>
            <a:r>
              <a:rPr lang="en-US" sz="2800" dirty="0" err="1" smtClean="0"/>
              <a:t>phagocytic</a:t>
            </a:r>
            <a:r>
              <a:rPr lang="en-US" sz="2800" dirty="0" smtClean="0"/>
              <a:t> system. </a:t>
            </a:r>
          </a:p>
          <a:p>
            <a:pPr>
              <a:buFont typeface="Wingdings 2" pitchFamily="18" charset="2"/>
              <a:buChar char="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724400"/>
          </a:xfrm>
        </p:spPr>
        <p:txBody>
          <a:bodyPr/>
          <a:lstStyle/>
          <a:p>
            <a:pPr>
              <a:buFont typeface="Wingdings 2" pitchFamily="18" charset="2"/>
              <a:buChar char=""/>
              <a:defRPr/>
            </a:pPr>
            <a:r>
              <a:rPr lang="en-US" b="1" dirty="0" smtClean="0"/>
              <a:t>Symptoms</a:t>
            </a:r>
            <a:r>
              <a:rPr lang="en-US" dirty="0" smtClean="0"/>
              <a:t> induced such as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 fever, </a:t>
            </a:r>
            <a:r>
              <a:rPr lang="en-US" dirty="0" err="1" smtClean="0"/>
              <a:t>urticaria</a:t>
            </a:r>
            <a:r>
              <a:rPr lang="en-US" dirty="0" smtClean="0"/>
              <a:t> (rashes), joint pain, lymph node enlargement, and protein in the urine.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The resulting inflammatory lesion is referred to as </a:t>
            </a:r>
            <a:r>
              <a:rPr lang="en-US" b="1" u="sng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vasculitis</a:t>
            </a:r>
            <a:r>
              <a:rPr lang="en-US" dirty="0" smtClean="0"/>
              <a:t> if it occurs in a blood vessel, </a:t>
            </a:r>
            <a:r>
              <a:rPr lang="en-US" b="1" u="sng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glomerulonephritis</a:t>
            </a:r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if it occurs in the kidney, or </a:t>
            </a:r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arthritis</a:t>
            </a:r>
            <a:r>
              <a:rPr lang="en-US" dirty="0" smtClean="0"/>
              <a:t> if it occurs in the joints.</a:t>
            </a:r>
          </a:p>
          <a:p>
            <a:pPr>
              <a:buFont typeface="Wingdings 2" pitchFamily="18" charset="2"/>
              <a:buChar char="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 III can be localized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Injection of antigen intradermally or subcu into animal that has high level of antibody for that antigen </a:t>
            </a:r>
          </a:p>
          <a:p>
            <a:pPr lvl="2" eaLnBrk="1" hangingPunct="1"/>
            <a:r>
              <a:rPr lang="en-US" smtClean="0"/>
              <a:t>Arthus reaction</a:t>
            </a:r>
          </a:p>
          <a:p>
            <a:pPr lvl="2" eaLnBrk="1" hangingPunct="1"/>
            <a:r>
              <a:rPr lang="en-US" smtClean="0"/>
              <a:t>Bug bites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1162"/>
          </a:xfrm>
        </p:spPr>
        <p:txBody>
          <a:bodyPr>
            <a:normAutofit fontScale="90000"/>
          </a:bodyPr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467600" cy="5287963"/>
          </a:xfrm>
        </p:spPr>
        <p:txBody>
          <a:bodyPr/>
          <a:lstStyle/>
          <a:p>
            <a:pPr algn="just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Local (</a:t>
            </a:r>
            <a:r>
              <a:rPr lang="en-US" sz="3200" b="1" dirty="0" err="1" smtClean="0">
                <a:solidFill>
                  <a:srgbClr val="FF0000"/>
                </a:solidFill>
              </a:rPr>
              <a:t>Arthus</a:t>
            </a:r>
            <a:r>
              <a:rPr lang="en-US" sz="3200" b="1" dirty="0" smtClean="0">
                <a:solidFill>
                  <a:srgbClr val="FF0000"/>
                </a:solidFill>
              </a:rPr>
              <a:t> reaction) </a:t>
            </a:r>
            <a:r>
              <a:rPr lang="en-US" sz="3200" dirty="0" smtClean="0"/>
              <a:t>and typically elicited in the skin when a low dose of antigen is injected and immune complexes form locally.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IgG</a:t>
            </a:r>
            <a:r>
              <a:rPr lang="en-US" sz="3200" dirty="0" smtClean="0"/>
              <a:t> antibodies are involved, and the resulting activation of complement leads to activation of mast cells and </a:t>
            </a:r>
            <a:r>
              <a:rPr lang="en-US" sz="3200" dirty="0" err="1" smtClean="0"/>
              <a:t>neutrophils</a:t>
            </a:r>
            <a:r>
              <a:rPr lang="en-US" sz="3200" dirty="0" smtClean="0"/>
              <a:t>, mediator release, and enhanced vascular permeability. This typically occurs in about </a:t>
            </a:r>
            <a:r>
              <a:rPr lang="en-US" sz="3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12 hours</a:t>
            </a:r>
            <a:r>
              <a:rPr lang="en-US" sz="3200" dirty="0" smtClean="0"/>
              <a:t>.</a:t>
            </a:r>
          </a:p>
          <a:p>
            <a:pPr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igure 15-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4300" y="165100"/>
            <a:ext cx="3833813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0775" cy="11430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17411" name="Picture 2" descr="hyper I 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94" y="106873"/>
            <a:ext cx="9148994" cy="675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eaLnBrk="1" hangingPunct="1"/>
            <a:r>
              <a:rPr lang="en-US" smtClean="0"/>
              <a:t>Type III can be generalized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6477000" cy="5867400"/>
          </a:xfrm>
        </p:spPr>
        <p:txBody>
          <a:bodyPr>
            <a:normAutofit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defRPr/>
            </a:pPr>
            <a:r>
              <a:rPr lang="en-US" dirty="0" smtClean="0"/>
              <a:t>Serum sickness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Arial"/>
              <a:buChar char="○"/>
              <a:defRPr/>
            </a:pPr>
            <a:r>
              <a:rPr lang="en-US" dirty="0" smtClean="0"/>
              <a:t>After receiving antiserum (serum from another animal that may contain antitoxins for treatment)</a:t>
            </a:r>
          </a:p>
          <a:p>
            <a:pPr marL="420624" indent="-384048" eaLnBrk="1" fontAlgn="auto" hangingPunct="1">
              <a:spcAft>
                <a:spcPts val="0"/>
              </a:spcAft>
              <a:defRPr/>
            </a:pPr>
            <a:r>
              <a:rPr lang="en-US" dirty="0" smtClean="0"/>
              <a:t>Use of monoclonal antibodies for use of cancer treatment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Arial"/>
              <a:buChar char="○"/>
              <a:defRPr/>
            </a:pPr>
            <a:r>
              <a:rPr lang="en-US" dirty="0" smtClean="0"/>
              <a:t>Patient developed antibody against mouse monoclonal antibody</a:t>
            </a:r>
          </a:p>
          <a:p>
            <a:pPr marL="420624" indent="-384048" eaLnBrk="1" fontAlgn="auto" hangingPunct="1">
              <a:spcAft>
                <a:spcPts val="0"/>
              </a:spcAft>
              <a:defRPr/>
            </a:pPr>
            <a:r>
              <a:rPr lang="en-US" dirty="0" smtClean="0"/>
              <a:t>Autoimmune diseases</a:t>
            </a:r>
          </a:p>
          <a:p>
            <a:pPr marL="722376" lvl="1" indent="-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Lupus, Rheumatoid arthritis</a:t>
            </a:r>
          </a:p>
          <a:p>
            <a:pPr marL="420624" indent="-384048" eaLnBrk="1" fontAlgn="auto" hangingPunct="1">
              <a:spcAft>
                <a:spcPts val="0"/>
              </a:spcAft>
              <a:defRPr/>
            </a:pPr>
            <a:r>
              <a:rPr lang="en-US" dirty="0" smtClean="0"/>
              <a:t>Drug reactions</a:t>
            </a:r>
          </a:p>
          <a:p>
            <a:pPr marL="722376" lvl="1" indent="-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Penicillin, sulfonamides</a:t>
            </a:r>
          </a:p>
          <a:p>
            <a:pPr marL="420624" indent="-384048" eaLnBrk="1" fontAlgn="auto" hangingPunct="1">
              <a:spcAft>
                <a:spcPts val="0"/>
              </a:spcAft>
              <a:defRPr/>
            </a:pPr>
            <a:r>
              <a:rPr lang="en-US" dirty="0" smtClean="0"/>
              <a:t>Infectious disease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295400"/>
            <a:ext cx="2590801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82562"/>
          </a:xfrm>
        </p:spPr>
        <p:txBody>
          <a:bodyPr>
            <a:normAutofit fontScale="90000"/>
          </a:bodyPr>
          <a:lstStyle/>
          <a:p>
            <a:endParaRPr lang="en-US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algn="just"/>
            <a:r>
              <a:rPr lang="en-US" sz="2600" b="1" dirty="0" smtClean="0">
                <a:solidFill>
                  <a:srgbClr val="FF0000"/>
                </a:solidFill>
              </a:rPr>
              <a:t>Systemic immune complex </a:t>
            </a:r>
            <a:r>
              <a:rPr lang="en-US" sz="2600" dirty="0" smtClean="0"/>
              <a:t>acute </a:t>
            </a:r>
            <a:r>
              <a:rPr lang="en-US" sz="2600" u="sng" dirty="0" err="1" smtClean="0"/>
              <a:t>poststreptococcal</a:t>
            </a:r>
            <a:r>
              <a:rPr lang="en-US" sz="2600" u="sng" dirty="0" smtClean="0"/>
              <a:t> </a:t>
            </a:r>
            <a:r>
              <a:rPr lang="en-US" sz="2600" u="sng" dirty="0" err="1" smtClean="0"/>
              <a:t>glomerulonephritis</a:t>
            </a:r>
            <a:r>
              <a:rPr lang="en-US" sz="2600" dirty="0" smtClean="0"/>
              <a:t> is a well known immune complex disease. Its onset occurs </a:t>
            </a:r>
            <a:r>
              <a:rPr lang="en-US" sz="2600" u="sng" dirty="0" smtClean="0">
                <a:solidFill>
                  <a:srgbClr val="00B050"/>
                </a:solidFill>
              </a:rPr>
              <a:t>several weeks</a:t>
            </a:r>
            <a:r>
              <a:rPr lang="en-US" sz="2600" dirty="0" smtClean="0">
                <a:solidFill>
                  <a:srgbClr val="00B050"/>
                </a:solidFill>
              </a:rPr>
              <a:t> </a:t>
            </a:r>
            <a:r>
              <a:rPr lang="en-US" sz="2600" dirty="0" smtClean="0"/>
              <a:t>after a group A β-hemolytic streptococcal infection, particularly of the skin, and often occurs with infection due to </a:t>
            </a:r>
            <a:r>
              <a:rPr lang="en-US" sz="2600" dirty="0" err="1" smtClean="0"/>
              <a:t>nephritogenic</a:t>
            </a:r>
            <a:r>
              <a:rPr lang="en-US" sz="2600" dirty="0" smtClean="0"/>
              <a:t> types of streptococci. </a:t>
            </a:r>
          </a:p>
          <a:p>
            <a:pPr algn="just"/>
            <a:r>
              <a:rPr lang="en-US" sz="2600" dirty="0" smtClean="0"/>
              <a:t>It </a:t>
            </a:r>
            <a:r>
              <a:rPr lang="en-US" sz="2600" dirty="0" smtClean="0"/>
              <a:t>is likely that streptococcal antigen– antibody complexes are filtered out by </a:t>
            </a:r>
            <a:r>
              <a:rPr lang="en-US" sz="2600" dirty="0" err="1" smtClean="0"/>
              <a:t>glomeruli</a:t>
            </a:r>
            <a:r>
              <a:rPr lang="en-US" sz="2600" dirty="0" smtClean="0"/>
              <a:t>, fix complement, and attract </a:t>
            </a:r>
            <a:r>
              <a:rPr lang="en-US" sz="2600" dirty="0" err="1" smtClean="0"/>
              <a:t>neutrophils</a:t>
            </a:r>
            <a:r>
              <a:rPr lang="en-US" sz="2600" dirty="0" smtClean="0"/>
              <a:t>. This series of events results in an </a:t>
            </a:r>
            <a:r>
              <a:rPr lang="en-US" sz="2600" dirty="0" smtClean="0">
                <a:solidFill>
                  <a:srgbClr val="FF0000"/>
                </a:solidFill>
              </a:rPr>
              <a:t>inflammatory process </a:t>
            </a:r>
            <a:r>
              <a:rPr lang="en-US" sz="2600" dirty="0" smtClean="0"/>
              <a:t>that damages the kidney</a:t>
            </a:r>
            <a:r>
              <a:rPr lang="en-US" sz="2600" dirty="0" smtClean="0"/>
              <a:t>.</a:t>
            </a: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Type IV – Delayed-type Hypersensitivity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Some subpopulations of T</a:t>
            </a:r>
            <a:r>
              <a:rPr lang="en-US" sz="2400" baseline="-25000" smtClean="0"/>
              <a:t>H</a:t>
            </a:r>
            <a:r>
              <a:rPr lang="en-US" sz="2400" smtClean="0"/>
              <a:t> cells encounter antigen, secrete cytokines and induce localized inflammatory response</a:t>
            </a:r>
          </a:p>
          <a:p>
            <a:pPr eaLnBrk="1" hangingPunct="1"/>
            <a:r>
              <a:rPr lang="en-US" sz="2400" smtClean="0"/>
              <a:t>Most cases are not detrimental(harmful)</a:t>
            </a:r>
          </a:p>
          <a:p>
            <a:pPr eaLnBrk="1" hangingPunct="1">
              <a:buFont typeface="Wingdings 2"/>
              <a:buNone/>
            </a:pPr>
            <a:endParaRPr lang="en-US" smtClean="0"/>
          </a:p>
        </p:txBody>
      </p:sp>
      <p:pic>
        <p:nvPicPr>
          <p:cNvPr id="45060" name="Picture 2" descr="table 15-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43275"/>
            <a:ext cx="43465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57400" cy="5592762"/>
          </a:xfrm>
        </p:spPr>
        <p:txBody>
          <a:bodyPr/>
          <a:lstStyle/>
          <a:p>
            <a:pPr algn="ctr"/>
            <a:r>
              <a:rPr lang="en-US" sz="2800" smtClean="0"/>
              <a:t>Type IV</a:t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Sensitization phase</a:t>
            </a:r>
            <a:br>
              <a:rPr lang="en-US" sz="2800" smtClean="0"/>
            </a:br>
            <a:r>
              <a:rPr lang="en-US" sz="2800" smtClean="0"/>
              <a:t> and</a:t>
            </a:r>
            <a:br>
              <a:rPr lang="en-US" sz="2800" smtClean="0"/>
            </a:br>
            <a:r>
              <a:rPr lang="en-US" sz="2800" smtClean="0"/>
              <a:t> Effector phase of DTH</a:t>
            </a:r>
          </a:p>
        </p:txBody>
      </p:sp>
      <p:pic>
        <p:nvPicPr>
          <p:cNvPr id="46083" name="Content Placeholder 3" descr="hyperIV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67000" y="306388"/>
            <a:ext cx="6248400" cy="63992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igure 15-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170113"/>
            <a:ext cx="5519738" cy="468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Prolonged DTH can lead to formation of </a:t>
            </a:r>
            <a:r>
              <a:rPr lang="en-US" sz="2800" dirty="0" err="1" smtClean="0"/>
              <a:t>granuloma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Tuberculosis test is done this way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figure 15-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1650" y="1143000"/>
            <a:ext cx="3709988" cy="55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Type IV – contact dermatitis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Refferences :</a:t>
            </a:r>
          </a:p>
          <a:p>
            <a:pPr>
              <a:buFont typeface="Wingdings" pitchFamily="2" charset="2"/>
              <a:buChar char="v"/>
            </a:pPr>
            <a:r>
              <a:rPr lang="en-US" smtClean="0"/>
              <a:t>Immunology , Kuby, seventh edition </a:t>
            </a:r>
          </a:p>
          <a:p>
            <a:pPr>
              <a:buFont typeface="Wingdings" pitchFamily="2" charset="2"/>
              <a:buChar char="v"/>
            </a:pPr>
            <a:r>
              <a:rPr lang="en-US" smtClean="0"/>
              <a:t>Medical microbiology, Jawetz, 26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</a:p>
          <a:p>
            <a:pPr>
              <a:buFont typeface="Wingdings" pitchFamily="2" charset="2"/>
              <a:buChar char="v"/>
            </a:pPr>
            <a:r>
              <a:rPr lang="en-US" smtClean="0"/>
              <a:t>Cellular and Molecular Immunology, Abul K. Abbas, 8</a:t>
            </a:r>
            <a:r>
              <a:rPr lang="en-US" baseline="30000" smtClean="0"/>
              <a:t>th</a:t>
            </a:r>
            <a:r>
              <a:rPr lang="en-US" smtClean="0"/>
              <a:t> edition.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Types I : OVERVIEW OF </a:t>
            </a:r>
            <a:r>
              <a:rPr lang="en-US" sz="3600" b="1" dirty="0" err="1" smtClean="0"/>
              <a:t>IgE</a:t>
            </a:r>
            <a:r>
              <a:rPr lang="en-US" sz="3600" b="1" dirty="0" smtClean="0"/>
              <a:t>-DEPENDENT ALLERGIC REACTION</a:t>
            </a:r>
            <a:r>
              <a:rPr lang="en-US" b="1" dirty="0" smtClean="0"/>
              <a:t>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22960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All allergic reactions share common feature:</a:t>
            </a:r>
          </a:p>
          <a:p>
            <a:r>
              <a:rPr lang="en-US" b="1" dirty="0" smtClean="0"/>
              <a:t>the production of </a:t>
            </a:r>
            <a:r>
              <a:rPr lang="en-US" b="1" dirty="0" err="1" smtClean="0"/>
              <a:t>IgE</a:t>
            </a:r>
            <a:r>
              <a:rPr lang="en-US" b="1" dirty="0" smtClean="0"/>
              <a:t> antibody, which is dependent on the activation of IL-4–producing helper T cells.</a:t>
            </a:r>
          </a:p>
          <a:p>
            <a:r>
              <a:rPr lang="en-US" b="1" dirty="0" smtClean="0"/>
              <a:t> </a:t>
            </a:r>
            <a:r>
              <a:rPr lang="en-US" dirty="0" smtClean="0"/>
              <a:t>allergic reactions differ greatly in </a:t>
            </a:r>
            <a:r>
              <a:rPr lang="en-US" b="1" dirty="0" smtClean="0"/>
              <a:t>the types of antigens</a:t>
            </a:r>
            <a:r>
              <a:rPr lang="en-US" dirty="0" smtClean="0"/>
              <a:t> that elicit these reactions and their </a:t>
            </a:r>
            <a:r>
              <a:rPr lang="en-US" b="1" dirty="0" smtClean="0"/>
              <a:t>clinical and pathologic manifestations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Antigens that elicit immediate hypersensitivity reactions called </a:t>
            </a:r>
            <a:r>
              <a:rPr lang="en-US" b="1" dirty="0" smtClean="0"/>
              <a:t>allergens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figure 15-0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6992" y="4953000"/>
            <a:ext cx="220080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typical sequence of events in immediate hypersensitivity consists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exposure to an antigen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</a:p>
          <a:p>
            <a:r>
              <a:rPr lang="en-US" b="1" dirty="0" smtClean="0"/>
              <a:t> activation of lymphocytes (TH2 cells, and B cells) specific for the antigen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</a:p>
          <a:p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smtClean="0"/>
              <a:t>production of </a:t>
            </a:r>
            <a:r>
              <a:rPr lang="en-US" b="1" dirty="0" err="1" smtClean="0"/>
              <a:t>IgE</a:t>
            </a:r>
            <a:r>
              <a:rPr lang="en-US" b="1" dirty="0" smtClean="0"/>
              <a:t> antibody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binding of the antibody to </a:t>
            </a:r>
            <a:r>
              <a:rPr lang="en-US" b="1" dirty="0" err="1" smtClean="0"/>
              <a:t>Fc</a:t>
            </a:r>
            <a:r>
              <a:rPr lang="en-US" b="1" dirty="0" smtClean="0"/>
              <a:t> receptors of mast cells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b="1" dirty="0" smtClean="0">
                <a:sym typeface="Wingdings" pitchFamily="2" charset="2"/>
              </a:rPr>
              <a:t> </a:t>
            </a:r>
          </a:p>
          <a:p>
            <a:r>
              <a:rPr lang="en-US" b="1" dirty="0" smtClean="0"/>
              <a:t>and triggering of the mast cells by re-exposure to the antigen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b="1" dirty="0" smtClean="0">
                <a:sym typeface="Wingdings" pitchFamily="2" charset="2"/>
              </a:rPr>
              <a:t> </a:t>
            </a:r>
          </a:p>
          <a:p>
            <a:r>
              <a:rPr lang="en-US" b="1" dirty="0" smtClean="0"/>
              <a:t>resulting in the release of mediators from the mast cells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b="1" dirty="0" smtClean="0">
                <a:sym typeface="Wingdings" pitchFamily="2" charset="2"/>
              </a:rPr>
              <a:t> </a:t>
            </a:r>
          </a:p>
          <a:p>
            <a:r>
              <a:rPr lang="en-US" b="1" dirty="0" smtClean="0"/>
              <a:t>and the subsequent pathologic reaction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483" name="Content Placeholder 3" descr="hyper I 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067800" cy="6746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is a </a:t>
            </a:r>
            <a:r>
              <a:rPr lang="en-US" u="sng" dirty="0" smtClean="0"/>
              <a:t>genetic predisposition</a:t>
            </a:r>
            <a:r>
              <a:rPr lang="en-US" dirty="0" smtClean="0"/>
              <a:t> for the development of allergies.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en-US" b="1" i="1" dirty="0" smtClean="0"/>
              <a:t>Atopic individuals produce high levels of </a:t>
            </a:r>
            <a:r>
              <a:rPr lang="en-US" b="1" i="1" dirty="0" err="1" smtClean="0"/>
              <a:t>IgE</a:t>
            </a:r>
            <a:r>
              <a:rPr lang="en-US" b="1" i="1" dirty="0" smtClean="0"/>
              <a:t> in response to environmental allergens, whereas normal individuals generally produce other </a:t>
            </a:r>
            <a:r>
              <a:rPr lang="en-US" b="1" i="1" dirty="0" err="1" smtClean="0"/>
              <a:t>Ig</a:t>
            </a:r>
            <a:r>
              <a:rPr lang="en-US" b="1" i="1" dirty="0" smtClean="0"/>
              <a:t> </a:t>
            </a:r>
            <a:r>
              <a:rPr lang="en-US" b="1" i="1" dirty="0" err="1" smtClean="0"/>
              <a:t>isotypes</a:t>
            </a:r>
            <a:r>
              <a:rPr lang="en-US" b="1" i="1" dirty="0" smtClean="0"/>
              <a:t>, such as </a:t>
            </a:r>
            <a:r>
              <a:rPr lang="en-US" b="1" i="1" dirty="0" err="1" smtClean="0"/>
              <a:t>IgM</a:t>
            </a:r>
            <a:r>
              <a:rPr lang="en-US" b="1" i="1" dirty="0" smtClean="0"/>
              <a:t> and </a:t>
            </a:r>
            <a:r>
              <a:rPr lang="en-US" b="1" i="1" dirty="0" err="1" smtClean="0"/>
              <a:t>IgG</a:t>
            </a:r>
            <a:r>
              <a:rPr lang="en-US" b="1" i="1" dirty="0" smtClean="0"/>
              <a:t>, and only small amounts of </a:t>
            </a:r>
            <a:r>
              <a:rPr lang="en-US" b="1" i="1" dirty="0" err="1" smtClean="0"/>
              <a:t>IgE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i="1" dirty="0" smtClean="0"/>
              <a:t>Antigens that elicit immediate hypersensitivity reactions (allergens) are proteins or chemicals bound to proteins.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 important characteristics of allergens that, unlike microbes, they do not generally stimulate the </a:t>
            </a:r>
            <a:r>
              <a:rPr lang="en-US" b="1" dirty="0" smtClean="0"/>
              <a:t>innate immune responses </a:t>
            </a:r>
            <a:r>
              <a:rPr lang="en-US" dirty="0" smtClean="0"/>
              <a:t>that are associated with macrophage and </a:t>
            </a:r>
            <a:r>
              <a:rPr lang="en-US" dirty="0" err="1" smtClean="0"/>
              <a:t>dendritic</a:t>
            </a:r>
            <a:r>
              <a:rPr lang="en-US" dirty="0" smtClean="0"/>
              <a:t> cell secretion of TH1- and TH17-inducing cytokines. WHY???</a:t>
            </a:r>
          </a:p>
          <a:p>
            <a:pPr>
              <a:buFont typeface="Wingdings" pitchFamily="2" charset="2"/>
              <a:buChar char="à"/>
            </a:pPr>
            <a:r>
              <a:rPr lang="en-US" u="sng" dirty="0" smtClean="0"/>
              <a:t>Chronic or repeated</a:t>
            </a:r>
            <a:r>
              <a:rPr lang="en-US" dirty="0" smtClean="0"/>
              <a:t> cell activation in the absence of strong innate immunity may drive CD4+ T cells preferentially toward the TH2 pathway. </a:t>
            </a:r>
          </a:p>
          <a:p>
            <a:pPr>
              <a:buFont typeface="Wingdings" pitchFamily="2" charset="2"/>
              <a:buChar char="à"/>
            </a:pPr>
            <a:r>
              <a:rPr lang="en-US" u="sng" dirty="0" smtClean="0"/>
              <a:t>The chemical nature</a:t>
            </a:r>
            <a:r>
              <a:rPr lang="en-US" dirty="0" smtClean="0"/>
              <a:t>. include low to medium molecular weight, stability, </a:t>
            </a:r>
            <a:r>
              <a:rPr lang="en-US" dirty="0" err="1" smtClean="0"/>
              <a:t>glycosylation</a:t>
            </a:r>
            <a:r>
              <a:rPr lang="en-US" dirty="0" smtClean="0"/>
              <a:t>, and high solubility in body </a:t>
            </a:r>
            <a:r>
              <a:rPr lang="en-US" dirty="0" err="1" smtClean="0"/>
              <a:t>fluids.These</a:t>
            </a:r>
            <a:r>
              <a:rPr lang="en-US" dirty="0" smtClean="0"/>
              <a:t> structural features probably protect the antigens from </a:t>
            </a:r>
            <a:r>
              <a:rPr lang="en-US" dirty="0" err="1" smtClean="0"/>
              <a:t>denaturation</a:t>
            </a:r>
            <a:r>
              <a:rPr lang="en-US" dirty="0" smtClean="0"/>
              <a:t> and degradation in the gastrointestinal tract and allow them to be absorbed intact. </a:t>
            </a:r>
          </a:p>
          <a:p>
            <a:pPr>
              <a:buFont typeface="Wingdings" pitchFamily="2" charset="2"/>
              <a:buChar char="à"/>
            </a:pPr>
            <a:r>
              <a:rPr lang="en-US" u="sng" dirty="0" smtClean="0"/>
              <a:t>Some </a:t>
            </a:r>
            <a:r>
              <a:rPr lang="en-US" u="sng" dirty="0" err="1" smtClean="0"/>
              <a:t>nonprotein</a:t>
            </a:r>
            <a:r>
              <a:rPr lang="en-US" u="sng" dirty="0" smtClean="0"/>
              <a:t> substances, such as penicillin, </a:t>
            </a:r>
            <a:r>
              <a:rPr lang="en-US" dirty="0" smtClean="0"/>
              <a:t>can elicit strong </a:t>
            </a:r>
            <a:r>
              <a:rPr lang="en-US" dirty="0" err="1" smtClean="0"/>
              <a:t>IgE</a:t>
            </a:r>
            <a:r>
              <a:rPr lang="en-US" dirty="0" smtClean="0"/>
              <a:t> responses, when  react chemically with amino acid residues in self proteins to form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hapten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carrier conjugates, which induce IL-4–producing helper T cell responses and </a:t>
            </a:r>
            <a:r>
              <a:rPr lang="en-US" dirty="0" err="1" smtClean="0"/>
              <a:t>IgE</a:t>
            </a:r>
            <a:r>
              <a:rPr lang="en-US" dirty="0" smtClean="0"/>
              <a:t> production.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2107</Words>
  <Application>Microsoft Office PowerPoint</Application>
  <PresentationFormat>On-screen Show (4:3)</PresentationFormat>
  <Paragraphs>191</Paragraphs>
  <Slides>46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Hypersensitivity Reactions, Allergies </vt:lpstr>
      <vt:lpstr>Slide 2</vt:lpstr>
      <vt:lpstr>Slide 3</vt:lpstr>
      <vt:lpstr>Slide 4</vt:lpstr>
      <vt:lpstr>Types I : OVERVIEW OF IgE-DEPENDENT ALLERGIC REACTIONS  </vt:lpstr>
      <vt:lpstr>The typical sequence of events in immediate hypersensitivity consists </vt:lpstr>
      <vt:lpstr>Slide 7</vt:lpstr>
      <vt:lpstr>There is a genetic predisposition for the development of allergies.</vt:lpstr>
      <vt:lpstr>Antigens that elicit immediate hypersensitivity reactions (allergens) are proteins or chemicals bound to proteins.</vt:lpstr>
      <vt:lpstr>Slide 10</vt:lpstr>
      <vt:lpstr>3- ROLE OF TH2 CELLS, MAST CELLS, BASOPHILS, AND EOSINOPHILS IN ALLERGIC REACTIONS </vt:lpstr>
      <vt:lpstr>4- Role of TH2 Cells and Innate Lymphoid Cells in Allergic Disease </vt:lpstr>
      <vt:lpstr>5- Binding of IgE to Mast Cells and Basophils: The Fcε Receptor </vt:lpstr>
      <vt:lpstr>7- Mediators Derived from Mast Cells: </vt:lpstr>
      <vt:lpstr>Slide 15</vt:lpstr>
      <vt:lpstr>Slide 16</vt:lpstr>
      <vt:lpstr>Slide 17</vt:lpstr>
      <vt:lpstr>Slide 18</vt:lpstr>
      <vt:lpstr>IgE- AND MAST CELL–DEPENDENT REACTIONS </vt:lpstr>
      <vt:lpstr>ALLERGIC DISEASES IN HUMANS </vt:lpstr>
      <vt:lpstr>1) Systemic Anaphylaxis </vt:lpstr>
      <vt:lpstr>Slide 22</vt:lpstr>
      <vt:lpstr>Asthma</vt:lpstr>
      <vt:lpstr>Slide 24</vt:lpstr>
      <vt:lpstr>Slide 25</vt:lpstr>
      <vt:lpstr>Type II – Antibody-Mediated Cytotoxic Hypersensitivity</vt:lpstr>
      <vt:lpstr>Type II – Antibody-Mediated Cytotoxic Hypersensitivity</vt:lpstr>
      <vt:lpstr>Slide 28</vt:lpstr>
      <vt:lpstr>Type II – Antibody-Mediated Cytotoxic Hypersensitivity</vt:lpstr>
      <vt:lpstr>Type II – Antibody-Mediated Cytotoxic Hypersensitivity</vt:lpstr>
      <vt:lpstr>Slide 31</vt:lpstr>
      <vt:lpstr>Type II – Antibody-Mediated Cytotoxic Hypersensitivity</vt:lpstr>
      <vt:lpstr>Type III – Immune complex-mediated hypersensitivity</vt:lpstr>
      <vt:lpstr>Slide 34</vt:lpstr>
      <vt:lpstr>Slide 35</vt:lpstr>
      <vt:lpstr>Slide 36</vt:lpstr>
      <vt:lpstr>Type III can be localized</vt:lpstr>
      <vt:lpstr>Slide 38</vt:lpstr>
      <vt:lpstr>Slide 39</vt:lpstr>
      <vt:lpstr>Type III can be generalized</vt:lpstr>
      <vt:lpstr>Slide 41</vt:lpstr>
      <vt:lpstr>Type IV – Delayed-type Hypersensitivity</vt:lpstr>
      <vt:lpstr>Type IV  Sensitization phase  and  Effector phase of DTH</vt:lpstr>
      <vt:lpstr>Prolonged DTH can lead to formation of granuloma  Tuberculosis test is done this way</vt:lpstr>
      <vt:lpstr>Type IV – contact dermatitis</vt:lpstr>
      <vt:lpstr>Slide 46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Hypersensitivity Reactions, Allergies </dc:title>
  <dc:creator>Refif</dc:creator>
  <cp:lastModifiedBy>Refif</cp:lastModifiedBy>
  <cp:revision>14</cp:revision>
  <dcterms:created xsi:type="dcterms:W3CDTF">2006-08-16T00:00:00Z</dcterms:created>
  <dcterms:modified xsi:type="dcterms:W3CDTF">2017-11-15T19:48:38Z</dcterms:modified>
</cp:coreProperties>
</file>