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86" r:id="rId2"/>
    <p:sldMasterId id="2147483698" r:id="rId3"/>
  </p:sldMasterIdLst>
  <p:notesMasterIdLst>
    <p:notesMasterId r:id="rId85"/>
  </p:notesMasterIdLst>
  <p:sldIdLst>
    <p:sldId id="256" r:id="rId4"/>
    <p:sldId id="258" r:id="rId5"/>
    <p:sldId id="362" r:id="rId6"/>
    <p:sldId id="312" r:id="rId7"/>
    <p:sldId id="304" r:id="rId8"/>
    <p:sldId id="262" r:id="rId9"/>
    <p:sldId id="352" r:id="rId10"/>
    <p:sldId id="353" r:id="rId11"/>
    <p:sldId id="259" r:id="rId12"/>
    <p:sldId id="264" r:id="rId13"/>
    <p:sldId id="266" r:id="rId14"/>
    <p:sldId id="265" r:id="rId15"/>
    <p:sldId id="306" r:id="rId16"/>
    <p:sldId id="270" r:id="rId17"/>
    <p:sldId id="309" r:id="rId18"/>
    <p:sldId id="308" r:id="rId19"/>
    <p:sldId id="271" r:id="rId20"/>
    <p:sldId id="273" r:id="rId21"/>
    <p:sldId id="355" r:id="rId22"/>
    <p:sldId id="272" r:id="rId23"/>
    <p:sldId id="354" r:id="rId24"/>
    <p:sldId id="310" r:id="rId25"/>
    <p:sldId id="275" r:id="rId26"/>
    <p:sldId id="276" r:id="rId27"/>
    <p:sldId id="277" r:id="rId28"/>
    <p:sldId id="278" r:id="rId29"/>
    <p:sldId id="279" r:id="rId30"/>
    <p:sldId id="311" r:id="rId31"/>
    <p:sldId id="358" r:id="rId32"/>
    <p:sldId id="357" r:id="rId33"/>
    <p:sldId id="283" r:id="rId34"/>
    <p:sldId id="359" r:id="rId35"/>
    <p:sldId id="284" r:id="rId36"/>
    <p:sldId id="285" r:id="rId37"/>
    <p:sldId id="291" r:id="rId38"/>
    <p:sldId id="290" r:id="rId39"/>
    <p:sldId id="286" r:id="rId40"/>
    <p:sldId id="292" r:id="rId41"/>
    <p:sldId id="293" r:id="rId42"/>
    <p:sldId id="313" r:id="rId43"/>
    <p:sldId id="314" r:id="rId44"/>
    <p:sldId id="287" r:id="rId45"/>
    <p:sldId id="315" r:id="rId46"/>
    <p:sldId id="288" r:id="rId47"/>
    <p:sldId id="289" r:id="rId48"/>
    <p:sldId id="321" r:id="rId49"/>
    <p:sldId id="319" r:id="rId50"/>
    <p:sldId id="294" r:id="rId51"/>
    <p:sldId id="317" r:id="rId52"/>
    <p:sldId id="318" r:id="rId53"/>
    <p:sldId id="316" r:id="rId54"/>
    <p:sldId id="360" r:id="rId55"/>
    <p:sldId id="328" r:id="rId56"/>
    <p:sldId id="322" r:id="rId57"/>
    <p:sldId id="349" r:id="rId58"/>
    <p:sldId id="345" r:id="rId59"/>
    <p:sldId id="340" r:id="rId60"/>
    <p:sldId id="346" r:id="rId61"/>
    <p:sldId id="336" r:id="rId62"/>
    <p:sldId id="335" r:id="rId63"/>
    <p:sldId id="341" r:id="rId64"/>
    <p:sldId id="339" r:id="rId65"/>
    <p:sldId id="329" r:id="rId66"/>
    <p:sldId id="325" r:id="rId67"/>
    <p:sldId id="330" r:id="rId68"/>
    <p:sldId id="331" r:id="rId69"/>
    <p:sldId id="332" r:id="rId70"/>
    <p:sldId id="326" r:id="rId71"/>
    <p:sldId id="333" r:id="rId72"/>
    <p:sldId id="350" r:id="rId73"/>
    <p:sldId id="363" r:id="rId74"/>
    <p:sldId id="365" r:id="rId75"/>
    <p:sldId id="366" r:id="rId76"/>
    <p:sldId id="364" r:id="rId77"/>
    <p:sldId id="367" r:id="rId78"/>
    <p:sldId id="368" r:id="rId79"/>
    <p:sldId id="369" r:id="rId80"/>
    <p:sldId id="370" r:id="rId81"/>
    <p:sldId id="371" r:id="rId82"/>
    <p:sldId id="372" r:id="rId83"/>
    <p:sldId id="361" r:id="rId8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2E2"/>
    <a:srgbClr val="CC0099"/>
    <a:srgbClr val="CC9900"/>
    <a:srgbClr val="0033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6348CA-7F43-4DF2-AEC8-6CDAE129A420}" type="doc">
      <dgm:prSet loTypeId="urn:microsoft.com/office/officeart/2008/layout/RadialCluster" loCatId="cycle" qsTypeId="urn:microsoft.com/office/officeart/2005/8/quickstyle/3d1" qsCatId="3D" csTypeId="urn:microsoft.com/office/officeart/2005/8/colors/accent1_1" csCatId="accent1" phldr="1"/>
      <dgm:spPr/>
    </dgm:pt>
    <dgm:pt modelId="{DCCC1A9E-FF86-4C47-AC75-9D85CCBE3607}">
      <dgm:prSet phldrT="[Text]" custT="1"/>
      <dgm:spPr/>
      <dgm:t>
        <a:bodyPr/>
        <a:lstStyle/>
        <a:p>
          <a:r>
            <a:rPr lang="en-US" sz="1800" dirty="0" smtClean="0"/>
            <a:t>Unconjugated bilirubin </a:t>
          </a:r>
        </a:p>
        <a:p>
          <a:r>
            <a:rPr lang="en-US" sz="1800" dirty="0" smtClean="0"/>
            <a:t>(4Z, 15Z configuration)</a:t>
          </a:r>
          <a:endParaRPr lang="en-US" sz="1800" dirty="0"/>
        </a:p>
      </dgm:t>
    </dgm:pt>
    <dgm:pt modelId="{2DD41769-5E5D-4DFF-A6A9-5A75AE4ACEE2}" type="parTrans" cxnId="{2F51FEFA-3A8B-483D-92A8-E15F8541E7B6}">
      <dgm:prSet/>
      <dgm:spPr/>
      <dgm:t>
        <a:bodyPr/>
        <a:lstStyle/>
        <a:p>
          <a:endParaRPr lang="en-US"/>
        </a:p>
      </dgm:t>
    </dgm:pt>
    <dgm:pt modelId="{8018790A-564F-4D30-ADF0-475743657023}" type="sibTrans" cxnId="{2F51FEFA-3A8B-483D-92A8-E15F8541E7B6}">
      <dgm:prSet/>
      <dgm:spPr/>
      <dgm:t>
        <a:bodyPr/>
        <a:lstStyle/>
        <a:p>
          <a:endParaRPr lang="en-US"/>
        </a:p>
      </dgm:t>
    </dgm:pt>
    <dgm:pt modelId="{760A9558-1B93-41F0-B4B5-E70288AC3B04}">
      <dgm:prSet phldrT="[Text]"/>
      <dgm:spPr/>
      <dgm:t>
        <a:bodyPr/>
        <a:lstStyle/>
        <a:p>
          <a:r>
            <a:rPr lang="en-US" dirty="0" smtClean="0"/>
            <a:t>phototherapy (light 425- to 475-nm)</a:t>
          </a:r>
          <a:endParaRPr lang="en-US" dirty="0"/>
        </a:p>
      </dgm:t>
    </dgm:pt>
    <dgm:pt modelId="{F1193321-D46A-4D1D-BD45-9D53EED757D3}" type="parTrans" cxnId="{21B693BA-CA9A-4205-B414-69D8E6140C1A}">
      <dgm:prSet/>
      <dgm:spPr/>
      <dgm:t>
        <a:bodyPr/>
        <a:lstStyle/>
        <a:p>
          <a:endParaRPr lang="en-US"/>
        </a:p>
      </dgm:t>
    </dgm:pt>
    <dgm:pt modelId="{BDDB9744-99A5-48C4-B2D7-4A1C55638256}" type="sibTrans" cxnId="{21B693BA-CA9A-4205-B414-69D8E6140C1A}">
      <dgm:prSet/>
      <dgm:spPr/>
      <dgm:t>
        <a:bodyPr/>
        <a:lstStyle/>
        <a:p>
          <a:endParaRPr lang="en-US"/>
        </a:p>
      </dgm:t>
    </dgm:pt>
    <dgm:pt modelId="{75D2EACE-B648-4EA9-83D2-AF2CD6F1F59D}">
      <dgm:prSet phldrT="[Text]" custT="1"/>
      <dgm:spPr/>
      <dgm:t>
        <a:bodyPr/>
        <a:lstStyle/>
        <a:p>
          <a:r>
            <a:rPr lang="en-US" sz="2000" dirty="0" smtClean="0"/>
            <a:t>isomer 4Z, 15E bilirubin </a:t>
          </a:r>
          <a:endParaRPr lang="en-US" sz="2000" dirty="0"/>
        </a:p>
      </dgm:t>
    </dgm:pt>
    <dgm:pt modelId="{637F9053-2A5D-4146-82FF-04F109BFC80D}" type="parTrans" cxnId="{4F6572E7-4B3F-4C2C-AF73-D66A5711C574}">
      <dgm:prSet/>
      <dgm:spPr/>
      <dgm:t>
        <a:bodyPr/>
        <a:lstStyle/>
        <a:p>
          <a:endParaRPr lang="en-US"/>
        </a:p>
      </dgm:t>
    </dgm:pt>
    <dgm:pt modelId="{D360BD14-4EE8-4935-9F40-B8D54FEFF108}" type="sibTrans" cxnId="{4F6572E7-4B3F-4C2C-AF73-D66A5711C574}">
      <dgm:prSet/>
      <dgm:spPr/>
      <dgm:t>
        <a:bodyPr/>
        <a:lstStyle/>
        <a:p>
          <a:endParaRPr lang="en-US"/>
        </a:p>
      </dgm:t>
    </dgm:pt>
    <dgm:pt modelId="{EC36D193-D0C8-4454-ABFB-B11300F3DBD5}">
      <dgm:prSet phldrT="[Text]"/>
      <dgm:spPr/>
      <dgm:t>
        <a:bodyPr/>
        <a:lstStyle/>
        <a:p>
          <a:endParaRPr lang="en-US" dirty="0"/>
        </a:p>
      </dgm:t>
    </dgm:pt>
    <dgm:pt modelId="{36EFE540-89BB-499D-96F9-06410C051FCC}" type="parTrans" cxnId="{61767B9B-C04A-47FF-8E31-0F61748A4512}">
      <dgm:prSet/>
      <dgm:spPr/>
      <dgm:t>
        <a:bodyPr/>
        <a:lstStyle/>
        <a:p>
          <a:endParaRPr lang="en-US"/>
        </a:p>
      </dgm:t>
    </dgm:pt>
    <dgm:pt modelId="{DABCED09-2A01-4F22-B4E2-52083C69FC01}" type="sibTrans" cxnId="{61767B9B-C04A-47FF-8E31-0F61748A4512}">
      <dgm:prSet/>
      <dgm:spPr/>
      <dgm:t>
        <a:bodyPr/>
        <a:lstStyle/>
        <a:p>
          <a:endParaRPr lang="en-US"/>
        </a:p>
      </dgm:t>
    </dgm:pt>
    <dgm:pt modelId="{97C2B38B-C3DA-433E-B937-824CA0E01014}">
      <dgm:prSet phldrT="[Text]" custT="1"/>
      <dgm:spPr/>
      <dgm:t>
        <a:bodyPr/>
        <a:lstStyle/>
        <a:p>
          <a:r>
            <a:rPr lang="en-US" sz="2000" dirty="0" smtClean="0"/>
            <a:t>lumirubin</a:t>
          </a:r>
          <a:endParaRPr lang="en-US" sz="2100" dirty="0"/>
        </a:p>
      </dgm:t>
    </dgm:pt>
    <dgm:pt modelId="{432709BB-8754-463C-9721-C942768B4D06}" type="parTrans" cxnId="{1FC81D9C-CA3C-4A44-BE6C-BA80AE8D2D98}">
      <dgm:prSet/>
      <dgm:spPr/>
      <dgm:t>
        <a:bodyPr/>
        <a:lstStyle/>
        <a:p>
          <a:endParaRPr lang="en-US"/>
        </a:p>
      </dgm:t>
    </dgm:pt>
    <dgm:pt modelId="{224ECB32-595F-4EBE-BA0F-318B796E8FC3}" type="sibTrans" cxnId="{1FC81D9C-CA3C-4A44-BE6C-BA80AE8D2D98}">
      <dgm:prSet/>
      <dgm:spPr/>
      <dgm:t>
        <a:bodyPr/>
        <a:lstStyle/>
        <a:p>
          <a:endParaRPr lang="en-US"/>
        </a:p>
      </dgm:t>
    </dgm:pt>
    <dgm:pt modelId="{DD175C7E-D06B-49A3-95A3-1016378867F9}" type="pres">
      <dgm:prSet presAssocID="{896348CA-7F43-4DF2-AEC8-6CDAE129A420}" presName="Name0" presStyleCnt="0">
        <dgm:presLayoutVars>
          <dgm:chMax val="1"/>
          <dgm:chPref val="1"/>
          <dgm:dir/>
          <dgm:animOne val="branch"/>
          <dgm:animLvl val="lvl"/>
        </dgm:presLayoutVars>
      </dgm:prSet>
      <dgm:spPr/>
    </dgm:pt>
    <dgm:pt modelId="{3FD6E8EA-2D31-46DB-B68B-1CE108EB9182}" type="pres">
      <dgm:prSet presAssocID="{760A9558-1B93-41F0-B4B5-E70288AC3B04}" presName="singleCycle" presStyleCnt="0"/>
      <dgm:spPr/>
    </dgm:pt>
    <dgm:pt modelId="{668A33DC-C61F-40E8-A3BB-14E6B66D4B54}" type="pres">
      <dgm:prSet presAssocID="{760A9558-1B93-41F0-B4B5-E70288AC3B04}" presName="singleCenter" presStyleLbl="node1" presStyleIdx="0" presStyleCnt="4">
        <dgm:presLayoutVars>
          <dgm:chMax val="7"/>
          <dgm:chPref val="7"/>
        </dgm:presLayoutVars>
      </dgm:prSet>
      <dgm:spPr/>
      <dgm:t>
        <a:bodyPr/>
        <a:lstStyle/>
        <a:p>
          <a:endParaRPr lang="en-US"/>
        </a:p>
      </dgm:t>
    </dgm:pt>
    <dgm:pt modelId="{8EFE8DD5-1157-41DD-948E-8CB5AF91A050}" type="pres">
      <dgm:prSet presAssocID="{2DD41769-5E5D-4DFF-A6A9-5A75AE4ACEE2}" presName="Name56" presStyleLbl="parChTrans1D2" presStyleIdx="0" presStyleCnt="3"/>
      <dgm:spPr/>
      <dgm:t>
        <a:bodyPr/>
        <a:lstStyle/>
        <a:p>
          <a:endParaRPr lang="en-US"/>
        </a:p>
      </dgm:t>
    </dgm:pt>
    <dgm:pt modelId="{CB27E3F3-EF74-4B5A-B6E6-9E777D20671E}" type="pres">
      <dgm:prSet presAssocID="{DCCC1A9E-FF86-4C47-AC75-9D85CCBE3607}" presName="text0" presStyleLbl="node1" presStyleIdx="1" presStyleCnt="4" custScaleX="132205" custScaleY="95410">
        <dgm:presLayoutVars>
          <dgm:bulletEnabled val="1"/>
        </dgm:presLayoutVars>
      </dgm:prSet>
      <dgm:spPr/>
      <dgm:t>
        <a:bodyPr/>
        <a:lstStyle/>
        <a:p>
          <a:endParaRPr lang="en-US"/>
        </a:p>
      </dgm:t>
    </dgm:pt>
    <dgm:pt modelId="{16FE9F5F-C852-4378-94C7-B3389B834E5D}" type="pres">
      <dgm:prSet presAssocID="{432709BB-8754-463C-9721-C942768B4D06}" presName="Name56" presStyleLbl="parChTrans1D2" presStyleIdx="1" presStyleCnt="3"/>
      <dgm:spPr/>
      <dgm:t>
        <a:bodyPr/>
        <a:lstStyle/>
        <a:p>
          <a:endParaRPr lang="en-US"/>
        </a:p>
      </dgm:t>
    </dgm:pt>
    <dgm:pt modelId="{A8FC2D58-5DF6-4AA7-9CFA-F264C4F40223}" type="pres">
      <dgm:prSet presAssocID="{97C2B38B-C3DA-433E-B937-824CA0E01014}" presName="text0" presStyleLbl="node1" presStyleIdx="2" presStyleCnt="4">
        <dgm:presLayoutVars>
          <dgm:bulletEnabled val="1"/>
        </dgm:presLayoutVars>
      </dgm:prSet>
      <dgm:spPr/>
      <dgm:t>
        <a:bodyPr/>
        <a:lstStyle/>
        <a:p>
          <a:endParaRPr lang="en-US"/>
        </a:p>
      </dgm:t>
    </dgm:pt>
    <dgm:pt modelId="{E7A4D805-B436-4409-8C41-6BC764402FB7}" type="pres">
      <dgm:prSet presAssocID="{637F9053-2A5D-4146-82FF-04F109BFC80D}" presName="Name56" presStyleLbl="parChTrans1D2" presStyleIdx="2" presStyleCnt="3"/>
      <dgm:spPr/>
      <dgm:t>
        <a:bodyPr/>
        <a:lstStyle/>
        <a:p>
          <a:endParaRPr lang="en-US"/>
        </a:p>
      </dgm:t>
    </dgm:pt>
    <dgm:pt modelId="{69EBE523-971A-4CC2-8689-61F8F5CE7CA4}" type="pres">
      <dgm:prSet presAssocID="{75D2EACE-B648-4EA9-83D2-AF2CD6F1F59D}" presName="text0" presStyleLbl="node1" presStyleIdx="3" presStyleCnt="4" custScaleX="107641" custScaleY="123628">
        <dgm:presLayoutVars>
          <dgm:bulletEnabled val="1"/>
        </dgm:presLayoutVars>
      </dgm:prSet>
      <dgm:spPr/>
      <dgm:t>
        <a:bodyPr/>
        <a:lstStyle/>
        <a:p>
          <a:endParaRPr lang="en-US"/>
        </a:p>
      </dgm:t>
    </dgm:pt>
  </dgm:ptLst>
  <dgm:cxnLst>
    <dgm:cxn modelId="{5F5F521A-1658-49B0-BD0F-BA12A23F6950}" type="presOf" srcId="{75D2EACE-B648-4EA9-83D2-AF2CD6F1F59D}" destId="{69EBE523-971A-4CC2-8689-61F8F5CE7CA4}" srcOrd="0" destOrd="0" presId="urn:microsoft.com/office/officeart/2008/layout/RadialCluster"/>
    <dgm:cxn modelId="{61767B9B-C04A-47FF-8E31-0F61748A4512}" srcId="{896348CA-7F43-4DF2-AEC8-6CDAE129A420}" destId="{EC36D193-D0C8-4454-ABFB-B11300F3DBD5}" srcOrd="1" destOrd="0" parTransId="{36EFE540-89BB-499D-96F9-06410C051FCC}" sibTransId="{DABCED09-2A01-4F22-B4E2-52083C69FC01}"/>
    <dgm:cxn modelId="{22967A49-4FF3-4249-A345-C8EC4EDBF041}" type="presOf" srcId="{97C2B38B-C3DA-433E-B937-824CA0E01014}" destId="{A8FC2D58-5DF6-4AA7-9CFA-F264C4F40223}" srcOrd="0" destOrd="0" presId="urn:microsoft.com/office/officeart/2008/layout/RadialCluster"/>
    <dgm:cxn modelId="{1FC81D9C-CA3C-4A44-BE6C-BA80AE8D2D98}" srcId="{760A9558-1B93-41F0-B4B5-E70288AC3B04}" destId="{97C2B38B-C3DA-433E-B937-824CA0E01014}" srcOrd="1" destOrd="0" parTransId="{432709BB-8754-463C-9721-C942768B4D06}" sibTransId="{224ECB32-595F-4EBE-BA0F-318B796E8FC3}"/>
    <dgm:cxn modelId="{2F92670A-E3FB-4CBF-B984-612108C855BF}" type="presOf" srcId="{637F9053-2A5D-4146-82FF-04F109BFC80D}" destId="{E7A4D805-B436-4409-8C41-6BC764402FB7}" srcOrd="0" destOrd="0" presId="urn:microsoft.com/office/officeart/2008/layout/RadialCluster"/>
    <dgm:cxn modelId="{E7C20DB8-304D-4538-A819-563D8D60BE43}" type="presOf" srcId="{432709BB-8754-463C-9721-C942768B4D06}" destId="{16FE9F5F-C852-4378-94C7-B3389B834E5D}" srcOrd="0" destOrd="0" presId="urn:microsoft.com/office/officeart/2008/layout/RadialCluster"/>
    <dgm:cxn modelId="{D7051D3E-09B6-4CC0-8144-C09563156604}" type="presOf" srcId="{DCCC1A9E-FF86-4C47-AC75-9D85CCBE3607}" destId="{CB27E3F3-EF74-4B5A-B6E6-9E777D20671E}" srcOrd="0" destOrd="0" presId="urn:microsoft.com/office/officeart/2008/layout/RadialCluster"/>
    <dgm:cxn modelId="{4F6572E7-4B3F-4C2C-AF73-D66A5711C574}" srcId="{760A9558-1B93-41F0-B4B5-E70288AC3B04}" destId="{75D2EACE-B648-4EA9-83D2-AF2CD6F1F59D}" srcOrd="2" destOrd="0" parTransId="{637F9053-2A5D-4146-82FF-04F109BFC80D}" sibTransId="{D360BD14-4EE8-4935-9F40-B8D54FEFF108}"/>
    <dgm:cxn modelId="{21B693BA-CA9A-4205-B414-69D8E6140C1A}" srcId="{896348CA-7F43-4DF2-AEC8-6CDAE129A420}" destId="{760A9558-1B93-41F0-B4B5-E70288AC3B04}" srcOrd="0" destOrd="0" parTransId="{F1193321-D46A-4D1D-BD45-9D53EED757D3}" sibTransId="{BDDB9744-99A5-48C4-B2D7-4A1C55638256}"/>
    <dgm:cxn modelId="{E11DDD96-6D1D-48E1-8B47-2AF526406648}" type="presOf" srcId="{896348CA-7F43-4DF2-AEC8-6CDAE129A420}" destId="{DD175C7E-D06B-49A3-95A3-1016378867F9}" srcOrd="0" destOrd="0" presId="urn:microsoft.com/office/officeart/2008/layout/RadialCluster"/>
    <dgm:cxn modelId="{B030D0F5-37A8-4F7A-A07C-6BB99A78D204}" type="presOf" srcId="{760A9558-1B93-41F0-B4B5-E70288AC3B04}" destId="{668A33DC-C61F-40E8-A3BB-14E6B66D4B54}" srcOrd="0" destOrd="0" presId="urn:microsoft.com/office/officeart/2008/layout/RadialCluster"/>
    <dgm:cxn modelId="{1B8C61C6-3574-43FC-9EE6-3D707F1AF362}" type="presOf" srcId="{2DD41769-5E5D-4DFF-A6A9-5A75AE4ACEE2}" destId="{8EFE8DD5-1157-41DD-948E-8CB5AF91A050}" srcOrd="0" destOrd="0" presId="urn:microsoft.com/office/officeart/2008/layout/RadialCluster"/>
    <dgm:cxn modelId="{2F51FEFA-3A8B-483D-92A8-E15F8541E7B6}" srcId="{760A9558-1B93-41F0-B4B5-E70288AC3B04}" destId="{DCCC1A9E-FF86-4C47-AC75-9D85CCBE3607}" srcOrd="0" destOrd="0" parTransId="{2DD41769-5E5D-4DFF-A6A9-5A75AE4ACEE2}" sibTransId="{8018790A-564F-4D30-ADF0-475743657023}"/>
    <dgm:cxn modelId="{7A0A796E-E2D8-4561-80EF-F70AF3B2F76A}" type="presParOf" srcId="{DD175C7E-D06B-49A3-95A3-1016378867F9}" destId="{3FD6E8EA-2D31-46DB-B68B-1CE108EB9182}" srcOrd="0" destOrd="0" presId="urn:microsoft.com/office/officeart/2008/layout/RadialCluster"/>
    <dgm:cxn modelId="{91B4580C-44AB-4586-B8A3-3E9F932480E4}" type="presParOf" srcId="{3FD6E8EA-2D31-46DB-B68B-1CE108EB9182}" destId="{668A33DC-C61F-40E8-A3BB-14E6B66D4B54}" srcOrd="0" destOrd="0" presId="urn:microsoft.com/office/officeart/2008/layout/RadialCluster"/>
    <dgm:cxn modelId="{83295F58-15CE-4CF8-AE52-D6AD39F1BF35}" type="presParOf" srcId="{3FD6E8EA-2D31-46DB-B68B-1CE108EB9182}" destId="{8EFE8DD5-1157-41DD-948E-8CB5AF91A050}" srcOrd="1" destOrd="0" presId="urn:microsoft.com/office/officeart/2008/layout/RadialCluster"/>
    <dgm:cxn modelId="{6F8B60BE-A12F-4793-9B23-7D5D9A4ED927}" type="presParOf" srcId="{3FD6E8EA-2D31-46DB-B68B-1CE108EB9182}" destId="{CB27E3F3-EF74-4B5A-B6E6-9E777D20671E}" srcOrd="2" destOrd="0" presId="urn:microsoft.com/office/officeart/2008/layout/RadialCluster"/>
    <dgm:cxn modelId="{028BDCDD-71C6-4D48-9084-16A8E20C63BC}" type="presParOf" srcId="{3FD6E8EA-2D31-46DB-B68B-1CE108EB9182}" destId="{16FE9F5F-C852-4378-94C7-B3389B834E5D}" srcOrd="3" destOrd="0" presId="urn:microsoft.com/office/officeart/2008/layout/RadialCluster"/>
    <dgm:cxn modelId="{A9012ED1-FB8D-4E2E-B2A5-73CD28236865}" type="presParOf" srcId="{3FD6E8EA-2D31-46DB-B68B-1CE108EB9182}" destId="{A8FC2D58-5DF6-4AA7-9CFA-F264C4F40223}" srcOrd="4" destOrd="0" presId="urn:microsoft.com/office/officeart/2008/layout/RadialCluster"/>
    <dgm:cxn modelId="{1A86F21D-9318-4C19-BB19-DA7EDA2F0074}" type="presParOf" srcId="{3FD6E8EA-2D31-46DB-B68B-1CE108EB9182}" destId="{E7A4D805-B436-4409-8C41-6BC764402FB7}" srcOrd="5" destOrd="0" presId="urn:microsoft.com/office/officeart/2008/layout/RadialCluster"/>
    <dgm:cxn modelId="{FF5502CC-2D9B-4CB4-A0DE-68071944E132}" type="presParOf" srcId="{3FD6E8EA-2D31-46DB-B68B-1CE108EB9182}" destId="{69EBE523-971A-4CC2-8689-61F8F5CE7CA4}" srcOrd="6" destOrd="0" presId="urn:microsoft.com/office/officeart/2008/layout/RadialCluster"/>
  </dgm:cxnLst>
  <dgm:bg>
    <a:solidFill>
      <a:srgbClr val="FFE2E2">
        <a:alpha val="74118"/>
      </a:srgb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A33DC-C61F-40E8-A3BB-14E6B66D4B54}">
      <dsp:nvSpPr>
        <dsp:cNvPr id="0" name=""/>
        <dsp:cNvSpPr/>
      </dsp:nvSpPr>
      <dsp:spPr>
        <a:xfrm>
          <a:off x="3478813" y="3096612"/>
          <a:ext cx="2059580" cy="20595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en-US" sz="2300" kern="1200" dirty="0" smtClean="0"/>
            <a:t>phototherapy (light 425- to 475-nm)</a:t>
          </a:r>
          <a:endParaRPr lang="en-US" sz="2300" kern="1200" dirty="0"/>
        </a:p>
      </dsp:txBody>
      <dsp:txXfrm>
        <a:off x="3579353" y="3197152"/>
        <a:ext cx="1858500" cy="1858500"/>
      </dsp:txXfrm>
    </dsp:sp>
    <dsp:sp modelId="{8EFE8DD5-1157-41DD-948E-8CB5AF91A050}">
      <dsp:nvSpPr>
        <dsp:cNvPr id="0" name=""/>
        <dsp:cNvSpPr/>
      </dsp:nvSpPr>
      <dsp:spPr>
        <a:xfrm rot="16200000">
          <a:off x="3770414" y="2358422"/>
          <a:ext cx="1476378" cy="0"/>
        </a:xfrm>
        <a:custGeom>
          <a:avLst/>
          <a:gdLst/>
          <a:ahLst/>
          <a:cxnLst/>
          <a:rect l="0" t="0" r="0" b="0"/>
          <a:pathLst>
            <a:path>
              <a:moveTo>
                <a:pt x="0" y="0"/>
              </a:moveTo>
              <a:lnTo>
                <a:pt x="1476378"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B27E3F3-EF74-4B5A-B6E6-9E777D20671E}">
      <dsp:nvSpPr>
        <dsp:cNvPr id="0" name=""/>
        <dsp:cNvSpPr/>
      </dsp:nvSpPr>
      <dsp:spPr>
        <a:xfrm>
          <a:off x="3596443" y="303652"/>
          <a:ext cx="1824321" cy="13165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Unconjugated bilirubin </a:t>
          </a:r>
        </a:p>
        <a:p>
          <a:pPr lvl="0" algn="ctr" defTabSz="800100">
            <a:lnSpc>
              <a:spcPct val="90000"/>
            </a:lnSpc>
            <a:spcBef>
              <a:spcPct val="0"/>
            </a:spcBef>
            <a:spcAft>
              <a:spcPct val="35000"/>
            </a:spcAft>
          </a:pPr>
          <a:r>
            <a:rPr lang="en-US" sz="1800" kern="1200" dirty="0" smtClean="0"/>
            <a:t>(4Z, 15Z configuration)</a:t>
          </a:r>
          <a:endParaRPr lang="en-US" sz="1800" kern="1200" dirty="0"/>
        </a:p>
      </dsp:txBody>
      <dsp:txXfrm>
        <a:off x="3660713" y="367922"/>
        <a:ext cx="1695781" cy="1188040"/>
      </dsp:txXfrm>
    </dsp:sp>
    <dsp:sp modelId="{16FE9F5F-C852-4378-94C7-B3389B834E5D}">
      <dsp:nvSpPr>
        <dsp:cNvPr id="0" name=""/>
        <dsp:cNvSpPr/>
      </dsp:nvSpPr>
      <dsp:spPr>
        <a:xfrm rot="1800000">
          <a:off x="5459438" y="5015618"/>
          <a:ext cx="1178663" cy="0"/>
        </a:xfrm>
        <a:custGeom>
          <a:avLst/>
          <a:gdLst/>
          <a:ahLst/>
          <a:cxnLst/>
          <a:rect l="0" t="0" r="0" b="0"/>
          <a:pathLst>
            <a:path>
              <a:moveTo>
                <a:pt x="0" y="0"/>
              </a:moveTo>
              <a:lnTo>
                <a:pt x="1178663"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8FC2D58-5DF6-4AA7-9CFA-F264C4F40223}">
      <dsp:nvSpPr>
        <dsp:cNvPr id="0" name=""/>
        <dsp:cNvSpPr/>
      </dsp:nvSpPr>
      <dsp:spPr>
        <a:xfrm>
          <a:off x="6559146" y="5018672"/>
          <a:ext cx="1379918" cy="137991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t>lumirubin</a:t>
          </a:r>
          <a:endParaRPr lang="en-US" sz="2100" kern="1200" dirty="0"/>
        </a:p>
      </dsp:txBody>
      <dsp:txXfrm>
        <a:off x="6626508" y="5086034"/>
        <a:ext cx="1245194" cy="1245194"/>
      </dsp:txXfrm>
    </dsp:sp>
    <dsp:sp modelId="{E7A4D805-B436-4409-8C41-6BC764402FB7}">
      <dsp:nvSpPr>
        <dsp:cNvPr id="0" name=""/>
        <dsp:cNvSpPr/>
      </dsp:nvSpPr>
      <dsp:spPr>
        <a:xfrm rot="9000000">
          <a:off x="2435903" y="5000399"/>
          <a:ext cx="1117788" cy="0"/>
        </a:xfrm>
        <a:custGeom>
          <a:avLst/>
          <a:gdLst/>
          <a:ahLst/>
          <a:cxnLst/>
          <a:rect l="0" t="0" r="0" b="0"/>
          <a:pathLst>
            <a:path>
              <a:moveTo>
                <a:pt x="0" y="0"/>
              </a:moveTo>
              <a:lnTo>
                <a:pt x="1117788"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9EBE523-971A-4CC2-8689-61F8F5CE7CA4}">
      <dsp:nvSpPr>
        <dsp:cNvPr id="0" name=""/>
        <dsp:cNvSpPr/>
      </dsp:nvSpPr>
      <dsp:spPr>
        <a:xfrm>
          <a:off x="1025422" y="4855649"/>
          <a:ext cx="1485358" cy="170596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t>isomer 4Z, 15E bilirubin </a:t>
          </a:r>
          <a:endParaRPr lang="en-US" sz="2000" kern="1200" dirty="0"/>
        </a:p>
      </dsp:txBody>
      <dsp:txXfrm>
        <a:off x="1097931" y="4928158"/>
        <a:ext cx="1340340" cy="156094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315C5B1-7A34-4F69-B177-53CDE0D8763F}" type="datetimeFigureOut">
              <a:rPr lang="en-US"/>
              <a:pPr>
                <a:defRPr/>
              </a:pPr>
              <a:t>10/8/2016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9F71E02-058A-47FF-A710-2532456361C6}" type="slidenum">
              <a:rPr lang="en-US"/>
              <a:pPr>
                <a:defRPr/>
              </a:pPr>
              <a:t>‹#›</a:t>
            </a:fld>
            <a:endParaRPr lang="en-US"/>
          </a:p>
        </p:txBody>
      </p:sp>
    </p:spTree>
    <p:extLst>
      <p:ext uri="{BB962C8B-B14F-4D97-AF65-F5344CB8AC3E}">
        <p14:creationId xmlns:p14="http://schemas.microsoft.com/office/powerpoint/2010/main" val="811258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4603C77-3324-41BF-A7F1-2719E0C35106}" type="slidenum">
              <a:rPr lang="en-US" smtClean="0"/>
              <a:pPr>
                <a:defRPr/>
              </a:pPr>
              <a:t>6</a:t>
            </a:fld>
            <a:endParaRPr lang="en-US"/>
          </a:p>
        </p:txBody>
      </p:sp>
    </p:spTree>
    <p:extLst>
      <p:ext uri="{BB962C8B-B14F-4D97-AF65-F5344CB8AC3E}">
        <p14:creationId xmlns:p14="http://schemas.microsoft.com/office/powerpoint/2010/main" val="3043397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F71E02-058A-47FF-A710-2532456361C6}" type="slidenum">
              <a:rPr lang="en-US" smtClean="0"/>
              <a:pPr>
                <a:defRPr/>
              </a:pPr>
              <a:t>9</a:t>
            </a:fld>
            <a:endParaRPr lang="en-US"/>
          </a:p>
        </p:txBody>
      </p:sp>
    </p:spTree>
    <p:extLst>
      <p:ext uri="{BB962C8B-B14F-4D97-AF65-F5344CB8AC3E}">
        <p14:creationId xmlns:p14="http://schemas.microsoft.com/office/powerpoint/2010/main" val="3063580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5ECFB38-1EE4-49E6-9789-05D85C27D3B5}" type="slidenum">
              <a:rPr lang="en-US" smtClean="0"/>
              <a:pPr>
                <a:defRPr/>
              </a:pPr>
              <a:t>11</a:t>
            </a:fld>
            <a:endParaRPr lang="en-US"/>
          </a:p>
        </p:txBody>
      </p:sp>
    </p:spTree>
    <p:extLst>
      <p:ext uri="{BB962C8B-B14F-4D97-AF65-F5344CB8AC3E}">
        <p14:creationId xmlns:p14="http://schemas.microsoft.com/office/powerpoint/2010/main" val="2531295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5ECFB38-1EE4-49E6-9789-05D85C27D3B5}" type="slidenum">
              <a:rPr lang="en-US" smtClean="0"/>
              <a:pPr>
                <a:defRPr/>
              </a:pPr>
              <a:t>13</a:t>
            </a:fld>
            <a:endParaRPr lang="en-US"/>
          </a:p>
        </p:txBody>
      </p:sp>
    </p:spTree>
    <p:extLst>
      <p:ext uri="{BB962C8B-B14F-4D97-AF65-F5344CB8AC3E}">
        <p14:creationId xmlns:p14="http://schemas.microsoft.com/office/powerpoint/2010/main" val="1365285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5ECFB38-1EE4-49E6-9789-05D85C27D3B5}" type="slidenum">
              <a:rPr lang="en-US" smtClean="0"/>
              <a:pPr>
                <a:defRPr/>
              </a:pPr>
              <a:t>16</a:t>
            </a:fld>
            <a:endParaRPr lang="en-US"/>
          </a:p>
        </p:txBody>
      </p:sp>
    </p:spTree>
    <p:extLst>
      <p:ext uri="{BB962C8B-B14F-4D97-AF65-F5344CB8AC3E}">
        <p14:creationId xmlns:p14="http://schemas.microsoft.com/office/powerpoint/2010/main" val="4234476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panose="02020603050405020304" pitchFamily="18" charset="0"/>
                <a:cs typeface="Arial" panose="020B0604020202020204" pitchFamily="34" charset="0"/>
              </a:defRPr>
            </a:lvl1pPr>
            <a:lvl2pPr marL="742950" indent="-285750" defTabSz="947738" eaLnBrk="0" hangingPunct="0">
              <a:defRPr sz="2400">
                <a:solidFill>
                  <a:schemeClr val="tx1"/>
                </a:solidFill>
                <a:latin typeface="Times New Roman" panose="02020603050405020304" pitchFamily="18" charset="0"/>
                <a:cs typeface="Arial" panose="020B0604020202020204" pitchFamily="34" charset="0"/>
              </a:defRPr>
            </a:lvl2pPr>
            <a:lvl3pPr marL="1143000" indent="-228600" defTabSz="947738" eaLnBrk="0" hangingPunct="0">
              <a:defRPr sz="2400">
                <a:solidFill>
                  <a:schemeClr val="tx1"/>
                </a:solidFill>
                <a:latin typeface="Times New Roman" panose="02020603050405020304" pitchFamily="18" charset="0"/>
                <a:cs typeface="Arial" panose="020B0604020202020204" pitchFamily="34" charset="0"/>
              </a:defRPr>
            </a:lvl3pPr>
            <a:lvl4pPr marL="1600200" indent="-228600" defTabSz="947738" eaLnBrk="0" hangingPunct="0">
              <a:defRPr sz="2400">
                <a:solidFill>
                  <a:schemeClr val="tx1"/>
                </a:solidFill>
                <a:latin typeface="Times New Roman" panose="02020603050405020304" pitchFamily="18" charset="0"/>
                <a:cs typeface="Arial" panose="020B0604020202020204" pitchFamily="34" charset="0"/>
              </a:defRPr>
            </a:lvl4pPr>
            <a:lvl5pPr marL="2057400" indent="-228600" defTabSz="947738" eaLnBrk="0" hangingPunct="0">
              <a:defRPr sz="2400">
                <a:solidFill>
                  <a:schemeClr val="tx1"/>
                </a:solidFill>
                <a:latin typeface="Times New Roman" panose="02020603050405020304" pitchFamily="18" charset="0"/>
                <a:cs typeface="Arial" panose="020B0604020202020204" pitchFamily="34" charset="0"/>
              </a:defRPr>
            </a:lvl5pPr>
            <a:lvl6pPr marL="2514600" indent="-228600" defTabSz="94773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4773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4773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4773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FEBBDADF-B198-44D7-8526-E8F2C7C03101}" type="slidenum">
              <a:rPr lang="en-AU" altLang="en-US" sz="1200"/>
              <a:pPr eaLnBrk="1" hangingPunct="1"/>
              <a:t>29</a:t>
            </a:fld>
            <a:endParaRPr lang="en-AU" altLang="en-US" sz="1200"/>
          </a:p>
        </p:txBody>
      </p:sp>
    </p:spTree>
    <p:extLst>
      <p:ext uri="{BB962C8B-B14F-4D97-AF65-F5344CB8AC3E}">
        <p14:creationId xmlns:p14="http://schemas.microsoft.com/office/powerpoint/2010/main" val="1566455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mtClean="0"/>
              <a:t>DISIDA is radiotracer material.</a:t>
            </a:r>
          </a:p>
          <a:p>
            <a:endParaRPr lang="en-AU" altLang="en-US" smtClean="0"/>
          </a:p>
          <a:p>
            <a:r>
              <a:rPr lang="en-AU" altLang="en-US" smtClean="0"/>
              <a:t>DISIDA scan is hepatobiliary imaging, utilizing technetium-labeled diisopropyl iminodiacetic acid (DISIDA) nuclear scintiscan.</a:t>
            </a:r>
          </a:p>
          <a:p>
            <a:endParaRPr lang="en-AU" altLang="en-US" smtClean="0"/>
          </a:p>
          <a:p>
            <a:r>
              <a:rPr lang="en-AU" altLang="en-US" smtClean="0"/>
              <a:t>DISIDA scans are sometimes called nuclear medicine gall bladder or hepatobiliary scans. HIDA, its predecessor, is little used today because DISIDA can image the gall bladder better when liver function is poor. DISIDA scans try to determine if the small tube (cystic duct) which leads to the gall bladder is blocked. </a:t>
            </a:r>
          </a:p>
          <a:p>
            <a:endParaRPr lang="en-AU" altLang="en-US" smtClean="0"/>
          </a:p>
          <a:p>
            <a:r>
              <a:rPr lang="en-AU" altLang="en-US" smtClean="0"/>
              <a:t>A DISIDA scan is performed to visualize the gall bladder filling and emptying.</a:t>
            </a:r>
          </a:p>
          <a:p>
            <a:endParaRPr lang="en-US" altLang="en-US" smtClean="0"/>
          </a:p>
          <a:p>
            <a:endParaRPr lang="en-AU" altLang="en-US" smtClean="0"/>
          </a:p>
        </p:txBody>
      </p:sp>
    </p:spTree>
    <p:extLst>
      <p:ext uri="{BB962C8B-B14F-4D97-AF65-F5344CB8AC3E}">
        <p14:creationId xmlns:p14="http://schemas.microsoft.com/office/powerpoint/2010/main" val="940115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pPr>
              <a:defRPr/>
            </a:pPr>
            <a:fld id="{99F71E02-058A-47FF-A710-2532456361C6}" type="slidenum">
              <a:rPr lang="en-US" smtClean="0"/>
              <a:pPr>
                <a:defRPr/>
              </a:pPr>
              <a:t>62</a:t>
            </a:fld>
            <a:endParaRPr lang="en-US"/>
          </a:p>
        </p:txBody>
      </p:sp>
    </p:spTree>
    <p:extLst>
      <p:ext uri="{BB962C8B-B14F-4D97-AF65-F5344CB8AC3E}">
        <p14:creationId xmlns:p14="http://schemas.microsoft.com/office/powerpoint/2010/main" val="1596833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F71E02-058A-47FF-A710-2532456361C6}" type="slidenum">
              <a:rPr lang="en-US" smtClean="0"/>
              <a:pPr>
                <a:defRPr/>
              </a:pPr>
              <a:t>70</a:t>
            </a:fld>
            <a:endParaRPr lang="en-US"/>
          </a:p>
        </p:txBody>
      </p:sp>
    </p:spTree>
    <p:extLst>
      <p:ext uri="{BB962C8B-B14F-4D97-AF65-F5344CB8AC3E}">
        <p14:creationId xmlns:p14="http://schemas.microsoft.com/office/powerpoint/2010/main" val="3562670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22532" name="Rectangle 4"/>
          <p:cNvSpPr>
            <a:spLocks noGrp="1" noChangeArrowheads="1"/>
          </p:cNvSpPr>
          <p:nvPr>
            <p:ph type="dt" sz="half" idx="2"/>
          </p:nvPr>
        </p:nvSpPr>
        <p:spPr/>
        <p:txBody>
          <a:bodyPr/>
          <a:lstStyle>
            <a:lvl1pPr>
              <a:defRPr/>
            </a:lvl1pPr>
          </a:lstStyle>
          <a:p>
            <a:pPr>
              <a:defRPr/>
            </a:pPr>
            <a:fld id="{FA5AB80E-D886-4DF7-A9E5-C55437EB01EB}" type="datetimeFigureOut">
              <a:rPr lang="en-US" smtClean="0"/>
              <a:pPr>
                <a:defRPr/>
              </a:pPr>
              <a:t>10/8/2016</a:t>
            </a:fld>
            <a:endParaRPr lang="en-US"/>
          </a:p>
        </p:txBody>
      </p:sp>
      <p:sp>
        <p:nvSpPr>
          <p:cNvPr id="22533" name="Rectangle 5"/>
          <p:cNvSpPr>
            <a:spLocks noGrp="1" noChangeArrowheads="1"/>
          </p:cNvSpPr>
          <p:nvPr>
            <p:ph type="ftr" sz="quarter" idx="3"/>
          </p:nvPr>
        </p:nvSpPr>
        <p:spPr/>
        <p:txBody>
          <a:bodyPr/>
          <a:lstStyle>
            <a:lvl1pPr>
              <a:defRPr/>
            </a:lvl1pPr>
          </a:lstStyle>
          <a:p>
            <a:pPr>
              <a:defRPr/>
            </a:pPr>
            <a:endParaRPr lang="en-US"/>
          </a:p>
        </p:txBody>
      </p:sp>
      <p:sp>
        <p:nvSpPr>
          <p:cNvPr id="22534" name="Rectangle 6"/>
          <p:cNvSpPr>
            <a:spLocks noGrp="1" noChangeArrowheads="1"/>
          </p:cNvSpPr>
          <p:nvPr>
            <p:ph type="sldNum" sz="quarter" idx="4"/>
          </p:nvPr>
        </p:nvSpPr>
        <p:spPr/>
        <p:txBody>
          <a:bodyPr/>
          <a:lstStyle>
            <a:lvl1pPr>
              <a:defRPr/>
            </a:lvl1pPr>
          </a:lstStyle>
          <a:p>
            <a:pPr>
              <a:defRPr/>
            </a:pPr>
            <a:fld id="{DF6F1855-2BBD-454E-AE5B-8802AEE0E187}" type="slidenum">
              <a:rPr lang="en-US" smtClean="0"/>
              <a:pPr>
                <a:defRPr/>
              </a:pPr>
              <a:t>‹#›</a:t>
            </a:fld>
            <a:endParaRPr lang="en-US"/>
          </a:p>
        </p:txBody>
      </p:sp>
    </p:spTree>
  </p:cSld>
  <p:clrMapOvr>
    <a:masterClrMapping/>
  </p:clrMapOvr>
  <p:transition spd="med">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150332-8989-4368-B02B-16B45B2A47AC}" type="datetimeFigureOut">
              <a:rPr lang="en-US" smtClean="0"/>
              <a:pPr>
                <a:defRPr/>
              </a:pPr>
              <a:t>10/8/2016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61AF17-C8C1-4CDD-8A48-6C3824B6A466}" type="slidenum">
              <a:rPr lang="en-US" smtClean="0"/>
              <a:pPr>
                <a:defRPr/>
              </a:pPr>
              <a:t>‹#›</a:t>
            </a:fld>
            <a:endParaRPr lang="en-US"/>
          </a:p>
        </p:txBody>
      </p:sp>
    </p:spTree>
    <p:extLst>
      <p:ext uri="{BB962C8B-B14F-4D97-AF65-F5344CB8AC3E}">
        <p14:creationId xmlns:p14="http://schemas.microsoft.com/office/powerpoint/2010/main" val="2726089422"/>
      </p:ext>
    </p:extLst>
  </p:cSld>
  <p:clrMapOvr>
    <a:masterClrMapping/>
  </p:clrMapOvr>
  <p:transition spd="med">
    <p:randomBar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CCCAE0-AC4A-44DD-9F0A-624DE3F03FF1}" type="datetimeFigureOut">
              <a:rPr lang="en-US" smtClean="0"/>
              <a:pPr>
                <a:defRPr/>
              </a:pPr>
              <a:t>10/8/2016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0F6008-61E6-4DE4-8A81-8753F17897A5}" type="slidenum">
              <a:rPr lang="en-US" smtClean="0"/>
              <a:pPr>
                <a:defRPr/>
              </a:pPr>
              <a:t>‹#›</a:t>
            </a:fld>
            <a:endParaRPr lang="en-US"/>
          </a:p>
        </p:txBody>
      </p:sp>
    </p:spTree>
    <p:extLst>
      <p:ext uri="{BB962C8B-B14F-4D97-AF65-F5344CB8AC3E}">
        <p14:creationId xmlns:p14="http://schemas.microsoft.com/office/powerpoint/2010/main" val="3985659924"/>
      </p:ext>
    </p:extLst>
  </p:cSld>
  <p:clrMapOvr>
    <a:masterClrMapping/>
  </p:clrMapOvr>
  <p:transition spd="med">
    <p:randomBar dir="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a:p>
        </p:txBody>
      </p:sp>
      <p:sp>
        <p:nvSpPr>
          <p:cNvPr id="29702" name="Rectangle 6"/>
          <p:cNvSpPr>
            <a:spLocks noGrp="1" noChangeArrowheads="1"/>
          </p:cNvSpPr>
          <p:nvPr>
            <p:ph type="ftr" sz="quarter" idx="3"/>
          </p:nvPr>
        </p:nvSpPr>
        <p:spPr/>
        <p:txBody>
          <a:bodyPr/>
          <a:lstStyle>
            <a:lvl1pPr>
              <a:defRPr/>
            </a:lvl1pPr>
          </a:lstStyle>
          <a:p>
            <a:endParaRPr lang="en-US"/>
          </a:p>
        </p:txBody>
      </p:sp>
      <p:sp>
        <p:nvSpPr>
          <p:cNvPr id="29703" name="Rectangle 7"/>
          <p:cNvSpPr>
            <a:spLocks noGrp="1" noChangeArrowheads="1"/>
          </p:cNvSpPr>
          <p:nvPr>
            <p:ph type="sldNum" sz="quarter" idx="4"/>
          </p:nvPr>
        </p:nvSpPr>
        <p:spPr/>
        <p:txBody>
          <a:bodyPr/>
          <a:lstStyle>
            <a:lvl1pPr>
              <a:defRPr/>
            </a:lvl1pPr>
          </a:lstStyle>
          <a:p>
            <a:fld id="{33F565DC-9997-4782-97C2-C75934DCBC3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C839BC-8687-4595-9C2A-5F07A71318BC}" type="slidenum">
              <a:rPr lang="en-US"/>
              <a:pPr/>
              <a:t>‹#›</a:t>
            </a:fld>
            <a:endParaRPr lang="en-US"/>
          </a:p>
        </p:txBody>
      </p:sp>
    </p:spTree>
    <p:extLst>
      <p:ext uri="{BB962C8B-B14F-4D97-AF65-F5344CB8AC3E}">
        <p14:creationId xmlns:p14="http://schemas.microsoft.com/office/powerpoint/2010/main" val="3004832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CB9636-E880-440B-A6FF-E1D5D2AE864F}" type="slidenum">
              <a:rPr lang="en-US"/>
              <a:pPr/>
              <a:t>‹#›</a:t>
            </a:fld>
            <a:endParaRPr lang="en-US"/>
          </a:p>
        </p:txBody>
      </p:sp>
    </p:spTree>
    <p:extLst>
      <p:ext uri="{BB962C8B-B14F-4D97-AF65-F5344CB8AC3E}">
        <p14:creationId xmlns:p14="http://schemas.microsoft.com/office/powerpoint/2010/main" val="2025517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E5B538-3DF9-4F82-B02D-E4A59D31E481}" type="slidenum">
              <a:rPr lang="en-US"/>
              <a:pPr/>
              <a:t>‹#›</a:t>
            </a:fld>
            <a:endParaRPr lang="en-US"/>
          </a:p>
        </p:txBody>
      </p:sp>
    </p:spTree>
    <p:extLst>
      <p:ext uri="{BB962C8B-B14F-4D97-AF65-F5344CB8AC3E}">
        <p14:creationId xmlns:p14="http://schemas.microsoft.com/office/powerpoint/2010/main" val="3685413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23D8E58-A400-4872-9197-288FD7A0DE29}" type="slidenum">
              <a:rPr lang="en-US"/>
              <a:pPr/>
              <a:t>‹#›</a:t>
            </a:fld>
            <a:endParaRPr lang="en-US"/>
          </a:p>
        </p:txBody>
      </p:sp>
    </p:spTree>
    <p:extLst>
      <p:ext uri="{BB962C8B-B14F-4D97-AF65-F5344CB8AC3E}">
        <p14:creationId xmlns:p14="http://schemas.microsoft.com/office/powerpoint/2010/main" val="3174437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B2A1E8D-B395-4912-8B89-DB692351D45E}" type="slidenum">
              <a:rPr lang="en-US"/>
              <a:pPr/>
              <a:t>‹#›</a:t>
            </a:fld>
            <a:endParaRPr lang="en-US"/>
          </a:p>
        </p:txBody>
      </p:sp>
    </p:spTree>
    <p:extLst>
      <p:ext uri="{BB962C8B-B14F-4D97-AF65-F5344CB8AC3E}">
        <p14:creationId xmlns:p14="http://schemas.microsoft.com/office/powerpoint/2010/main" val="1714503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40E6CEF-D18C-4F99-8F9F-BD74036E5AB4}" type="slidenum">
              <a:rPr lang="en-US"/>
              <a:pPr/>
              <a:t>‹#›</a:t>
            </a:fld>
            <a:endParaRPr lang="en-US"/>
          </a:p>
        </p:txBody>
      </p:sp>
    </p:spTree>
    <p:extLst>
      <p:ext uri="{BB962C8B-B14F-4D97-AF65-F5344CB8AC3E}">
        <p14:creationId xmlns:p14="http://schemas.microsoft.com/office/powerpoint/2010/main" val="596380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FF5D8A2-F09A-4B21-99E8-479078EBCE7D}" type="slidenum">
              <a:rPr lang="en-US"/>
              <a:pPr/>
              <a:t>‹#›</a:t>
            </a:fld>
            <a:endParaRPr lang="en-US"/>
          </a:p>
        </p:txBody>
      </p:sp>
    </p:spTree>
    <p:extLst>
      <p:ext uri="{BB962C8B-B14F-4D97-AF65-F5344CB8AC3E}">
        <p14:creationId xmlns:p14="http://schemas.microsoft.com/office/powerpoint/2010/main" val="1320787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1E10B6-AD34-47D1-9AAA-DD90F6C8D32A}" type="datetimeFigureOut">
              <a:rPr lang="en-US" smtClean="0"/>
              <a:pPr>
                <a:defRPr/>
              </a:pPr>
              <a:t>10/8/2016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CEA621-4356-4963-961E-0540ED1C3291}" type="slidenum">
              <a:rPr lang="en-US" smtClean="0"/>
              <a:pPr>
                <a:defRPr/>
              </a:pPr>
              <a:t>‹#›</a:t>
            </a:fld>
            <a:endParaRPr lang="en-US"/>
          </a:p>
        </p:txBody>
      </p:sp>
    </p:spTree>
    <p:extLst>
      <p:ext uri="{BB962C8B-B14F-4D97-AF65-F5344CB8AC3E}">
        <p14:creationId xmlns:p14="http://schemas.microsoft.com/office/powerpoint/2010/main" val="3921380342"/>
      </p:ext>
    </p:extLst>
  </p:cSld>
  <p:clrMapOvr>
    <a:masterClrMapping/>
  </p:clrMapOvr>
  <p:transition spd="med">
    <p:randomBar dir="vert"/>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0A4808F-1070-4C15-B974-2D45126799AB}" type="slidenum">
              <a:rPr lang="en-US"/>
              <a:pPr/>
              <a:t>‹#›</a:t>
            </a:fld>
            <a:endParaRPr lang="en-US"/>
          </a:p>
        </p:txBody>
      </p:sp>
    </p:spTree>
    <p:extLst>
      <p:ext uri="{BB962C8B-B14F-4D97-AF65-F5344CB8AC3E}">
        <p14:creationId xmlns:p14="http://schemas.microsoft.com/office/powerpoint/2010/main" val="4057290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763A06-8485-4BF1-A1FC-DDC2D1823D04}" type="slidenum">
              <a:rPr lang="en-US"/>
              <a:pPr/>
              <a:t>‹#›</a:t>
            </a:fld>
            <a:endParaRPr lang="en-US"/>
          </a:p>
        </p:txBody>
      </p:sp>
    </p:spTree>
    <p:extLst>
      <p:ext uri="{BB962C8B-B14F-4D97-AF65-F5344CB8AC3E}">
        <p14:creationId xmlns:p14="http://schemas.microsoft.com/office/powerpoint/2010/main" val="1169087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73F5CC-1809-4199-85F8-0CAE88E4D0B6}" type="slidenum">
              <a:rPr lang="en-US"/>
              <a:pPr/>
              <a:t>‹#›</a:t>
            </a:fld>
            <a:endParaRPr lang="en-US"/>
          </a:p>
        </p:txBody>
      </p:sp>
    </p:spTree>
    <p:extLst>
      <p:ext uri="{BB962C8B-B14F-4D97-AF65-F5344CB8AC3E}">
        <p14:creationId xmlns:p14="http://schemas.microsoft.com/office/powerpoint/2010/main" val="1908010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C1715BC-06DF-4B53-9E47-B613B16BEBB1}" type="datetimeFigureOut">
              <a:rPr lang="en-US" smtClean="0"/>
              <a:pPr>
                <a:defRPr/>
              </a:pPr>
              <a:t>10/8/2016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51341E-AB42-4289-A367-46611F59804F}" type="slidenum">
              <a:rPr lang="en-US" smtClean="0"/>
              <a:pPr>
                <a:defRPr/>
              </a:pPr>
              <a:t>‹#›</a:t>
            </a:fld>
            <a:endParaRPr lang="en-US"/>
          </a:p>
        </p:txBody>
      </p:sp>
    </p:spTree>
    <p:extLst>
      <p:ext uri="{BB962C8B-B14F-4D97-AF65-F5344CB8AC3E}">
        <p14:creationId xmlns:p14="http://schemas.microsoft.com/office/powerpoint/2010/main" val="2555350632"/>
      </p:ext>
    </p:extLst>
  </p:cSld>
  <p:clrMapOvr>
    <a:masterClrMapping/>
  </p:clrMapOvr>
  <p:transition spd="med">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980D9394-4CF0-4232-8826-D5B805318656}" type="datetimeFigureOut">
              <a:rPr lang="en-US" smtClean="0"/>
              <a:pPr>
                <a:defRPr/>
              </a:pPr>
              <a:t>10/8/2016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B3E9ED1-62EA-4A33-9DE5-99FDF36D76D1}" type="slidenum">
              <a:rPr lang="en-US" smtClean="0"/>
              <a:pPr>
                <a:defRPr/>
              </a:pPr>
              <a:t>‹#›</a:t>
            </a:fld>
            <a:endParaRPr lang="en-US"/>
          </a:p>
        </p:txBody>
      </p:sp>
    </p:spTree>
    <p:extLst>
      <p:ext uri="{BB962C8B-B14F-4D97-AF65-F5344CB8AC3E}">
        <p14:creationId xmlns:p14="http://schemas.microsoft.com/office/powerpoint/2010/main" val="844376256"/>
      </p:ext>
    </p:extLst>
  </p:cSld>
  <p:clrMapOvr>
    <a:masterClrMapping/>
  </p:clrMapOvr>
  <p:transition spd="med">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4B940756-09BD-4833-9871-88B944BE2A20}" type="datetimeFigureOut">
              <a:rPr lang="en-US" smtClean="0"/>
              <a:pPr>
                <a:defRPr/>
              </a:pPr>
              <a:t>10/8/2016</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890B5707-2582-47B4-9F81-A4A210277539}" type="slidenum">
              <a:rPr lang="en-US" smtClean="0"/>
              <a:pPr>
                <a:defRPr/>
              </a:pPr>
              <a:t>‹#›</a:t>
            </a:fld>
            <a:endParaRPr lang="en-US"/>
          </a:p>
        </p:txBody>
      </p:sp>
    </p:spTree>
    <p:extLst>
      <p:ext uri="{BB962C8B-B14F-4D97-AF65-F5344CB8AC3E}">
        <p14:creationId xmlns:p14="http://schemas.microsoft.com/office/powerpoint/2010/main" val="1188809623"/>
      </p:ext>
    </p:extLst>
  </p:cSld>
  <p:clrMapOvr>
    <a:masterClrMapping/>
  </p:clrMapOvr>
  <p:transition spd="med">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2A7BEB81-D983-4978-A505-99DA84D76931}" type="datetimeFigureOut">
              <a:rPr lang="en-US" smtClean="0"/>
              <a:pPr>
                <a:defRPr/>
              </a:pPr>
              <a:t>10/8/2016</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88AB03E-A7F2-4455-8708-EEBBAF5908CF}" type="slidenum">
              <a:rPr lang="en-US" smtClean="0"/>
              <a:pPr>
                <a:defRPr/>
              </a:pPr>
              <a:t>‹#›</a:t>
            </a:fld>
            <a:endParaRPr lang="en-US"/>
          </a:p>
        </p:txBody>
      </p:sp>
    </p:spTree>
    <p:extLst>
      <p:ext uri="{BB962C8B-B14F-4D97-AF65-F5344CB8AC3E}">
        <p14:creationId xmlns:p14="http://schemas.microsoft.com/office/powerpoint/2010/main" val="624162668"/>
      </p:ext>
    </p:extLst>
  </p:cSld>
  <p:clrMapOvr>
    <a:masterClrMapping/>
  </p:clrMapOvr>
  <p:transition spd="med">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5F033F2-8B50-43C1-8FFF-AC2CADDF17ED}" type="datetimeFigureOut">
              <a:rPr lang="en-US" smtClean="0"/>
              <a:pPr>
                <a:defRPr/>
              </a:pPr>
              <a:t>10/8/2016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93F06AB1-F064-419F-80DD-67EC652CA1A6}" type="slidenum">
              <a:rPr lang="en-US" smtClean="0"/>
              <a:pPr>
                <a:defRPr/>
              </a:pPr>
              <a:t>‹#›</a:t>
            </a:fld>
            <a:endParaRPr lang="en-US"/>
          </a:p>
        </p:txBody>
      </p:sp>
    </p:spTree>
    <p:extLst>
      <p:ext uri="{BB962C8B-B14F-4D97-AF65-F5344CB8AC3E}">
        <p14:creationId xmlns:p14="http://schemas.microsoft.com/office/powerpoint/2010/main" val="3716612780"/>
      </p:ext>
    </p:extLst>
  </p:cSld>
  <p:clrMapOvr>
    <a:masterClrMapping/>
  </p:clrMapOvr>
  <p:transition spd="med">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D13982A3-DBAB-4BBF-BDEC-433E1DF91E5F}" type="datetimeFigureOut">
              <a:rPr lang="en-US" smtClean="0"/>
              <a:pPr>
                <a:defRPr/>
              </a:pPr>
              <a:t>10/8/2016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F7F3B54-4E47-4580-BE05-F2ADED047C96}" type="slidenum">
              <a:rPr lang="en-US" smtClean="0"/>
              <a:pPr>
                <a:defRPr/>
              </a:pPr>
              <a:t>‹#›</a:t>
            </a:fld>
            <a:endParaRPr lang="en-US"/>
          </a:p>
        </p:txBody>
      </p:sp>
    </p:spTree>
    <p:extLst>
      <p:ext uri="{BB962C8B-B14F-4D97-AF65-F5344CB8AC3E}">
        <p14:creationId xmlns:p14="http://schemas.microsoft.com/office/powerpoint/2010/main" val="2439931573"/>
      </p:ext>
    </p:extLst>
  </p:cSld>
  <p:clrMapOvr>
    <a:masterClrMapping/>
  </p:clrMapOvr>
  <p:transition spd="med">
    <p:randomBa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B775160-BF87-4E00-B7B2-F4A95929BA65}" type="datetimeFigureOut">
              <a:rPr lang="en-US" smtClean="0"/>
              <a:pPr>
                <a:defRPr/>
              </a:pPr>
              <a:t>10/8/2016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5E3B16F-4E58-47C6-8D79-FF7B0BBFA27B}" type="slidenum">
              <a:rPr lang="en-US" smtClean="0"/>
              <a:pPr>
                <a:defRPr/>
              </a:pPr>
              <a:t>‹#›</a:t>
            </a:fld>
            <a:endParaRPr lang="en-US"/>
          </a:p>
        </p:txBody>
      </p:sp>
    </p:spTree>
    <p:extLst>
      <p:ext uri="{BB962C8B-B14F-4D97-AF65-F5344CB8AC3E}">
        <p14:creationId xmlns:p14="http://schemas.microsoft.com/office/powerpoint/2010/main" val="3858466062"/>
      </p:ext>
    </p:extLst>
  </p:cSld>
  <p:clrMapOvr>
    <a:masterClrMapping/>
  </p:clrMapOvr>
  <p:transition spd="med">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fld id="{F339E968-48B5-44F0-8501-2E4229C907E9}" type="datetimeFigureOut">
              <a:rPr lang="en-US" smtClean="0"/>
              <a:pPr>
                <a:defRPr/>
              </a:pPr>
              <a:t>10/8/2016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7D86D2D6-6101-4E5A-8A01-4D6D2EB8C4B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med">
    <p:randomBar dir="vert"/>
  </p:transition>
  <p:timing>
    <p:tnLst>
      <p:par>
        <p:cTn id="1" dur="indefinite" restart="never" nodeType="tmRoot"/>
      </p:par>
    </p:tnLst>
  </p:timing>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66A1CDB-B53A-4784-95E2-04DC22B9730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p:txBody>
          <a:bodyPr/>
          <a:lstStyle/>
          <a:p>
            <a:pPr algn="ctr"/>
            <a:r>
              <a:rPr lang="en-US" b="1" dirty="0" smtClean="0"/>
              <a:t>Hyperbilirubinemia in the Newborn</a:t>
            </a:r>
            <a:r>
              <a:rPr lang="en-US" dirty="0" smtClean="0"/>
              <a:t/>
            </a:r>
            <a:br>
              <a:rPr lang="en-US" dirty="0" smtClean="0"/>
            </a:br>
            <a:endParaRPr lang="en-US" dirty="0" smtClean="0"/>
          </a:p>
        </p:txBody>
      </p:sp>
      <p:sp>
        <p:nvSpPr>
          <p:cNvPr id="6147" name="Subtitle 2"/>
          <p:cNvSpPr>
            <a:spLocks noGrp="1"/>
          </p:cNvSpPr>
          <p:nvPr>
            <p:ph type="subTitle" idx="1"/>
          </p:nvPr>
        </p:nvSpPr>
        <p:spPr/>
        <p:txBody>
          <a:bodyPr/>
          <a:lstStyle/>
          <a:p>
            <a:pPr marL="63500">
              <a:buFont typeface="Arial" charset="0"/>
              <a:buNone/>
            </a:pPr>
            <a:r>
              <a:rPr lang="en-US" dirty="0" err="1" smtClean="0"/>
              <a:t>Dr.Ban</a:t>
            </a:r>
            <a:r>
              <a:rPr lang="en-US" dirty="0" smtClean="0"/>
              <a:t> </a:t>
            </a:r>
            <a:r>
              <a:rPr lang="en-US" dirty="0" err="1" smtClean="0"/>
              <a:t>Adil</a:t>
            </a:r>
            <a:endParaRPr lang="en-US" dirty="0" smtClean="0"/>
          </a:p>
          <a:p>
            <a:pPr marL="63500">
              <a:buFont typeface="Arial" charset="0"/>
              <a:buNone/>
            </a:pPr>
            <a:r>
              <a:rPr lang="en-US" dirty="0" err="1" smtClean="0"/>
              <a:t>MBCHB,FICSM,MRCPCh</a:t>
            </a:r>
            <a:r>
              <a:rPr lang="en-US" dirty="0" smtClean="0"/>
              <a:t> </a:t>
            </a:r>
          </a:p>
        </p:txBody>
      </p:sp>
      <p:pic>
        <p:nvPicPr>
          <p:cNvPr id="1026" name="Picture 2" descr="Image result for medical students life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3206" y="25399"/>
            <a:ext cx="2505075" cy="1819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00034" y="357166"/>
            <a:ext cx="8229600" cy="1417638"/>
          </a:xfrm>
        </p:spPr>
        <p:txBody>
          <a:bodyPr/>
          <a:lstStyle/>
          <a:p>
            <a:r>
              <a:rPr lang="en-US" sz="3600" b="1" dirty="0" smtClean="0"/>
              <a:t>ETIOLOGY</a:t>
            </a:r>
            <a:r>
              <a:rPr lang="ar-SA" sz="3600" b="1" dirty="0" smtClean="0"/>
              <a:t>.</a:t>
            </a:r>
            <a:r>
              <a:rPr lang="ar-SA" sz="3600" dirty="0" smtClean="0"/>
              <a:t> </a:t>
            </a:r>
            <a:r>
              <a:rPr lang="en-US" sz="3600" dirty="0" smtClean="0"/>
              <a:t/>
            </a:r>
            <a:br>
              <a:rPr lang="en-US" sz="3600" dirty="0" smtClean="0"/>
            </a:br>
            <a:endParaRPr lang="en-US" sz="3600" dirty="0" smtClean="0"/>
          </a:p>
        </p:txBody>
      </p:sp>
      <p:sp>
        <p:nvSpPr>
          <p:cNvPr id="3" name="Content Placeholder 2"/>
          <p:cNvSpPr>
            <a:spLocks noGrp="1"/>
          </p:cNvSpPr>
          <p:nvPr>
            <p:ph idx="1"/>
          </p:nvPr>
        </p:nvSpPr>
        <p:spPr>
          <a:xfrm>
            <a:off x="428596" y="1214422"/>
            <a:ext cx="8229600" cy="5340350"/>
          </a:xfrm>
        </p:spPr>
        <p:txBody>
          <a:bodyPr rtlCol="0">
            <a:normAutofit lnSpcReduction="10000"/>
          </a:bodyPr>
          <a:lstStyle/>
          <a:p>
            <a:pPr marL="365760" indent="-256032" fontAlgn="auto">
              <a:spcAft>
                <a:spcPts val="0"/>
              </a:spcAft>
              <a:buClr>
                <a:schemeClr val="accent3"/>
              </a:buClr>
              <a:buFont typeface="Arial" pitchFamily="34" charset="0"/>
              <a:buChar char="•"/>
              <a:defRPr/>
            </a:pPr>
            <a:r>
              <a:rPr lang="en-US" dirty="0"/>
              <a:t>Unconjugated </a:t>
            </a:r>
            <a:r>
              <a:rPr lang="en-US" dirty="0" err="1"/>
              <a:t>hyperbilirubinemia</a:t>
            </a:r>
            <a:r>
              <a:rPr lang="en-US" dirty="0"/>
              <a:t> may be caused or increased by any factor </a:t>
            </a:r>
            <a:r>
              <a:rPr lang="en-US" dirty="0" smtClean="0"/>
              <a:t>that:</a:t>
            </a:r>
            <a:endParaRPr lang="en-US" dirty="0"/>
          </a:p>
          <a:p>
            <a:pPr marL="624078" indent="-514350" fontAlgn="auto">
              <a:spcAft>
                <a:spcPts val="0"/>
              </a:spcAft>
              <a:buClr>
                <a:schemeClr val="accent3"/>
              </a:buClr>
              <a:buFont typeface="+mj-lt"/>
              <a:buAutoNum type="arabicPeriod"/>
              <a:defRPr/>
            </a:pPr>
            <a:r>
              <a:rPr lang="en-US" dirty="0" smtClean="0">
                <a:hlinkClick r:id="rId2" action="ppaction://hlinksldjump"/>
              </a:rPr>
              <a:t>increases </a:t>
            </a:r>
            <a:r>
              <a:rPr lang="en-US" dirty="0">
                <a:hlinkClick r:id="rId2" action="ppaction://hlinksldjump"/>
              </a:rPr>
              <a:t>the load of bilirubin to be metabolized by the liver </a:t>
            </a:r>
            <a:r>
              <a:rPr lang="ar-SA" dirty="0"/>
              <a:t>(</a:t>
            </a:r>
            <a:r>
              <a:rPr lang="en-US" dirty="0"/>
              <a:t>hemolytic </a:t>
            </a:r>
            <a:r>
              <a:rPr lang="en-US" dirty="0" err="1"/>
              <a:t>anemias</a:t>
            </a:r>
            <a:r>
              <a:rPr lang="en-US" dirty="0"/>
              <a:t>, polycythemia, shortened red cell life as a result of immaturity or transfused cells, increased </a:t>
            </a:r>
            <a:r>
              <a:rPr lang="en-US" dirty="0" err="1"/>
              <a:t>enterohepatic</a:t>
            </a:r>
            <a:r>
              <a:rPr lang="en-US" dirty="0"/>
              <a:t> circulation, infection</a:t>
            </a:r>
            <a:r>
              <a:rPr lang="ar-SA" dirty="0"/>
              <a:t>)</a:t>
            </a:r>
            <a:r>
              <a:rPr lang="en-US" dirty="0"/>
              <a:t>; </a:t>
            </a:r>
          </a:p>
          <a:p>
            <a:pPr marL="624078" indent="-514350" fontAlgn="auto">
              <a:spcAft>
                <a:spcPts val="0"/>
              </a:spcAft>
              <a:buClr>
                <a:schemeClr val="accent3"/>
              </a:buClr>
              <a:buFont typeface="+mj-lt"/>
              <a:buAutoNum type="arabicPeriod"/>
              <a:defRPr/>
            </a:pPr>
            <a:r>
              <a:rPr lang="en-US" dirty="0" smtClean="0">
                <a:hlinkClick r:id="rId2" action="ppaction://hlinksldjump"/>
              </a:rPr>
              <a:t>damages </a:t>
            </a:r>
            <a:r>
              <a:rPr lang="en-US" dirty="0">
                <a:hlinkClick r:id="rId2" action="ppaction://hlinksldjump"/>
              </a:rPr>
              <a:t>or reduces the activity of the </a:t>
            </a:r>
            <a:r>
              <a:rPr lang="en-US" dirty="0" err="1">
                <a:hlinkClick r:id="rId2" action="ppaction://hlinksldjump"/>
              </a:rPr>
              <a:t>transferase</a:t>
            </a:r>
            <a:r>
              <a:rPr lang="en-US" dirty="0">
                <a:hlinkClick r:id="rId2" action="ppaction://hlinksldjump"/>
              </a:rPr>
              <a:t> enzyme or other related enzymes </a:t>
            </a:r>
            <a:r>
              <a:rPr lang="ar-SA" dirty="0">
                <a:hlinkClick r:id="rId2" action="ppaction://hlinksldjump"/>
              </a:rPr>
              <a:t>(</a:t>
            </a:r>
            <a:r>
              <a:rPr lang="en-US" dirty="0"/>
              <a:t>genetic deficiency, hypoxia, infection, thyroid deficiency</a:t>
            </a:r>
            <a:r>
              <a:rPr lang="ar-SA" dirty="0"/>
              <a:t>)</a:t>
            </a:r>
            <a:r>
              <a:rPr lang="en-US" dirty="0"/>
              <a:t>;</a:t>
            </a:r>
          </a:p>
          <a:p>
            <a:pPr marL="624078" indent="-514350" fontAlgn="auto">
              <a:spcAft>
                <a:spcPts val="0"/>
              </a:spcAft>
              <a:buClr>
                <a:schemeClr val="accent3"/>
              </a:buClr>
              <a:buFont typeface="+mj-lt"/>
              <a:buAutoNum type="arabicPeriod"/>
              <a:defRPr/>
            </a:pPr>
            <a:r>
              <a:rPr lang="ar-SA" dirty="0">
                <a:solidFill>
                  <a:srgbClr val="CC9900"/>
                </a:solidFill>
              </a:rPr>
              <a:t> </a:t>
            </a:r>
            <a:r>
              <a:rPr lang="en-US" u="sng" dirty="0" smtClean="0">
                <a:solidFill>
                  <a:srgbClr val="CC9900"/>
                </a:solidFill>
              </a:rPr>
              <a:t>competes </a:t>
            </a:r>
            <a:r>
              <a:rPr lang="en-US" u="sng" dirty="0">
                <a:solidFill>
                  <a:srgbClr val="CC9900"/>
                </a:solidFill>
              </a:rPr>
              <a:t>for or blocks the </a:t>
            </a:r>
            <a:r>
              <a:rPr lang="en-US" u="sng" dirty="0" err="1">
                <a:solidFill>
                  <a:srgbClr val="CC9900"/>
                </a:solidFill>
              </a:rPr>
              <a:t>transferase</a:t>
            </a:r>
            <a:r>
              <a:rPr lang="en-US" u="sng" dirty="0">
                <a:solidFill>
                  <a:srgbClr val="CC9900"/>
                </a:solidFill>
              </a:rPr>
              <a:t> </a:t>
            </a:r>
            <a:r>
              <a:rPr lang="en-US" u="sng" dirty="0" smtClean="0">
                <a:solidFill>
                  <a:srgbClr val="CC9900"/>
                </a:solidFill>
              </a:rPr>
              <a:t>enzyme</a:t>
            </a:r>
            <a:r>
              <a:rPr lang="en-US" dirty="0" smtClean="0">
                <a:solidFill>
                  <a:srgbClr val="CC9900"/>
                </a:solidFill>
              </a:rPr>
              <a:t> </a:t>
            </a:r>
            <a:r>
              <a:rPr lang="en-US" dirty="0" smtClean="0"/>
              <a:t>drugs </a:t>
            </a:r>
            <a:r>
              <a:rPr lang="en-US" dirty="0"/>
              <a:t>and other substances requiring </a:t>
            </a:r>
            <a:r>
              <a:rPr lang="en-US" dirty="0" err="1"/>
              <a:t>glucuronic</a:t>
            </a:r>
            <a:r>
              <a:rPr lang="en-US" dirty="0"/>
              <a:t> acid </a:t>
            </a:r>
            <a:r>
              <a:rPr lang="en-US" dirty="0" smtClean="0"/>
              <a:t>conjugation.  </a:t>
            </a:r>
            <a:endParaRPr lang="en-US" dirty="0"/>
          </a:p>
          <a:p>
            <a:pPr marL="624078" indent="-514350" fontAlgn="auto">
              <a:spcAft>
                <a:spcPts val="0"/>
              </a:spcAft>
              <a:buClr>
                <a:schemeClr val="accent3"/>
              </a:buClr>
              <a:buFont typeface="+mj-lt"/>
              <a:buAutoNum type="arabicPeriod"/>
              <a:defRPr/>
            </a:pPr>
            <a:r>
              <a:rPr lang="ar-SA" dirty="0" smtClean="0"/>
              <a:t> </a:t>
            </a:r>
            <a:r>
              <a:rPr lang="en-US" u="sng" dirty="0">
                <a:solidFill>
                  <a:srgbClr val="CC9900"/>
                </a:solidFill>
              </a:rPr>
              <a:t>leads to an absence or decreased amounts of the enzyme </a:t>
            </a:r>
            <a:r>
              <a:rPr lang="en-US" dirty="0"/>
              <a:t>or to reduction of bilirubin uptake by liver cells </a:t>
            </a:r>
            <a:r>
              <a:rPr lang="ar-SA" dirty="0"/>
              <a:t>(</a:t>
            </a:r>
            <a:r>
              <a:rPr lang="en-US" dirty="0"/>
              <a:t>genetic defect, and prematurity</a:t>
            </a:r>
            <a:r>
              <a:rPr lang="ar-SA" dirty="0"/>
              <a:t>). </a:t>
            </a:r>
            <a:endParaRPr lang="en-US" dirty="0"/>
          </a:p>
          <a:p>
            <a:pPr marL="365760" indent="-256032" fontAlgn="auto">
              <a:spcAft>
                <a:spcPts val="0"/>
              </a:spcAft>
              <a:buClr>
                <a:schemeClr val="accent3"/>
              </a:buClr>
              <a:buFont typeface="Arial" pitchFamily="34" charset="0"/>
              <a:buChar char="•"/>
              <a:defRPr/>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 52"/>
          <p:cNvSpPr/>
          <p:nvPr/>
        </p:nvSpPr>
        <p:spPr>
          <a:xfrm>
            <a:off x="5500694" y="714356"/>
            <a:ext cx="3286148" cy="2071702"/>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dirty="0">
                <a:hlinkClick r:id="rId3" action="ppaction://hlinksldjump"/>
              </a:rPr>
              <a:t>increases the load of </a:t>
            </a:r>
            <a:r>
              <a:rPr lang="en-US" dirty="0" err="1">
                <a:hlinkClick r:id="rId3" action="ppaction://hlinksldjump"/>
              </a:rPr>
              <a:t>bilirubin</a:t>
            </a:r>
            <a:r>
              <a:rPr lang="en-US" dirty="0">
                <a:hlinkClick r:id="rId3" action="ppaction://hlinksldjump"/>
              </a:rPr>
              <a:t> to be metabolized by the liver </a:t>
            </a:r>
            <a:r>
              <a:rPr lang="ar-SA" dirty="0"/>
              <a:t>(</a:t>
            </a:r>
            <a:endParaRPr lang="en-US" dirty="0"/>
          </a:p>
        </p:txBody>
      </p:sp>
      <p:sp>
        <p:nvSpPr>
          <p:cNvPr id="33" name="Parallelogram 32"/>
          <p:cNvSpPr/>
          <p:nvPr/>
        </p:nvSpPr>
        <p:spPr>
          <a:xfrm>
            <a:off x="714348" y="857232"/>
            <a:ext cx="2786082" cy="2286016"/>
          </a:xfrm>
          <a:prstGeom prst="parallelogram">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dirty="0">
                <a:hlinkClick r:id="rId3" action="ppaction://hlinksldjump"/>
              </a:rPr>
              <a:t>damages or reduces the activity of the </a:t>
            </a:r>
            <a:r>
              <a:rPr lang="en-US" dirty="0" err="1">
                <a:hlinkClick r:id="rId3" action="ppaction://hlinksldjump"/>
              </a:rPr>
              <a:t>transferase</a:t>
            </a:r>
            <a:r>
              <a:rPr lang="en-US" dirty="0">
                <a:hlinkClick r:id="rId3" action="ppaction://hlinksldjump"/>
              </a:rPr>
              <a:t> enzyme or other related enzymes </a:t>
            </a:r>
            <a:endParaRPr lang="en-US" dirty="0"/>
          </a:p>
        </p:txBody>
      </p:sp>
      <p:sp>
        <p:nvSpPr>
          <p:cNvPr id="40" name="Teardrop 39"/>
          <p:cNvSpPr/>
          <p:nvPr/>
        </p:nvSpPr>
        <p:spPr>
          <a:xfrm>
            <a:off x="4000500" y="4357688"/>
            <a:ext cx="214313" cy="571500"/>
          </a:xfrm>
          <a:prstGeom prst="teardrop">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9" name="TextBox 3"/>
          <p:cNvSpPr txBox="1">
            <a:spLocks noChangeArrowheads="1"/>
          </p:cNvSpPr>
          <p:nvPr/>
        </p:nvSpPr>
        <p:spPr bwMode="auto">
          <a:xfrm>
            <a:off x="3786188" y="0"/>
            <a:ext cx="454025" cy="369888"/>
          </a:xfrm>
          <a:prstGeom prst="rect">
            <a:avLst/>
          </a:prstGeom>
          <a:noFill/>
          <a:ln w="9525">
            <a:noFill/>
            <a:miter lim="800000"/>
            <a:headEnd/>
            <a:tailEnd/>
          </a:ln>
        </p:spPr>
        <p:txBody>
          <a:bodyPr wrap="none">
            <a:spAutoFit/>
          </a:bodyPr>
          <a:lstStyle/>
          <a:p>
            <a:r>
              <a:rPr lang="en-US"/>
              <a:t>HB</a:t>
            </a:r>
          </a:p>
        </p:txBody>
      </p:sp>
      <p:cxnSp>
        <p:nvCxnSpPr>
          <p:cNvPr id="6" name="Straight Arrow Connector 5"/>
          <p:cNvCxnSpPr/>
          <p:nvPr/>
        </p:nvCxnSpPr>
        <p:spPr>
          <a:xfrm rot="5400000">
            <a:off x="4399756" y="1243807"/>
            <a:ext cx="642937" cy="12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ight Brace 6"/>
          <p:cNvSpPr/>
          <p:nvPr/>
        </p:nvSpPr>
        <p:spPr>
          <a:xfrm rot="16200000">
            <a:off x="3821906" y="-107156"/>
            <a:ext cx="500063" cy="1285875"/>
          </a:xfrm>
          <a:prstGeom prst="rightBrace">
            <a:avLst>
              <a:gd name="adj1" fmla="val 3450"/>
              <a:gd name="adj2" fmla="val 45975"/>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7422" name="TextBox 7"/>
          <p:cNvSpPr txBox="1">
            <a:spLocks noChangeArrowheads="1"/>
          </p:cNvSpPr>
          <p:nvPr/>
        </p:nvSpPr>
        <p:spPr bwMode="auto">
          <a:xfrm>
            <a:off x="3092450" y="701675"/>
            <a:ext cx="765175" cy="369888"/>
          </a:xfrm>
          <a:prstGeom prst="rect">
            <a:avLst/>
          </a:prstGeom>
          <a:noFill/>
          <a:ln w="9525">
            <a:noFill/>
            <a:miter lim="800000"/>
            <a:headEnd/>
            <a:tailEnd/>
          </a:ln>
        </p:spPr>
        <p:txBody>
          <a:bodyPr wrap="none">
            <a:spAutoFit/>
          </a:bodyPr>
          <a:lstStyle/>
          <a:p>
            <a:r>
              <a:rPr lang="en-US"/>
              <a:t>globin</a:t>
            </a:r>
          </a:p>
        </p:txBody>
      </p:sp>
      <p:sp>
        <p:nvSpPr>
          <p:cNvPr id="17423" name="TextBox 8"/>
          <p:cNvSpPr txBox="1">
            <a:spLocks noChangeArrowheads="1"/>
          </p:cNvSpPr>
          <p:nvPr/>
        </p:nvSpPr>
        <p:spPr bwMode="auto">
          <a:xfrm>
            <a:off x="4357688" y="642938"/>
            <a:ext cx="1643062" cy="369887"/>
          </a:xfrm>
          <a:prstGeom prst="rect">
            <a:avLst/>
          </a:prstGeom>
          <a:noFill/>
          <a:ln w="9525">
            <a:noFill/>
            <a:miter lim="800000"/>
            <a:headEnd/>
            <a:tailEnd/>
          </a:ln>
        </p:spPr>
        <p:txBody>
          <a:bodyPr>
            <a:spAutoFit/>
          </a:bodyPr>
          <a:lstStyle/>
          <a:p>
            <a:r>
              <a:rPr lang="en-US"/>
              <a:t>heme</a:t>
            </a:r>
          </a:p>
        </p:txBody>
      </p:sp>
      <p:sp>
        <p:nvSpPr>
          <p:cNvPr id="17424" name="TextBox 9"/>
          <p:cNvSpPr txBox="1">
            <a:spLocks noChangeArrowheads="1"/>
          </p:cNvSpPr>
          <p:nvPr/>
        </p:nvSpPr>
        <p:spPr bwMode="auto">
          <a:xfrm>
            <a:off x="4286250" y="1500188"/>
            <a:ext cx="1055688" cy="369887"/>
          </a:xfrm>
          <a:prstGeom prst="rect">
            <a:avLst/>
          </a:prstGeom>
          <a:noFill/>
          <a:ln w="9525">
            <a:noFill/>
            <a:miter lim="800000"/>
            <a:headEnd/>
            <a:tailEnd/>
          </a:ln>
        </p:spPr>
        <p:txBody>
          <a:bodyPr wrap="none">
            <a:spAutoFit/>
          </a:bodyPr>
          <a:lstStyle/>
          <a:p>
            <a:r>
              <a:rPr lang="en-US"/>
              <a:t>biliverdin</a:t>
            </a:r>
          </a:p>
        </p:txBody>
      </p:sp>
      <p:cxnSp>
        <p:nvCxnSpPr>
          <p:cNvPr id="13" name="Curved Connector 12"/>
          <p:cNvCxnSpPr/>
          <p:nvPr/>
        </p:nvCxnSpPr>
        <p:spPr>
          <a:xfrm rot="10800000" flipV="1">
            <a:off x="4143375" y="1143000"/>
            <a:ext cx="571500" cy="142875"/>
          </a:xfrm>
          <a:prstGeom prst="curvedConnector3">
            <a:avLst>
              <a:gd name="adj1" fmla="val 43962"/>
            </a:avLst>
          </a:prstGeom>
          <a:ln>
            <a:tailEnd type="arrow"/>
          </a:ln>
        </p:spPr>
        <p:style>
          <a:lnRef idx="1">
            <a:schemeClr val="accent1"/>
          </a:lnRef>
          <a:fillRef idx="0">
            <a:schemeClr val="accent1"/>
          </a:fillRef>
          <a:effectRef idx="0">
            <a:schemeClr val="accent1"/>
          </a:effectRef>
          <a:fontRef idx="minor">
            <a:schemeClr val="tx1"/>
          </a:fontRef>
        </p:style>
      </p:cxnSp>
      <p:sp>
        <p:nvSpPr>
          <p:cNvPr id="17426" name="TextBox 14"/>
          <p:cNvSpPr txBox="1">
            <a:spLocks noChangeArrowheads="1"/>
          </p:cNvSpPr>
          <p:nvPr/>
        </p:nvSpPr>
        <p:spPr bwMode="auto">
          <a:xfrm>
            <a:off x="3714750" y="1214438"/>
            <a:ext cx="557213" cy="369887"/>
          </a:xfrm>
          <a:prstGeom prst="rect">
            <a:avLst/>
          </a:prstGeom>
          <a:noFill/>
          <a:ln w="9525">
            <a:noFill/>
            <a:miter lim="800000"/>
            <a:headEnd/>
            <a:tailEnd/>
          </a:ln>
        </p:spPr>
        <p:txBody>
          <a:bodyPr wrap="none">
            <a:spAutoFit/>
          </a:bodyPr>
          <a:lstStyle/>
          <a:p>
            <a:r>
              <a:rPr lang="en-US"/>
              <a:t>iron</a:t>
            </a:r>
          </a:p>
        </p:txBody>
      </p:sp>
      <p:cxnSp>
        <p:nvCxnSpPr>
          <p:cNvPr id="17" name="Straight Arrow Connector 16"/>
          <p:cNvCxnSpPr>
            <a:stCxn id="17424" idx="2"/>
          </p:cNvCxnSpPr>
          <p:nvPr/>
        </p:nvCxnSpPr>
        <p:spPr>
          <a:xfrm rot="5400000">
            <a:off x="4521201" y="2135187"/>
            <a:ext cx="558800" cy="28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428" name="TextBox 17"/>
          <p:cNvSpPr txBox="1">
            <a:spLocks noChangeArrowheads="1"/>
          </p:cNvSpPr>
          <p:nvPr/>
        </p:nvSpPr>
        <p:spPr bwMode="auto">
          <a:xfrm>
            <a:off x="4000500" y="2286000"/>
            <a:ext cx="2327275" cy="369888"/>
          </a:xfrm>
          <a:prstGeom prst="rect">
            <a:avLst/>
          </a:prstGeom>
          <a:noFill/>
          <a:ln w="9525">
            <a:noFill/>
            <a:miter lim="800000"/>
            <a:headEnd/>
            <a:tailEnd/>
          </a:ln>
        </p:spPr>
        <p:txBody>
          <a:bodyPr wrap="none">
            <a:spAutoFit/>
          </a:bodyPr>
          <a:lstStyle/>
          <a:p>
            <a:r>
              <a:rPr lang="en-US"/>
              <a:t>Unconjugated bilirubin</a:t>
            </a:r>
          </a:p>
        </p:txBody>
      </p:sp>
      <p:cxnSp>
        <p:nvCxnSpPr>
          <p:cNvPr id="20" name="Straight Arrow Connector 19"/>
          <p:cNvCxnSpPr/>
          <p:nvPr/>
        </p:nvCxnSpPr>
        <p:spPr>
          <a:xfrm rot="5400000">
            <a:off x="4037013" y="3178175"/>
            <a:ext cx="1214437" cy="144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Plus 20"/>
          <p:cNvSpPr/>
          <p:nvPr/>
        </p:nvSpPr>
        <p:spPr>
          <a:xfrm>
            <a:off x="4214813" y="2786063"/>
            <a:ext cx="285750" cy="2857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31" name="TextBox 21"/>
          <p:cNvSpPr txBox="1">
            <a:spLocks noChangeArrowheads="1"/>
          </p:cNvSpPr>
          <p:nvPr/>
        </p:nvSpPr>
        <p:spPr bwMode="auto">
          <a:xfrm flipH="1">
            <a:off x="3214688" y="2714625"/>
            <a:ext cx="1000125" cy="369888"/>
          </a:xfrm>
          <a:prstGeom prst="rect">
            <a:avLst/>
          </a:prstGeom>
          <a:solidFill>
            <a:srgbClr val="FFFF00"/>
          </a:solidFill>
          <a:ln w="9525">
            <a:noFill/>
            <a:miter lim="800000"/>
            <a:headEnd/>
            <a:tailEnd/>
          </a:ln>
        </p:spPr>
        <p:txBody>
          <a:bodyPr>
            <a:spAutoFit/>
          </a:bodyPr>
          <a:lstStyle/>
          <a:p>
            <a:r>
              <a:rPr lang="en-US"/>
              <a:t>albumin</a:t>
            </a:r>
          </a:p>
        </p:txBody>
      </p:sp>
      <p:sp>
        <p:nvSpPr>
          <p:cNvPr id="24" name="Right Triangle 23"/>
          <p:cNvSpPr/>
          <p:nvPr/>
        </p:nvSpPr>
        <p:spPr>
          <a:xfrm rot="8160557">
            <a:off x="3373438" y="3681413"/>
            <a:ext cx="2074862" cy="1295400"/>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33" name="TextBox 24"/>
          <p:cNvSpPr txBox="1">
            <a:spLocks noChangeArrowheads="1"/>
          </p:cNvSpPr>
          <p:nvPr/>
        </p:nvSpPr>
        <p:spPr bwMode="auto">
          <a:xfrm>
            <a:off x="2000250" y="3214688"/>
            <a:ext cx="1800225" cy="369887"/>
          </a:xfrm>
          <a:prstGeom prst="rect">
            <a:avLst/>
          </a:prstGeom>
          <a:noFill/>
          <a:ln w="9525">
            <a:noFill/>
            <a:miter lim="800000"/>
            <a:headEnd/>
            <a:tailEnd/>
          </a:ln>
        </p:spPr>
        <p:txBody>
          <a:bodyPr wrap="none">
            <a:spAutoFit/>
          </a:bodyPr>
          <a:lstStyle/>
          <a:p>
            <a:r>
              <a:rPr lang="en-US"/>
              <a:t>2 Glocoronic acid</a:t>
            </a:r>
          </a:p>
        </p:txBody>
      </p:sp>
      <p:cxnSp>
        <p:nvCxnSpPr>
          <p:cNvPr id="27" name="Curved Connector 26"/>
          <p:cNvCxnSpPr/>
          <p:nvPr/>
        </p:nvCxnSpPr>
        <p:spPr>
          <a:xfrm>
            <a:off x="3714750" y="3500438"/>
            <a:ext cx="642938" cy="285750"/>
          </a:xfrm>
          <a:prstGeom prst="curvedConnector3">
            <a:avLst>
              <a:gd name="adj1" fmla="val 61851"/>
            </a:avLst>
          </a:prstGeom>
          <a:ln>
            <a:tailEnd type="arrow"/>
          </a:ln>
        </p:spPr>
        <p:style>
          <a:lnRef idx="1">
            <a:schemeClr val="accent1"/>
          </a:lnRef>
          <a:fillRef idx="0">
            <a:schemeClr val="accent1"/>
          </a:fillRef>
          <a:effectRef idx="0">
            <a:schemeClr val="accent1"/>
          </a:effectRef>
          <a:fontRef idx="minor">
            <a:schemeClr val="tx1"/>
          </a:fontRef>
        </p:style>
      </p:cxnSp>
      <p:sp>
        <p:nvSpPr>
          <p:cNvPr id="17435" name="TextBox 35"/>
          <p:cNvSpPr txBox="1">
            <a:spLocks noChangeArrowheads="1"/>
          </p:cNvSpPr>
          <p:nvPr/>
        </p:nvSpPr>
        <p:spPr bwMode="auto">
          <a:xfrm>
            <a:off x="4429125" y="3357563"/>
            <a:ext cx="850900" cy="369887"/>
          </a:xfrm>
          <a:prstGeom prst="rect">
            <a:avLst/>
          </a:prstGeom>
          <a:solidFill>
            <a:srgbClr val="FFFF00"/>
          </a:solidFill>
          <a:ln w="9525">
            <a:noFill/>
            <a:miter lim="800000"/>
            <a:headEnd/>
            <a:tailEnd/>
          </a:ln>
        </p:spPr>
        <p:txBody>
          <a:bodyPr wrap="none">
            <a:spAutoFit/>
          </a:bodyPr>
          <a:lstStyle/>
          <a:p>
            <a:r>
              <a:rPr lang="en-US"/>
              <a:t>UDPGT</a:t>
            </a:r>
          </a:p>
        </p:txBody>
      </p:sp>
      <p:sp>
        <p:nvSpPr>
          <p:cNvPr id="17436" name="TextBox 38"/>
          <p:cNvSpPr txBox="1">
            <a:spLocks noChangeArrowheads="1"/>
          </p:cNvSpPr>
          <p:nvPr/>
        </p:nvSpPr>
        <p:spPr bwMode="auto">
          <a:xfrm>
            <a:off x="3795713" y="3998913"/>
            <a:ext cx="2305050" cy="369887"/>
          </a:xfrm>
          <a:prstGeom prst="rect">
            <a:avLst/>
          </a:prstGeom>
          <a:noFill/>
          <a:ln w="9525">
            <a:noFill/>
            <a:miter lim="800000"/>
            <a:headEnd/>
            <a:tailEnd/>
          </a:ln>
        </p:spPr>
        <p:txBody>
          <a:bodyPr wrap="none">
            <a:spAutoFit/>
          </a:bodyPr>
          <a:lstStyle/>
          <a:p>
            <a:r>
              <a:rPr lang="en-US"/>
              <a:t>Bilirubin diglocoronide</a:t>
            </a:r>
          </a:p>
        </p:txBody>
      </p:sp>
      <p:sp>
        <p:nvSpPr>
          <p:cNvPr id="41" name="Can 40"/>
          <p:cNvSpPr/>
          <p:nvPr/>
        </p:nvSpPr>
        <p:spPr>
          <a:xfrm rot="16200000">
            <a:off x="4214812" y="2500313"/>
            <a:ext cx="785813" cy="5500688"/>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5" name="Straight Arrow Connector 44"/>
          <p:cNvCxnSpPr/>
          <p:nvPr/>
        </p:nvCxnSpPr>
        <p:spPr>
          <a:xfrm rot="5400000">
            <a:off x="3785394" y="4715669"/>
            <a:ext cx="71437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439" name="TextBox 45"/>
          <p:cNvSpPr txBox="1">
            <a:spLocks noChangeArrowheads="1"/>
          </p:cNvSpPr>
          <p:nvPr/>
        </p:nvSpPr>
        <p:spPr bwMode="auto">
          <a:xfrm>
            <a:off x="3500438" y="5000625"/>
            <a:ext cx="1373187" cy="369888"/>
          </a:xfrm>
          <a:prstGeom prst="rect">
            <a:avLst/>
          </a:prstGeom>
          <a:noFill/>
          <a:ln w="9525">
            <a:noFill/>
            <a:miter lim="800000"/>
            <a:headEnd/>
            <a:tailEnd/>
          </a:ln>
        </p:spPr>
        <p:txBody>
          <a:bodyPr wrap="none">
            <a:spAutoFit/>
          </a:bodyPr>
          <a:lstStyle/>
          <a:p>
            <a:r>
              <a:rPr lang="en-US"/>
              <a:t>urobilinogen</a:t>
            </a:r>
          </a:p>
        </p:txBody>
      </p:sp>
      <p:sp>
        <p:nvSpPr>
          <p:cNvPr id="47" name="Right Brace 46"/>
          <p:cNvSpPr/>
          <p:nvPr/>
        </p:nvSpPr>
        <p:spPr>
          <a:xfrm rot="16200000">
            <a:off x="3929062" y="3429001"/>
            <a:ext cx="714375" cy="4286250"/>
          </a:xfrm>
          <a:prstGeom prst="rightBrace">
            <a:avLst>
              <a:gd name="adj1" fmla="val 10667"/>
              <a:gd name="adj2" fmla="val 46952"/>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7441" name="TextBox 47"/>
          <p:cNvSpPr txBox="1">
            <a:spLocks noChangeArrowheads="1"/>
          </p:cNvSpPr>
          <p:nvPr/>
        </p:nvSpPr>
        <p:spPr bwMode="auto">
          <a:xfrm>
            <a:off x="1643063" y="5929313"/>
            <a:ext cx="1158875" cy="369887"/>
          </a:xfrm>
          <a:prstGeom prst="rect">
            <a:avLst/>
          </a:prstGeom>
          <a:noFill/>
          <a:ln w="9525">
            <a:noFill/>
            <a:miter lim="800000"/>
            <a:headEnd/>
            <a:tailEnd/>
          </a:ln>
        </p:spPr>
        <p:txBody>
          <a:bodyPr wrap="none">
            <a:spAutoFit/>
          </a:bodyPr>
          <a:lstStyle/>
          <a:p>
            <a:r>
              <a:rPr lang="en-US"/>
              <a:t>stercobilin</a:t>
            </a:r>
          </a:p>
        </p:txBody>
      </p:sp>
      <p:sp>
        <p:nvSpPr>
          <p:cNvPr id="17442" name="TextBox 48"/>
          <p:cNvSpPr txBox="1">
            <a:spLocks noChangeArrowheads="1"/>
          </p:cNvSpPr>
          <p:nvPr/>
        </p:nvSpPr>
        <p:spPr bwMode="auto">
          <a:xfrm>
            <a:off x="5357813" y="5786438"/>
            <a:ext cx="2500312" cy="369887"/>
          </a:xfrm>
          <a:prstGeom prst="rect">
            <a:avLst/>
          </a:prstGeom>
          <a:noFill/>
          <a:ln w="9525">
            <a:noFill/>
            <a:miter lim="800000"/>
            <a:headEnd/>
            <a:tailEnd/>
          </a:ln>
        </p:spPr>
        <p:txBody>
          <a:bodyPr>
            <a:spAutoFit/>
          </a:bodyPr>
          <a:lstStyle/>
          <a:p>
            <a:r>
              <a:rPr lang="en-US"/>
              <a:t>Reabsorbed to blood</a:t>
            </a:r>
          </a:p>
        </p:txBody>
      </p:sp>
      <p:cxnSp>
        <p:nvCxnSpPr>
          <p:cNvPr id="56" name="Straight Connector 55"/>
          <p:cNvCxnSpPr/>
          <p:nvPr/>
        </p:nvCxnSpPr>
        <p:spPr>
          <a:xfrm rot="5400000">
            <a:off x="3821906" y="5679282"/>
            <a:ext cx="642937" cy="0"/>
          </a:xfrm>
          <a:prstGeom prst="line">
            <a:avLst/>
          </a:prstGeom>
        </p:spPr>
        <p:style>
          <a:lnRef idx="1">
            <a:schemeClr val="accent1"/>
          </a:lnRef>
          <a:fillRef idx="0">
            <a:schemeClr val="accent1"/>
          </a:fillRef>
          <a:effectRef idx="0">
            <a:schemeClr val="accent1"/>
          </a:effectRef>
          <a:fontRef idx="minor">
            <a:schemeClr val="tx1"/>
          </a:fontRef>
        </p:style>
      </p:cxnSp>
      <p:sp>
        <p:nvSpPr>
          <p:cNvPr id="17444" name="TextBox 57"/>
          <p:cNvSpPr txBox="1">
            <a:spLocks noChangeArrowheads="1"/>
          </p:cNvSpPr>
          <p:nvPr/>
        </p:nvSpPr>
        <p:spPr bwMode="auto">
          <a:xfrm>
            <a:off x="3357563" y="5934075"/>
            <a:ext cx="1643062" cy="923925"/>
          </a:xfrm>
          <a:prstGeom prst="rect">
            <a:avLst/>
          </a:prstGeom>
          <a:noFill/>
          <a:ln w="9525">
            <a:noFill/>
            <a:miter lim="800000"/>
            <a:headEnd/>
            <a:tailEnd/>
          </a:ln>
        </p:spPr>
        <p:txBody>
          <a:bodyPr>
            <a:spAutoFit/>
          </a:bodyPr>
          <a:lstStyle/>
          <a:p>
            <a:r>
              <a:rPr lang="en-US"/>
              <a:t>Absorbed back to liver by</a:t>
            </a:r>
          </a:p>
          <a:p>
            <a:r>
              <a:rPr lang="en-US"/>
              <a:t>E.H circulation</a:t>
            </a:r>
          </a:p>
        </p:txBody>
      </p:sp>
      <p:sp>
        <p:nvSpPr>
          <p:cNvPr id="2" name="Action Button: Return 1">
            <a:hlinkClick r:id="rId3" action="ppaction://hlinksldjump" highlightClick="1"/>
          </p:cNvPr>
          <p:cNvSpPr/>
          <p:nvPr/>
        </p:nvSpPr>
        <p:spPr>
          <a:xfrm>
            <a:off x="8215338" y="5857892"/>
            <a:ext cx="714380" cy="714380"/>
          </a:xfrm>
          <a:prstGeom prst="actionButtonReturn">
            <a:avLst/>
          </a:prstGeom>
          <a:effectLst>
            <a:outerShdw blurRad="50800" dist="38100" dir="2700000" algn="tl" rotWithShape="0">
              <a:prstClr val="black">
                <a:alpha val="40000"/>
              </a:prst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2" name="Straight Arrow Connector 31"/>
          <p:cNvCxnSpPr/>
          <p:nvPr/>
        </p:nvCxnSpPr>
        <p:spPr>
          <a:xfrm rot="10800000">
            <a:off x="5000625" y="928688"/>
            <a:ext cx="714375" cy="4286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4" name="Cloud Callout 33"/>
          <p:cNvSpPr/>
          <p:nvPr/>
        </p:nvSpPr>
        <p:spPr>
          <a:xfrm>
            <a:off x="0" y="3286125"/>
            <a:ext cx="1714500" cy="1857375"/>
          </a:xfrm>
          <a:prstGeom prst="cloudCallout">
            <a:avLst>
              <a:gd name="adj1" fmla="val 17116"/>
              <a:gd name="adj2" fmla="val -66525"/>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dirty="0"/>
              <a:t>genetic deficiency, hypoxia, infection, thyroid deficiency</a:t>
            </a:r>
          </a:p>
        </p:txBody>
      </p:sp>
      <p:cxnSp>
        <p:nvCxnSpPr>
          <p:cNvPr id="37" name="Straight Arrow Connector 36"/>
          <p:cNvCxnSpPr/>
          <p:nvPr/>
        </p:nvCxnSpPr>
        <p:spPr>
          <a:xfrm>
            <a:off x="3214688" y="2143125"/>
            <a:ext cx="1428750" cy="1143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2" name="Parallelogram 41"/>
          <p:cNvSpPr/>
          <p:nvPr/>
        </p:nvSpPr>
        <p:spPr>
          <a:xfrm>
            <a:off x="642910" y="3143248"/>
            <a:ext cx="2428892" cy="2143140"/>
          </a:xfrm>
          <a:prstGeom prst="parallelogram">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ar-SA" dirty="0"/>
              <a:t> </a:t>
            </a:r>
            <a:r>
              <a:rPr lang="en-US" u="sng" dirty="0">
                <a:solidFill>
                  <a:schemeClr val="accent2">
                    <a:lumMod val="60000"/>
                    <a:lumOff val="40000"/>
                  </a:schemeClr>
                </a:solidFill>
              </a:rPr>
              <a:t>leads to an absence or decreased amounts of the enzyme </a:t>
            </a:r>
            <a:endParaRPr lang="en-US" dirty="0"/>
          </a:p>
        </p:txBody>
      </p:sp>
      <p:sp>
        <p:nvSpPr>
          <p:cNvPr id="44" name="Parallelogram 43"/>
          <p:cNvSpPr/>
          <p:nvPr/>
        </p:nvSpPr>
        <p:spPr>
          <a:xfrm>
            <a:off x="6143636" y="2643182"/>
            <a:ext cx="2571768" cy="2357454"/>
          </a:xfrm>
          <a:prstGeom prst="parallelogram">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u="sng" dirty="0">
                <a:solidFill>
                  <a:schemeClr val="accent2">
                    <a:lumMod val="60000"/>
                    <a:lumOff val="40000"/>
                  </a:schemeClr>
                </a:solidFill>
              </a:rPr>
              <a:t>competes for or blocks the </a:t>
            </a:r>
            <a:r>
              <a:rPr lang="en-US" u="sng" dirty="0" err="1">
                <a:solidFill>
                  <a:schemeClr val="accent2">
                    <a:lumMod val="60000"/>
                    <a:lumOff val="40000"/>
                  </a:schemeClr>
                </a:solidFill>
              </a:rPr>
              <a:t>transferase</a:t>
            </a:r>
            <a:r>
              <a:rPr lang="en-US" u="sng" dirty="0">
                <a:solidFill>
                  <a:schemeClr val="accent2">
                    <a:lumMod val="60000"/>
                    <a:lumOff val="40000"/>
                  </a:schemeClr>
                </a:solidFill>
              </a:rPr>
              <a:t> enzyme</a:t>
            </a:r>
            <a:r>
              <a:rPr lang="en-US" dirty="0"/>
              <a:t> </a:t>
            </a:r>
          </a:p>
        </p:txBody>
      </p:sp>
      <p:cxnSp>
        <p:nvCxnSpPr>
          <p:cNvPr id="48" name="Straight Arrow Connector 47"/>
          <p:cNvCxnSpPr>
            <a:stCxn id="44" idx="5"/>
          </p:cNvCxnSpPr>
          <p:nvPr/>
        </p:nvCxnSpPr>
        <p:spPr>
          <a:xfrm rot="10800000">
            <a:off x="5357813" y="3500438"/>
            <a:ext cx="1081087" cy="3222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0" name="Straight Arrow Connector 49"/>
          <p:cNvCxnSpPr>
            <a:endCxn id="17435" idx="1"/>
          </p:cNvCxnSpPr>
          <p:nvPr/>
        </p:nvCxnSpPr>
        <p:spPr>
          <a:xfrm flipV="1">
            <a:off x="2928938" y="3541713"/>
            <a:ext cx="1500187" cy="3873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1" name="Cloud Callout 50"/>
          <p:cNvSpPr/>
          <p:nvPr/>
        </p:nvSpPr>
        <p:spPr>
          <a:xfrm>
            <a:off x="1143000" y="5000625"/>
            <a:ext cx="2214563" cy="1214438"/>
          </a:xfrm>
          <a:prstGeom prst="cloudCallout">
            <a:avLst>
              <a:gd name="adj1" fmla="val -54382"/>
              <a:gd name="adj2" fmla="val -55146"/>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genetic defect, and prematurity</a:t>
            </a:r>
          </a:p>
        </p:txBody>
      </p:sp>
      <p:sp>
        <p:nvSpPr>
          <p:cNvPr id="54" name="Cloud Callout 53"/>
          <p:cNvSpPr/>
          <p:nvPr/>
        </p:nvSpPr>
        <p:spPr>
          <a:xfrm>
            <a:off x="5357813" y="3429000"/>
            <a:ext cx="3429000" cy="3429000"/>
          </a:xfrm>
          <a:prstGeom prst="cloudCallout">
            <a:avLst>
              <a:gd name="adj1" fmla="val 35278"/>
              <a:gd name="adj2" fmla="val -81943"/>
            </a:avLst>
          </a:prstGeom>
          <a:ln>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anchor="ctr"/>
          <a:lstStyle/>
          <a:p>
            <a:pPr marL="285750" indent="-285750" fontAlgn="auto">
              <a:spcBef>
                <a:spcPts val="0"/>
              </a:spcBef>
              <a:spcAft>
                <a:spcPts val="0"/>
              </a:spcAft>
              <a:buFont typeface="Wingdings" pitchFamily="2" charset="2"/>
              <a:buChar char="q"/>
              <a:defRPr/>
            </a:pPr>
            <a:endParaRPr lang="en-US" sz="1600" dirty="0"/>
          </a:p>
          <a:p>
            <a:pPr marL="285750" indent="-285750" fontAlgn="auto">
              <a:spcBef>
                <a:spcPts val="0"/>
              </a:spcBef>
              <a:spcAft>
                <a:spcPts val="0"/>
              </a:spcAft>
              <a:buFont typeface="Wingdings" pitchFamily="2" charset="2"/>
              <a:buChar char="q"/>
              <a:defRPr/>
            </a:pPr>
            <a:endParaRPr lang="en-US" sz="1600" dirty="0"/>
          </a:p>
          <a:p>
            <a:pPr marL="285750" indent="-285750" algn="ctr" fontAlgn="auto">
              <a:spcBef>
                <a:spcPts val="0"/>
              </a:spcBef>
              <a:spcAft>
                <a:spcPts val="0"/>
              </a:spcAft>
              <a:buFont typeface="Wingdings" pitchFamily="2" charset="2"/>
              <a:buChar char="q"/>
              <a:defRPr/>
            </a:pPr>
            <a:r>
              <a:rPr lang="en-US" sz="1600" dirty="0"/>
              <a:t>hemolytic </a:t>
            </a:r>
            <a:r>
              <a:rPr lang="en-US" sz="1600" dirty="0" err="1"/>
              <a:t>anemias</a:t>
            </a:r>
            <a:r>
              <a:rPr lang="en-US" sz="1600" dirty="0"/>
              <a:t> </a:t>
            </a:r>
          </a:p>
          <a:p>
            <a:pPr marL="285750" indent="-285750" fontAlgn="auto">
              <a:spcBef>
                <a:spcPts val="0"/>
              </a:spcBef>
              <a:spcAft>
                <a:spcPts val="0"/>
              </a:spcAft>
              <a:buFont typeface="Wingdings" pitchFamily="2" charset="2"/>
              <a:buChar char="q"/>
              <a:defRPr/>
            </a:pPr>
            <a:r>
              <a:rPr lang="en-US" sz="1600" dirty="0" err="1"/>
              <a:t>polycythemia</a:t>
            </a:r>
            <a:r>
              <a:rPr lang="en-US" sz="1600" dirty="0"/>
              <a:t>,</a:t>
            </a:r>
          </a:p>
          <a:p>
            <a:pPr marL="342900" indent="-342900" fontAlgn="auto">
              <a:spcBef>
                <a:spcPts val="0"/>
              </a:spcBef>
              <a:spcAft>
                <a:spcPts val="0"/>
              </a:spcAft>
              <a:buFont typeface="Wingdings" pitchFamily="2" charset="2"/>
              <a:buChar char="q"/>
              <a:defRPr/>
            </a:pPr>
            <a:r>
              <a:rPr lang="en-US" sz="1600" dirty="0"/>
              <a:t> shortened red cell life as a result of immaturity or transfused cells,</a:t>
            </a:r>
          </a:p>
          <a:p>
            <a:pPr marL="342900" indent="-342900" fontAlgn="auto">
              <a:spcBef>
                <a:spcPts val="0"/>
              </a:spcBef>
              <a:spcAft>
                <a:spcPts val="0"/>
              </a:spcAft>
              <a:buFont typeface="Wingdings" pitchFamily="2" charset="2"/>
              <a:buChar char="q"/>
              <a:defRPr/>
            </a:pPr>
            <a:r>
              <a:rPr lang="en-US" sz="1600" dirty="0"/>
              <a:t> increased </a:t>
            </a:r>
            <a:r>
              <a:rPr lang="en-US" sz="1600" dirty="0" err="1"/>
              <a:t>enterohepatic</a:t>
            </a:r>
            <a:r>
              <a:rPr lang="en-US" sz="1600" dirty="0"/>
              <a:t> circulation,</a:t>
            </a:r>
          </a:p>
          <a:p>
            <a:pPr marL="342900" indent="-342900" fontAlgn="auto">
              <a:spcBef>
                <a:spcPts val="0"/>
              </a:spcBef>
              <a:spcAft>
                <a:spcPts val="0"/>
              </a:spcAft>
              <a:buFont typeface="Wingdings" pitchFamily="2" charset="2"/>
              <a:buChar char="q"/>
              <a:defRPr/>
            </a:pPr>
            <a:r>
              <a:rPr lang="en-US" sz="1600" dirty="0"/>
              <a:t> infection</a:t>
            </a:r>
          </a:p>
          <a:p>
            <a:pPr algn="ctr">
              <a:defRPr/>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53"/>
                                        </p:tgtEl>
                                      </p:cBhvr>
                                    </p:animEffect>
                                    <p:set>
                                      <p:cBhvr>
                                        <p:cTn id="19" dur="1" fill="hold">
                                          <p:stCondLst>
                                            <p:cond delay="499"/>
                                          </p:stCondLst>
                                        </p:cTn>
                                        <p:tgtEl>
                                          <p:spTgt spid="53"/>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54"/>
                                        </p:tgtEl>
                                      </p:cBhvr>
                                    </p:animEffect>
                                    <p:set>
                                      <p:cBhvr>
                                        <p:cTn id="25" dur="1" fill="hold">
                                          <p:stCondLst>
                                            <p:cond delay="499"/>
                                          </p:stCondLst>
                                        </p:cTn>
                                        <p:tgtEl>
                                          <p:spTgt spid="5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34"/>
                                        </p:tgtEl>
                                      </p:cBhvr>
                                    </p:animEffect>
                                    <p:set>
                                      <p:cBhvr>
                                        <p:cTn id="43" dur="1" fill="hold">
                                          <p:stCondLst>
                                            <p:cond delay="499"/>
                                          </p:stCondLst>
                                        </p:cTn>
                                        <p:tgtEl>
                                          <p:spTgt spid="34"/>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7"/>
                                        </p:tgtEl>
                                      </p:cBhvr>
                                    </p:animEffect>
                                    <p:set>
                                      <p:cBhvr>
                                        <p:cTn id="46" dur="1" fill="hold">
                                          <p:stCondLst>
                                            <p:cond delay="499"/>
                                          </p:stCondLst>
                                        </p:cTn>
                                        <p:tgtEl>
                                          <p:spTgt spid="37"/>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33"/>
                                        </p:tgtEl>
                                      </p:cBhvr>
                                    </p:animEffect>
                                    <p:set>
                                      <p:cBhvr>
                                        <p:cTn id="49" dur="1" fill="hold">
                                          <p:stCondLst>
                                            <p:cond delay="499"/>
                                          </p:stCondLst>
                                        </p:cTn>
                                        <p:tgtEl>
                                          <p:spTgt spid="3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par>
                                <p:cTn id="55" presetID="10" presetClass="entr" presetSubtype="0"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42"/>
                                        </p:tgtEl>
                                      </p:cBhvr>
                                    </p:animEffect>
                                    <p:set>
                                      <p:cBhvr>
                                        <p:cTn id="67" dur="1" fill="hold">
                                          <p:stCondLst>
                                            <p:cond delay="499"/>
                                          </p:stCondLst>
                                        </p:cTn>
                                        <p:tgtEl>
                                          <p:spTgt spid="42"/>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50"/>
                                        </p:tgtEl>
                                      </p:cBhvr>
                                    </p:animEffect>
                                    <p:set>
                                      <p:cBhvr>
                                        <p:cTn id="70" dur="1" fill="hold">
                                          <p:stCondLst>
                                            <p:cond delay="499"/>
                                          </p:stCondLst>
                                        </p:cTn>
                                        <p:tgtEl>
                                          <p:spTgt spid="50"/>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51"/>
                                        </p:tgtEl>
                                      </p:cBhvr>
                                    </p:animEffect>
                                    <p:set>
                                      <p:cBhvr>
                                        <p:cTn id="73" dur="1" fill="hold">
                                          <p:stCondLst>
                                            <p:cond delay="499"/>
                                          </p:stCondLst>
                                        </p:cTn>
                                        <p:tgtEl>
                                          <p:spTgt spid="51"/>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par>
                                <p:cTn id="79" presetID="10" presetClass="entr" presetSubtype="0"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500"/>
                                        <p:tgtEl>
                                          <p:spTgt spid="4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44"/>
                                        </p:tgtEl>
                                      </p:cBhvr>
                                    </p:animEffect>
                                    <p:set>
                                      <p:cBhvr>
                                        <p:cTn id="86" dur="1" fill="hold">
                                          <p:stCondLst>
                                            <p:cond delay="499"/>
                                          </p:stCondLst>
                                        </p:cTn>
                                        <p:tgtEl>
                                          <p:spTgt spid="44"/>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48"/>
                                        </p:tgtEl>
                                      </p:cBhvr>
                                    </p:animEffect>
                                    <p:set>
                                      <p:cBhvr>
                                        <p:cTn id="89"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33" grpId="0" animBg="1"/>
      <p:bldP spid="33" grpId="1" animBg="1"/>
      <p:bldP spid="34" grpId="0" animBg="1"/>
      <p:bldP spid="34" grpId="1" animBg="1"/>
      <p:bldP spid="42" grpId="0" animBg="1"/>
      <p:bldP spid="42" grpId="1" animBg="1"/>
      <p:bldP spid="44" grpId="0" animBg="1"/>
      <p:bldP spid="44" grpId="1" animBg="1"/>
      <p:bldP spid="51" grpId="0" animBg="1"/>
      <p:bldP spid="51" grpId="1" animBg="1"/>
      <p:bldP spid="54" grpId="0" animBg="1"/>
      <p:bldP spid="5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2699792" y="548680"/>
            <a:ext cx="6320383" cy="5577483"/>
          </a:xfrm>
        </p:spPr>
        <p:txBody>
          <a:bodyPr/>
          <a:lstStyle/>
          <a:p>
            <a:pPr marL="0" indent="0">
              <a:buFont typeface="Arial" charset="0"/>
              <a:buNone/>
            </a:pPr>
            <a:r>
              <a:rPr lang="en-US" dirty="0" smtClean="0"/>
              <a:t>5.The toxic effects of elevated serum levels of </a:t>
            </a:r>
            <a:r>
              <a:rPr lang="en-US" dirty="0" err="1" smtClean="0"/>
              <a:t>unconjugated</a:t>
            </a:r>
            <a:r>
              <a:rPr lang="en-US" dirty="0" smtClean="0"/>
              <a:t> </a:t>
            </a:r>
            <a:r>
              <a:rPr lang="en-US" dirty="0" err="1" smtClean="0"/>
              <a:t>bilirubin</a:t>
            </a:r>
            <a:r>
              <a:rPr lang="en-US" dirty="0" smtClean="0"/>
              <a:t> are increased by factors that reduce the retention of </a:t>
            </a:r>
            <a:r>
              <a:rPr lang="en-US" dirty="0" err="1" smtClean="0"/>
              <a:t>bilirubin</a:t>
            </a:r>
            <a:r>
              <a:rPr lang="en-US" dirty="0" smtClean="0"/>
              <a:t> in the circulation </a:t>
            </a:r>
            <a:r>
              <a:rPr lang="en-US" dirty="0" err="1" smtClean="0"/>
              <a:t>hypoproteinemia</a:t>
            </a:r>
            <a:r>
              <a:rPr lang="en-US" dirty="0" smtClean="0"/>
              <a:t>,</a:t>
            </a:r>
          </a:p>
          <a:p>
            <a:pPr marL="0" indent="0">
              <a:buFont typeface="Arial" charset="0"/>
              <a:buNone/>
            </a:pPr>
            <a:r>
              <a:rPr lang="en-US" dirty="0" smtClean="0"/>
              <a:t> 6.displacement of bilirubin from its binding sites on albumin by competitive binding of drugs such as </a:t>
            </a:r>
            <a:r>
              <a:rPr lang="en-US" dirty="0" err="1" smtClean="0"/>
              <a:t>sulfisoxazole</a:t>
            </a:r>
            <a:r>
              <a:rPr lang="en-US" dirty="0" smtClean="0"/>
              <a:t> and </a:t>
            </a:r>
            <a:r>
              <a:rPr lang="en-US" dirty="0" err="1" smtClean="0"/>
              <a:t>moxalactam</a:t>
            </a:r>
            <a:r>
              <a:rPr lang="en-US" dirty="0" smtClean="0"/>
              <a:t>, acidosis, and</a:t>
            </a:r>
          </a:p>
          <a:p>
            <a:pPr marL="0" indent="0">
              <a:buFont typeface="Arial" charset="0"/>
              <a:buNone/>
            </a:pPr>
            <a:r>
              <a:rPr lang="en-US" dirty="0" smtClean="0"/>
              <a:t> increased free fatty acid concentration secondary to hypoglycemia, starvation, or hypothermia</a:t>
            </a:r>
          </a:p>
        </p:txBody>
      </p:sp>
    </p:spTree>
  </p:cSld>
  <p:clrMapOvr>
    <a:masterClrMapping/>
  </p:clrMapOvr>
  <p:transition spd="med">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loud Callout 62"/>
          <p:cNvSpPr/>
          <p:nvPr/>
        </p:nvSpPr>
        <p:spPr>
          <a:xfrm>
            <a:off x="5357818" y="857232"/>
            <a:ext cx="4857816" cy="2928958"/>
          </a:xfrm>
          <a:prstGeom prst="cloudCallout">
            <a:avLst>
              <a:gd name="adj1" fmla="val 79950"/>
              <a:gd name="adj2" fmla="val 48842"/>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600" dirty="0" smtClean="0"/>
              <a:t> displacement of </a:t>
            </a:r>
            <a:r>
              <a:rPr lang="en-US" sz="1600" dirty="0" err="1" smtClean="0"/>
              <a:t>bilirubin</a:t>
            </a:r>
            <a:r>
              <a:rPr lang="en-US" sz="1600" dirty="0" smtClean="0"/>
              <a:t> from its binding sites on albumin  binding of drugs such as </a:t>
            </a:r>
            <a:r>
              <a:rPr lang="en-US" sz="1600" dirty="0" err="1" smtClean="0"/>
              <a:t>sulfisoxazole</a:t>
            </a:r>
            <a:r>
              <a:rPr lang="en-US" sz="1600" dirty="0" smtClean="0"/>
              <a:t> and </a:t>
            </a:r>
            <a:r>
              <a:rPr lang="en-US" sz="1600" dirty="0" err="1" smtClean="0"/>
              <a:t>moxalactam</a:t>
            </a:r>
            <a:r>
              <a:rPr lang="en-US" sz="1600" dirty="0" smtClean="0"/>
              <a:t>, acidosis, and increased free fatty acid concentration secondary to hypoglycemia, starvation, or hypothermia</a:t>
            </a:r>
            <a:endParaRPr lang="en-US" sz="1600" dirty="0"/>
          </a:p>
        </p:txBody>
      </p:sp>
      <p:sp>
        <p:nvSpPr>
          <p:cNvPr id="62" name="Cloud Callout 61"/>
          <p:cNvSpPr/>
          <p:nvPr/>
        </p:nvSpPr>
        <p:spPr>
          <a:xfrm>
            <a:off x="0" y="1071546"/>
            <a:ext cx="3357554" cy="2214578"/>
          </a:xfrm>
          <a:prstGeom prst="cloudCallout">
            <a:avLst>
              <a:gd name="adj1" fmla="val -112749"/>
              <a:gd name="adj2" fmla="val 8486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Teardrop 39"/>
          <p:cNvSpPr/>
          <p:nvPr/>
        </p:nvSpPr>
        <p:spPr>
          <a:xfrm>
            <a:off x="4000500" y="4357688"/>
            <a:ext cx="214313" cy="571500"/>
          </a:xfrm>
          <a:prstGeom prst="teardrop">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9" name="TextBox 3"/>
          <p:cNvSpPr txBox="1">
            <a:spLocks noChangeArrowheads="1"/>
          </p:cNvSpPr>
          <p:nvPr/>
        </p:nvSpPr>
        <p:spPr bwMode="auto">
          <a:xfrm>
            <a:off x="3786188" y="0"/>
            <a:ext cx="454025" cy="369888"/>
          </a:xfrm>
          <a:prstGeom prst="rect">
            <a:avLst/>
          </a:prstGeom>
          <a:noFill/>
          <a:ln w="9525">
            <a:noFill/>
            <a:miter lim="800000"/>
            <a:headEnd/>
            <a:tailEnd/>
          </a:ln>
        </p:spPr>
        <p:txBody>
          <a:bodyPr wrap="none">
            <a:spAutoFit/>
          </a:bodyPr>
          <a:lstStyle/>
          <a:p>
            <a:r>
              <a:rPr lang="en-US"/>
              <a:t>HB</a:t>
            </a:r>
          </a:p>
        </p:txBody>
      </p:sp>
      <p:cxnSp>
        <p:nvCxnSpPr>
          <p:cNvPr id="6" name="Straight Arrow Connector 5"/>
          <p:cNvCxnSpPr/>
          <p:nvPr/>
        </p:nvCxnSpPr>
        <p:spPr>
          <a:xfrm rot="5400000">
            <a:off x="4399756" y="1243807"/>
            <a:ext cx="642937" cy="12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ight Brace 6"/>
          <p:cNvSpPr/>
          <p:nvPr/>
        </p:nvSpPr>
        <p:spPr>
          <a:xfrm rot="16200000">
            <a:off x="3821906" y="-107156"/>
            <a:ext cx="500063" cy="1285875"/>
          </a:xfrm>
          <a:prstGeom prst="rightBrace">
            <a:avLst>
              <a:gd name="adj1" fmla="val 3450"/>
              <a:gd name="adj2" fmla="val 45975"/>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7422" name="TextBox 7"/>
          <p:cNvSpPr txBox="1">
            <a:spLocks noChangeArrowheads="1"/>
          </p:cNvSpPr>
          <p:nvPr/>
        </p:nvSpPr>
        <p:spPr bwMode="auto">
          <a:xfrm>
            <a:off x="3092450" y="701675"/>
            <a:ext cx="765175" cy="369888"/>
          </a:xfrm>
          <a:prstGeom prst="rect">
            <a:avLst/>
          </a:prstGeom>
          <a:noFill/>
          <a:ln w="9525">
            <a:noFill/>
            <a:miter lim="800000"/>
            <a:headEnd/>
            <a:tailEnd/>
          </a:ln>
        </p:spPr>
        <p:txBody>
          <a:bodyPr wrap="none">
            <a:spAutoFit/>
          </a:bodyPr>
          <a:lstStyle/>
          <a:p>
            <a:r>
              <a:rPr lang="en-US"/>
              <a:t>globin</a:t>
            </a:r>
          </a:p>
        </p:txBody>
      </p:sp>
      <p:sp>
        <p:nvSpPr>
          <p:cNvPr id="17423" name="TextBox 8"/>
          <p:cNvSpPr txBox="1">
            <a:spLocks noChangeArrowheads="1"/>
          </p:cNvSpPr>
          <p:nvPr/>
        </p:nvSpPr>
        <p:spPr bwMode="auto">
          <a:xfrm>
            <a:off x="4357688" y="642938"/>
            <a:ext cx="1643062" cy="369887"/>
          </a:xfrm>
          <a:prstGeom prst="rect">
            <a:avLst/>
          </a:prstGeom>
          <a:noFill/>
          <a:ln w="9525">
            <a:noFill/>
            <a:miter lim="800000"/>
            <a:headEnd/>
            <a:tailEnd/>
          </a:ln>
        </p:spPr>
        <p:txBody>
          <a:bodyPr>
            <a:spAutoFit/>
          </a:bodyPr>
          <a:lstStyle/>
          <a:p>
            <a:r>
              <a:rPr lang="en-US"/>
              <a:t>heme</a:t>
            </a:r>
          </a:p>
        </p:txBody>
      </p:sp>
      <p:sp>
        <p:nvSpPr>
          <p:cNvPr id="17424" name="TextBox 9"/>
          <p:cNvSpPr txBox="1">
            <a:spLocks noChangeArrowheads="1"/>
          </p:cNvSpPr>
          <p:nvPr/>
        </p:nvSpPr>
        <p:spPr bwMode="auto">
          <a:xfrm>
            <a:off x="4286250" y="1500188"/>
            <a:ext cx="1055688" cy="369887"/>
          </a:xfrm>
          <a:prstGeom prst="rect">
            <a:avLst/>
          </a:prstGeom>
          <a:noFill/>
          <a:ln w="9525">
            <a:noFill/>
            <a:miter lim="800000"/>
            <a:headEnd/>
            <a:tailEnd/>
          </a:ln>
        </p:spPr>
        <p:txBody>
          <a:bodyPr wrap="none">
            <a:spAutoFit/>
          </a:bodyPr>
          <a:lstStyle/>
          <a:p>
            <a:r>
              <a:rPr lang="en-US" dirty="0" err="1"/>
              <a:t>biliverdin</a:t>
            </a:r>
            <a:endParaRPr lang="en-US" dirty="0"/>
          </a:p>
        </p:txBody>
      </p:sp>
      <p:cxnSp>
        <p:nvCxnSpPr>
          <p:cNvPr id="13" name="Curved Connector 12"/>
          <p:cNvCxnSpPr/>
          <p:nvPr/>
        </p:nvCxnSpPr>
        <p:spPr>
          <a:xfrm rot="10800000" flipV="1">
            <a:off x="4143375" y="1143000"/>
            <a:ext cx="571500" cy="142875"/>
          </a:xfrm>
          <a:prstGeom prst="curvedConnector3">
            <a:avLst>
              <a:gd name="adj1" fmla="val 43962"/>
            </a:avLst>
          </a:prstGeom>
          <a:ln>
            <a:tailEnd type="arrow"/>
          </a:ln>
        </p:spPr>
        <p:style>
          <a:lnRef idx="1">
            <a:schemeClr val="accent1"/>
          </a:lnRef>
          <a:fillRef idx="0">
            <a:schemeClr val="accent1"/>
          </a:fillRef>
          <a:effectRef idx="0">
            <a:schemeClr val="accent1"/>
          </a:effectRef>
          <a:fontRef idx="minor">
            <a:schemeClr val="tx1"/>
          </a:fontRef>
        </p:style>
      </p:cxnSp>
      <p:sp>
        <p:nvSpPr>
          <p:cNvPr id="17426" name="TextBox 14"/>
          <p:cNvSpPr txBox="1">
            <a:spLocks noChangeArrowheads="1"/>
          </p:cNvSpPr>
          <p:nvPr/>
        </p:nvSpPr>
        <p:spPr bwMode="auto">
          <a:xfrm>
            <a:off x="3714750" y="1214438"/>
            <a:ext cx="557213" cy="369887"/>
          </a:xfrm>
          <a:prstGeom prst="rect">
            <a:avLst/>
          </a:prstGeom>
          <a:noFill/>
          <a:ln w="9525">
            <a:noFill/>
            <a:miter lim="800000"/>
            <a:headEnd/>
            <a:tailEnd/>
          </a:ln>
        </p:spPr>
        <p:txBody>
          <a:bodyPr wrap="none">
            <a:spAutoFit/>
          </a:bodyPr>
          <a:lstStyle/>
          <a:p>
            <a:r>
              <a:rPr lang="en-US"/>
              <a:t>iron</a:t>
            </a:r>
          </a:p>
        </p:txBody>
      </p:sp>
      <p:cxnSp>
        <p:nvCxnSpPr>
          <p:cNvPr id="17" name="Straight Arrow Connector 16"/>
          <p:cNvCxnSpPr>
            <a:stCxn id="17424" idx="2"/>
          </p:cNvCxnSpPr>
          <p:nvPr/>
        </p:nvCxnSpPr>
        <p:spPr>
          <a:xfrm rot="5400000">
            <a:off x="4521201" y="2135187"/>
            <a:ext cx="558800" cy="28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428" name="TextBox 17"/>
          <p:cNvSpPr txBox="1">
            <a:spLocks noChangeArrowheads="1"/>
          </p:cNvSpPr>
          <p:nvPr/>
        </p:nvSpPr>
        <p:spPr bwMode="auto">
          <a:xfrm>
            <a:off x="3428992" y="2285992"/>
            <a:ext cx="2327275" cy="369888"/>
          </a:xfrm>
          <a:prstGeom prst="rect">
            <a:avLst/>
          </a:prstGeom>
          <a:noFill/>
          <a:ln w="9525">
            <a:noFill/>
            <a:miter lim="800000"/>
            <a:headEnd/>
            <a:tailEnd/>
          </a:ln>
        </p:spPr>
        <p:txBody>
          <a:bodyPr wrap="none">
            <a:spAutoFit/>
          </a:bodyPr>
          <a:lstStyle/>
          <a:p>
            <a:r>
              <a:rPr lang="en-US" dirty="0" err="1"/>
              <a:t>Unconjugated</a:t>
            </a:r>
            <a:r>
              <a:rPr lang="en-US" dirty="0"/>
              <a:t> </a:t>
            </a:r>
            <a:r>
              <a:rPr lang="en-US" dirty="0" err="1"/>
              <a:t>bilirubin</a:t>
            </a:r>
            <a:endParaRPr lang="en-US" dirty="0"/>
          </a:p>
        </p:txBody>
      </p:sp>
      <p:cxnSp>
        <p:nvCxnSpPr>
          <p:cNvPr id="20" name="Straight Arrow Connector 19"/>
          <p:cNvCxnSpPr/>
          <p:nvPr/>
        </p:nvCxnSpPr>
        <p:spPr>
          <a:xfrm rot="5400000">
            <a:off x="4037013" y="3178175"/>
            <a:ext cx="1214437" cy="144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Plus 20"/>
          <p:cNvSpPr/>
          <p:nvPr/>
        </p:nvSpPr>
        <p:spPr>
          <a:xfrm>
            <a:off x="4214813" y="2786063"/>
            <a:ext cx="285750" cy="2857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31" name="TextBox 21"/>
          <p:cNvSpPr txBox="1">
            <a:spLocks noChangeArrowheads="1"/>
          </p:cNvSpPr>
          <p:nvPr/>
        </p:nvSpPr>
        <p:spPr bwMode="auto">
          <a:xfrm flipH="1">
            <a:off x="3214688" y="2714625"/>
            <a:ext cx="1000125" cy="369888"/>
          </a:xfrm>
          <a:prstGeom prst="rect">
            <a:avLst/>
          </a:prstGeom>
          <a:solidFill>
            <a:srgbClr val="FFFF00"/>
          </a:solidFill>
          <a:ln w="9525">
            <a:noFill/>
            <a:miter lim="800000"/>
            <a:headEnd/>
            <a:tailEnd/>
          </a:ln>
        </p:spPr>
        <p:txBody>
          <a:bodyPr>
            <a:spAutoFit/>
          </a:bodyPr>
          <a:lstStyle/>
          <a:p>
            <a:r>
              <a:rPr lang="en-US"/>
              <a:t>albumin</a:t>
            </a:r>
          </a:p>
        </p:txBody>
      </p:sp>
      <p:sp>
        <p:nvSpPr>
          <p:cNvPr id="24" name="Right Triangle 23"/>
          <p:cNvSpPr/>
          <p:nvPr/>
        </p:nvSpPr>
        <p:spPr>
          <a:xfrm rot="8160557">
            <a:off x="3373438" y="3681413"/>
            <a:ext cx="2074862" cy="1295400"/>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33" name="TextBox 24"/>
          <p:cNvSpPr txBox="1">
            <a:spLocks noChangeArrowheads="1"/>
          </p:cNvSpPr>
          <p:nvPr/>
        </p:nvSpPr>
        <p:spPr bwMode="auto">
          <a:xfrm>
            <a:off x="2000250" y="3214688"/>
            <a:ext cx="1800225" cy="369887"/>
          </a:xfrm>
          <a:prstGeom prst="rect">
            <a:avLst/>
          </a:prstGeom>
          <a:noFill/>
          <a:ln w="9525">
            <a:noFill/>
            <a:miter lim="800000"/>
            <a:headEnd/>
            <a:tailEnd/>
          </a:ln>
        </p:spPr>
        <p:txBody>
          <a:bodyPr wrap="none">
            <a:spAutoFit/>
          </a:bodyPr>
          <a:lstStyle/>
          <a:p>
            <a:r>
              <a:rPr lang="en-US"/>
              <a:t>2 Glocoronic acid</a:t>
            </a:r>
          </a:p>
        </p:txBody>
      </p:sp>
      <p:cxnSp>
        <p:nvCxnSpPr>
          <p:cNvPr id="27" name="Curved Connector 26"/>
          <p:cNvCxnSpPr/>
          <p:nvPr/>
        </p:nvCxnSpPr>
        <p:spPr>
          <a:xfrm>
            <a:off x="3714750" y="3500438"/>
            <a:ext cx="642938" cy="285750"/>
          </a:xfrm>
          <a:prstGeom prst="curvedConnector3">
            <a:avLst>
              <a:gd name="adj1" fmla="val 61851"/>
            </a:avLst>
          </a:prstGeom>
          <a:ln>
            <a:tailEnd type="arrow"/>
          </a:ln>
        </p:spPr>
        <p:style>
          <a:lnRef idx="1">
            <a:schemeClr val="accent1"/>
          </a:lnRef>
          <a:fillRef idx="0">
            <a:schemeClr val="accent1"/>
          </a:fillRef>
          <a:effectRef idx="0">
            <a:schemeClr val="accent1"/>
          </a:effectRef>
          <a:fontRef idx="minor">
            <a:schemeClr val="tx1"/>
          </a:fontRef>
        </p:style>
      </p:cxnSp>
      <p:sp>
        <p:nvSpPr>
          <p:cNvPr id="17435" name="TextBox 35"/>
          <p:cNvSpPr txBox="1">
            <a:spLocks noChangeArrowheads="1"/>
          </p:cNvSpPr>
          <p:nvPr/>
        </p:nvSpPr>
        <p:spPr bwMode="auto">
          <a:xfrm>
            <a:off x="4429125" y="3357563"/>
            <a:ext cx="850900" cy="369887"/>
          </a:xfrm>
          <a:prstGeom prst="rect">
            <a:avLst/>
          </a:prstGeom>
          <a:solidFill>
            <a:srgbClr val="FFFF00"/>
          </a:solidFill>
          <a:ln w="9525">
            <a:noFill/>
            <a:miter lim="800000"/>
            <a:headEnd/>
            <a:tailEnd/>
          </a:ln>
        </p:spPr>
        <p:txBody>
          <a:bodyPr wrap="none">
            <a:spAutoFit/>
          </a:bodyPr>
          <a:lstStyle/>
          <a:p>
            <a:r>
              <a:rPr lang="en-US"/>
              <a:t>UDPGT</a:t>
            </a:r>
          </a:p>
        </p:txBody>
      </p:sp>
      <p:sp>
        <p:nvSpPr>
          <p:cNvPr id="17436" name="TextBox 38"/>
          <p:cNvSpPr txBox="1">
            <a:spLocks noChangeArrowheads="1"/>
          </p:cNvSpPr>
          <p:nvPr/>
        </p:nvSpPr>
        <p:spPr bwMode="auto">
          <a:xfrm>
            <a:off x="3795713" y="3998913"/>
            <a:ext cx="2305050" cy="369887"/>
          </a:xfrm>
          <a:prstGeom prst="rect">
            <a:avLst/>
          </a:prstGeom>
          <a:noFill/>
          <a:ln w="9525">
            <a:noFill/>
            <a:miter lim="800000"/>
            <a:headEnd/>
            <a:tailEnd/>
          </a:ln>
        </p:spPr>
        <p:txBody>
          <a:bodyPr wrap="none">
            <a:spAutoFit/>
          </a:bodyPr>
          <a:lstStyle/>
          <a:p>
            <a:r>
              <a:rPr lang="en-US"/>
              <a:t>Bilirubin diglocoronide</a:t>
            </a:r>
          </a:p>
        </p:txBody>
      </p:sp>
      <p:sp>
        <p:nvSpPr>
          <p:cNvPr id="41" name="Can 40"/>
          <p:cNvSpPr/>
          <p:nvPr/>
        </p:nvSpPr>
        <p:spPr>
          <a:xfrm rot="16200000">
            <a:off x="4214812" y="2500313"/>
            <a:ext cx="785813" cy="5500688"/>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5" name="Straight Arrow Connector 44"/>
          <p:cNvCxnSpPr/>
          <p:nvPr/>
        </p:nvCxnSpPr>
        <p:spPr>
          <a:xfrm rot="5400000">
            <a:off x="3785394" y="4715669"/>
            <a:ext cx="71437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439" name="TextBox 45"/>
          <p:cNvSpPr txBox="1">
            <a:spLocks noChangeArrowheads="1"/>
          </p:cNvSpPr>
          <p:nvPr/>
        </p:nvSpPr>
        <p:spPr bwMode="auto">
          <a:xfrm>
            <a:off x="3500438" y="5000625"/>
            <a:ext cx="1373187" cy="369888"/>
          </a:xfrm>
          <a:prstGeom prst="rect">
            <a:avLst/>
          </a:prstGeom>
          <a:noFill/>
          <a:ln w="9525">
            <a:noFill/>
            <a:miter lim="800000"/>
            <a:headEnd/>
            <a:tailEnd/>
          </a:ln>
        </p:spPr>
        <p:txBody>
          <a:bodyPr wrap="none">
            <a:spAutoFit/>
          </a:bodyPr>
          <a:lstStyle/>
          <a:p>
            <a:r>
              <a:rPr lang="en-US"/>
              <a:t>urobilinogen</a:t>
            </a:r>
          </a:p>
        </p:txBody>
      </p:sp>
      <p:sp>
        <p:nvSpPr>
          <p:cNvPr id="47" name="Right Brace 46"/>
          <p:cNvSpPr/>
          <p:nvPr/>
        </p:nvSpPr>
        <p:spPr>
          <a:xfrm rot="16200000">
            <a:off x="3929062" y="3429001"/>
            <a:ext cx="714375" cy="4286250"/>
          </a:xfrm>
          <a:prstGeom prst="rightBrace">
            <a:avLst>
              <a:gd name="adj1" fmla="val 10667"/>
              <a:gd name="adj2" fmla="val 46952"/>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7441" name="TextBox 47"/>
          <p:cNvSpPr txBox="1">
            <a:spLocks noChangeArrowheads="1"/>
          </p:cNvSpPr>
          <p:nvPr/>
        </p:nvSpPr>
        <p:spPr bwMode="auto">
          <a:xfrm>
            <a:off x="1643063" y="5929313"/>
            <a:ext cx="1158875" cy="369887"/>
          </a:xfrm>
          <a:prstGeom prst="rect">
            <a:avLst/>
          </a:prstGeom>
          <a:noFill/>
          <a:ln w="9525">
            <a:noFill/>
            <a:miter lim="800000"/>
            <a:headEnd/>
            <a:tailEnd/>
          </a:ln>
        </p:spPr>
        <p:txBody>
          <a:bodyPr wrap="none">
            <a:spAutoFit/>
          </a:bodyPr>
          <a:lstStyle/>
          <a:p>
            <a:r>
              <a:rPr lang="en-US"/>
              <a:t>stercobilin</a:t>
            </a:r>
          </a:p>
        </p:txBody>
      </p:sp>
      <p:sp>
        <p:nvSpPr>
          <p:cNvPr id="17442" name="TextBox 48"/>
          <p:cNvSpPr txBox="1">
            <a:spLocks noChangeArrowheads="1"/>
          </p:cNvSpPr>
          <p:nvPr/>
        </p:nvSpPr>
        <p:spPr bwMode="auto">
          <a:xfrm>
            <a:off x="5357813" y="5786438"/>
            <a:ext cx="2500312" cy="369887"/>
          </a:xfrm>
          <a:prstGeom prst="rect">
            <a:avLst/>
          </a:prstGeom>
          <a:noFill/>
          <a:ln w="9525">
            <a:noFill/>
            <a:miter lim="800000"/>
            <a:headEnd/>
            <a:tailEnd/>
          </a:ln>
        </p:spPr>
        <p:txBody>
          <a:bodyPr>
            <a:spAutoFit/>
          </a:bodyPr>
          <a:lstStyle/>
          <a:p>
            <a:r>
              <a:rPr lang="en-US"/>
              <a:t>Reabsorbed to blood</a:t>
            </a:r>
          </a:p>
        </p:txBody>
      </p:sp>
      <p:cxnSp>
        <p:nvCxnSpPr>
          <p:cNvPr id="56" name="Straight Connector 55"/>
          <p:cNvCxnSpPr/>
          <p:nvPr/>
        </p:nvCxnSpPr>
        <p:spPr>
          <a:xfrm rot="5400000">
            <a:off x="3821906" y="5679282"/>
            <a:ext cx="642937" cy="0"/>
          </a:xfrm>
          <a:prstGeom prst="line">
            <a:avLst/>
          </a:prstGeom>
        </p:spPr>
        <p:style>
          <a:lnRef idx="1">
            <a:schemeClr val="accent1"/>
          </a:lnRef>
          <a:fillRef idx="0">
            <a:schemeClr val="accent1"/>
          </a:fillRef>
          <a:effectRef idx="0">
            <a:schemeClr val="accent1"/>
          </a:effectRef>
          <a:fontRef idx="minor">
            <a:schemeClr val="tx1"/>
          </a:fontRef>
        </p:style>
      </p:cxnSp>
      <p:sp>
        <p:nvSpPr>
          <p:cNvPr id="17444" name="TextBox 57"/>
          <p:cNvSpPr txBox="1">
            <a:spLocks noChangeArrowheads="1"/>
          </p:cNvSpPr>
          <p:nvPr/>
        </p:nvSpPr>
        <p:spPr bwMode="auto">
          <a:xfrm>
            <a:off x="3357563" y="5934075"/>
            <a:ext cx="1643062" cy="923925"/>
          </a:xfrm>
          <a:prstGeom prst="rect">
            <a:avLst/>
          </a:prstGeom>
          <a:noFill/>
          <a:ln w="9525">
            <a:noFill/>
            <a:miter lim="800000"/>
            <a:headEnd/>
            <a:tailEnd/>
          </a:ln>
        </p:spPr>
        <p:txBody>
          <a:bodyPr>
            <a:spAutoFit/>
          </a:bodyPr>
          <a:lstStyle/>
          <a:p>
            <a:r>
              <a:rPr lang="en-US"/>
              <a:t>Absorbed back to liver by</a:t>
            </a:r>
          </a:p>
          <a:p>
            <a:r>
              <a:rPr lang="en-US"/>
              <a:t>E.H circulation</a:t>
            </a:r>
          </a:p>
        </p:txBody>
      </p:sp>
      <p:sp>
        <p:nvSpPr>
          <p:cNvPr id="2" name="Action Button: Return 1">
            <a:hlinkClick r:id="rId3" action="ppaction://hlinksldjump" highlightClick="1"/>
          </p:cNvPr>
          <p:cNvSpPr/>
          <p:nvPr/>
        </p:nvSpPr>
        <p:spPr>
          <a:xfrm>
            <a:off x="8215338" y="5857892"/>
            <a:ext cx="714380" cy="714380"/>
          </a:xfrm>
          <a:prstGeom prst="actionButtonReturn">
            <a:avLst/>
          </a:prstGeom>
          <a:effectLst>
            <a:outerShdw blurRad="50800" dist="38100" dir="2700000" algn="tl" rotWithShape="0">
              <a:prstClr val="black">
                <a:alpha val="40000"/>
              </a:prst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9" name="Straight Arrow Connector 48"/>
          <p:cNvCxnSpPr/>
          <p:nvPr/>
        </p:nvCxnSpPr>
        <p:spPr>
          <a:xfrm>
            <a:off x="3000364" y="2214554"/>
            <a:ext cx="928694" cy="5715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8" name="Straight Arrow Connector 57"/>
          <p:cNvCxnSpPr/>
          <p:nvPr/>
        </p:nvCxnSpPr>
        <p:spPr>
          <a:xfrm rot="10800000" flipV="1">
            <a:off x="4143372" y="2143116"/>
            <a:ext cx="1214446" cy="5715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9" name="Rectangle 58"/>
          <p:cNvSpPr/>
          <p:nvPr/>
        </p:nvSpPr>
        <p:spPr>
          <a:xfrm>
            <a:off x="500034" y="1643050"/>
            <a:ext cx="2857488" cy="1015663"/>
          </a:xfrm>
          <a:prstGeom prst="rect">
            <a:avLst/>
          </a:prstGeom>
        </p:spPr>
        <p:txBody>
          <a:bodyPr wrap="square">
            <a:spAutoFit/>
          </a:bodyPr>
          <a:lstStyle/>
          <a:p>
            <a:r>
              <a:rPr lang="en-US" sz="2000" dirty="0" smtClean="0"/>
              <a:t>factors that reduce the retention of </a:t>
            </a:r>
            <a:r>
              <a:rPr lang="en-US" sz="2000" dirty="0" err="1" smtClean="0"/>
              <a:t>bilirubin</a:t>
            </a:r>
            <a:r>
              <a:rPr lang="en-US" sz="2000" dirty="0" smtClean="0"/>
              <a:t> in the circulation</a:t>
            </a:r>
            <a:endParaRPr lang="en-US" sz="2000" dirty="0"/>
          </a:p>
        </p:txBody>
      </p:sp>
      <p:sp>
        <p:nvSpPr>
          <p:cNvPr id="64" name="Rounded Rectangle 63"/>
          <p:cNvSpPr/>
          <p:nvPr/>
        </p:nvSpPr>
        <p:spPr>
          <a:xfrm>
            <a:off x="2571736" y="0"/>
            <a:ext cx="3429024" cy="17144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5. Factors that increase the toxic effects of elevated serum levels of </a:t>
            </a:r>
            <a:r>
              <a:rPr lang="en-US" dirty="0" err="1" smtClean="0"/>
              <a:t>unconjugated</a:t>
            </a:r>
            <a:r>
              <a:rPr lang="en-US" dirty="0" smtClean="0"/>
              <a:t> </a:t>
            </a:r>
            <a:r>
              <a:rPr lang="en-US" dirty="0" err="1" smtClean="0"/>
              <a:t>bilirubin</a:t>
            </a:r>
            <a:r>
              <a:rPr lang="en-US" dirty="0" smtClean="0"/>
              <a:t>  </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3768" y="928670"/>
            <a:ext cx="6408712" cy="5645168"/>
          </a:xfrm>
        </p:spPr>
        <p:txBody>
          <a:bodyPr rtlCol="0">
            <a:normAutofit/>
          </a:bodyPr>
          <a:lstStyle/>
          <a:p>
            <a:pPr marL="365760" indent="-256032" fontAlgn="auto">
              <a:spcAft>
                <a:spcPts val="0"/>
              </a:spcAft>
              <a:buClr>
                <a:schemeClr val="accent3"/>
              </a:buClr>
              <a:buFont typeface="Arial" pitchFamily="34" charset="0"/>
              <a:buChar char="•"/>
              <a:defRPr/>
            </a:pPr>
            <a:r>
              <a:rPr lang="en-US" dirty="0"/>
              <a:t>the permeability of the blood</a:t>
            </a:r>
            <a:r>
              <a:rPr lang="ar-SA" dirty="0"/>
              <a:t>-</a:t>
            </a:r>
            <a:r>
              <a:rPr lang="en-US" dirty="0"/>
              <a:t>brain </a:t>
            </a:r>
            <a:r>
              <a:rPr lang="en-US" dirty="0" smtClean="0"/>
              <a:t>barrier</a:t>
            </a:r>
            <a:r>
              <a:rPr lang="en-US" dirty="0"/>
              <a:t> neuronal susceptibility to injury, all of which are adversely influenced by asphyxia, prematurity, </a:t>
            </a:r>
            <a:r>
              <a:rPr lang="en-US" dirty="0" err="1"/>
              <a:t>hyperosmolality</a:t>
            </a:r>
            <a:r>
              <a:rPr lang="en-US" dirty="0"/>
              <a:t>, and infection</a:t>
            </a:r>
            <a:r>
              <a:rPr lang="ar-SA" dirty="0"/>
              <a:t>. </a:t>
            </a:r>
            <a:endParaRPr lang="en-US" dirty="0" smtClean="0"/>
          </a:p>
          <a:p>
            <a:pPr marL="365760" indent="-256032" fontAlgn="auto">
              <a:spcAft>
                <a:spcPts val="0"/>
              </a:spcAft>
              <a:buClr>
                <a:schemeClr val="accent3"/>
              </a:buClr>
              <a:defRPr/>
            </a:pPr>
            <a:r>
              <a:rPr lang="ar-SA" dirty="0" smtClean="0"/>
              <a:t> </a:t>
            </a:r>
            <a:r>
              <a:rPr lang="en-US" dirty="0"/>
              <a:t>Early and frequent feeding decreases whereas breast</a:t>
            </a:r>
            <a:r>
              <a:rPr lang="ar-SA" dirty="0"/>
              <a:t>-</a:t>
            </a:r>
            <a:r>
              <a:rPr lang="en-US" dirty="0"/>
              <a:t>feeding and dehydration increase serum levels of </a:t>
            </a:r>
            <a:r>
              <a:rPr lang="en-US" dirty="0" smtClean="0"/>
              <a:t>bilirubin</a:t>
            </a:r>
          </a:p>
          <a:p>
            <a:pPr marL="365760" indent="-256032" fontAlgn="auto">
              <a:spcAft>
                <a:spcPts val="0"/>
              </a:spcAft>
              <a:buClr>
                <a:schemeClr val="accent3"/>
              </a:buClr>
              <a:buFont typeface="Arial" pitchFamily="34" charset="0"/>
              <a:buChar char="•"/>
              <a:defRPr/>
            </a:pPr>
            <a:r>
              <a:rPr lang="en-US" b="1" dirty="0" smtClean="0"/>
              <a:t> </a:t>
            </a:r>
            <a:r>
              <a:rPr lang="en-US" b="1" dirty="0"/>
              <a:t> </a:t>
            </a:r>
            <a:r>
              <a:rPr lang="en-US" dirty="0"/>
              <a:t> The neonatal production rate of bilirubin is 6–8 mg</a:t>
            </a:r>
            <a:r>
              <a:rPr lang="ar-SA" dirty="0"/>
              <a:t>/</a:t>
            </a:r>
            <a:r>
              <a:rPr lang="en-US" dirty="0"/>
              <a:t>kg</a:t>
            </a:r>
            <a:r>
              <a:rPr lang="ar-SA" dirty="0"/>
              <a:t>/</a:t>
            </a:r>
            <a:r>
              <a:rPr lang="en-US" dirty="0"/>
              <a:t>24 </a:t>
            </a:r>
            <a:r>
              <a:rPr lang="en-US" dirty="0" err="1"/>
              <a:t>hr</a:t>
            </a:r>
            <a:r>
              <a:rPr lang="en-US" dirty="0"/>
              <a:t> </a:t>
            </a:r>
            <a:r>
              <a:rPr lang="ar-SA" dirty="0"/>
              <a:t>(</a:t>
            </a:r>
            <a:r>
              <a:rPr lang="en-US" dirty="0"/>
              <a:t>in contrast to 3–4 mg</a:t>
            </a:r>
            <a:r>
              <a:rPr lang="ar-SA" dirty="0"/>
              <a:t>/</a:t>
            </a:r>
            <a:r>
              <a:rPr lang="en-US" dirty="0"/>
              <a:t>kg</a:t>
            </a:r>
            <a:r>
              <a:rPr lang="ar-SA" dirty="0"/>
              <a:t>/</a:t>
            </a:r>
            <a:r>
              <a:rPr lang="en-US" dirty="0"/>
              <a:t>24 </a:t>
            </a:r>
            <a:r>
              <a:rPr lang="en-US" dirty="0" err="1"/>
              <a:t>hr</a:t>
            </a:r>
            <a:r>
              <a:rPr lang="en-US" dirty="0"/>
              <a:t> in adults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1800" y="1052736"/>
            <a:ext cx="6059016" cy="6457206"/>
          </a:xfrm>
        </p:spPr>
        <p:txBody>
          <a:bodyPr/>
          <a:lstStyle/>
          <a:p>
            <a:pPr marL="365760" indent="-256032" fontAlgn="auto">
              <a:spcAft>
                <a:spcPts val="0"/>
              </a:spcAft>
              <a:buClr>
                <a:schemeClr val="accent3"/>
              </a:buClr>
              <a:buFont typeface="Arial" pitchFamily="34" charset="0"/>
              <a:buChar char="•"/>
              <a:defRPr/>
            </a:pPr>
            <a:r>
              <a:rPr lang="ar-SA" dirty="0" smtClean="0"/>
              <a:t> </a:t>
            </a:r>
            <a:r>
              <a:rPr lang="en-US" dirty="0" smtClean="0"/>
              <a:t>Delay in passage of meconium, which contains 1 mg bilirubin </a:t>
            </a:r>
            <a:r>
              <a:rPr lang="ar-SA" dirty="0" smtClean="0"/>
              <a:t>/</a:t>
            </a:r>
            <a:r>
              <a:rPr lang="en-US" dirty="0" err="1" smtClean="0"/>
              <a:t>dL</a:t>
            </a:r>
            <a:r>
              <a:rPr lang="en-US" dirty="0" smtClean="0"/>
              <a:t>, may contribute to jaundice by </a:t>
            </a:r>
            <a:r>
              <a:rPr lang="en-US" dirty="0" err="1" smtClean="0"/>
              <a:t>enterohepatic</a:t>
            </a:r>
            <a:r>
              <a:rPr lang="en-US" dirty="0" smtClean="0"/>
              <a:t> circulation after </a:t>
            </a:r>
            <a:r>
              <a:rPr lang="en-US" dirty="0" err="1" smtClean="0"/>
              <a:t>deconjugation</a:t>
            </a:r>
            <a:r>
              <a:rPr lang="en-US" dirty="0" smtClean="0"/>
              <a:t> by intestinal </a:t>
            </a:r>
            <a:r>
              <a:rPr lang="en-US" dirty="0" err="1" smtClean="0"/>
              <a:t>glucuronidase</a:t>
            </a:r>
            <a:r>
              <a:rPr lang="en-US" dirty="0" smtClean="0"/>
              <a:t> </a:t>
            </a:r>
            <a:r>
              <a:rPr lang="ar-SA" dirty="0" smtClean="0"/>
              <a:t>(</a:t>
            </a:r>
            <a:endParaRPr lang="en-US" dirty="0" smtClean="0"/>
          </a:p>
          <a:p>
            <a:pPr marL="365760" indent="-256032" fontAlgn="auto">
              <a:spcAft>
                <a:spcPts val="0"/>
              </a:spcAft>
              <a:buClr>
                <a:schemeClr val="accent3"/>
              </a:buClr>
              <a:buFont typeface="Arial" pitchFamily="34" charset="0"/>
              <a:buChar char="•"/>
              <a:defRPr/>
            </a:pPr>
            <a:r>
              <a:rPr lang="en-US" dirty="0" smtClean="0"/>
              <a:t>Drugs such as oxytocin and chemicals used in the nursery such as phenolic detergents may also produce unconjugated </a:t>
            </a:r>
            <a:r>
              <a:rPr lang="en-US" dirty="0" err="1" smtClean="0"/>
              <a:t>hyperbilirubinemia</a:t>
            </a:r>
            <a:endParaRPr lang="en-US" dirty="0" smtClean="0"/>
          </a:p>
          <a:p>
            <a:pPr marL="365760" indent="-256032" fontAlgn="auto">
              <a:spcAft>
                <a:spcPts val="0"/>
              </a:spcAft>
              <a:buClr>
                <a:schemeClr val="accent3"/>
              </a:buClr>
              <a:buFont typeface="Arial" pitchFamily="34" charset="0"/>
              <a:buChar char="•"/>
              <a:defRPr/>
            </a:pPr>
            <a:endParaRPr lang="en-US" dirty="0" smtClean="0"/>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6286512" y="1214422"/>
            <a:ext cx="2428860" cy="36433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SA" dirty="0" smtClean="0"/>
              <a:t>. </a:t>
            </a:r>
            <a:r>
              <a:rPr lang="en-US" dirty="0" smtClean="0"/>
              <a:t>Delay in passage of </a:t>
            </a:r>
            <a:r>
              <a:rPr lang="en-US" dirty="0" err="1" smtClean="0"/>
              <a:t>meconium</a:t>
            </a:r>
            <a:r>
              <a:rPr lang="en-US" dirty="0" smtClean="0"/>
              <a:t>, which contains 1 mg </a:t>
            </a:r>
            <a:r>
              <a:rPr lang="en-US" dirty="0" err="1" smtClean="0"/>
              <a:t>bilirubin</a:t>
            </a:r>
            <a:r>
              <a:rPr lang="ar-SA" dirty="0" smtClean="0"/>
              <a:t>/</a:t>
            </a:r>
            <a:r>
              <a:rPr lang="en-US" dirty="0" err="1" smtClean="0"/>
              <a:t>dL</a:t>
            </a:r>
            <a:r>
              <a:rPr lang="en-US" dirty="0" smtClean="0"/>
              <a:t>, may contribute to jaundice by </a:t>
            </a:r>
            <a:r>
              <a:rPr lang="en-US" dirty="0" err="1" smtClean="0"/>
              <a:t>enterohepatic</a:t>
            </a:r>
            <a:r>
              <a:rPr lang="en-US" dirty="0" smtClean="0"/>
              <a:t> circulation after </a:t>
            </a:r>
            <a:r>
              <a:rPr lang="en-US" dirty="0" err="1" smtClean="0"/>
              <a:t>deconjugation</a:t>
            </a:r>
            <a:r>
              <a:rPr lang="en-US" dirty="0" smtClean="0"/>
              <a:t> by intestinal </a:t>
            </a:r>
            <a:r>
              <a:rPr lang="en-US" dirty="0" err="1" smtClean="0"/>
              <a:t>glucuronidase</a:t>
            </a:r>
            <a:r>
              <a:rPr lang="en-US" dirty="0" smtClean="0"/>
              <a:t> </a:t>
            </a:r>
            <a:endParaRPr lang="en-US" dirty="0"/>
          </a:p>
        </p:txBody>
      </p:sp>
      <p:sp>
        <p:nvSpPr>
          <p:cNvPr id="40" name="Teardrop 39"/>
          <p:cNvSpPr/>
          <p:nvPr/>
        </p:nvSpPr>
        <p:spPr>
          <a:xfrm>
            <a:off x="4000500" y="4357688"/>
            <a:ext cx="214313" cy="571500"/>
          </a:xfrm>
          <a:prstGeom prst="teardrop">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9" name="TextBox 3"/>
          <p:cNvSpPr txBox="1">
            <a:spLocks noChangeArrowheads="1"/>
          </p:cNvSpPr>
          <p:nvPr/>
        </p:nvSpPr>
        <p:spPr bwMode="auto">
          <a:xfrm>
            <a:off x="3786188" y="0"/>
            <a:ext cx="454025" cy="369888"/>
          </a:xfrm>
          <a:prstGeom prst="rect">
            <a:avLst/>
          </a:prstGeom>
          <a:noFill/>
          <a:ln w="9525">
            <a:noFill/>
            <a:miter lim="800000"/>
            <a:headEnd/>
            <a:tailEnd/>
          </a:ln>
        </p:spPr>
        <p:txBody>
          <a:bodyPr wrap="none">
            <a:spAutoFit/>
          </a:bodyPr>
          <a:lstStyle/>
          <a:p>
            <a:r>
              <a:rPr lang="en-US"/>
              <a:t>HB</a:t>
            </a:r>
          </a:p>
        </p:txBody>
      </p:sp>
      <p:cxnSp>
        <p:nvCxnSpPr>
          <p:cNvPr id="6" name="Straight Arrow Connector 5"/>
          <p:cNvCxnSpPr/>
          <p:nvPr/>
        </p:nvCxnSpPr>
        <p:spPr>
          <a:xfrm rot="5400000">
            <a:off x="4399756" y="1243807"/>
            <a:ext cx="642937" cy="12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ight Brace 6"/>
          <p:cNvSpPr/>
          <p:nvPr/>
        </p:nvSpPr>
        <p:spPr>
          <a:xfrm rot="16200000">
            <a:off x="3821906" y="-107156"/>
            <a:ext cx="500063" cy="1285875"/>
          </a:xfrm>
          <a:prstGeom prst="rightBrace">
            <a:avLst>
              <a:gd name="adj1" fmla="val 3450"/>
              <a:gd name="adj2" fmla="val 45975"/>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7422" name="TextBox 7"/>
          <p:cNvSpPr txBox="1">
            <a:spLocks noChangeArrowheads="1"/>
          </p:cNvSpPr>
          <p:nvPr/>
        </p:nvSpPr>
        <p:spPr bwMode="auto">
          <a:xfrm>
            <a:off x="3092450" y="701675"/>
            <a:ext cx="765175" cy="369888"/>
          </a:xfrm>
          <a:prstGeom prst="rect">
            <a:avLst/>
          </a:prstGeom>
          <a:noFill/>
          <a:ln w="9525">
            <a:noFill/>
            <a:miter lim="800000"/>
            <a:headEnd/>
            <a:tailEnd/>
          </a:ln>
        </p:spPr>
        <p:txBody>
          <a:bodyPr wrap="none">
            <a:spAutoFit/>
          </a:bodyPr>
          <a:lstStyle/>
          <a:p>
            <a:r>
              <a:rPr lang="en-US"/>
              <a:t>globin</a:t>
            </a:r>
          </a:p>
        </p:txBody>
      </p:sp>
      <p:sp>
        <p:nvSpPr>
          <p:cNvPr id="17423" name="TextBox 8"/>
          <p:cNvSpPr txBox="1">
            <a:spLocks noChangeArrowheads="1"/>
          </p:cNvSpPr>
          <p:nvPr/>
        </p:nvSpPr>
        <p:spPr bwMode="auto">
          <a:xfrm>
            <a:off x="4357688" y="642938"/>
            <a:ext cx="1643062" cy="369887"/>
          </a:xfrm>
          <a:prstGeom prst="rect">
            <a:avLst/>
          </a:prstGeom>
          <a:noFill/>
          <a:ln w="9525">
            <a:noFill/>
            <a:miter lim="800000"/>
            <a:headEnd/>
            <a:tailEnd/>
          </a:ln>
        </p:spPr>
        <p:txBody>
          <a:bodyPr>
            <a:spAutoFit/>
          </a:bodyPr>
          <a:lstStyle/>
          <a:p>
            <a:r>
              <a:rPr lang="en-US"/>
              <a:t>heme</a:t>
            </a:r>
          </a:p>
        </p:txBody>
      </p:sp>
      <p:sp>
        <p:nvSpPr>
          <p:cNvPr id="17424" name="TextBox 9"/>
          <p:cNvSpPr txBox="1">
            <a:spLocks noChangeArrowheads="1"/>
          </p:cNvSpPr>
          <p:nvPr/>
        </p:nvSpPr>
        <p:spPr bwMode="auto">
          <a:xfrm>
            <a:off x="4286250" y="1500188"/>
            <a:ext cx="1055688" cy="369887"/>
          </a:xfrm>
          <a:prstGeom prst="rect">
            <a:avLst/>
          </a:prstGeom>
          <a:noFill/>
          <a:ln w="9525">
            <a:noFill/>
            <a:miter lim="800000"/>
            <a:headEnd/>
            <a:tailEnd/>
          </a:ln>
        </p:spPr>
        <p:txBody>
          <a:bodyPr wrap="none">
            <a:spAutoFit/>
          </a:bodyPr>
          <a:lstStyle/>
          <a:p>
            <a:r>
              <a:rPr lang="en-US" dirty="0" err="1"/>
              <a:t>biliverdin</a:t>
            </a:r>
            <a:endParaRPr lang="en-US" dirty="0"/>
          </a:p>
        </p:txBody>
      </p:sp>
      <p:cxnSp>
        <p:nvCxnSpPr>
          <p:cNvPr id="13" name="Curved Connector 12"/>
          <p:cNvCxnSpPr/>
          <p:nvPr/>
        </p:nvCxnSpPr>
        <p:spPr>
          <a:xfrm rot="10800000" flipV="1">
            <a:off x="4143375" y="1143000"/>
            <a:ext cx="571500" cy="142875"/>
          </a:xfrm>
          <a:prstGeom prst="curvedConnector3">
            <a:avLst>
              <a:gd name="adj1" fmla="val 43962"/>
            </a:avLst>
          </a:prstGeom>
          <a:ln>
            <a:tailEnd type="arrow"/>
          </a:ln>
        </p:spPr>
        <p:style>
          <a:lnRef idx="1">
            <a:schemeClr val="accent1"/>
          </a:lnRef>
          <a:fillRef idx="0">
            <a:schemeClr val="accent1"/>
          </a:fillRef>
          <a:effectRef idx="0">
            <a:schemeClr val="accent1"/>
          </a:effectRef>
          <a:fontRef idx="minor">
            <a:schemeClr val="tx1"/>
          </a:fontRef>
        </p:style>
      </p:cxnSp>
      <p:sp>
        <p:nvSpPr>
          <p:cNvPr id="17426" name="TextBox 14"/>
          <p:cNvSpPr txBox="1">
            <a:spLocks noChangeArrowheads="1"/>
          </p:cNvSpPr>
          <p:nvPr/>
        </p:nvSpPr>
        <p:spPr bwMode="auto">
          <a:xfrm>
            <a:off x="3714750" y="1214438"/>
            <a:ext cx="557213" cy="369887"/>
          </a:xfrm>
          <a:prstGeom prst="rect">
            <a:avLst/>
          </a:prstGeom>
          <a:noFill/>
          <a:ln w="9525">
            <a:noFill/>
            <a:miter lim="800000"/>
            <a:headEnd/>
            <a:tailEnd/>
          </a:ln>
        </p:spPr>
        <p:txBody>
          <a:bodyPr wrap="none">
            <a:spAutoFit/>
          </a:bodyPr>
          <a:lstStyle/>
          <a:p>
            <a:r>
              <a:rPr lang="en-US"/>
              <a:t>iron</a:t>
            </a:r>
          </a:p>
        </p:txBody>
      </p:sp>
      <p:cxnSp>
        <p:nvCxnSpPr>
          <p:cNvPr id="17" name="Straight Arrow Connector 16"/>
          <p:cNvCxnSpPr>
            <a:stCxn id="17424" idx="2"/>
          </p:cNvCxnSpPr>
          <p:nvPr/>
        </p:nvCxnSpPr>
        <p:spPr>
          <a:xfrm rot="5400000">
            <a:off x="4521201" y="2135187"/>
            <a:ext cx="558800" cy="28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428" name="TextBox 17"/>
          <p:cNvSpPr txBox="1">
            <a:spLocks noChangeArrowheads="1"/>
          </p:cNvSpPr>
          <p:nvPr/>
        </p:nvSpPr>
        <p:spPr bwMode="auto">
          <a:xfrm>
            <a:off x="3428992" y="2285992"/>
            <a:ext cx="2327275" cy="369888"/>
          </a:xfrm>
          <a:prstGeom prst="rect">
            <a:avLst/>
          </a:prstGeom>
          <a:noFill/>
          <a:ln w="9525">
            <a:noFill/>
            <a:miter lim="800000"/>
            <a:headEnd/>
            <a:tailEnd/>
          </a:ln>
        </p:spPr>
        <p:txBody>
          <a:bodyPr wrap="none">
            <a:spAutoFit/>
          </a:bodyPr>
          <a:lstStyle/>
          <a:p>
            <a:r>
              <a:rPr lang="en-US" dirty="0" err="1"/>
              <a:t>Unconjugated</a:t>
            </a:r>
            <a:r>
              <a:rPr lang="en-US" dirty="0"/>
              <a:t> </a:t>
            </a:r>
            <a:r>
              <a:rPr lang="en-US" dirty="0" err="1"/>
              <a:t>bilirubin</a:t>
            </a:r>
            <a:endParaRPr lang="en-US" dirty="0"/>
          </a:p>
        </p:txBody>
      </p:sp>
      <p:cxnSp>
        <p:nvCxnSpPr>
          <p:cNvPr id="20" name="Straight Arrow Connector 19"/>
          <p:cNvCxnSpPr/>
          <p:nvPr/>
        </p:nvCxnSpPr>
        <p:spPr>
          <a:xfrm rot="5400000">
            <a:off x="4037013" y="3178175"/>
            <a:ext cx="1214437" cy="144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Plus 20"/>
          <p:cNvSpPr/>
          <p:nvPr/>
        </p:nvSpPr>
        <p:spPr>
          <a:xfrm>
            <a:off x="4214813" y="2786063"/>
            <a:ext cx="285750" cy="2857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31" name="TextBox 21"/>
          <p:cNvSpPr txBox="1">
            <a:spLocks noChangeArrowheads="1"/>
          </p:cNvSpPr>
          <p:nvPr/>
        </p:nvSpPr>
        <p:spPr bwMode="auto">
          <a:xfrm flipH="1">
            <a:off x="3214688" y="2714625"/>
            <a:ext cx="1000125" cy="369888"/>
          </a:xfrm>
          <a:prstGeom prst="rect">
            <a:avLst/>
          </a:prstGeom>
          <a:solidFill>
            <a:srgbClr val="FFFF00"/>
          </a:solidFill>
          <a:ln w="9525">
            <a:noFill/>
            <a:miter lim="800000"/>
            <a:headEnd/>
            <a:tailEnd/>
          </a:ln>
        </p:spPr>
        <p:txBody>
          <a:bodyPr>
            <a:spAutoFit/>
          </a:bodyPr>
          <a:lstStyle/>
          <a:p>
            <a:r>
              <a:rPr lang="en-US"/>
              <a:t>albumin</a:t>
            </a:r>
          </a:p>
        </p:txBody>
      </p:sp>
      <p:sp>
        <p:nvSpPr>
          <p:cNvPr id="24" name="Right Triangle 23"/>
          <p:cNvSpPr/>
          <p:nvPr/>
        </p:nvSpPr>
        <p:spPr>
          <a:xfrm rot="8160557">
            <a:off x="3373438" y="3681413"/>
            <a:ext cx="2074862" cy="1295400"/>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33" name="TextBox 24"/>
          <p:cNvSpPr txBox="1">
            <a:spLocks noChangeArrowheads="1"/>
          </p:cNvSpPr>
          <p:nvPr/>
        </p:nvSpPr>
        <p:spPr bwMode="auto">
          <a:xfrm>
            <a:off x="2000250" y="3214688"/>
            <a:ext cx="1800225" cy="369887"/>
          </a:xfrm>
          <a:prstGeom prst="rect">
            <a:avLst/>
          </a:prstGeom>
          <a:noFill/>
          <a:ln w="9525">
            <a:noFill/>
            <a:miter lim="800000"/>
            <a:headEnd/>
            <a:tailEnd/>
          </a:ln>
        </p:spPr>
        <p:txBody>
          <a:bodyPr wrap="none">
            <a:spAutoFit/>
          </a:bodyPr>
          <a:lstStyle/>
          <a:p>
            <a:r>
              <a:rPr lang="en-US"/>
              <a:t>2 Glocoronic acid</a:t>
            </a:r>
          </a:p>
        </p:txBody>
      </p:sp>
      <p:cxnSp>
        <p:nvCxnSpPr>
          <p:cNvPr id="27" name="Curved Connector 26"/>
          <p:cNvCxnSpPr/>
          <p:nvPr/>
        </p:nvCxnSpPr>
        <p:spPr>
          <a:xfrm>
            <a:off x="3714750" y="3500438"/>
            <a:ext cx="642938" cy="285750"/>
          </a:xfrm>
          <a:prstGeom prst="curvedConnector3">
            <a:avLst>
              <a:gd name="adj1" fmla="val 61851"/>
            </a:avLst>
          </a:prstGeom>
          <a:ln>
            <a:tailEnd type="arrow"/>
          </a:ln>
        </p:spPr>
        <p:style>
          <a:lnRef idx="1">
            <a:schemeClr val="accent1"/>
          </a:lnRef>
          <a:fillRef idx="0">
            <a:schemeClr val="accent1"/>
          </a:fillRef>
          <a:effectRef idx="0">
            <a:schemeClr val="accent1"/>
          </a:effectRef>
          <a:fontRef idx="minor">
            <a:schemeClr val="tx1"/>
          </a:fontRef>
        </p:style>
      </p:cxnSp>
      <p:sp>
        <p:nvSpPr>
          <p:cNvPr id="17435" name="TextBox 35"/>
          <p:cNvSpPr txBox="1">
            <a:spLocks noChangeArrowheads="1"/>
          </p:cNvSpPr>
          <p:nvPr/>
        </p:nvSpPr>
        <p:spPr bwMode="auto">
          <a:xfrm>
            <a:off x="4429125" y="3357563"/>
            <a:ext cx="850900" cy="369887"/>
          </a:xfrm>
          <a:prstGeom prst="rect">
            <a:avLst/>
          </a:prstGeom>
          <a:solidFill>
            <a:srgbClr val="FFFF00"/>
          </a:solidFill>
          <a:ln w="9525">
            <a:noFill/>
            <a:miter lim="800000"/>
            <a:headEnd/>
            <a:tailEnd/>
          </a:ln>
        </p:spPr>
        <p:txBody>
          <a:bodyPr wrap="none">
            <a:spAutoFit/>
          </a:bodyPr>
          <a:lstStyle/>
          <a:p>
            <a:r>
              <a:rPr lang="en-US"/>
              <a:t>UDPGT</a:t>
            </a:r>
          </a:p>
        </p:txBody>
      </p:sp>
      <p:sp>
        <p:nvSpPr>
          <p:cNvPr id="17436" name="TextBox 38"/>
          <p:cNvSpPr txBox="1">
            <a:spLocks noChangeArrowheads="1"/>
          </p:cNvSpPr>
          <p:nvPr/>
        </p:nvSpPr>
        <p:spPr bwMode="auto">
          <a:xfrm>
            <a:off x="3795713" y="3998913"/>
            <a:ext cx="2305050" cy="369887"/>
          </a:xfrm>
          <a:prstGeom prst="rect">
            <a:avLst/>
          </a:prstGeom>
          <a:noFill/>
          <a:ln w="9525">
            <a:noFill/>
            <a:miter lim="800000"/>
            <a:headEnd/>
            <a:tailEnd/>
          </a:ln>
        </p:spPr>
        <p:txBody>
          <a:bodyPr wrap="none">
            <a:spAutoFit/>
          </a:bodyPr>
          <a:lstStyle/>
          <a:p>
            <a:r>
              <a:rPr lang="en-US"/>
              <a:t>Bilirubin diglocoronide</a:t>
            </a:r>
          </a:p>
        </p:txBody>
      </p:sp>
      <p:sp>
        <p:nvSpPr>
          <p:cNvPr id="41" name="Can 40"/>
          <p:cNvSpPr/>
          <p:nvPr/>
        </p:nvSpPr>
        <p:spPr>
          <a:xfrm rot="16200000">
            <a:off x="4214812" y="2500313"/>
            <a:ext cx="785813" cy="5500688"/>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5" name="Straight Arrow Connector 44"/>
          <p:cNvCxnSpPr/>
          <p:nvPr/>
        </p:nvCxnSpPr>
        <p:spPr>
          <a:xfrm rot="5400000">
            <a:off x="3785394" y="4715669"/>
            <a:ext cx="71437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439" name="TextBox 45"/>
          <p:cNvSpPr txBox="1">
            <a:spLocks noChangeArrowheads="1"/>
          </p:cNvSpPr>
          <p:nvPr/>
        </p:nvSpPr>
        <p:spPr bwMode="auto">
          <a:xfrm>
            <a:off x="3500438" y="5000625"/>
            <a:ext cx="1373187" cy="369888"/>
          </a:xfrm>
          <a:prstGeom prst="rect">
            <a:avLst/>
          </a:prstGeom>
          <a:noFill/>
          <a:ln w="9525">
            <a:noFill/>
            <a:miter lim="800000"/>
            <a:headEnd/>
            <a:tailEnd/>
          </a:ln>
        </p:spPr>
        <p:txBody>
          <a:bodyPr wrap="none">
            <a:spAutoFit/>
          </a:bodyPr>
          <a:lstStyle/>
          <a:p>
            <a:r>
              <a:rPr lang="en-US"/>
              <a:t>urobilinogen</a:t>
            </a:r>
          </a:p>
        </p:txBody>
      </p:sp>
      <p:sp>
        <p:nvSpPr>
          <p:cNvPr id="47" name="Right Brace 46"/>
          <p:cNvSpPr/>
          <p:nvPr/>
        </p:nvSpPr>
        <p:spPr>
          <a:xfrm rot="16200000">
            <a:off x="3929062" y="3429001"/>
            <a:ext cx="714375" cy="4286250"/>
          </a:xfrm>
          <a:prstGeom prst="rightBrace">
            <a:avLst>
              <a:gd name="adj1" fmla="val 10667"/>
              <a:gd name="adj2" fmla="val 46952"/>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7441" name="TextBox 47"/>
          <p:cNvSpPr txBox="1">
            <a:spLocks noChangeArrowheads="1"/>
          </p:cNvSpPr>
          <p:nvPr/>
        </p:nvSpPr>
        <p:spPr bwMode="auto">
          <a:xfrm>
            <a:off x="1643063" y="5929313"/>
            <a:ext cx="1158875" cy="369887"/>
          </a:xfrm>
          <a:prstGeom prst="rect">
            <a:avLst/>
          </a:prstGeom>
          <a:noFill/>
          <a:ln w="9525">
            <a:noFill/>
            <a:miter lim="800000"/>
            <a:headEnd/>
            <a:tailEnd/>
          </a:ln>
        </p:spPr>
        <p:txBody>
          <a:bodyPr wrap="none">
            <a:spAutoFit/>
          </a:bodyPr>
          <a:lstStyle/>
          <a:p>
            <a:r>
              <a:rPr lang="en-US"/>
              <a:t>stercobilin</a:t>
            </a:r>
          </a:p>
        </p:txBody>
      </p:sp>
      <p:sp>
        <p:nvSpPr>
          <p:cNvPr id="17442" name="TextBox 48"/>
          <p:cNvSpPr txBox="1">
            <a:spLocks noChangeArrowheads="1"/>
          </p:cNvSpPr>
          <p:nvPr/>
        </p:nvSpPr>
        <p:spPr bwMode="auto">
          <a:xfrm>
            <a:off x="5357813" y="5786438"/>
            <a:ext cx="2500312" cy="369887"/>
          </a:xfrm>
          <a:prstGeom prst="rect">
            <a:avLst/>
          </a:prstGeom>
          <a:noFill/>
          <a:ln w="9525">
            <a:noFill/>
            <a:miter lim="800000"/>
            <a:headEnd/>
            <a:tailEnd/>
          </a:ln>
        </p:spPr>
        <p:txBody>
          <a:bodyPr>
            <a:spAutoFit/>
          </a:bodyPr>
          <a:lstStyle/>
          <a:p>
            <a:r>
              <a:rPr lang="en-US"/>
              <a:t>Reabsorbed to blood</a:t>
            </a:r>
          </a:p>
        </p:txBody>
      </p:sp>
      <p:cxnSp>
        <p:nvCxnSpPr>
          <p:cNvPr id="56" name="Straight Connector 55"/>
          <p:cNvCxnSpPr/>
          <p:nvPr/>
        </p:nvCxnSpPr>
        <p:spPr>
          <a:xfrm rot="5400000">
            <a:off x="3821906" y="5679282"/>
            <a:ext cx="642937" cy="0"/>
          </a:xfrm>
          <a:prstGeom prst="line">
            <a:avLst/>
          </a:prstGeom>
        </p:spPr>
        <p:style>
          <a:lnRef idx="1">
            <a:schemeClr val="accent1"/>
          </a:lnRef>
          <a:fillRef idx="0">
            <a:schemeClr val="accent1"/>
          </a:fillRef>
          <a:effectRef idx="0">
            <a:schemeClr val="accent1"/>
          </a:effectRef>
          <a:fontRef idx="minor">
            <a:schemeClr val="tx1"/>
          </a:fontRef>
        </p:style>
      </p:cxnSp>
      <p:sp>
        <p:nvSpPr>
          <p:cNvPr id="17444" name="TextBox 57"/>
          <p:cNvSpPr txBox="1">
            <a:spLocks noChangeArrowheads="1"/>
          </p:cNvSpPr>
          <p:nvPr/>
        </p:nvSpPr>
        <p:spPr bwMode="auto">
          <a:xfrm>
            <a:off x="3357563" y="5934075"/>
            <a:ext cx="1643062" cy="923925"/>
          </a:xfrm>
          <a:prstGeom prst="rect">
            <a:avLst/>
          </a:prstGeom>
          <a:noFill/>
          <a:ln w="9525">
            <a:noFill/>
            <a:miter lim="800000"/>
            <a:headEnd/>
            <a:tailEnd/>
          </a:ln>
        </p:spPr>
        <p:txBody>
          <a:bodyPr>
            <a:spAutoFit/>
          </a:bodyPr>
          <a:lstStyle/>
          <a:p>
            <a:r>
              <a:rPr lang="en-US"/>
              <a:t>Absorbed back to liver by</a:t>
            </a:r>
          </a:p>
          <a:p>
            <a:r>
              <a:rPr lang="en-US"/>
              <a:t>E.H circulation</a:t>
            </a:r>
          </a:p>
        </p:txBody>
      </p:sp>
      <p:sp>
        <p:nvSpPr>
          <p:cNvPr id="2" name="Action Button: Return 1">
            <a:hlinkClick r:id="rId3" action="ppaction://hlinksldjump" highlightClick="1"/>
          </p:cNvPr>
          <p:cNvSpPr/>
          <p:nvPr/>
        </p:nvSpPr>
        <p:spPr>
          <a:xfrm>
            <a:off x="8215338" y="5857892"/>
            <a:ext cx="714380" cy="714380"/>
          </a:xfrm>
          <a:prstGeom prst="actionButtonReturn">
            <a:avLst/>
          </a:prstGeom>
          <a:effectLst>
            <a:outerShdw blurRad="50800" dist="38100" dir="2700000" algn="tl" rotWithShape="0">
              <a:prstClr val="black">
                <a:alpha val="40000"/>
              </a:prst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8" name="Straight Arrow Connector 57"/>
          <p:cNvCxnSpPr/>
          <p:nvPr/>
        </p:nvCxnSpPr>
        <p:spPr>
          <a:xfrm rot="5400000">
            <a:off x="4679157" y="3536157"/>
            <a:ext cx="2571768" cy="6429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spd="med">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smtClean="0"/>
          </a:p>
        </p:txBody>
      </p:sp>
      <p:grpSp>
        <p:nvGrpSpPr>
          <p:cNvPr id="20483" name="Group 5"/>
          <p:cNvGrpSpPr>
            <a:grpSpLocks noChangeAspect="1"/>
          </p:cNvGrpSpPr>
          <p:nvPr/>
        </p:nvGrpSpPr>
        <p:grpSpPr bwMode="auto">
          <a:xfrm>
            <a:off x="214313" y="0"/>
            <a:ext cx="7292975" cy="6465888"/>
            <a:chOff x="990" y="450"/>
            <a:chExt cx="3789" cy="3467"/>
          </a:xfrm>
        </p:grpSpPr>
        <p:sp>
          <p:nvSpPr>
            <p:cNvPr id="20484" name="AutoShape 4"/>
            <p:cNvSpPr>
              <a:spLocks noChangeAspect="1" noChangeArrowheads="1" noTextEdit="1"/>
            </p:cNvSpPr>
            <p:nvPr/>
          </p:nvSpPr>
          <p:spPr bwMode="auto">
            <a:xfrm>
              <a:off x="990" y="450"/>
              <a:ext cx="3600" cy="3455"/>
            </a:xfrm>
            <a:prstGeom prst="rect">
              <a:avLst/>
            </a:prstGeom>
            <a:noFill/>
            <a:ln w="9525">
              <a:noFill/>
              <a:miter lim="800000"/>
              <a:headEnd/>
              <a:tailEnd/>
            </a:ln>
          </p:spPr>
          <p:txBody>
            <a:bodyPr/>
            <a:lstStyle/>
            <a:p>
              <a:endParaRPr lang="en-US"/>
            </a:p>
          </p:txBody>
        </p:sp>
        <p:pic>
          <p:nvPicPr>
            <p:cNvPr id="20485" name="Picture 6"/>
            <p:cNvPicPr>
              <a:picLocks noChangeAspect="1" noChangeArrowheads="1"/>
            </p:cNvPicPr>
            <p:nvPr/>
          </p:nvPicPr>
          <p:blipFill>
            <a:blip r:embed="rId2" cstate="print"/>
            <a:srcRect/>
            <a:stretch>
              <a:fillRect/>
            </a:stretch>
          </p:blipFill>
          <p:spPr bwMode="auto">
            <a:xfrm>
              <a:off x="1955" y="1216"/>
              <a:ext cx="2824" cy="2701"/>
            </a:xfrm>
            <a:prstGeom prst="rect">
              <a:avLst/>
            </a:prstGeom>
            <a:noFill/>
            <a:ln w="9525">
              <a:noFill/>
              <a:miter lim="800000"/>
              <a:headEnd/>
              <a:tailEnd/>
            </a:ln>
          </p:spPr>
        </p:pic>
      </p:grpSp>
    </p:spTree>
  </p:cSld>
  <p:clrMapOvr>
    <a:masterClrMapping/>
  </p:clrMapOvr>
  <p:transition spd="med">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solidFill>
                  <a:srgbClr val="0033CC"/>
                </a:solidFill>
                <a:latin typeface="Times New Roman" pitchFamily="18" charset="0"/>
                <a:cs typeface="Times New Roman" pitchFamily="18" charset="0"/>
              </a:rPr>
              <a:t>CLINICAL MANIFESTATIONS</a:t>
            </a:r>
            <a:endParaRPr lang="en-US" dirty="0" smtClean="0">
              <a:solidFill>
                <a:srgbClr val="0033CC"/>
              </a:solidFill>
            </a:endParaRPr>
          </a:p>
        </p:txBody>
      </p:sp>
      <p:sp>
        <p:nvSpPr>
          <p:cNvPr id="3" name="Content Placeholder 2"/>
          <p:cNvSpPr>
            <a:spLocks noGrp="1"/>
          </p:cNvSpPr>
          <p:nvPr>
            <p:ph idx="1"/>
          </p:nvPr>
        </p:nvSpPr>
        <p:spPr/>
        <p:txBody>
          <a:bodyPr rtlCol="0">
            <a:normAutofit/>
          </a:bodyPr>
          <a:lstStyle/>
          <a:p>
            <a:pPr marL="365760" indent="-256032" fontAlgn="auto">
              <a:spcAft>
                <a:spcPts val="0"/>
              </a:spcAft>
              <a:buClr>
                <a:schemeClr val="accent3"/>
              </a:buClr>
              <a:defRPr/>
            </a:pPr>
            <a:r>
              <a:rPr lang="ar-SA" dirty="0" smtClean="0">
                <a:latin typeface="Times New Roman"/>
                <a:ea typeface="Times New Roman"/>
              </a:rPr>
              <a:t> </a:t>
            </a:r>
            <a:r>
              <a:rPr lang="en-US" dirty="0">
                <a:latin typeface="Times New Roman"/>
                <a:ea typeface="Times New Roman"/>
              </a:rPr>
              <a:t>Jaundice usually becomes apparent in a </a:t>
            </a:r>
            <a:r>
              <a:rPr lang="en-US" dirty="0" err="1">
                <a:latin typeface="Times New Roman"/>
                <a:ea typeface="Times New Roman"/>
              </a:rPr>
              <a:t>cephalocaudal</a:t>
            </a:r>
            <a:r>
              <a:rPr lang="en-US" dirty="0">
                <a:latin typeface="Times New Roman"/>
                <a:ea typeface="Times New Roman"/>
              </a:rPr>
              <a:t> progression starting on the face and progressing to the abdomen and then feet, as serum levels </a:t>
            </a:r>
            <a:r>
              <a:rPr lang="en-US" dirty="0" smtClean="0">
                <a:latin typeface="Times New Roman"/>
                <a:ea typeface="Times New Roman"/>
              </a:rPr>
              <a:t>increase</a:t>
            </a:r>
            <a:r>
              <a:rPr lang="ar-SA" dirty="0" smtClean="0">
                <a:latin typeface="Times New Roman"/>
                <a:ea typeface="Times New Roman"/>
              </a:rPr>
              <a:t> </a:t>
            </a:r>
            <a:endParaRPr lang="en-US" dirty="0" smtClean="0">
              <a:latin typeface="Times New Roman"/>
              <a:ea typeface="Times New Roman"/>
            </a:endParaRPr>
          </a:p>
        </p:txBody>
      </p:sp>
    </p:spTree>
  </p:cSld>
  <p:clrMapOvr>
    <a:masterClrMapping/>
  </p:clrMapOvr>
  <p:transition spd="med">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53737"/>
            <a:ext cx="8784976" cy="4525963"/>
          </a:xfrm>
        </p:spPr>
        <p:txBody>
          <a:bodyPr/>
          <a:lstStyle/>
          <a:p>
            <a:r>
              <a:rPr lang="en-US" dirty="0">
                <a:latin typeface="Times New Roman"/>
                <a:ea typeface="Times New Roman"/>
              </a:rPr>
              <a:t>Dermal pressure may reveal the anatomic progression of jaundice  face, </a:t>
            </a:r>
            <a:r>
              <a:rPr lang="ar-SA" dirty="0">
                <a:latin typeface="Times New Roman"/>
                <a:ea typeface="Times New Roman"/>
              </a:rPr>
              <a:t>= </a:t>
            </a:r>
            <a:r>
              <a:rPr lang="en-US" dirty="0">
                <a:latin typeface="Times New Roman"/>
                <a:ea typeface="Times New Roman"/>
              </a:rPr>
              <a:t>5 mg</a:t>
            </a:r>
            <a:r>
              <a:rPr lang="ar-SA" dirty="0">
                <a:latin typeface="Times New Roman"/>
                <a:ea typeface="Times New Roman"/>
              </a:rPr>
              <a:t>/</a:t>
            </a:r>
            <a:r>
              <a:rPr lang="en-US" dirty="0" err="1">
                <a:latin typeface="Times New Roman"/>
                <a:ea typeface="Times New Roman"/>
              </a:rPr>
              <a:t>dL</a:t>
            </a:r>
            <a:r>
              <a:rPr lang="en-US" dirty="0">
                <a:latin typeface="Times New Roman"/>
                <a:ea typeface="Times New Roman"/>
              </a:rPr>
              <a:t>; mid</a:t>
            </a:r>
            <a:r>
              <a:rPr lang="ar-SA" dirty="0">
                <a:latin typeface="Times New Roman"/>
                <a:ea typeface="Times New Roman"/>
              </a:rPr>
              <a:t>-</a:t>
            </a:r>
            <a:r>
              <a:rPr lang="en-US" dirty="0">
                <a:latin typeface="Times New Roman"/>
                <a:ea typeface="Times New Roman"/>
              </a:rPr>
              <a:t>abdomen, </a:t>
            </a:r>
            <a:r>
              <a:rPr lang="ar-SA" dirty="0">
                <a:latin typeface="Times New Roman"/>
                <a:ea typeface="Times New Roman"/>
              </a:rPr>
              <a:t>= </a:t>
            </a:r>
            <a:r>
              <a:rPr lang="en-US" dirty="0">
                <a:latin typeface="Times New Roman"/>
                <a:ea typeface="Times New Roman"/>
              </a:rPr>
              <a:t>15 mg</a:t>
            </a:r>
            <a:r>
              <a:rPr lang="ar-SA" dirty="0">
                <a:latin typeface="Times New Roman"/>
                <a:ea typeface="Times New Roman"/>
              </a:rPr>
              <a:t>/</a:t>
            </a:r>
            <a:r>
              <a:rPr lang="en-US" dirty="0" err="1">
                <a:latin typeface="Times New Roman"/>
                <a:ea typeface="Times New Roman"/>
              </a:rPr>
              <a:t>dL</a:t>
            </a:r>
            <a:r>
              <a:rPr lang="en-US" dirty="0">
                <a:latin typeface="Times New Roman"/>
                <a:ea typeface="Times New Roman"/>
              </a:rPr>
              <a:t>; soles, </a:t>
            </a:r>
            <a:r>
              <a:rPr lang="ar-SA" dirty="0">
                <a:latin typeface="Times New Roman"/>
                <a:ea typeface="Times New Roman"/>
              </a:rPr>
              <a:t>= </a:t>
            </a:r>
            <a:r>
              <a:rPr lang="en-US" dirty="0">
                <a:latin typeface="Times New Roman"/>
                <a:ea typeface="Times New Roman"/>
              </a:rPr>
              <a:t>20 mg</a:t>
            </a:r>
            <a:r>
              <a:rPr lang="ar-SA" dirty="0">
                <a:latin typeface="Times New Roman"/>
                <a:ea typeface="Times New Roman"/>
              </a:rPr>
              <a:t>/</a:t>
            </a:r>
            <a:r>
              <a:rPr lang="en-US" dirty="0" err="1">
                <a:latin typeface="Times New Roman"/>
                <a:ea typeface="Times New Roman"/>
              </a:rPr>
              <a:t>dL</a:t>
            </a:r>
            <a:r>
              <a:rPr lang="en-US" dirty="0">
                <a:latin typeface="Times New Roman"/>
                <a:ea typeface="Times New Roman"/>
              </a:rPr>
              <a:t> , but clinical examination cannot be depended on to estimate serum levels</a:t>
            </a:r>
            <a:r>
              <a:rPr lang="ar-SA" dirty="0">
                <a:latin typeface="Times New Roman"/>
                <a:ea typeface="Times New Roman"/>
              </a:rPr>
              <a:t>. </a:t>
            </a:r>
            <a:endParaRPr lang="en-US" dirty="0"/>
          </a:p>
          <a:p>
            <a:endParaRPr lang="en-US" dirty="0"/>
          </a:p>
        </p:txBody>
      </p:sp>
      <p:sp>
        <p:nvSpPr>
          <p:cNvPr id="4" name="Rectangle 1"/>
          <p:cNvSpPr>
            <a:spLocks noChangeArrowheads="1"/>
          </p:cNvSpPr>
          <p:nvPr/>
        </p:nvSpPr>
        <p:spPr bwMode="auto">
          <a:xfrm>
            <a:off x="22884" y="4589289"/>
            <a:ext cx="547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r>
              <a:rPr kumimoji="0" lang="en-US" altLang="en-US" sz="28000" b="0" i="0" u="none" strike="noStrike" cap="none" normalizeH="0" baseline="0" smtClean="0">
                <a:ln>
                  <a:noFill/>
                </a:ln>
                <a:solidFill>
                  <a:srgbClr val="000000"/>
                </a:solidFill>
                <a:effectLst/>
                <a:latin typeface="Calibri" panose="020F0502020204030204" pitchFamily="34" charset="0"/>
              </a:rPr>
              <a:t> </a:t>
            </a:r>
            <a:r>
              <a:rPr kumimoji="0" lang="en-US" altLang="en-US" sz="1100" b="0" i="0" u="none" strike="noStrike" cap="none" normalizeH="0" baseline="0" smtClean="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595959"/>
                </a:solidFill>
                <a:effectLst/>
                <a:latin typeface="Calibri" panose="020F0502020204030204" pitchFamily="34" charset="0"/>
              </a:rPr>
              <a:t> </a:t>
            </a:r>
            <a:endParaRPr kumimoji="0" lang="en-US" altLang="en-US" sz="11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595959"/>
                </a:solidFill>
                <a:effectLst/>
                <a:latin typeface="Calibri" panose="020F0502020204030204" pitchFamily="34" charset="0"/>
              </a:rPr>
              <a:t> </a:t>
            </a:r>
            <a:endParaRPr kumimoji="0" lang="en-US" altLang="en-US" sz="11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595959"/>
                </a:solidFill>
                <a:effectLst/>
                <a:latin typeface="Calibri" panose="020F0502020204030204" pitchFamily="34" charset="0"/>
              </a:rPr>
              <a:t>11/4/2014 6:37 PM - Screen Clipping</a:t>
            </a:r>
            <a:endParaRPr kumimoji="0" lang="en-US" altLang="en-US" sz="11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p>
        </p:txBody>
      </p:sp>
      <p:pic>
        <p:nvPicPr>
          <p:cNvPr id="2050" name="Picture 2" descr="Machine generated alternative text:&#10;Grading of extent of jaundice &#10;Schema for grading extent of jaundice &#10;.2 &#10;Grade &#10;3 &#10;4 &#10;Extent Jaundice &#10;None &#10;Face and neck only &#10;Chest and back &#10;Abdomen below urnbilieus to knees &#10;Arms and legs below knees &#10;Hands and Fee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628800"/>
            <a:ext cx="6335365" cy="519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789835"/>
      </p:ext>
    </p:extLst>
  </p:cSld>
  <p:clrMapOvr>
    <a:masterClrMapping/>
  </p:clrMapOvr>
  <p:transition spd="med">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b="1" dirty="0"/>
              <a:t>JAUNDICE (ICTERUS).</a:t>
            </a:r>
            <a:r>
              <a:rPr lang="en-US" dirty="0"/>
              <a:t> </a:t>
            </a:r>
            <a:br>
              <a:rPr lang="en-US" dirty="0"/>
            </a:br>
            <a:endParaRPr lang="en-US" dirty="0"/>
          </a:p>
        </p:txBody>
      </p:sp>
      <p:sp>
        <p:nvSpPr>
          <p:cNvPr id="3" name="Content Placeholder 2"/>
          <p:cNvSpPr>
            <a:spLocks noGrp="1"/>
          </p:cNvSpPr>
          <p:nvPr>
            <p:ph idx="1"/>
          </p:nvPr>
        </p:nvSpPr>
        <p:spPr/>
        <p:txBody>
          <a:bodyPr rtlCol="0">
            <a:normAutofit/>
          </a:bodyPr>
          <a:lstStyle/>
          <a:p>
            <a:pPr marL="365760" indent="-256032" fontAlgn="auto">
              <a:spcAft>
                <a:spcPts val="0"/>
              </a:spcAft>
              <a:buClr>
                <a:schemeClr val="accent3"/>
              </a:buClr>
              <a:buFont typeface="Arial" pitchFamily="34" charset="0"/>
              <a:buChar char="•"/>
              <a:defRPr/>
            </a:pPr>
            <a:r>
              <a:rPr lang="en-US" u="sng" dirty="0" err="1" smtClean="0">
                <a:effectLst>
                  <a:outerShdw blurRad="38100" dist="38100" dir="2700000" algn="tl">
                    <a:srgbClr val="000000">
                      <a:alpha val="43137"/>
                    </a:srgbClr>
                  </a:outerShdw>
                </a:effectLst>
              </a:rPr>
              <a:t>Def.</a:t>
            </a:r>
            <a:r>
              <a:rPr lang="en-US" dirty="0" err="1" smtClean="0"/>
              <a:t>:Yellow</a:t>
            </a:r>
            <a:r>
              <a:rPr lang="en-US" dirty="0" smtClean="0"/>
              <a:t> </a:t>
            </a:r>
            <a:r>
              <a:rPr lang="en-US" dirty="0"/>
              <a:t>discoloration of the sclera, skin, and mucous </a:t>
            </a:r>
            <a:r>
              <a:rPr lang="en-US" dirty="0" smtClean="0"/>
              <a:t>membranes</a:t>
            </a:r>
          </a:p>
          <a:p>
            <a:pPr marL="365760" indent="-256032" fontAlgn="auto">
              <a:spcAft>
                <a:spcPts val="0"/>
              </a:spcAft>
              <a:buClr>
                <a:schemeClr val="accent3"/>
              </a:buClr>
              <a:buFont typeface="Arial" pitchFamily="34" charset="0"/>
              <a:buChar char="•"/>
              <a:defRPr/>
            </a:pPr>
            <a:r>
              <a:rPr lang="en-US" dirty="0" smtClean="0"/>
              <a:t>Clinically </a:t>
            </a:r>
            <a:r>
              <a:rPr lang="en-US" dirty="0"/>
              <a:t>apparent jaundice in children and adults occurs when the serum concentration of bilirubin reaches 2–3 mg/</a:t>
            </a:r>
            <a:r>
              <a:rPr lang="en-US" dirty="0" err="1"/>
              <a:t>dL</a:t>
            </a:r>
            <a:r>
              <a:rPr lang="en-US" dirty="0"/>
              <a:t> (34–51 </a:t>
            </a:r>
            <a:r>
              <a:rPr lang="en-US" dirty="0" err="1"/>
              <a:t>μmol</a:t>
            </a:r>
            <a:r>
              <a:rPr lang="en-US" dirty="0"/>
              <a:t>/L</a:t>
            </a:r>
            <a:r>
              <a:rPr lang="en-US" dirty="0" smtClean="0"/>
              <a:t>);</a:t>
            </a:r>
          </a:p>
          <a:p>
            <a:pPr marL="365760" indent="-256032" fontAlgn="auto">
              <a:spcAft>
                <a:spcPts val="0"/>
              </a:spcAft>
              <a:buClr>
                <a:schemeClr val="accent3"/>
              </a:buClr>
              <a:buFont typeface="Arial" pitchFamily="34" charset="0"/>
              <a:buChar char="•"/>
              <a:defRPr/>
            </a:pPr>
            <a:r>
              <a:rPr lang="en-US" dirty="0" smtClean="0"/>
              <a:t> </a:t>
            </a:r>
            <a:r>
              <a:rPr lang="en-US" dirty="0"/>
              <a:t>the neonate may not appear icteric until the bilirubin level is &gt;5 mg/</a:t>
            </a:r>
            <a:r>
              <a:rPr lang="en-US" dirty="0" err="1"/>
              <a:t>dL</a:t>
            </a:r>
            <a:r>
              <a:rPr lang="en-US" dirty="0"/>
              <a:t> (85 </a:t>
            </a:r>
            <a:r>
              <a:rPr lang="en-US" dirty="0" err="1"/>
              <a:t>μmol</a:t>
            </a:r>
            <a:r>
              <a:rPr lang="en-US" dirty="0"/>
              <a:t>/L). </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4624"/>
            <a:ext cx="1872208" cy="2372417"/>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14" r="47179"/>
          <a:stretch/>
        </p:blipFill>
        <p:spPr>
          <a:xfrm>
            <a:off x="7452320" y="4727631"/>
            <a:ext cx="1406847" cy="2124027"/>
          </a:xfrm>
          <a:prstGeom prst="rect">
            <a:avLst/>
          </a:prstGeom>
        </p:spPr>
      </p:pic>
    </p:spTree>
  </p:cSld>
  <p:clrMapOvr>
    <a:masterClrMapping/>
  </p:clrMapOvr>
  <p:transition spd="med">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3"/>
          <p:cNvSpPr>
            <a:spLocks noGrp="1"/>
          </p:cNvSpPr>
          <p:nvPr>
            <p:ph idx="1"/>
          </p:nvPr>
        </p:nvSpPr>
        <p:spPr>
          <a:xfrm>
            <a:off x="2498576" y="1700808"/>
            <a:ext cx="6645424" cy="4525962"/>
          </a:xfrm>
        </p:spPr>
        <p:txBody>
          <a:bodyPr/>
          <a:lstStyle/>
          <a:p>
            <a:r>
              <a:rPr lang="en-US" dirty="0" smtClean="0">
                <a:latin typeface="Times New Roman" pitchFamily="18" charset="0"/>
                <a:cs typeface="Times New Roman" pitchFamily="18" charset="0"/>
              </a:rPr>
              <a:t>jaundice from deposition of indirect </a:t>
            </a:r>
            <a:r>
              <a:rPr lang="en-US" dirty="0" err="1" smtClean="0">
                <a:latin typeface="Times New Roman" pitchFamily="18" charset="0"/>
                <a:cs typeface="Times New Roman" pitchFamily="18" charset="0"/>
              </a:rPr>
              <a:t>bilirubin</a:t>
            </a:r>
            <a:r>
              <a:rPr lang="en-US" dirty="0" smtClean="0">
                <a:latin typeface="Times New Roman" pitchFamily="18" charset="0"/>
                <a:cs typeface="Times New Roman" pitchFamily="18" charset="0"/>
              </a:rPr>
              <a:t> in the skin tends to appear bright yellow or orange,</a:t>
            </a:r>
          </a:p>
          <a:p>
            <a:r>
              <a:rPr lang="en-US" dirty="0" smtClean="0">
                <a:latin typeface="Times New Roman" pitchFamily="18" charset="0"/>
                <a:cs typeface="Times New Roman" pitchFamily="18" charset="0"/>
              </a:rPr>
              <a:t> jaundice of the obstructive type </a:t>
            </a:r>
            <a:r>
              <a:rPr lang="en-US" dirty="0" smtClean="0">
                <a:latin typeface="Times New Roman" pitchFamily="18" charset="0"/>
                <a:ea typeface="Times New Roman" pitchFamily="18" charset="0"/>
              </a:rPr>
              <a:t>(</a:t>
            </a:r>
            <a:r>
              <a:rPr lang="en-US" dirty="0" smtClean="0">
                <a:latin typeface="Times New Roman" pitchFamily="18" charset="0"/>
                <a:cs typeface="Times New Roman" pitchFamily="18" charset="0"/>
              </a:rPr>
              <a:t>direct bilirubin</a:t>
            </a:r>
            <a:r>
              <a:rPr lang="en-US" dirty="0" smtClean="0">
                <a:latin typeface="Times New Roman" pitchFamily="18" charset="0"/>
              </a:rPr>
              <a:t>) </a:t>
            </a:r>
            <a:r>
              <a:rPr lang="en-US" dirty="0" smtClean="0">
                <a:latin typeface="Times New Roman" pitchFamily="18" charset="0"/>
                <a:cs typeface="Times New Roman" pitchFamily="18" charset="0"/>
              </a:rPr>
              <a:t>has a greenish or muddy yellow cast</a:t>
            </a:r>
            <a:r>
              <a:rPr lang="ar-SA" dirty="0" smtClean="0">
                <a:latin typeface="Times New Roman" pitchFamily="18" charset="0"/>
              </a:rPr>
              <a:t>. </a:t>
            </a:r>
            <a:endParaRPr lang="en-US" dirty="0" smtClean="0">
              <a:latin typeface="Times New Roman" pitchFamily="18" charset="0"/>
            </a:endParaRPr>
          </a:p>
          <a:p>
            <a:r>
              <a:rPr lang="en-US" dirty="0" smtClean="0">
                <a:latin typeface="Times New Roman" pitchFamily="18" charset="0"/>
                <a:cs typeface="Times New Roman" pitchFamily="18" charset="0"/>
              </a:rPr>
              <a:t>Although signs of kernicterus rarely appear on the 1st day, affected infants may present with lethargy and poor feeding and, without treatment, can progress to acute bilirubin encephalopathy</a:t>
            </a:r>
            <a:endParaRPr lang="en-US" dirty="0" smtClean="0"/>
          </a:p>
        </p:txBody>
      </p:sp>
      <p:sp>
        <p:nvSpPr>
          <p:cNvPr id="2" name="Rectangle 1"/>
          <p:cNvSpPr>
            <a:spLocks noChangeArrowheads="1"/>
          </p:cNvSpPr>
          <p:nvPr/>
        </p:nvSpPr>
        <p:spPr bwMode="auto">
          <a:xfrm>
            <a:off x="0" y="0"/>
            <a:ext cx="5391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r>
              <a:rPr kumimoji="0" lang="en-US" altLang="en-US" sz="22700" b="0" i="0" u="none" strike="noStrike" cap="none" normalizeH="0" baseline="0" smtClean="0">
                <a:ln>
                  <a:noFill/>
                </a:ln>
                <a:solidFill>
                  <a:srgbClr val="000000"/>
                </a:solidFill>
                <a:effectLst/>
                <a:latin typeface="Calibri" panose="020F0502020204030204" pitchFamily="34" charset="0"/>
              </a:rPr>
              <a:t> </a:t>
            </a:r>
            <a:r>
              <a:rPr kumimoji="0" lang="en-US" altLang="en-US" sz="1100" b="0" i="0" u="none" strike="noStrike" cap="none" normalizeH="0" baseline="0" smtClean="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595959"/>
                </a:solidFill>
                <a:effectLst/>
                <a:latin typeface="Calibri" panose="020F0502020204030204" pitchFamily="34" charset="0"/>
              </a:rPr>
              <a:t> </a:t>
            </a:r>
            <a:endParaRPr kumimoji="0" lang="en-US" altLang="en-US" sz="11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595959"/>
                </a:solidFill>
                <a:effectLst/>
                <a:latin typeface="Calibri" panose="020F0502020204030204" pitchFamily="34" charset="0"/>
              </a:rPr>
              <a:t> </a:t>
            </a:r>
            <a:endParaRPr kumimoji="0" lang="en-US" altLang="en-US" sz="11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595959"/>
                </a:solidFill>
                <a:effectLst/>
                <a:latin typeface="Calibri" panose="020F0502020204030204" pitchFamily="34" charset="0"/>
              </a:rPr>
              <a:t>11/4/2014 6:37 PM - Screen Clipping</a:t>
            </a:r>
            <a:endParaRPr kumimoji="0" lang="en-US" altLang="en-US" sz="11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p>
        </p:txBody>
      </p:sp>
    </p:spTree>
  </p:cSld>
  <p:clrMapOvr>
    <a:masterClrMapping/>
  </p:clrMapOvr>
  <p:transition spd="med">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Machine generated alternative text:&#10;Abnormally dark urine &#10;Normal urin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433" y="1608684"/>
            <a:ext cx="6698742" cy="4517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828229"/>
      </p:ext>
    </p:extLst>
  </p:cSld>
  <p:clrMapOvr>
    <a:masterClrMapping/>
  </p:clrMapOvr>
  <p:transition spd="med">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0658" name="Picture 2" descr="C:\sciense\ATLASES\pediatrics atlas\Signs of Biliary atresia(jaundice,abd.distension).jpg"/>
          <p:cNvPicPr>
            <a:picLocks noGrp="1" noChangeAspect="1" noChangeArrowheads="1"/>
          </p:cNvPicPr>
          <p:nvPr>
            <p:ph idx="1"/>
          </p:nvPr>
        </p:nvPicPr>
        <p:blipFill>
          <a:blip r:embed="rId2" cstate="print"/>
          <a:srcRect/>
          <a:stretch>
            <a:fillRect/>
          </a:stretch>
        </p:blipFill>
        <p:spPr bwMode="auto">
          <a:xfrm>
            <a:off x="5357818" y="214291"/>
            <a:ext cx="3786214" cy="6359548"/>
          </a:xfrm>
          <a:prstGeom prst="rect">
            <a:avLst/>
          </a:prstGeom>
          <a:noFill/>
        </p:spPr>
      </p:pic>
      <p:pic>
        <p:nvPicPr>
          <p:cNvPr id="70659" name="Picture 3"/>
          <p:cNvPicPr>
            <a:picLocks noChangeAspect="1" noChangeArrowheads="1"/>
          </p:cNvPicPr>
          <p:nvPr/>
        </p:nvPicPr>
        <p:blipFill>
          <a:blip r:embed="rId3" cstate="print"/>
          <a:srcRect/>
          <a:stretch>
            <a:fillRect/>
          </a:stretch>
        </p:blipFill>
        <p:spPr bwMode="auto">
          <a:xfrm>
            <a:off x="-32" y="217122"/>
            <a:ext cx="6019827" cy="6355150"/>
          </a:xfrm>
          <a:prstGeom prst="rect">
            <a:avLst/>
          </a:prstGeom>
          <a:noFill/>
          <a:ln w="9525">
            <a:noFill/>
            <a:miter lim="800000"/>
            <a:headEnd/>
            <a:tailEnd/>
          </a:ln>
          <a:effectLst/>
        </p:spPr>
      </p:pic>
    </p:spTree>
  </p:cSld>
  <p:clrMapOvr>
    <a:masterClrMapping/>
  </p:clrMapOvr>
  <p:transition spd="med">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764704"/>
            <a:ext cx="6316662" cy="1143000"/>
          </a:xfrm>
        </p:spPr>
        <p:txBody>
          <a:bodyPr rtlCol="0">
            <a:normAutofit fontScale="90000"/>
          </a:bodyPr>
          <a:lstStyle/>
          <a:p>
            <a:pPr fontAlgn="auto">
              <a:lnSpc>
                <a:spcPct val="115000"/>
              </a:lnSpc>
              <a:spcAft>
                <a:spcPts val="0"/>
              </a:spcAft>
              <a:defRPr/>
            </a:pPr>
            <a:r>
              <a:rPr lang="en-US" b="1" dirty="0">
                <a:solidFill>
                  <a:srgbClr val="003D6D"/>
                </a:solidFill>
                <a:latin typeface="Times New Roman"/>
                <a:ea typeface="Times New Roman"/>
                <a:cs typeface="Arial"/>
              </a:rPr>
              <a:t>DIFFERENTIAL DIAGNOSIS</a:t>
            </a:r>
            <a:r>
              <a:rPr lang="ar-SA" b="1" dirty="0">
                <a:solidFill>
                  <a:srgbClr val="003D6D"/>
                </a:solidFill>
                <a:latin typeface="Times New Roman"/>
                <a:ea typeface="Times New Roman"/>
                <a:cs typeface="Arial"/>
              </a:rPr>
              <a:t>.</a:t>
            </a:r>
            <a:r>
              <a:rPr lang="ar-SA" dirty="0">
                <a:ea typeface="Times New Roman"/>
              </a:rPr>
              <a:t> </a:t>
            </a:r>
            <a:r>
              <a:rPr lang="en-US" sz="3600" dirty="0">
                <a:ea typeface="Calibri"/>
                <a:cs typeface="Arial"/>
              </a:rPr>
              <a:t/>
            </a:r>
            <a:br>
              <a:rPr lang="en-US" sz="3600" dirty="0">
                <a:ea typeface="Calibri"/>
                <a:cs typeface="Arial"/>
              </a:rPr>
            </a:br>
            <a:r>
              <a:rPr lang="en-US" dirty="0">
                <a:latin typeface="Times New Roman"/>
                <a:ea typeface="Times New Roman"/>
              </a:rPr>
              <a:t>Jaundice that is present at birth or appears within the 1st 24 </a:t>
            </a:r>
            <a:r>
              <a:rPr lang="en-US" dirty="0" err="1">
                <a:latin typeface="Times New Roman"/>
                <a:ea typeface="Times New Roman"/>
              </a:rPr>
              <a:t>hr</a:t>
            </a:r>
            <a:r>
              <a:rPr lang="en-US" dirty="0">
                <a:latin typeface="Times New Roman"/>
                <a:ea typeface="Times New Roman"/>
              </a:rPr>
              <a:t> of life</a:t>
            </a:r>
            <a:endParaRPr lang="en-US" dirty="0"/>
          </a:p>
        </p:txBody>
      </p:sp>
      <p:sp>
        <p:nvSpPr>
          <p:cNvPr id="3" name="Content Placeholder 2"/>
          <p:cNvSpPr>
            <a:spLocks noGrp="1"/>
          </p:cNvSpPr>
          <p:nvPr>
            <p:ph idx="1"/>
          </p:nvPr>
        </p:nvSpPr>
        <p:spPr/>
        <p:txBody>
          <a:bodyPr rtlCol="0">
            <a:normAutofit/>
          </a:bodyPr>
          <a:lstStyle/>
          <a:p>
            <a:pPr marL="109728" indent="0" fontAlgn="auto">
              <a:spcAft>
                <a:spcPts val="0"/>
              </a:spcAft>
              <a:buClr>
                <a:schemeClr val="accent3"/>
              </a:buClr>
              <a:buNone/>
              <a:defRPr/>
            </a:pPr>
            <a:endParaRPr lang="en-US" dirty="0" smtClean="0">
              <a:latin typeface="Times New Roman"/>
              <a:ea typeface="Times New Roman"/>
            </a:endParaRPr>
          </a:p>
          <a:p>
            <a:pPr marL="514350" indent="-514350" fontAlgn="auto">
              <a:spcAft>
                <a:spcPts val="0"/>
              </a:spcAft>
              <a:buClr>
                <a:schemeClr val="bg1">
                  <a:lumMod val="75000"/>
                </a:schemeClr>
              </a:buClr>
              <a:buFont typeface="+mj-lt"/>
              <a:buAutoNum type="arabicPeriod"/>
              <a:defRPr/>
            </a:pPr>
            <a:r>
              <a:rPr lang="en-US" dirty="0" err="1">
                <a:latin typeface="Times New Roman"/>
                <a:ea typeface="Times New Roman"/>
              </a:rPr>
              <a:t>erythroblastosis</a:t>
            </a:r>
            <a:r>
              <a:rPr lang="en-US" dirty="0">
                <a:latin typeface="Times New Roman"/>
                <a:ea typeface="Times New Roman"/>
              </a:rPr>
              <a:t> </a:t>
            </a:r>
            <a:r>
              <a:rPr lang="en-US" dirty="0" err="1">
                <a:latin typeface="Times New Roman"/>
                <a:ea typeface="Times New Roman"/>
              </a:rPr>
              <a:t>fetalis</a:t>
            </a:r>
            <a:r>
              <a:rPr lang="en-US" dirty="0">
                <a:latin typeface="Times New Roman"/>
                <a:ea typeface="Times New Roman"/>
              </a:rPr>
              <a:t>, </a:t>
            </a:r>
            <a:endParaRPr lang="en-US" dirty="0" smtClean="0">
              <a:latin typeface="Times New Roman"/>
              <a:ea typeface="Times New Roman"/>
            </a:endParaRPr>
          </a:p>
          <a:p>
            <a:pPr marL="514350" indent="-514350" fontAlgn="auto">
              <a:spcAft>
                <a:spcPts val="0"/>
              </a:spcAft>
              <a:buClr>
                <a:schemeClr val="bg1">
                  <a:lumMod val="75000"/>
                </a:schemeClr>
              </a:buClr>
              <a:buFont typeface="+mj-lt"/>
              <a:buAutoNum type="arabicPeriod"/>
              <a:defRPr/>
            </a:pPr>
            <a:r>
              <a:rPr lang="en-US" dirty="0" smtClean="0">
                <a:latin typeface="Times New Roman"/>
                <a:ea typeface="Times New Roman"/>
              </a:rPr>
              <a:t>concealed </a:t>
            </a:r>
            <a:r>
              <a:rPr lang="en-US" dirty="0">
                <a:latin typeface="Times New Roman"/>
                <a:ea typeface="Times New Roman"/>
              </a:rPr>
              <a:t>hemorrhage</a:t>
            </a:r>
            <a:r>
              <a:rPr lang="en-US" dirty="0" smtClean="0">
                <a:latin typeface="Times New Roman"/>
                <a:ea typeface="Times New Roman"/>
              </a:rPr>
              <a:t>,</a:t>
            </a:r>
          </a:p>
          <a:p>
            <a:pPr marL="514350" indent="-514350" fontAlgn="auto">
              <a:spcAft>
                <a:spcPts val="0"/>
              </a:spcAft>
              <a:buClr>
                <a:schemeClr val="bg1">
                  <a:lumMod val="75000"/>
                </a:schemeClr>
              </a:buClr>
              <a:buFont typeface="+mj-lt"/>
              <a:buAutoNum type="arabicPeriod"/>
              <a:defRPr/>
            </a:pPr>
            <a:r>
              <a:rPr lang="en-US" dirty="0" smtClean="0">
                <a:latin typeface="Times New Roman"/>
                <a:ea typeface="Times New Roman"/>
              </a:rPr>
              <a:t> </a:t>
            </a:r>
            <a:r>
              <a:rPr lang="en-US" dirty="0">
                <a:latin typeface="Times New Roman"/>
                <a:ea typeface="Times New Roman"/>
              </a:rPr>
              <a:t>sepsis</a:t>
            </a:r>
            <a:r>
              <a:rPr lang="en-US" dirty="0" smtClean="0">
                <a:latin typeface="Times New Roman"/>
                <a:ea typeface="Times New Roman"/>
              </a:rPr>
              <a:t>,</a:t>
            </a:r>
          </a:p>
          <a:p>
            <a:pPr marL="514350" indent="-514350" fontAlgn="auto">
              <a:spcAft>
                <a:spcPts val="0"/>
              </a:spcAft>
              <a:buClr>
                <a:schemeClr val="bg1">
                  <a:lumMod val="75000"/>
                </a:schemeClr>
              </a:buClr>
              <a:buFont typeface="+mj-lt"/>
              <a:buAutoNum type="arabicPeriod"/>
              <a:defRPr/>
            </a:pPr>
            <a:r>
              <a:rPr lang="en-US" dirty="0" smtClean="0">
                <a:latin typeface="Times New Roman"/>
                <a:ea typeface="Times New Roman"/>
              </a:rPr>
              <a:t> </a:t>
            </a:r>
            <a:r>
              <a:rPr lang="en-US" dirty="0">
                <a:latin typeface="Times New Roman"/>
                <a:ea typeface="Times New Roman"/>
              </a:rPr>
              <a:t>congenital infections, including syphilis, cytomegalovirus, rubella, and </a:t>
            </a:r>
            <a:r>
              <a:rPr lang="en-US" dirty="0" smtClean="0">
                <a:latin typeface="Times New Roman"/>
                <a:ea typeface="Times New Roman"/>
              </a:rPr>
              <a:t>toxoplasmosis</a:t>
            </a:r>
          </a:p>
          <a:p>
            <a:pPr marL="0" indent="0" fontAlgn="auto">
              <a:spcAft>
                <a:spcPts val="0"/>
              </a:spcAft>
              <a:buClr>
                <a:schemeClr val="bg1">
                  <a:lumMod val="75000"/>
                </a:schemeClr>
              </a:buClr>
              <a:buFont typeface="Arial" pitchFamily="34" charset="0"/>
              <a:buNone/>
              <a:defRPr/>
            </a:pPr>
            <a:endParaRPr lang="en-US" dirty="0"/>
          </a:p>
        </p:txBody>
      </p:sp>
    </p:spTree>
  </p:cSld>
  <p:clrMapOvr>
    <a:masterClrMapping/>
  </p:clrMapOvr>
  <p:transition spd="med">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a:latin typeface="Times New Roman"/>
                <a:ea typeface="Times New Roman"/>
              </a:rPr>
              <a:t>Jaundice that 1st appears on the 2nd or 3rd day </a:t>
            </a:r>
            <a:endParaRPr lang="en-US" dirty="0" smtClean="0"/>
          </a:p>
        </p:txBody>
      </p:sp>
      <p:sp>
        <p:nvSpPr>
          <p:cNvPr id="3" name="Content Placeholder 2"/>
          <p:cNvSpPr>
            <a:spLocks noGrp="1"/>
          </p:cNvSpPr>
          <p:nvPr>
            <p:ph idx="1"/>
          </p:nvPr>
        </p:nvSpPr>
        <p:spPr/>
        <p:txBody>
          <a:bodyPr rtlCol="0">
            <a:normAutofit/>
          </a:bodyPr>
          <a:lstStyle/>
          <a:p>
            <a:pPr marL="0" indent="0" fontAlgn="auto">
              <a:spcAft>
                <a:spcPts val="0"/>
              </a:spcAft>
              <a:buClr>
                <a:schemeClr val="accent3"/>
              </a:buClr>
              <a:buFont typeface="Arial" pitchFamily="34" charset="0"/>
              <a:buNone/>
              <a:defRPr/>
            </a:pPr>
            <a:r>
              <a:rPr lang="en-US" dirty="0" smtClean="0">
                <a:latin typeface="Times New Roman"/>
                <a:ea typeface="Times New Roman"/>
              </a:rPr>
              <a:t>is </a:t>
            </a:r>
          </a:p>
          <a:p>
            <a:pPr fontAlgn="auto">
              <a:spcAft>
                <a:spcPts val="0"/>
              </a:spcAft>
              <a:buClr>
                <a:schemeClr val="bg1">
                  <a:lumMod val="75000"/>
                </a:schemeClr>
              </a:buClr>
              <a:defRPr/>
            </a:pPr>
            <a:r>
              <a:rPr lang="en-US" dirty="0" smtClean="0">
                <a:latin typeface="Times New Roman"/>
                <a:ea typeface="Times New Roman"/>
              </a:rPr>
              <a:t>usually </a:t>
            </a:r>
            <a:r>
              <a:rPr lang="en-US" b="1" dirty="0" smtClean="0">
                <a:latin typeface="Times New Roman"/>
                <a:ea typeface="Times New Roman"/>
              </a:rPr>
              <a:t>physiologic</a:t>
            </a:r>
            <a:r>
              <a:rPr lang="en-US" dirty="0" smtClean="0">
                <a:latin typeface="Times New Roman"/>
                <a:ea typeface="Times New Roman"/>
              </a:rPr>
              <a:t> </a:t>
            </a:r>
            <a:r>
              <a:rPr lang="en-US" dirty="0">
                <a:latin typeface="Times New Roman"/>
                <a:ea typeface="Times New Roman"/>
              </a:rPr>
              <a:t>but may represent a more severe </a:t>
            </a:r>
            <a:r>
              <a:rPr lang="en-US" dirty="0" smtClean="0">
                <a:latin typeface="Times New Roman"/>
                <a:ea typeface="Times New Roman"/>
              </a:rPr>
              <a:t>form.</a:t>
            </a:r>
          </a:p>
          <a:p>
            <a:pPr fontAlgn="auto">
              <a:spcAft>
                <a:spcPts val="0"/>
              </a:spcAft>
              <a:buClr>
                <a:schemeClr val="bg1">
                  <a:lumMod val="75000"/>
                </a:schemeClr>
              </a:buClr>
              <a:defRPr/>
            </a:pPr>
            <a:r>
              <a:rPr lang="ar-SA" dirty="0" smtClean="0">
                <a:latin typeface="Times New Roman"/>
                <a:ea typeface="Times New Roman"/>
              </a:rPr>
              <a:t> </a:t>
            </a:r>
            <a:r>
              <a:rPr lang="en-US" dirty="0">
                <a:latin typeface="Times New Roman"/>
                <a:ea typeface="Times New Roman"/>
              </a:rPr>
              <a:t>Familial non</a:t>
            </a:r>
            <a:r>
              <a:rPr lang="ar-SA" dirty="0">
                <a:latin typeface="Times New Roman"/>
                <a:ea typeface="Times New Roman"/>
              </a:rPr>
              <a:t>-</a:t>
            </a:r>
            <a:r>
              <a:rPr lang="en-US" dirty="0">
                <a:latin typeface="Times New Roman"/>
                <a:ea typeface="Times New Roman"/>
              </a:rPr>
              <a:t>hemolytic </a:t>
            </a:r>
            <a:r>
              <a:rPr lang="en-US" dirty="0" err="1">
                <a:latin typeface="Times New Roman"/>
                <a:ea typeface="Times New Roman"/>
              </a:rPr>
              <a:t>icterus</a:t>
            </a:r>
            <a:r>
              <a:rPr lang="en-US" dirty="0">
                <a:latin typeface="Times New Roman"/>
                <a:ea typeface="Times New Roman"/>
              </a:rPr>
              <a:t> </a:t>
            </a:r>
            <a:r>
              <a:rPr lang="en-US" b="1" dirty="0" smtClean="0">
                <a:latin typeface="Times New Roman"/>
                <a:ea typeface="Times New Roman"/>
              </a:rPr>
              <a:t>(</a:t>
            </a:r>
            <a:r>
              <a:rPr lang="en-US" b="1" dirty="0" err="1" smtClean="0">
                <a:latin typeface="Times New Roman"/>
                <a:ea typeface="Times New Roman"/>
              </a:rPr>
              <a:t>Crigler</a:t>
            </a:r>
            <a:r>
              <a:rPr lang="ar-SA" b="1" dirty="0">
                <a:latin typeface="Times New Roman"/>
                <a:ea typeface="Times New Roman"/>
              </a:rPr>
              <a:t>-</a:t>
            </a:r>
            <a:r>
              <a:rPr lang="en-US" b="1" dirty="0" err="1">
                <a:latin typeface="Times New Roman"/>
                <a:ea typeface="Times New Roman"/>
              </a:rPr>
              <a:t>Najjar</a:t>
            </a:r>
            <a:r>
              <a:rPr lang="en-US" b="1" dirty="0">
                <a:latin typeface="Times New Roman"/>
                <a:ea typeface="Times New Roman"/>
              </a:rPr>
              <a:t> </a:t>
            </a:r>
            <a:r>
              <a:rPr lang="en-US" b="1" dirty="0" smtClean="0">
                <a:latin typeface="Times New Roman"/>
                <a:ea typeface="Times New Roman"/>
              </a:rPr>
              <a:t>syndrome)</a:t>
            </a:r>
            <a:endParaRPr lang="en-US" dirty="0" smtClean="0">
              <a:latin typeface="Times New Roman"/>
              <a:ea typeface="Times New Roman"/>
            </a:endParaRPr>
          </a:p>
          <a:p>
            <a:pPr fontAlgn="auto">
              <a:spcAft>
                <a:spcPts val="0"/>
              </a:spcAft>
              <a:buClr>
                <a:schemeClr val="bg1">
                  <a:lumMod val="75000"/>
                </a:schemeClr>
              </a:buClr>
              <a:defRPr/>
            </a:pPr>
            <a:r>
              <a:rPr lang="en-US" dirty="0" smtClean="0">
                <a:latin typeface="Times New Roman"/>
                <a:ea typeface="Times New Roman"/>
              </a:rPr>
              <a:t>early</a:t>
            </a:r>
            <a:r>
              <a:rPr lang="ar-SA" dirty="0">
                <a:latin typeface="Times New Roman"/>
                <a:ea typeface="Times New Roman"/>
              </a:rPr>
              <a:t>-</a:t>
            </a:r>
            <a:r>
              <a:rPr lang="en-US" dirty="0">
                <a:latin typeface="Times New Roman"/>
                <a:ea typeface="Times New Roman"/>
              </a:rPr>
              <a:t>onset breast</a:t>
            </a:r>
            <a:r>
              <a:rPr lang="ar-SA" dirty="0">
                <a:latin typeface="Times New Roman"/>
                <a:ea typeface="Times New Roman"/>
              </a:rPr>
              <a:t>-</a:t>
            </a:r>
            <a:r>
              <a:rPr lang="en-US" dirty="0">
                <a:latin typeface="Times New Roman"/>
                <a:ea typeface="Times New Roman"/>
              </a:rPr>
              <a:t>feeding </a:t>
            </a:r>
            <a:r>
              <a:rPr lang="en-US" dirty="0" smtClean="0">
                <a:latin typeface="Times New Roman"/>
                <a:ea typeface="Times New Roman"/>
              </a:rPr>
              <a:t>jaundice.</a:t>
            </a:r>
            <a:endParaRPr lang="en-US" dirty="0"/>
          </a:p>
        </p:txBody>
      </p:sp>
    </p:spTree>
  </p:cSld>
  <p:clrMapOvr>
    <a:masterClrMapping/>
  </p:clrMapOvr>
  <p:transition spd="med">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123728" y="764704"/>
            <a:ext cx="6316662" cy="1143000"/>
          </a:xfrm>
        </p:spPr>
        <p:txBody>
          <a:bodyPr/>
          <a:lstStyle/>
          <a:p>
            <a:r>
              <a:rPr lang="ar-SA" dirty="0">
                <a:cs typeface="Times New Roman" pitchFamily="18" charset="0"/>
              </a:rPr>
              <a:t>. </a:t>
            </a:r>
            <a:r>
              <a:rPr lang="en-US" dirty="0">
                <a:latin typeface="Times New Roman" pitchFamily="18" charset="0"/>
                <a:cs typeface="Times New Roman" pitchFamily="18" charset="0"/>
              </a:rPr>
              <a:t>Jaundice appearing after the 3rd day and within the 1st </a:t>
            </a:r>
            <a:r>
              <a:rPr lang="en-US" dirty="0" err="1">
                <a:latin typeface="Times New Roman" pitchFamily="18" charset="0"/>
                <a:cs typeface="Times New Roman" pitchFamily="18" charset="0"/>
              </a:rPr>
              <a:t>wk</a:t>
            </a:r>
            <a:r>
              <a:rPr lang="en-US" dirty="0">
                <a:latin typeface="Times New Roman" pitchFamily="18" charset="0"/>
                <a:cs typeface="Times New Roman" pitchFamily="18" charset="0"/>
              </a:rPr>
              <a:t>:</a:t>
            </a:r>
            <a:br>
              <a:rPr lang="en-US" dirty="0">
                <a:latin typeface="Times New Roman" pitchFamily="18" charset="0"/>
                <a:cs typeface="Times New Roman" pitchFamily="18" charset="0"/>
              </a:rPr>
            </a:br>
            <a:endParaRPr lang="en-US" dirty="0" smtClean="0"/>
          </a:p>
        </p:txBody>
      </p:sp>
      <p:sp>
        <p:nvSpPr>
          <p:cNvPr id="26627" name="Content Placeholder 2"/>
          <p:cNvSpPr>
            <a:spLocks noGrp="1"/>
          </p:cNvSpPr>
          <p:nvPr>
            <p:ph idx="1"/>
          </p:nvPr>
        </p:nvSpPr>
        <p:spPr/>
        <p:txBody>
          <a:bodyPr/>
          <a:lstStyle/>
          <a:p>
            <a:pPr>
              <a:lnSpc>
                <a:spcPct val="115000"/>
              </a:lnSpc>
              <a:spcAft>
                <a:spcPts val="1000"/>
              </a:spcAft>
              <a:buFont typeface="Arial" charset="0"/>
              <a:buChar char="•"/>
            </a:pPr>
            <a:r>
              <a:rPr lang="en-US" dirty="0" smtClean="0">
                <a:latin typeface="Times New Roman" pitchFamily="18" charset="0"/>
                <a:ea typeface="Times New Roman" pitchFamily="18" charset="0"/>
                <a:cs typeface="Arial" charset="0"/>
              </a:rPr>
              <a:t>bacterial sepsis </a:t>
            </a:r>
          </a:p>
          <a:p>
            <a:pPr>
              <a:lnSpc>
                <a:spcPct val="115000"/>
              </a:lnSpc>
              <a:spcAft>
                <a:spcPts val="1000"/>
              </a:spcAft>
              <a:buFont typeface="Arial" charset="0"/>
              <a:buChar char="•"/>
            </a:pPr>
            <a:r>
              <a:rPr lang="en-US" dirty="0" smtClean="0">
                <a:latin typeface="Times New Roman" pitchFamily="18" charset="0"/>
                <a:ea typeface="Times New Roman" pitchFamily="18" charset="0"/>
                <a:cs typeface="Arial" charset="0"/>
              </a:rPr>
              <a:t>urinary tract infection; </a:t>
            </a:r>
          </a:p>
          <a:p>
            <a:pPr>
              <a:lnSpc>
                <a:spcPct val="115000"/>
              </a:lnSpc>
              <a:spcAft>
                <a:spcPts val="1000"/>
              </a:spcAft>
              <a:buFont typeface="Arial" charset="0"/>
              <a:buChar char="•"/>
            </a:pPr>
            <a:r>
              <a:rPr lang="en-US" dirty="0" smtClean="0">
                <a:latin typeface="Times New Roman" pitchFamily="18" charset="0"/>
                <a:ea typeface="Times New Roman" pitchFamily="18" charset="0"/>
                <a:cs typeface="Arial" charset="0"/>
              </a:rPr>
              <a:t>it may also be due to other infections, notably syphilis, toxoplasmosis, cytomegalovirus, (TORCH)or </a:t>
            </a:r>
            <a:r>
              <a:rPr lang="en-US" dirty="0" err="1" smtClean="0">
                <a:latin typeface="Times New Roman" pitchFamily="18" charset="0"/>
                <a:ea typeface="Times New Roman" pitchFamily="18" charset="0"/>
                <a:cs typeface="Arial" charset="0"/>
              </a:rPr>
              <a:t>enterovirus</a:t>
            </a:r>
            <a:endParaRPr lang="en-US" dirty="0" smtClean="0">
              <a:latin typeface="Times New Roman" pitchFamily="18" charset="0"/>
              <a:ea typeface="Times New Roman" pitchFamily="18" charset="0"/>
              <a:cs typeface="Arial" charset="0"/>
            </a:endParaRPr>
          </a:p>
          <a:p>
            <a:pPr>
              <a:buFont typeface="Arial" charset="0"/>
              <a:buChar char="•"/>
            </a:pPr>
            <a:endParaRPr lang="en-US" dirty="0" smtClean="0"/>
          </a:p>
        </p:txBody>
      </p:sp>
    </p:spTree>
  </p:cSld>
  <p:clrMapOvr>
    <a:masterClrMapping/>
  </p:clrMapOvr>
  <p:transition spd="med">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a:latin typeface="Times New Roman"/>
                <a:ea typeface="Times New Roman"/>
              </a:rPr>
              <a:t>1st recognized after the 1st </a:t>
            </a:r>
            <a:r>
              <a:rPr lang="en-US" dirty="0" err="1">
                <a:latin typeface="Times New Roman"/>
                <a:ea typeface="Times New Roman"/>
              </a:rPr>
              <a:t>wk</a:t>
            </a:r>
            <a:r>
              <a:rPr lang="en-US" dirty="0">
                <a:latin typeface="Times New Roman"/>
                <a:ea typeface="Times New Roman"/>
              </a:rPr>
              <a:t> of life</a:t>
            </a:r>
            <a:endParaRPr lang="en-US" dirty="0" smtClean="0"/>
          </a:p>
        </p:txBody>
      </p:sp>
      <p:sp>
        <p:nvSpPr>
          <p:cNvPr id="3" name="Content Placeholder 2"/>
          <p:cNvSpPr>
            <a:spLocks noGrp="1"/>
          </p:cNvSpPr>
          <p:nvPr>
            <p:ph idx="1"/>
          </p:nvPr>
        </p:nvSpPr>
        <p:spPr/>
        <p:txBody>
          <a:bodyPr rtlCol="0">
            <a:normAutofit fontScale="92500" lnSpcReduction="10000"/>
          </a:bodyPr>
          <a:lstStyle/>
          <a:p>
            <a:pPr marL="109728" indent="0" fontAlgn="auto">
              <a:spcAft>
                <a:spcPts val="0"/>
              </a:spcAft>
              <a:buClr>
                <a:schemeClr val="accent3"/>
              </a:buClr>
              <a:buNone/>
              <a:defRPr/>
            </a:pPr>
            <a:r>
              <a:rPr lang="en-US" dirty="0">
                <a:latin typeface="Times New Roman"/>
                <a:ea typeface="Times New Roman"/>
              </a:rPr>
              <a:t>There is a long differential diagnosis for jaundice </a:t>
            </a:r>
            <a:r>
              <a:rPr lang="en-US" dirty="0" smtClean="0">
                <a:latin typeface="Times New Roman"/>
                <a:ea typeface="Times New Roman"/>
              </a:rPr>
              <a:t>:</a:t>
            </a:r>
          </a:p>
          <a:p>
            <a:pPr marL="109728" indent="0" fontAlgn="auto">
              <a:spcAft>
                <a:spcPts val="0"/>
              </a:spcAft>
              <a:buClr>
                <a:schemeClr val="accent3"/>
              </a:buClr>
              <a:buNone/>
              <a:defRPr/>
            </a:pPr>
            <a:r>
              <a:rPr lang="en-US" dirty="0" smtClean="0">
                <a:latin typeface="Times New Roman"/>
                <a:ea typeface="Times New Roman"/>
              </a:rPr>
              <a:t>Including</a:t>
            </a:r>
          </a:p>
          <a:p>
            <a:pPr marL="365760" indent="-256032" fontAlgn="auto">
              <a:spcAft>
                <a:spcPts val="0"/>
              </a:spcAft>
              <a:buClr>
                <a:schemeClr val="bg1">
                  <a:lumMod val="75000"/>
                </a:schemeClr>
              </a:buClr>
              <a:buFont typeface="Arial" pitchFamily="34" charset="0"/>
              <a:buChar char="•"/>
              <a:defRPr/>
            </a:pPr>
            <a:r>
              <a:rPr lang="en-US" dirty="0" smtClean="0">
                <a:latin typeface="Times New Roman"/>
                <a:ea typeface="Times New Roman"/>
              </a:rPr>
              <a:t> </a:t>
            </a:r>
            <a:r>
              <a:rPr lang="en-US" dirty="0">
                <a:latin typeface="Times New Roman"/>
                <a:ea typeface="Times New Roman"/>
              </a:rPr>
              <a:t>breast</a:t>
            </a:r>
            <a:r>
              <a:rPr lang="ar-SA" dirty="0">
                <a:latin typeface="Times New Roman"/>
                <a:ea typeface="Times New Roman"/>
              </a:rPr>
              <a:t>-</a:t>
            </a:r>
            <a:r>
              <a:rPr lang="en-US" dirty="0">
                <a:latin typeface="Times New Roman"/>
                <a:ea typeface="Times New Roman"/>
              </a:rPr>
              <a:t>milk jaundice, </a:t>
            </a:r>
            <a:endParaRPr lang="en-US" dirty="0" smtClean="0">
              <a:latin typeface="Times New Roman"/>
              <a:ea typeface="Times New Roman"/>
            </a:endParaRPr>
          </a:p>
          <a:p>
            <a:pPr marL="365760" indent="-256032" fontAlgn="auto">
              <a:spcAft>
                <a:spcPts val="0"/>
              </a:spcAft>
              <a:buClr>
                <a:schemeClr val="bg1">
                  <a:lumMod val="75000"/>
                </a:schemeClr>
              </a:buClr>
              <a:buFont typeface="Arial" pitchFamily="34" charset="0"/>
              <a:buChar char="•"/>
              <a:defRPr/>
            </a:pPr>
            <a:r>
              <a:rPr lang="en-US" dirty="0" smtClean="0">
                <a:latin typeface="Times New Roman"/>
                <a:ea typeface="Times New Roman"/>
              </a:rPr>
              <a:t>septicemia</a:t>
            </a:r>
            <a:r>
              <a:rPr lang="en-US" dirty="0">
                <a:latin typeface="Times New Roman"/>
                <a:ea typeface="Times New Roman"/>
              </a:rPr>
              <a:t>, </a:t>
            </a:r>
            <a:endParaRPr lang="en-US" dirty="0" smtClean="0">
              <a:latin typeface="Times New Roman"/>
              <a:ea typeface="Times New Roman"/>
            </a:endParaRPr>
          </a:p>
          <a:p>
            <a:pPr marL="365760" indent="-256032" fontAlgn="auto">
              <a:spcAft>
                <a:spcPts val="0"/>
              </a:spcAft>
              <a:buClr>
                <a:schemeClr val="bg1">
                  <a:lumMod val="75000"/>
                </a:schemeClr>
              </a:buClr>
              <a:buFont typeface="Arial" pitchFamily="34" charset="0"/>
              <a:buChar char="•"/>
              <a:defRPr/>
            </a:pPr>
            <a:r>
              <a:rPr lang="en-US" dirty="0" smtClean="0">
                <a:latin typeface="Times New Roman"/>
                <a:ea typeface="Times New Roman"/>
              </a:rPr>
              <a:t>congenital </a:t>
            </a:r>
            <a:r>
              <a:rPr lang="en-US" dirty="0">
                <a:latin typeface="Times New Roman"/>
                <a:ea typeface="Times New Roman"/>
              </a:rPr>
              <a:t>atresia or paucity of the bile ducts, hepatitis</a:t>
            </a:r>
            <a:r>
              <a:rPr lang="en-US" dirty="0" smtClean="0">
                <a:latin typeface="Times New Roman"/>
                <a:ea typeface="Times New Roman"/>
              </a:rPr>
              <a:t>,</a:t>
            </a:r>
          </a:p>
          <a:p>
            <a:pPr marL="365760" indent="-256032" fontAlgn="auto">
              <a:spcAft>
                <a:spcPts val="0"/>
              </a:spcAft>
              <a:buClr>
                <a:schemeClr val="bg1">
                  <a:lumMod val="75000"/>
                </a:schemeClr>
              </a:buClr>
              <a:buFont typeface="Arial" pitchFamily="34" charset="0"/>
              <a:buChar char="•"/>
              <a:defRPr/>
            </a:pPr>
            <a:r>
              <a:rPr lang="en-US" dirty="0" smtClean="0">
                <a:latin typeface="Times New Roman"/>
                <a:ea typeface="Times New Roman"/>
              </a:rPr>
              <a:t> </a:t>
            </a:r>
            <a:r>
              <a:rPr lang="en-US" dirty="0" err="1">
                <a:latin typeface="Times New Roman"/>
                <a:ea typeface="Times New Roman"/>
              </a:rPr>
              <a:t>galactosemia</a:t>
            </a:r>
            <a:r>
              <a:rPr lang="en-US" dirty="0">
                <a:latin typeface="Times New Roman"/>
                <a:ea typeface="Times New Roman"/>
              </a:rPr>
              <a:t>, </a:t>
            </a:r>
            <a:endParaRPr lang="en-US" dirty="0" smtClean="0">
              <a:latin typeface="Times New Roman"/>
              <a:ea typeface="Times New Roman"/>
            </a:endParaRPr>
          </a:p>
          <a:p>
            <a:pPr marL="365760" indent="-256032" fontAlgn="auto">
              <a:spcAft>
                <a:spcPts val="0"/>
              </a:spcAft>
              <a:buClr>
                <a:schemeClr val="bg1">
                  <a:lumMod val="75000"/>
                </a:schemeClr>
              </a:buClr>
              <a:buFont typeface="Arial" pitchFamily="34" charset="0"/>
              <a:buChar char="•"/>
              <a:defRPr/>
            </a:pPr>
            <a:r>
              <a:rPr lang="en-US" dirty="0" smtClean="0">
                <a:latin typeface="Times New Roman"/>
                <a:ea typeface="Times New Roman"/>
              </a:rPr>
              <a:t>hypothyroidism,</a:t>
            </a:r>
          </a:p>
          <a:p>
            <a:pPr marL="365760" indent="-256032" fontAlgn="auto">
              <a:spcAft>
                <a:spcPts val="0"/>
              </a:spcAft>
              <a:buClr>
                <a:schemeClr val="bg1">
                  <a:lumMod val="75000"/>
                </a:schemeClr>
              </a:buClr>
              <a:buFont typeface="Arial" pitchFamily="34" charset="0"/>
              <a:buChar char="•"/>
              <a:defRPr/>
            </a:pPr>
            <a:r>
              <a:rPr lang="en-US" dirty="0" smtClean="0">
                <a:latin typeface="Times New Roman"/>
                <a:ea typeface="Times New Roman"/>
              </a:rPr>
              <a:t> </a:t>
            </a:r>
            <a:r>
              <a:rPr lang="en-US" dirty="0">
                <a:latin typeface="Times New Roman"/>
                <a:ea typeface="Times New Roman"/>
              </a:rPr>
              <a:t>CF, </a:t>
            </a:r>
            <a:endParaRPr lang="en-US" dirty="0" smtClean="0">
              <a:latin typeface="Times New Roman"/>
              <a:ea typeface="Times New Roman"/>
            </a:endParaRPr>
          </a:p>
          <a:p>
            <a:pPr marL="365760" indent="-256032" fontAlgn="auto">
              <a:spcAft>
                <a:spcPts val="0"/>
              </a:spcAft>
              <a:buClr>
                <a:schemeClr val="bg1">
                  <a:lumMod val="75000"/>
                </a:schemeClr>
              </a:buClr>
              <a:buFont typeface="Arial" pitchFamily="34" charset="0"/>
              <a:buChar char="•"/>
              <a:defRPr/>
            </a:pPr>
            <a:r>
              <a:rPr lang="en-US" dirty="0" smtClean="0">
                <a:latin typeface="Times New Roman"/>
                <a:ea typeface="Times New Roman"/>
              </a:rPr>
              <a:t>congenital </a:t>
            </a:r>
            <a:r>
              <a:rPr lang="en-US" dirty="0">
                <a:latin typeface="Times New Roman"/>
                <a:ea typeface="Times New Roman"/>
              </a:rPr>
              <a:t>hemolytic anemia crises related to red cell morphology and enzyme deficiencies </a:t>
            </a:r>
            <a:r>
              <a:rPr lang="en-US" dirty="0" smtClean="0">
                <a:latin typeface="Times New Roman"/>
                <a:ea typeface="Times New Roman"/>
              </a:rPr>
              <a:t>spherocytosis,G6PD,pyruvate kinase def.</a:t>
            </a:r>
            <a:r>
              <a:rPr lang="ar-SA" dirty="0" smtClean="0">
                <a:latin typeface="Times New Roman"/>
                <a:ea typeface="Times New Roman"/>
              </a:rPr>
              <a:t>( </a:t>
            </a:r>
            <a:endParaRPr lang="en-US" dirty="0"/>
          </a:p>
        </p:txBody>
      </p:sp>
    </p:spTree>
  </p:cSld>
  <p:clrMapOvr>
    <a:masterClrMapping/>
  </p:clrMapOvr>
  <p:transition spd="med">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817044" y="1052736"/>
            <a:ext cx="6316662" cy="1143000"/>
          </a:xfrm>
        </p:spPr>
        <p:txBody>
          <a:bodyPr/>
          <a:lstStyle/>
          <a:p>
            <a:r>
              <a:rPr lang="en-US" dirty="0">
                <a:latin typeface="Times New Roman"/>
                <a:ea typeface="Times New Roman"/>
              </a:rPr>
              <a:t>The differential diagnosis for persistent jaundice during the 1st </a:t>
            </a:r>
            <a:r>
              <a:rPr lang="en-US" dirty="0" err="1">
                <a:latin typeface="Times New Roman"/>
                <a:ea typeface="Times New Roman"/>
              </a:rPr>
              <a:t>mo</a:t>
            </a:r>
            <a:r>
              <a:rPr lang="en-US" dirty="0">
                <a:latin typeface="Times New Roman"/>
                <a:ea typeface="Times New Roman"/>
              </a:rPr>
              <a:t> of life:</a:t>
            </a:r>
            <a:br>
              <a:rPr lang="en-US" dirty="0">
                <a:latin typeface="Times New Roman"/>
                <a:ea typeface="Times New Roman"/>
              </a:rPr>
            </a:br>
            <a:endParaRPr lang="en-US" dirty="0" smtClean="0"/>
          </a:p>
        </p:txBody>
      </p:sp>
      <p:sp>
        <p:nvSpPr>
          <p:cNvPr id="3" name="Content Placeholder 2"/>
          <p:cNvSpPr>
            <a:spLocks noGrp="1"/>
          </p:cNvSpPr>
          <p:nvPr>
            <p:ph idx="1"/>
          </p:nvPr>
        </p:nvSpPr>
        <p:spPr>
          <a:xfrm>
            <a:off x="2817813" y="1916832"/>
            <a:ext cx="6326187" cy="4525963"/>
          </a:xfrm>
        </p:spPr>
        <p:txBody>
          <a:bodyPr rtlCol="0">
            <a:normAutofit fontScale="77500" lnSpcReduction="20000"/>
          </a:bodyPr>
          <a:lstStyle/>
          <a:p>
            <a:pPr marL="365760" indent="-256032" fontAlgn="auto">
              <a:lnSpc>
                <a:spcPct val="115000"/>
              </a:lnSpc>
              <a:spcAft>
                <a:spcPts val="1000"/>
              </a:spcAft>
              <a:buClr>
                <a:schemeClr val="bg1">
                  <a:lumMod val="75000"/>
                </a:schemeClr>
              </a:buClr>
              <a:buFont typeface="Arial" pitchFamily="34" charset="0"/>
              <a:buChar char="•"/>
              <a:defRPr/>
            </a:pPr>
            <a:r>
              <a:rPr lang="en-US" dirty="0" smtClean="0">
                <a:latin typeface="Times New Roman"/>
                <a:ea typeface="Times New Roman"/>
                <a:cs typeface="Arial"/>
              </a:rPr>
              <a:t>cholestasis</a:t>
            </a:r>
            <a:r>
              <a:rPr lang="en-US" dirty="0">
                <a:latin typeface="Times New Roman"/>
                <a:ea typeface="Times New Roman"/>
                <a:cs typeface="Arial"/>
              </a:rPr>
              <a:t>, </a:t>
            </a:r>
            <a:endParaRPr lang="en-US" dirty="0" smtClean="0">
              <a:latin typeface="Times New Roman"/>
              <a:ea typeface="Times New Roman"/>
              <a:cs typeface="Arial"/>
            </a:endParaRPr>
          </a:p>
          <a:p>
            <a:pPr marL="365760" indent="-256032" fontAlgn="auto">
              <a:lnSpc>
                <a:spcPct val="115000"/>
              </a:lnSpc>
              <a:spcAft>
                <a:spcPts val="1000"/>
              </a:spcAft>
              <a:buClr>
                <a:schemeClr val="bg1">
                  <a:lumMod val="75000"/>
                </a:schemeClr>
              </a:buClr>
              <a:buFont typeface="Arial" pitchFamily="34" charset="0"/>
              <a:buChar char="•"/>
              <a:defRPr/>
            </a:pPr>
            <a:r>
              <a:rPr lang="en-US" dirty="0" smtClean="0">
                <a:latin typeface="Times New Roman"/>
                <a:ea typeface="Times New Roman"/>
                <a:cs typeface="Arial"/>
              </a:rPr>
              <a:t>hepatitis</a:t>
            </a:r>
          </a:p>
          <a:p>
            <a:pPr marL="365760" indent="-256032" fontAlgn="auto">
              <a:lnSpc>
                <a:spcPct val="115000"/>
              </a:lnSpc>
              <a:spcAft>
                <a:spcPts val="1000"/>
              </a:spcAft>
              <a:buClr>
                <a:schemeClr val="bg1">
                  <a:lumMod val="75000"/>
                </a:schemeClr>
              </a:buClr>
              <a:buFont typeface="Arial" pitchFamily="34" charset="0"/>
              <a:buChar char="•"/>
              <a:defRPr/>
            </a:pPr>
            <a:r>
              <a:rPr lang="en-US" dirty="0" smtClean="0">
                <a:latin typeface="Times New Roman"/>
                <a:ea typeface="Times New Roman"/>
                <a:cs typeface="Arial"/>
              </a:rPr>
              <a:t>, </a:t>
            </a:r>
            <a:r>
              <a:rPr lang="en-US" dirty="0">
                <a:latin typeface="Times New Roman"/>
                <a:ea typeface="Times New Roman"/>
                <a:cs typeface="Arial"/>
              </a:rPr>
              <a:t>cytomegalic inclusion </a:t>
            </a:r>
            <a:r>
              <a:rPr lang="en-US" dirty="0" smtClean="0">
                <a:latin typeface="Times New Roman"/>
                <a:ea typeface="Times New Roman"/>
                <a:cs typeface="Arial"/>
              </a:rPr>
              <a:t>disease, </a:t>
            </a:r>
            <a:r>
              <a:rPr lang="en-US" dirty="0">
                <a:latin typeface="Times New Roman"/>
                <a:ea typeface="Times New Roman"/>
                <a:cs typeface="Arial"/>
              </a:rPr>
              <a:t>syphilis, toxoplasmosis, </a:t>
            </a:r>
            <a:endParaRPr lang="en-US" dirty="0" smtClean="0">
              <a:latin typeface="Times New Roman"/>
              <a:ea typeface="Times New Roman"/>
              <a:cs typeface="Arial"/>
            </a:endParaRPr>
          </a:p>
          <a:p>
            <a:pPr marL="365760" indent="-256032" fontAlgn="auto">
              <a:lnSpc>
                <a:spcPct val="115000"/>
              </a:lnSpc>
              <a:spcAft>
                <a:spcPts val="1000"/>
              </a:spcAft>
              <a:buClr>
                <a:schemeClr val="bg1">
                  <a:lumMod val="75000"/>
                </a:schemeClr>
              </a:buClr>
              <a:buFont typeface="Arial" pitchFamily="34" charset="0"/>
              <a:buChar char="•"/>
              <a:defRPr/>
            </a:pPr>
            <a:r>
              <a:rPr lang="en-US" dirty="0" smtClean="0">
                <a:latin typeface="Times New Roman"/>
                <a:ea typeface="Times New Roman"/>
                <a:cs typeface="Arial"/>
              </a:rPr>
              <a:t>familial </a:t>
            </a:r>
            <a:r>
              <a:rPr lang="en-US" dirty="0">
                <a:latin typeface="Times New Roman"/>
                <a:ea typeface="Times New Roman"/>
                <a:cs typeface="Arial"/>
              </a:rPr>
              <a:t>non</a:t>
            </a:r>
            <a:r>
              <a:rPr lang="ar-SA" dirty="0">
                <a:latin typeface="Times New Roman"/>
                <a:ea typeface="Times New Roman"/>
              </a:rPr>
              <a:t>-</a:t>
            </a:r>
            <a:r>
              <a:rPr lang="en-US" dirty="0">
                <a:latin typeface="Times New Roman"/>
                <a:ea typeface="Times New Roman"/>
                <a:cs typeface="Arial"/>
              </a:rPr>
              <a:t>hemolytic icterus</a:t>
            </a:r>
            <a:r>
              <a:rPr lang="en-US" dirty="0" smtClean="0">
                <a:latin typeface="Times New Roman"/>
                <a:ea typeface="Times New Roman"/>
                <a:cs typeface="Arial"/>
              </a:rPr>
              <a:t>,</a:t>
            </a:r>
          </a:p>
          <a:p>
            <a:pPr marL="365760" indent="-256032" fontAlgn="auto">
              <a:lnSpc>
                <a:spcPct val="115000"/>
              </a:lnSpc>
              <a:spcAft>
                <a:spcPts val="1000"/>
              </a:spcAft>
              <a:buClr>
                <a:schemeClr val="bg1">
                  <a:lumMod val="75000"/>
                </a:schemeClr>
              </a:buClr>
              <a:buFont typeface="Arial" pitchFamily="34" charset="0"/>
              <a:buChar char="•"/>
              <a:defRPr/>
            </a:pPr>
            <a:r>
              <a:rPr lang="en-US" dirty="0" smtClean="0">
                <a:latin typeface="Times New Roman"/>
                <a:ea typeface="Times New Roman"/>
                <a:cs typeface="Arial"/>
              </a:rPr>
              <a:t> </a:t>
            </a:r>
            <a:r>
              <a:rPr lang="en-US" dirty="0">
                <a:latin typeface="Times New Roman"/>
                <a:ea typeface="Times New Roman"/>
                <a:cs typeface="Arial"/>
              </a:rPr>
              <a:t>congenital atresia of the bile ducts</a:t>
            </a:r>
            <a:r>
              <a:rPr lang="en-US" dirty="0" smtClean="0">
                <a:latin typeface="Times New Roman"/>
                <a:ea typeface="Times New Roman"/>
                <a:cs typeface="Arial"/>
              </a:rPr>
              <a:t>,</a:t>
            </a:r>
          </a:p>
          <a:p>
            <a:pPr marL="365760" indent="-256032" fontAlgn="auto">
              <a:lnSpc>
                <a:spcPct val="115000"/>
              </a:lnSpc>
              <a:spcAft>
                <a:spcPts val="1000"/>
              </a:spcAft>
              <a:buClr>
                <a:schemeClr val="bg1">
                  <a:lumMod val="75000"/>
                </a:schemeClr>
              </a:buClr>
              <a:buFont typeface="Arial" pitchFamily="34" charset="0"/>
              <a:buChar char="•"/>
              <a:defRPr/>
            </a:pPr>
            <a:r>
              <a:rPr lang="en-US" dirty="0" smtClean="0">
                <a:latin typeface="Times New Roman"/>
                <a:ea typeface="Times New Roman"/>
                <a:cs typeface="Arial"/>
              </a:rPr>
              <a:t> </a:t>
            </a:r>
            <a:r>
              <a:rPr lang="en-US" dirty="0" err="1">
                <a:latin typeface="Times New Roman"/>
                <a:ea typeface="Times New Roman"/>
                <a:cs typeface="Arial"/>
              </a:rPr>
              <a:t>galactosemia</a:t>
            </a:r>
            <a:r>
              <a:rPr lang="en-US" dirty="0">
                <a:latin typeface="Times New Roman"/>
                <a:ea typeface="Times New Roman"/>
                <a:cs typeface="Arial"/>
              </a:rPr>
              <a:t>, </a:t>
            </a:r>
            <a:r>
              <a:rPr lang="en-US" dirty="0" smtClean="0">
                <a:latin typeface="Times New Roman"/>
                <a:ea typeface="Times New Roman"/>
                <a:cs typeface="Arial"/>
              </a:rPr>
              <a:t>or</a:t>
            </a:r>
          </a:p>
          <a:p>
            <a:pPr marL="365760" indent="-256032" fontAlgn="auto">
              <a:lnSpc>
                <a:spcPct val="115000"/>
              </a:lnSpc>
              <a:spcAft>
                <a:spcPts val="1000"/>
              </a:spcAft>
              <a:buClr>
                <a:schemeClr val="bg1">
                  <a:lumMod val="75000"/>
                </a:schemeClr>
              </a:buClr>
              <a:buFont typeface="Arial" pitchFamily="34" charset="0"/>
              <a:buChar char="•"/>
              <a:defRPr/>
            </a:pPr>
            <a:r>
              <a:rPr lang="en-US" dirty="0" smtClean="0">
                <a:latin typeface="Times New Roman"/>
                <a:ea typeface="Times New Roman"/>
                <a:cs typeface="Arial"/>
              </a:rPr>
              <a:t> </a:t>
            </a:r>
            <a:r>
              <a:rPr lang="en-US" dirty="0" err="1">
                <a:latin typeface="Times New Roman"/>
                <a:ea typeface="Times New Roman"/>
                <a:cs typeface="Arial"/>
              </a:rPr>
              <a:t>inspissated</a:t>
            </a:r>
            <a:r>
              <a:rPr lang="en-US" dirty="0">
                <a:latin typeface="Times New Roman"/>
                <a:ea typeface="Times New Roman"/>
                <a:cs typeface="Arial"/>
              </a:rPr>
              <a:t> bile syndrome following hemolytic disease of the newborn</a:t>
            </a:r>
            <a:r>
              <a:rPr lang="ar-SA" dirty="0">
                <a:latin typeface="Times New Roman"/>
                <a:ea typeface="Times New Roman"/>
              </a:rPr>
              <a:t>. </a:t>
            </a:r>
            <a:endParaRPr lang="en-US" dirty="0" smtClean="0">
              <a:latin typeface="Times New Roman"/>
              <a:ea typeface="Times New Roman"/>
            </a:endParaRPr>
          </a:p>
          <a:p>
            <a:pPr marL="365760" indent="-256032" fontAlgn="auto">
              <a:lnSpc>
                <a:spcPct val="115000"/>
              </a:lnSpc>
              <a:spcAft>
                <a:spcPts val="1000"/>
              </a:spcAft>
              <a:buClr>
                <a:schemeClr val="bg1">
                  <a:lumMod val="75000"/>
                </a:schemeClr>
              </a:buClr>
              <a:buFont typeface="Arial" pitchFamily="34" charset="0"/>
              <a:buChar char="•"/>
              <a:defRPr/>
            </a:pPr>
            <a:r>
              <a:rPr lang="en-US" dirty="0" smtClean="0">
                <a:latin typeface="Times New Roman"/>
                <a:ea typeface="Times New Roman"/>
                <a:cs typeface="Arial"/>
              </a:rPr>
              <a:t>Rarely</a:t>
            </a:r>
            <a:r>
              <a:rPr lang="en-US" dirty="0">
                <a:latin typeface="Times New Roman"/>
                <a:ea typeface="Times New Roman"/>
                <a:cs typeface="Arial"/>
              </a:rPr>
              <a:t>, physiologic jaundice may be prolonged for several </a:t>
            </a:r>
            <a:r>
              <a:rPr lang="en-US" dirty="0" err="1">
                <a:latin typeface="Times New Roman"/>
                <a:ea typeface="Times New Roman"/>
                <a:cs typeface="Arial"/>
              </a:rPr>
              <a:t>wk</a:t>
            </a:r>
            <a:r>
              <a:rPr lang="en-US" dirty="0">
                <a:latin typeface="Times New Roman"/>
                <a:ea typeface="Times New Roman"/>
                <a:cs typeface="Arial"/>
              </a:rPr>
              <a:t>, as in infants with hypothyroidism or pyloric stenosis</a:t>
            </a:r>
            <a:r>
              <a:rPr lang="ar-SA" dirty="0">
                <a:latin typeface="Times New Roman"/>
                <a:ea typeface="Times New Roman"/>
              </a:rPr>
              <a:t>. </a:t>
            </a:r>
            <a:endParaRPr lang="en-US" dirty="0">
              <a:ea typeface="Calibri"/>
              <a:cs typeface="Arial"/>
            </a:endParaRPr>
          </a:p>
          <a:p>
            <a:pPr marL="365760" indent="-256032" fontAlgn="auto">
              <a:spcAft>
                <a:spcPts val="0"/>
              </a:spcAft>
              <a:buClr>
                <a:schemeClr val="bg1">
                  <a:lumMod val="75000"/>
                </a:schemeClr>
              </a:buClr>
              <a:buFont typeface="Arial" pitchFamily="34" charset="0"/>
              <a:buChar char="•"/>
              <a:defRPr/>
            </a:pPr>
            <a:endParaRPr lang="en-US" dirty="0"/>
          </a:p>
        </p:txBody>
      </p:sp>
    </p:spTree>
  </p:cSld>
  <p:clrMapOvr>
    <a:masterClrMapping/>
  </p:clrMapOvr>
  <p:transition spd="med">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3429000"/>
            <a:ext cx="8229600" cy="1066800"/>
          </a:xfrm>
        </p:spPr>
        <p:txBody>
          <a:bodyPr/>
          <a:lstStyle/>
          <a:p>
            <a:pPr algn="ctr"/>
            <a:r>
              <a:rPr lang="en-US" sz="5400" dirty="0" smtClean="0"/>
              <a:t>DIAGNOSIS</a:t>
            </a:r>
            <a:endParaRPr lang="en-US" sz="5400" dirty="0"/>
          </a:p>
        </p:txBody>
      </p:sp>
      <p:sp>
        <p:nvSpPr>
          <p:cNvPr id="3" name="Content Placeholder 2"/>
          <p:cNvSpPr>
            <a:spLocks noGrp="1"/>
          </p:cNvSpPr>
          <p:nvPr>
            <p:ph idx="1"/>
          </p:nvPr>
        </p:nvSpPr>
        <p:spPr/>
        <p:txBody>
          <a:bodyPr/>
          <a:lstStyle/>
          <a:p>
            <a:endParaRPr lang="en-US"/>
          </a:p>
        </p:txBody>
      </p:sp>
    </p:spTree>
  </p:cSld>
  <p:clrMapOvr>
    <a:masterClrMapping/>
  </p:clrMapOvr>
  <p:transition spd="med">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250825" y="304800"/>
            <a:ext cx="8569325" cy="1252538"/>
          </a:xfrm>
        </p:spPr>
        <p:style>
          <a:lnRef idx="2">
            <a:schemeClr val="accent1"/>
          </a:lnRef>
          <a:fillRef idx="1">
            <a:schemeClr val="lt1"/>
          </a:fillRef>
          <a:effectRef idx="0">
            <a:schemeClr val="accent1"/>
          </a:effectRef>
          <a:fontRef idx="minor">
            <a:schemeClr val="dk1"/>
          </a:fontRef>
        </p:style>
        <p:txBody>
          <a:bodyPr/>
          <a:lstStyle/>
          <a:p>
            <a:pPr eaLnBrk="1" hangingPunct="1"/>
            <a:r>
              <a:rPr lang="en-AU" altLang="en-US" sz="4000" b="1" smtClean="0">
                <a:latin typeface="Arial" panose="020B0604020202020204" pitchFamily="34" charset="0"/>
              </a:rPr>
              <a:t>Investigations for early jaundice</a:t>
            </a:r>
          </a:p>
        </p:txBody>
      </p:sp>
      <p:sp>
        <p:nvSpPr>
          <p:cNvPr id="14339" name="Rectangle 1027"/>
          <p:cNvSpPr>
            <a:spLocks noGrp="1" noChangeArrowheads="1"/>
          </p:cNvSpPr>
          <p:nvPr>
            <p:ph type="body" idx="1"/>
          </p:nvPr>
        </p:nvSpPr>
        <p:spPr>
          <a:xfrm>
            <a:off x="1116013" y="1989138"/>
            <a:ext cx="7199312" cy="4330700"/>
          </a:xfrm>
        </p:spPr>
        <p:txBody>
          <a:bodyPr/>
          <a:lstStyle/>
          <a:p>
            <a:pPr eaLnBrk="1" hangingPunct="1"/>
            <a:r>
              <a:rPr lang="en-AU" altLang="en-US" dirty="0" smtClean="0">
                <a:latin typeface="Arial" panose="020B0604020202020204" pitchFamily="34" charset="0"/>
              </a:rPr>
              <a:t>Serum bilirubin level+ pcv</a:t>
            </a:r>
          </a:p>
          <a:p>
            <a:r>
              <a:rPr lang="en-AU" altLang="en-US" dirty="0">
                <a:latin typeface="Arial" panose="020B0604020202020204" pitchFamily="34" charset="0"/>
              </a:rPr>
              <a:t>Blood group </a:t>
            </a:r>
          </a:p>
          <a:p>
            <a:r>
              <a:rPr lang="en-AU" altLang="en-US" dirty="0">
                <a:latin typeface="Arial" panose="020B0604020202020204" pitchFamily="34" charset="0"/>
              </a:rPr>
              <a:t>Maternal blood group</a:t>
            </a:r>
          </a:p>
          <a:p>
            <a:pPr eaLnBrk="1" hangingPunct="1"/>
            <a:endParaRPr lang="en-AU" altLang="en-US" dirty="0" smtClean="0">
              <a:latin typeface="Arial" panose="020B0604020202020204" pitchFamily="34" charset="0"/>
            </a:endParaRPr>
          </a:p>
          <a:p>
            <a:pPr eaLnBrk="1" hangingPunct="1"/>
            <a:r>
              <a:rPr lang="en-AU" altLang="en-US" dirty="0" smtClean="0">
                <a:latin typeface="Arial" panose="020B0604020202020204" pitchFamily="34" charset="0"/>
              </a:rPr>
              <a:t>Direct and indirect fraction of bilirubin.</a:t>
            </a:r>
          </a:p>
          <a:p>
            <a:pPr eaLnBrk="1" hangingPunct="1"/>
            <a:r>
              <a:rPr lang="en-AU" altLang="en-US" dirty="0" smtClean="0">
                <a:latin typeface="Arial" panose="020B0604020202020204" pitchFamily="34" charset="0"/>
              </a:rPr>
              <a:t>FBC and film</a:t>
            </a:r>
          </a:p>
          <a:p>
            <a:pPr eaLnBrk="1" hangingPunct="1"/>
            <a:r>
              <a:rPr lang="en-AU" altLang="en-US" dirty="0" smtClean="0">
                <a:latin typeface="Arial" panose="020B0604020202020204" pitchFamily="34" charset="0"/>
              </a:rPr>
              <a:t>Direct coombs test</a:t>
            </a:r>
          </a:p>
          <a:p>
            <a:pPr eaLnBrk="1" hangingPunct="1"/>
            <a:r>
              <a:rPr lang="en-AU" altLang="en-US" dirty="0" smtClean="0">
                <a:latin typeface="Arial" panose="020B0604020202020204" pitchFamily="34" charset="0"/>
              </a:rPr>
              <a:t>Consider G6PD level</a:t>
            </a:r>
          </a:p>
          <a:p>
            <a:pPr eaLnBrk="1" hangingPunct="1"/>
            <a:endParaRPr lang="en-AU" altLang="en-US" dirty="0" smtClean="0">
              <a:latin typeface="Arial" panose="020B0604020202020204" pitchFamily="34" charset="0"/>
            </a:endParaRPr>
          </a:p>
        </p:txBody>
      </p:sp>
    </p:spTree>
    <p:extLst>
      <p:ext uri="{BB962C8B-B14F-4D97-AF65-F5344CB8AC3E}">
        <p14:creationId xmlns:p14="http://schemas.microsoft.com/office/powerpoint/2010/main" val="198194065"/>
      </p:ext>
    </p:extLst>
  </p:cSld>
  <p:clrMapOvr>
    <a:masterClrMapping/>
  </p:clrMapOvr>
  <p:transition spd="med">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0"/>
            <a:ext cx="2209800" cy="2066925"/>
          </a:xfrm>
          <a:prstGeom prst="rect">
            <a:avLst/>
          </a:prstGeom>
        </p:spPr>
      </p:pic>
    </p:spTree>
    <p:extLst>
      <p:ext uri="{BB962C8B-B14F-4D97-AF65-F5344CB8AC3E}">
        <p14:creationId xmlns:p14="http://schemas.microsoft.com/office/powerpoint/2010/main" val="568767149"/>
      </p:ext>
    </p:extLst>
  </p:cSld>
  <p:clrMapOvr>
    <a:masterClrMapping/>
  </p:clrMapOvr>
  <p:transition spd="med">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2195736" y="1052736"/>
            <a:ext cx="7773987" cy="5472112"/>
          </a:xfrm>
        </p:spPr>
        <p:txBody>
          <a:bodyPr/>
          <a:lstStyle/>
          <a:p>
            <a:pPr eaLnBrk="1" hangingPunct="1">
              <a:lnSpc>
                <a:spcPct val="105000"/>
              </a:lnSpc>
            </a:pPr>
            <a:r>
              <a:rPr lang="en-AU" altLang="en-US" sz="2000" dirty="0" smtClean="0">
                <a:latin typeface="Arial" panose="020B0604020202020204" pitchFamily="34" charset="0"/>
              </a:rPr>
              <a:t>Serum bilirubin level </a:t>
            </a:r>
          </a:p>
          <a:p>
            <a:pPr eaLnBrk="1" hangingPunct="1">
              <a:lnSpc>
                <a:spcPct val="105000"/>
              </a:lnSpc>
            </a:pPr>
            <a:r>
              <a:rPr lang="en-AU" altLang="en-US" sz="2000" dirty="0" smtClean="0">
                <a:latin typeface="Arial" panose="020B0604020202020204" pitchFamily="34" charset="0"/>
              </a:rPr>
              <a:t>Conjugated fraction of bilirubin</a:t>
            </a:r>
          </a:p>
          <a:p>
            <a:pPr eaLnBrk="1" hangingPunct="1">
              <a:lnSpc>
                <a:spcPct val="105000"/>
              </a:lnSpc>
            </a:pPr>
            <a:endParaRPr lang="en-AU" altLang="en-US" sz="1000" dirty="0" smtClean="0">
              <a:latin typeface="Arial" panose="020B0604020202020204" pitchFamily="34" charset="0"/>
            </a:endParaRPr>
          </a:p>
          <a:p>
            <a:pPr eaLnBrk="1" hangingPunct="1">
              <a:lnSpc>
                <a:spcPct val="105000"/>
              </a:lnSpc>
            </a:pPr>
            <a:r>
              <a:rPr lang="en-AU" altLang="en-US" sz="2000" dirty="0" smtClean="0">
                <a:latin typeface="Arial" panose="020B0604020202020204" pitchFamily="34" charset="0"/>
              </a:rPr>
              <a:t>Liver function test </a:t>
            </a:r>
            <a:r>
              <a:rPr lang="en-AU" altLang="en-US" sz="1600" dirty="0" smtClean="0">
                <a:latin typeface="Arial" panose="020B0604020202020204" pitchFamily="34" charset="0"/>
              </a:rPr>
              <a:t>(GGT, ALT, AST, Albumin)</a:t>
            </a:r>
          </a:p>
          <a:p>
            <a:pPr eaLnBrk="1" hangingPunct="1">
              <a:lnSpc>
                <a:spcPct val="105000"/>
              </a:lnSpc>
            </a:pPr>
            <a:r>
              <a:rPr lang="en-AU" altLang="en-US" sz="2000" dirty="0" smtClean="0">
                <a:latin typeface="Arial" panose="020B0604020202020204" pitchFamily="34" charset="0"/>
              </a:rPr>
              <a:t>Coagulation profile </a:t>
            </a:r>
            <a:r>
              <a:rPr lang="en-AU" altLang="en-US" sz="1600" dirty="0" smtClean="0">
                <a:latin typeface="Arial" panose="020B0604020202020204" pitchFamily="34" charset="0"/>
              </a:rPr>
              <a:t>(PT, PTT, INR)</a:t>
            </a:r>
          </a:p>
          <a:p>
            <a:pPr eaLnBrk="1" hangingPunct="1">
              <a:lnSpc>
                <a:spcPct val="105000"/>
              </a:lnSpc>
            </a:pPr>
            <a:r>
              <a:rPr lang="en-AU" altLang="en-US" sz="2000" dirty="0" smtClean="0">
                <a:latin typeface="Arial" panose="020B0604020202020204" pitchFamily="34" charset="0"/>
              </a:rPr>
              <a:t>Abdominal ultrasound </a:t>
            </a:r>
            <a:r>
              <a:rPr lang="en-AU" altLang="en-US" sz="1600" dirty="0" smtClean="0">
                <a:latin typeface="Arial" panose="020B0604020202020204" pitchFamily="34" charset="0"/>
              </a:rPr>
              <a:t>(gallbladder)</a:t>
            </a:r>
          </a:p>
          <a:p>
            <a:pPr eaLnBrk="1" hangingPunct="1">
              <a:lnSpc>
                <a:spcPct val="105000"/>
              </a:lnSpc>
            </a:pPr>
            <a:r>
              <a:rPr lang="en-AU" altLang="en-US" sz="2000" dirty="0" smtClean="0">
                <a:latin typeface="Arial" panose="020B0604020202020204" pitchFamily="34" charset="0"/>
              </a:rPr>
              <a:t>HIDA scan </a:t>
            </a:r>
            <a:r>
              <a:rPr lang="en-AU" altLang="en-US" sz="1600" dirty="0" smtClean="0">
                <a:latin typeface="Arial" panose="020B0604020202020204" pitchFamily="34" charset="0"/>
              </a:rPr>
              <a:t>(with follow through)</a:t>
            </a:r>
          </a:p>
          <a:p>
            <a:pPr eaLnBrk="1" hangingPunct="1">
              <a:lnSpc>
                <a:spcPct val="105000"/>
              </a:lnSpc>
            </a:pPr>
            <a:r>
              <a:rPr lang="en-AU" altLang="en-US" sz="2000" dirty="0" smtClean="0">
                <a:latin typeface="Arial" panose="020B0604020202020204" pitchFamily="34" charset="0"/>
              </a:rPr>
              <a:t>Thyroid function test</a:t>
            </a:r>
            <a:r>
              <a:rPr lang="en-AU" altLang="en-US" sz="1600" dirty="0" smtClean="0">
                <a:latin typeface="Arial" panose="020B0604020202020204" pitchFamily="34" charset="0"/>
              </a:rPr>
              <a:t> (TSH, free T4)</a:t>
            </a:r>
          </a:p>
          <a:p>
            <a:pPr eaLnBrk="1" hangingPunct="1">
              <a:lnSpc>
                <a:spcPct val="105000"/>
              </a:lnSpc>
            </a:pPr>
            <a:r>
              <a:rPr lang="en-AU" altLang="en-US" sz="2000" dirty="0" smtClean="0">
                <a:latin typeface="Arial" panose="020B0604020202020204" pitchFamily="34" charset="0"/>
              </a:rPr>
              <a:t>Metabolic screen</a:t>
            </a:r>
            <a:r>
              <a:rPr lang="en-AU" altLang="en-US" sz="1600" dirty="0" smtClean="0">
                <a:latin typeface="Arial" panose="020B0604020202020204" pitchFamily="34" charset="0"/>
              </a:rPr>
              <a:t> (urine for reducing substance)</a:t>
            </a:r>
          </a:p>
          <a:p>
            <a:pPr eaLnBrk="1" hangingPunct="1">
              <a:lnSpc>
                <a:spcPct val="105000"/>
              </a:lnSpc>
            </a:pPr>
            <a:r>
              <a:rPr lang="en-AU" altLang="en-US" sz="2000" dirty="0" smtClean="0">
                <a:latin typeface="Arial" panose="020B0604020202020204" pitchFamily="34" charset="0"/>
              </a:rPr>
              <a:t>Hepatitis screen </a:t>
            </a:r>
            <a:r>
              <a:rPr lang="en-AU" altLang="en-US" sz="1600" dirty="0" smtClean="0">
                <a:latin typeface="Arial" panose="020B0604020202020204" pitchFamily="34" charset="0"/>
              </a:rPr>
              <a:t>(TORCH)</a:t>
            </a:r>
            <a:endParaRPr lang="en-AU" altLang="en-US" sz="2000" dirty="0" smtClean="0">
              <a:latin typeface="Arial" panose="020B0604020202020204" pitchFamily="34" charset="0"/>
            </a:endParaRPr>
          </a:p>
          <a:p>
            <a:pPr eaLnBrk="1" hangingPunct="1">
              <a:lnSpc>
                <a:spcPct val="105000"/>
              </a:lnSpc>
            </a:pPr>
            <a:r>
              <a:rPr lang="en-AU" altLang="en-US" sz="2000" dirty="0" smtClean="0">
                <a:latin typeface="Arial" panose="020B0604020202020204" pitchFamily="34" charset="0"/>
              </a:rPr>
              <a:t>Liver biopsy </a:t>
            </a:r>
            <a:r>
              <a:rPr lang="en-AU" altLang="en-US" sz="1600" dirty="0" smtClean="0">
                <a:latin typeface="Arial" panose="020B0604020202020204" pitchFamily="34" charset="0"/>
              </a:rPr>
              <a:t>(bile duct proliferation)</a:t>
            </a:r>
          </a:p>
          <a:p>
            <a:pPr eaLnBrk="1" hangingPunct="1">
              <a:lnSpc>
                <a:spcPct val="105000"/>
              </a:lnSpc>
            </a:pPr>
            <a:endParaRPr lang="en-AU" altLang="en-US" sz="1000" dirty="0" smtClean="0">
              <a:latin typeface="Arial" panose="020B0604020202020204" pitchFamily="34" charset="0"/>
            </a:endParaRPr>
          </a:p>
          <a:p>
            <a:pPr eaLnBrk="1" hangingPunct="1">
              <a:lnSpc>
                <a:spcPct val="105000"/>
              </a:lnSpc>
            </a:pPr>
            <a:r>
              <a:rPr lang="en-AU" altLang="en-US" sz="1600" dirty="0" smtClean="0">
                <a:latin typeface="Arial" panose="020B0604020202020204" pitchFamily="34" charset="0"/>
              </a:rPr>
              <a:t>FBC and film</a:t>
            </a:r>
          </a:p>
          <a:p>
            <a:pPr eaLnBrk="1" hangingPunct="1">
              <a:lnSpc>
                <a:spcPct val="105000"/>
              </a:lnSpc>
            </a:pPr>
            <a:r>
              <a:rPr lang="en-AU" altLang="en-US" sz="1600" dirty="0" smtClean="0">
                <a:latin typeface="Arial" panose="020B0604020202020204" pitchFamily="34" charset="0"/>
              </a:rPr>
              <a:t>Blood group </a:t>
            </a:r>
          </a:p>
          <a:p>
            <a:pPr eaLnBrk="1" hangingPunct="1">
              <a:lnSpc>
                <a:spcPct val="105000"/>
              </a:lnSpc>
            </a:pPr>
            <a:r>
              <a:rPr lang="en-AU" altLang="en-US" sz="1600" dirty="0" smtClean="0">
                <a:latin typeface="Arial" panose="020B0604020202020204" pitchFamily="34" charset="0"/>
              </a:rPr>
              <a:t>Maternal blood group</a:t>
            </a:r>
          </a:p>
          <a:p>
            <a:pPr eaLnBrk="1" hangingPunct="1">
              <a:lnSpc>
                <a:spcPct val="105000"/>
              </a:lnSpc>
            </a:pPr>
            <a:r>
              <a:rPr lang="en-AU" altLang="en-US" sz="1600" dirty="0" smtClean="0">
                <a:latin typeface="Arial" panose="020B0604020202020204" pitchFamily="34" charset="0"/>
              </a:rPr>
              <a:t>Direct coombs test</a:t>
            </a:r>
          </a:p>
        </p:txBody>
      </p:sp>
      <p:sp>
        <p:nvSpPr>
          <p:cNvPr id="23555" name="Rectangle 1026"/>
          <p:cNvSpPr>
            <a:spLocks noChangeArrowheads="1"/>
          </p:cNvSpPr>
          <p:nvPr/>
        </p:nvSpPr>
        <p:spPr bwMode="auto">
          <a:xfrm>
            <a:off x="395288" y="260350"/>
            <a:ext cx="8353425" cy="6477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AU" altLang="en-US" sz="3600" b="1" dirty="0">
                <a:solidFill>
                  <a:schemeClr val="tx2"/>
                </a:solidFill>
                <a:latin typeface="Arial" panose="020B0604020202020204" pitchFamily="34" charset="0"/>
              </a:rPr>
              <a:t>Investigations for prolonged jaundice</a:t>
            </a:r>
          </a:p>
        </p:txBody>
      </p:sp>
    </p:spTree>
    <p:extLst>
      <p:ext uri="{BB962C8B-B14F-4D97-AF65-F5344CB8AC3E}">
        <p14:creationId xmlns:p14="http://schemas.microsoft.com/office/powerpoint/2010/main" val="2651122985"/>
      </p:ext>
    </p:extLst>
  </p:cSld>
  <p:clrMapOvr>
    <a:masterClrMapping/>
  </p:clrMapOvr>
  <p:transition spd="med">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488"/>
            <a:ext cx="8229600" cy="1143000"/>
          </a:xfrm>
        </p:spPr>
        <p:txBody>
          <a:bodyPr rtlCol="0" anchor="t">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lnSpc>
                <a:spcPct val="115000"/>
              </a:lnSpc>
              <a:spcAft>
                <a:spcPts val="0"/>
              </a:spcAft>
              <a:defRPr/>
            </a:pPr>
            <a:r>
              <a:rPr lang="en-US" sz="3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Times New Roman"/>
                <a:cs typeface="Arial"/>
              </a:rPr>
              <a:t>PHYSIOLOGIC </a:t>
            </a:r>
            <a:r>
              <a:rPr lang="en-US" sz="3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Times New Roman"/>
                <a:cs typeface="Arial"/>
              </a:rPr>
              <a:t>JAUNDICE</a:t>
            </a:r>
            <a:br>
              <a:rPr lang="en-US" sz="3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Times New Roman"/>
                <a:cs typeface="Arial"/>
              </a:rPr>
            </a:br>
            <a:r>
              <a:rPr lang="en-US" sz="3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Times New Roman"/>
                <a:cs typeface="Arial"/>
              </a:rPr>
              <a:t> (ICTERUS NEONATORUM</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Times New Roman"/>
                <a:cs typeface="Arial"/>
              </a:rPr>
              <a:t>) </a:t>
            </a:r>
            <a:r>
              <a:rPr lang="ar-S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Times New Roman"/>
              </a:rPr>
              <a:t> </a:t>
            </a: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Calibri"/>
                <a:cs typeface="Arial"/>
              </a:rPr>
              <a:t/>
            </a:r>
            <a:b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Calibri"/>
                <a:cs typeface="Arial"/>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1907704" y="1556792"/>
            <a:ext cx="6912768" cy="4857762"/>
          </a:xfrm>
        </p:spPr>
        <p:txBody>
          <a:bodyPr rtlCol="0">
            <a:normAutofit fontScale="92500"/>
          </a:bodyPr>
          <a:lstStyle/>
          <a:p>
            <a:pPr marL="365760" indent="-256032" fontAlgn="auto">
              <a:lnSpc>
                <a:spcPct val="115000"/>
              </a:lnSpc>
              <a:spcAft>
                <a:spcPts val="1000"/>
              </a:spcAft>
              <a:buClr>
                <a:schemeClr val="accent3"/>
              </a:buClr>
              <a:buFont typeface="Arial" pitchFamily="34" charset="0"/>
              <a:buChar char="•"/>
              <a:defRPr/>
            </a:pPr>
            <a:endParaRPr lang="en-US" dirty="0" smtClean="0">
              <a:latin typeface="Times New Roman"/>
              <a:ea typeface="Times New Roman"/>
              <a:cs typeface="Arial"/>
            </a:endParaRPr>
          </a:p>
          <a:p>
            <a:pPr marL="365760" indent="-256032" fontAlgn="auto">
              <a:lnSpc>
                <a:spcPct val="115000"/>
              </a:lnSpc>
              <a:spcAft>
                <a:spcPts val="1000"/>
              </a:spcAft>
              <a:buClr>
                <a:schemeClr val="accent3"/>
              </a:buClr>
              <a:buFont typeface="Arial" pitchFamily="34" charset="0"/>
              <a:buChar char="•"/>
              <a:defRPr/>
            </a:pPr>
            <a:r>
              <a:rPr lang="en-US" dirty="0" smtClean="0">
                <a:latin typeface="Times New Roman"/>
                <a:ea typeface="Times New Roman"/>
                <a:cs typeface="Arial"/>
              </a:rPr>
              <a:t>Under </a:t>
            </a:r>
            <a:r>
              <a:rPr lang="en-US" dirty="0">
                <a:latin typeface="Times New Roman"/>
                <a:ea typeface="Times New Roman"/>
                <a:cs typeface="Arial"/>
              </a:rPr>
              <a:t>normal circumstances, the level of indirect</a:t>
            </a:r>
            <a:r>
              <a:rPr lang="ar-SA" dirty="0">
                <a:latin typeface="Times New Roman"/>
                <a:ea typeface="Times New Roman"/>
              </a:rPr>
              <a:t>-</a:t>
            </a:r>
            <a:r>
              <a:rPr lang="en-US" dirty="0">
                <a:latin typeface="Times New Roman"/>
                <a:ea typeface="Times New Roman"/>
                <a:cs typeface="Arial"/>
              </a:rPr>
              <a:t>reacting bilirubin in umbilical cord serum is 1–3 mg</a:t>
            </a:r>
            <a:r>
              <a:rPr lang="ar-SA" dirty="0">
                <a:latin typeface="Times New Roman"/>
                <a:ea typeface="Times New Roman"/>
              </a:rPr>
              <a:t>/</a:t>
            </a:r>
            <a:r>
              <a:rPr lang="en-US" dirty="0" err="1" smtClean="0">
                <a:latin typeface="Times New Roman"/>
                <a:ea typeface="Times New Roman"/>
                <a:cs typeface="Arial"/>
              </a:rPr>
              <a:t>dL</a:t>
            </a:r>
            <a:endParaRPr lang="en-US" dirty="0" smtClean="0">
              <a:latin typeface="Times New Roman"/>
              <a:ea typeface="Times New Roman"/>
              <a:cs typeface="Arial"/>
            </a:endParaRPr>
          </a:p>
          <a:p>
            <a:pPr marL="365760" indent="-256032" fontAlgn="auto">
              <a:lnSpc>
                <a:spcPct val="115000"/>
              </a:lnSpc>
              <a:spcAft>
                <a:spcPts val="1000"/>
              </a:spcAft>
              <a:buClr>
                <a:schemeClr val="accent3"/>
              </a:buClr>
              <a:buFont typeface="Arial" pitchFamily="34" charset="0"/>
              <a:buChar char="•"/>
              <a:defRPr/>
            </a:pPr>
            <a:r>
              <a:rPr lang="en-US" dirty="0" smtClean="0">
                <a:latin typeface="Times New Roman"/>
                <a:ea typeface="Times New Roman"/>
                <a:cs typeface="Arial"/>
              </a:rPr>
              <a:t> rises </a:t>
            </a:r>
            <a:r>
              <a:rPr lang="en-US" dirty="0">
                <a:latin typeface="Times New Roman"/>
                <a:ea typeface="Times New Roman"/>
                <a:cs typeface="Arial"/>
              </a:rPr>
              <a:t>at a rate of &lt;5 mg</a:t>
            </a:r>
            <a:r>
              <a:rPr lang="ar-SA" dirty="0">
                <a:latin typeface="Times New Roman"/>
                <a:ea typeface="Times New Roman"/>
              </a:rPr>
              <a:t>/</a:t>
            </a:r>
            <a:r>
              <a:rPr lang="en-US" dirty="0" err="1">
                <a:latin typeface="Times New Roman"/>
                <a:ea typeface="Times New Roman"/>
                <a:cs typeface="Arial"/>
              </a:rPr>
              <a:t>dL</a:t>
            </a:r>
            <a:r>
              <a:rPr lang="ar-SA" dirty="0">
                <a:latin typeface="Times New Roman"/>
                <a:ea typeface="Times New Roman"/>
              </a:rPr>
              <a:t>/</a:t>
            </a:r>
            <a:r>
              <a:rPr lang="en-US" dirty="0">
                <a:latin typeface="Times New Roman"/>
                <a:ea typeface="Times New Roman"/>
                <a:cs typeface="Arial"/>
              </a:rPr>
              <a:t>24 </a:t>
            </a:r>
            <a:r>
              <a:rPr lang="en-US" dirty="0" err="1">
                <a:latin typeface="Times New Roman"/>
                <a:ea typeface="Times New Roman"/>
                <a:cs typeface="Arial"/>
              </a:rPr>
              <a:t>hr</a:t>
            </a:r>
            <a:r>
              <a:rPr lang="en-US" dirty="0" smtClean="0">
                <a:latin typeface="Times New Roman"/>
                <a:ea typeface="Times New Roman"/>
                <a:cs typeface="Arial"/>
              </a:rPr>
              <a:t>;</a:t>
            </a:r>
          </a:p>
          <a:p>
            <a:pPr marL="365760" indent="-256032" fontAlgn="auto">
              <a:lnSpc>
                <a:spcPct val="115000"/>
              </a:lnSpc>
              <a:spcAft>
                <a:spcPts val="1000"/>
              </a:spcAft>
              <a:buClr>
                <a:schemeClr val="accent3"/>
              </a:buClr>
              <a:buFont typeface="Arial" pitchFamily="34" charset="0"/>
              <a:buChar char="•"/>
              <a:defRPr/>
            </a:pPr>
            <a:r>
              <a:rPr lang="en-US" dirty="0" smtClean="0">
                <a:latin typeface="Times New Roman"/>
                <a:ea typeface="Times New Roman"/>
                <a:cs typeface="Arial"/>
              </a:rPr>
              <a:t> </a:t>
            </a:r>
            <a:r>
              <a:rPr lang="en-US" dirty="0">
                <a:latin typeface="Times New Roman"/>
                <a:ea typeface="Times New Roman"/>
                <a:cs typeface="Arial"/>
              </a:rPr>
              <a:t>thus, jaundice becomes visible on the 2nd–3rd day, </a:t>
            </a:r>
            <a:endParaRPr lang="en-US" dirty="0" smtClean="0">
              <a:latin typeface="Times New Roman"/>
              <a:ea typeface="Times New Roman"/>
              <a:cs typeface="Arial"/>
            </a:endParaRPr>
          </a:p>
          <a:p>
            <a:pPr marL="365760" indent="-256032" fontAlgn="auto">
              <a:lnSpc>
                <a:spcPct val="115000"/>
              </a:lnSpc>
              <a:spcAft>
                <a:spcPts val="1000"/>
              </a:spcAft>
              <a:buClr>
                <a:schemeClr val="accent3"/>
              </a:buClr>
              <a:buFont typeface="Arial" pitchFamily="34" charset="0"/>
              <a:buChar char="•"/>
              <a:defRPr/>
            </a:pPr>
            <a:r>
              <a:rPr lang="en-US" dirty="0" smtClean="0">
                <a:latin typeface="Times New Roman"/>
                <a:ea typeface="Times New Roman"/>
                <a:cs typeface="Arial"/>
              </a:rPr>
              <a:t>usually </a:t>
            </a:r>
            <a:r>
              <a:rPr lang="en-US" dirty="0">
                <a:latin typeface="Times New Roman"/>
                <a:ea typeface="Times New Roman"/>
                <a:cs typeface="Arial"/>
              </a:rPr>
              <a:t>peaking between the 2nd and 4th days at 5–6 mg</a:t>
            </a:r>
            <a:r>
              <a:rPr lang="ar-SA" dirty="0">
                <a:latin typeface="Times New Roman"/>
                <a:ea typeface="Times New Roman"/>
              </a:rPr>
              <a:t>/</a:t>
            </a:r>
            <a:r>
              <a:rPr lang="en-US" dirty="0" err="1" smtClean="0">
                <a:latin typeface="Times New Roman"/>
                <a:ea typeface="Times New Roman"/>
                <a:cs typeface="Arial"/>
              </a:rPr>
              <a:t>dL</a:t>
            </a:r>
            <a:endParaRPr lang="en-US" dirty="0" smtClean="0">
              <a:latin typeface="Times New Roman"/>
              <a:ea typeface="Times New Roman"/>
              <a:cs typeface="Arial"/>
            </a:endParaRPr>
          </a:p>
          <a:p>
            <a:pPr marL="365760" indent="-256032" fontAlgn="auto">
              <a:lnSpc>
                <a:spcPct val="115000"/>
              </a:lnSpc>
              <a:spcAft>
                <a:spcPts val="1000"/>
              </a:spcAft>
              <a:buClr>
                <a:schemeClr val="accent3"/>
              </a:buClr>
              <a:buFont typeface="Arial" pitchFamily="34" charset="0"/>
              <a:buChar char="•"/>
              <a:defRPr/>
            </a:pPr>
            <a:r>
              <a:rPr lang="en-US" dirty="0" smtClean="0">
                <a:latin typeface="Times New Roman"/>
                <a:ea typeface="Times New Roman"/>
                <a:cs typeface="Arial"/>
              </a:rPr>
              <a:t> </a:t>
            </a:r>
            <a:r>
              <a:rPr lang="en-US" dirty="0">
                <a:latin typeface="Times New Roman"/>
                <a:ea typeface="Times New Roman"/>
                <a:cs typeface="Arial"/>
              </a:rPr>
              <a:t>and decreasing to below 2 mg</a:t>
            </a:r>
            <a:r>
              <a:rPr lang="ar-SA" dirty="0">
                <a:latin typeface="Times New Roman"/>
                <a:ea typeface="Times New Roman"/>
              </a:rPr>
              <a:t>/</a:t>
            </a:r>
            <a:r>
              <a:rPr lang="en-US" dirty="0" err="1">
                <a:latin typeface="Times New Roman"/>
                <a:ea typeface="Times New Roman"/>
                <a:cs typeface="Arial"/>
              </a:rPr>
              <a:t>dL</a:t>
            </a:r>
            <a:r>
              <a:rPr lang="en-US" dirty="0">
                <a:latin typeface="Times New Roman"/>
                <a:ea typeface="Times New Roman"/>
                <a:cs typeface="Arial"/>
              </a:rPr>
              <a:t> between the 5th and 7th days of </a:t>
            </a:r>
            <a:r>
              <a:rPr lang="en-US" dirty="0" smtClean="0">
                <a:latin typeface="Times New Roman"/>
                <a:ea typeface="Times New Roman"/>
                <a:cs typeface="Arial"/>
              </a:rPr>
              <a:t>life</a:t>
            </a:r>
          </a:p>
          <a:p>
            <a:pPr marL="365760" indent="-256032" fontAlgn="auto">
              <a:spcAft>
                <a:spcPts val="0"/>
              </a:spcAft>
              <a:buClr>
                <a:schemeClr val="accent3"/>
              </a:buClr>
              <a:buFont typeface="Arial" pitchFamily="34" charset="0"/>
              <a:buChar char="•"/>
              <a:defRPr/>
            </a:pPr>
            <a:endParaRPr lang="en-US" dirty="0"/>
          </a:p>
        </p:txBody>
      </p:sp>
    </p:spTree>
  </p:cSld>
  <p:clrMapOvr>
    <a:masterClrMapping/>
  </p:clrMapOvr>
  <p:transition spd="med">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3988" y="1988840"/>
            <a:ext cx="6326187" cy="4525963"/>
          </a:xfrm>
        </p:spPr>
        <p:txBody>
          <a:bodyPr/>
          <a:lstStyle/>
          <a:p>
            <a:pPr marL="0" indent="0">
              <a:buNone/>
            </a:pPr>
            <a:r>
              <a:rPr lang="en-US" dirty="0" smtClean="0">
                <a:latin typeface="Times New Roman"/>
                <a:ea typeface="Times New Roman"/>
              </a:rPr>
              <a:t>increased </a:t>
            </a:r>
            <a:r>
              <a:rPr lang="en-US" dirty="0">
                <a:latin typeface="Times New Roman"/>
                <a:ea typeface="Times New Roman"/>
              </a:rPr>
              <a:t>bilirubin production resulting from </a:t>
            </a:r>
          </a:p>
          <a:p>
            <a:pPr lvl="1"/>
            <a:r>
              <a:rPr lang="en-US" dirty="0" smtClean="0">
                <a:latin typeface="Times New Roman"/>
                <a:ea typeface="Times New Roman"/>
              </a:rPr>
              <a:t> </a:t>
            </a:r>
            <a:r>
              <a:rPr lang="en-US" dirty="0">
                <a:latin typeface="Times New Roman"/>
                <a:ea typeface="Times New Roman"/>
              </a:rPr>
              <a:t>increased RBC mass</a:t>
            </a:r>
            <a:r>
              <a:rPr lang="en-US" dirty="0" smtClean="0">
                <a:latin typeface="Times New Roman"/>
                <a:ea typeface="Times New Roman"/>
              </a:rPr>
              <a:t>,</a:t>
            </a:r>
          </a:p>
          <a:p>
            <a:pPr lvl="1"/>
            <a:r>
              <a:rPr lang="en-US" dirty="0" smtClean="0">
                <a:latin typeface="Times New Roman"/>
                <a:ea typeface="Times New Roman"/>
              </a:rPr>
              <a:t> </a:t>
            </a:r>
            <a:r>
              <a:rPr lang="en-US" dirty="0">
                <a:latin typeface="Times New Roman"/>
                <a:ea typeface="Times New Roman"/>
              </a:rPr>
              <a:t>shortened RBC life span, </a:t>
            </a:r>
          </a:p>
          <a:p>
            <a:pPr lvl="1"/>
            <a:r>
              <a:rPr lang="en-US" dirty="0" smtClean="0">
                <a:latin typeface="Times New Roman"/>
                <a:ea typeface="Times New Roman"/>
              </a:rPr>
              <a:t>hepatic </a:t>
            </a:r>
            <a:r>
              <a:rPr lang="en-US" dirty="0">
                <a:latin typeface="Times New Roman"/>
                <a:ea typeface="Times New Roman"/>
              </a:rPr>
              <a:t>immaturity of </a:t>
            </a:r>
            <a:r>
              <a:rPr lang="en-US" dirty="0" err="1">
                <a:latin typeface="Times New Roman"/>
                <a:ea typeface="Times New Roman"/>
              </a:rPr>
              <a:t>glucuronosyltransferase</a:t>
            </a:r>
            <a:r>
              <a:rPr lang="en-US" dirty="0">
                <a:latin typeface="Times New Roman"/>
                <a:ea typeface="Times New Roman"/>
              </a:rPr>
              <a:t>. </a:t>
            </a:r>
            <a:endParaRPr lang="en-US" dirty="0">
              <a:ea typeface="Calibri"/>
            </a:endParaRPr>
          </a:p>
          <a:p>
            <a:endParaRPr lang="en-US" dirty="0"/>
          </a:p>
        </p:txBody>
      </p:sp>
      <p:sp>
        <p:nvSpPr>
          <p:cNvPr id="4" name="Title 3"/>
          <p:cNvSpPr>
            <a:spLocks noGrp="1"/>
          </p:cNvSpPr>
          <p:nvPr>
            <p:ph type="title"/>
          </p:nvPr>
        </p:nvSpPr>
        <p:spPr/>
        <p:txBody>
          <a:bodyPr/>
          <a:lstStyle/>
          <a:p>
            <a:r>
              <a:rPr lang="en-US" dirty="0">
                <a:latin typeface="Times New Roman"/>
                <a:ea typeface="Times New Roman"/>
              </a:rPr>
              <a:t>Cause of physiological jaundice</a:t>
            </a:r>
            <a:br>
              <a:rPr lang="en-US" dirty="0">
                <a:latin typeface="Times New Roman"/>
                <a:ea typeface="Times New Roman"/>
              </a:rPr>
            </a:br>
            <a:endParaRPr lang="en-US" dirty="0"/>
          </a:p>
        </p:txBody>
      </p:sp>
    </p:spTree>
    <p:extLst>
      <p:ext uri="{BB962C8B-B14F-4D97-AF65-F5344CB8AC3E}">
        <p14:creationId xmlns:p14="http://schemas.microsoft.com/office/powerpoint/2010/main" val="2354452549"/>
      </p:ext>
    </p:extLst>
  </p:cSld>
  <p:clrMapOvr>
    <a:masterClrMapping/>
  </p:clrMapOvr>
  <p:transition spd="med">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712" y="0"/>
            <a:ext cx="6984776" cy="6317655"/>
          </a:xfrm>
        </p:spPr>
        <p:txBody>
          <a:bodyPr rtlCol="0">
            <a:normAutofit fontScale="85000" lnSpcReduction="20000"/>
          </a:bodyPr>
          <a:lstStyle/>
          <a:p>
            <a:pPr marL="0" indent="0" fontAlgn="auto">
              <a:spcAft>
                <a:spcPts val="0"/>
              </a:spcAft>
              <a:buClr>
                <a:schemeClr val="accent3"/>
              </a:buClr>
              <a:buFont typeface="Arial" pitchFamily="34" charset="0"/>
              <a:buNone/>
              <a:defRPr/>
            </a:pPr>
            <a:endParaRPr lang="en-US" sz="3400" b="1" dirty="0" smtClean="0">
              <a:latin typeface="Times New Roman"/>
              <a:ea typeface="Times New Roman"/>
            </a:endParaRPr>
          </a:p>
          <a:p>
            <a:pPr marL="0" indent="0" algn="ctr" fontAlgn="auto">
              <a:spcAft>
                <a:spcPts val="0"/>
              </a:spcAft>
              <a:buClr>
                <a:schemeClr val="accent3"/>
              </a:buClr>
              <a:buFont typeface="Arial" pitchFamily="34" charset="0"/>
              <a:buNone/>
              <a:defRPr/>
            </a:pPr>
            <a:r>
              <a:rPr lang="en-US" sz="3600" b="1" dirty="0" smtClean="0">
                <a:latin typeface="Times New Roman"/>
                <a:ea typeface="Times New Roman"/>
              </a:rPr>
              <a:t>Risk </a:t>
            </a:r>
            <a:r>
              <a:rPr lang="en-US" sz="3600" b="1" dirty="0">
                <a:latin typeface="Times New Roman"/>
                <a:ea typeface="Times New Roman"/>
              </a:rPr>
              <a:t>factors for elevated indirect </a:t>
            </a:r>
            <a:r>
              <a:rPr lang="en-US" sz="3600" b="1" dirty="0" err="1">
                <a:latin typeface="Times New Roman"/>
                <a:ea typeface="Times New Roman"/>
              </a:rPr>
              <a:t>hyperbilirubinemia</a:t>
            </a:r>
            <a:r>
              <a:rPr lang="en-US" sz="3600" b="1" dirty="0">
                <a:latin typeface="Times New Roman"/>
                <a:ea typeface="Times New Roman"/>
              </a:rPr>
              <a:t> </a:t>
            </a:r>
            <a:r>
              <a:rPr lang="en-US" sz="3600" b="1" dirty="0" smtClean="0">
                <a:latin typeface="Times New Roman"/>
                <a:ea typeface="Times New Roman"/>
              </a:rPr>
              <a:t>include:</a:t>
            </a:r>
          </a:p>
          <a:p>
            <a:pPr marL="0" indent="0" algn="ctr" fontAlgn="auto">
              <a:spcAft>
                <a:spcPts val="0"/>
              </a:spcAft>
              <a:buClr>
                <a:schemeClr val="accent3"/>
              </a:buClr>
              <a:buFont typeface="Arial" pitchFamily="34" charset="0"/>
              <a:buNone/>
              <a:defRPr/>
            </a:pPr>
            <a:endParaRPr lang="en-US" sz="3100" b="1" dirty="0" smtClean="0">
              <a:latin typeface="Times New Roman"/>
              <a:ea typeface="Times New Roman"/>
            </a:endParaRPr>
          </a:p>
          <a:p>
            <a:pPr marL="365760" indent="-256032" fontAlgn="auto">
              <a:spcAft>
                <a:spcPts val="0"/>
              </a:spcAft>
              <a:buClr>
                <a:schemeClr val="accent3"/>
              </a:buClr>
              <a:buFont typeface="Arial" pitchFamily="34" charset="0"/>
              <a:buChar char="•"/>
              <a:defRPr/>
            </a:pPr>
            <a:r>
              <a:rPr lang="en-US" dirty="0" smtClean="0">
                <a:latin typeface="Times New Roman"/>
                <a:ea typeface="Times New Roman"/>
              </a:rPr>
              <a:t>maternal </a:t>
            </a:r>
            <a:r>
              <a:rPr lang="en-US" dirty="0">
                <a:latin typeface="Times New Roman"/>
                <a:ea typeface="Times New Roman"/>
              </a:rPr>
              <a:t>age, race </a:t>
            </a:r>
            <a:r>
              <a:rPr lang="en-US" dirty="0" smtClean="0">
                <a:latin typeface="Times New Roman"/>
                <a:ea typeface="Times New Roman"/>
              </a:rPr>
              <a:t>(Chinese</a:t>
            </a:r>
            <a:r>
              <a:rPr lang="en-US" dirty="0">
                <a:latin typeface="Times New Roman"/>
                <a:ea typeface="Times New Roman"/>
              </a:rPr>
              <a:t>, Japanese, Korean, and Native </a:t>
            </a:r>
            <a:r>
              <a:rPr lang="en-US" dirty="0" smtClean="0">
                <a:latin typeface="Times New Roman"/>
                <a:ea typeface="Times New Roman"/>
              </a:rPr>
              <a:t>American),</a:t>
            </a:r>
          </a:p>
          <a:p>
            <a:pPr marL="365760" indent="-256032" fontAlgn="auto">
              <a:spcAft>
                <a:spcPts val="0"/>
              </a:spcAft>
              <a:buClr>
                <a:schemeClr val="accent3"/>
              </a:buClr>
              <a:buFont typeface="Arial" pitchFamily="34" charset="0"/>
              <a:buChar char="•"/>
              <a:defRPr/>
            </a:pPr>
            <a:r>
              <a:rPr lang="en-US" dirty="0" smtClean="0">
                <a:latin typeface="Times New Roman"/>
                <a:ea typeface="Times New Roman"/>
              </a:rPr>
              <a:t> </a:t>
            </a:r>
            <a:r>
              <a:rPr lang="en-US" dirty="0">
                <a:latin typeface="Times New Roman"/>
                <a:ea typeface="Times New Roman"/>
              </a:rPr>
              <a:t>maternal diabetes</a:t>
            </a:r>
            <a:r>
              <a:rPr lang="en-US" dirty="0" smtClean="0">
                <a:latin typeface="Times New Roman"/>
                <a:ea typeface="Times New Roman"/>
              </a:rPr>
              <a:t>,</a:t>
            </a:r>
          </a:p>
          <a:p>
            <a:pPr marL="365760" indent="-256032" fontAlgn="auto">
              <a:spcAft>
                <a:spcPts val="0"/>
              </a:spcAft>
              <a:buClr>
                <a:schemeClr val="accent3"/>
              </a:buClr>
              <a:buFont typeface="Arial" pitchFamily="34" charset="0"/>
              <a:buChar char="•"/>
              <a:defRPr/>
            </a:pPr>
            <a:r>
              <a:rPr lang="en-US" dirty="0" smtClean="0">
                <a:latin typeface="Times New Roman"/>
                <a:ea typeface="Times New Roman"/>
              </a:rPr>
              <a:t> </a:t>
            </a:r>
            <a:r>
              <a:rPr lang="en-US" dirty="0">
                <a:latin typeface="Times New Roman"/>
                <a:ea typeface="Times New Roman"/>
              </a:rPr>
              <a:t>oxytocin induction, </a:t>
            </a:r>
            <a:endParaRPr lang="en-US" dirty="0" smtClean="0">
              <a:latin typeface="Times New Roman"/>
              <a:ea typeface="Times New Roman"/>
            </a:endParaRPr>
          </a:p>
          <a:p>
            <a:pPr marL="365760" indent="-256032" fontAlgn="auto">
              <a:spcAft>
                <a:spcPts val="0"/>
              </a:spcAft>
              <a:buClr>
                <a:schemeClr val="accent3"/>
              </a:buClr>
              <a:buFont typeface="Arial" pitchFamily="34" charset="0"/>
              <a:buChar char="•"/>
              <a:defRPr/>
            </a:pPr>
            <a:r>
              <a:rPr lang="en-US" dirty="0" smtClean="0">
                <a:latin typeface="Times New Roman"/>
                <a:ea typeface="Times New Roman"/>
              </a:rPr>
              <a:t>prematurity</a:t>
            </a:r>
            <a:r>
              <a:rPr lang="en-US" dirty="0">
                <a:latin typeface="Times New Roman"/>
                <a:ea typeface="Times New Roman"/>
              </a:rPr>
              <a:t>, </a:t>
            </a:r>
            <a:endParaRPr lang="en-US" dirty="0" smtClean="0">
              <a:latin typeface="Times New Roman"/>
              <a:ea typeface="Times New Roman"/>
            </a:endParaRPr>
          </a:p>
          <a:p>
            <a:pPr marL="365760" indent="-256032" fontAlgn="auto">
              <a:spcAft>
                <a:spcPts val="0"/>
              </a:spcAft>
              <a:buClr>
                <a:schemeClr val="accent3"/>
              </a:buClr>
              <a:buFont typeface="Arial" pitchFamily="34" charset="0"/>
              <a:buChar char="•"/>
              <a:defRPr/>
            </a:pPr>
            <a:r>
              <a:rPr lang="en-US" dirty="0" smtClean="0">
                <a:latin typeface="Times New Roman"/>
                <a:ea typeface="Times New Roman"/>
              </a:rPr>
              <a:t>drugs  vitamin K</a:t>
            </a:r>
            <a:r>
              <a:rPr lang="en-US" baseline="-25000" dirty="0" smtClean="0">
                <a:latin typeface="Times New Roman"/>
                <a:ea typeface="Times New Roman"/>
              </a:rPr>
              <a:t>3</a:t>
            </a:r>
            <a:r>
              <a:rPr lang="en-US" dirty="0" smtClean="0">
                <a:latin typeface="Times New Roman"/>
                <a:ea typeface="Times New Roman"/>
              </a:rPr>
              <a:t> </a:t>
            </a:r>
          </a:p>
          <a:p>
            <a:pPr marL="365760" indent="-256032" fontAlgn="auto">
              <a:spcAft>
                <a:spcPts val="0"/>
              </a:spcAft>
              <a:buClr>
                <a:schemeClr val="accent3"/>
              </a:buClr>
              <a:buFont typeface="Arial" pitchFamily="34" charset="0"/>
              <a:buChar char="•"/>
              <a:defRPr/>
            </a:pPr>
            <a:r>
              <a:rPr lang="en-US" dirty="0" smtClean="0">
                <a:latin typeface="Times New Roman"/>
                <a:ea typeface="Times New Roman"/>
              </a:rPr>
              <a:t> </a:t>
            </a:r>
            <a:r>
              <a:rPr lang="en-US" dirty="0">
                <a:latin typeface="Times New Roman"/>
                <a:ea typeface="Times New Roman"/>
              </a:rPr>
              <a:t>polycythemia</a:t>
            </a:r>
            <a:r>
              <a:rPr lang="en-US" dirty="0" smtClean="0">
                <a:latin typeface="Times New Roman"/>
                <a:ea typeface="Times New Roman"/>
              </a:rPr>
              <a:t>,</a:t>
            </a:r>
          </a:p>
          <a:p>
            <a:pPr marL="365760" indent="-256032" fontAlgn="auto">
              <a:spcAft>
                <a:spcPts val="0"/>
              </a:spcAft>
              <a:buClr>
                <a:schemeClr val="accent3"/>
              </a:buClr>
              <a:buFont typeface="Arial" pitchFamily="34" charset="0"/>
              <a:buChar char="•"/>
              <a:defRPr/>
            </a:pPr>
            <a:r>
              <a:rPr lang="en-US" dirty="0" smtClean="0">
                <a:latin typeface="Times New Roman"/>
                <a:ea typeface="Times New Roman"/>
              </a:rPr>
              <a:t> </a:t>
            </a:r>
            <a:r>
              <a:rPr lang="en-US" dirty="0">
                <a:latin typeface="Times New Roman"/>
                <a:ea typeface="Times New Roman"/>
              </a:rPr>
              <a:t>male sex, </a:t>
            </a:r>
            <a:endParaRPr lang="en-US" dirty="0" smtClean="0">
              <a:latin typeface="Times New Roman"/>
              <a:ea typeface="Times New Roman"/>
            </a:endParaRPr>
          </a:p>
          <a:p>
            <a:pPr marL="365760" indent="-256032" fontAlgn="auto">
              <a:spcAft>
                <a:spcPts val="0"/>
              </a:spcAft>
              <a:buClr>
                <a:schemeClr val="accent3"/>
              </a:buClr>
              <a:buFont typeface="Arial" pitchFamily="34" charset="0"/>
              <a:buChar char="•"/>
              <a:defRPr/>
            </a:pPr>
            <a:r>
              <a:rPr lang="en-US" dirty="0" smtClean="0">
                <a:latin typeface="Times New Roman"/>
                <a:ea typeface="Times New Roman"/>
              </a:rPr>
              <a:t>trisomy </a:t>
            </a:r>
            <a:r>
              <a:rPr lang="en-US" dirty="0">
                <a:latin typeface="Times New Roman"/>
                <a:ea typeface="Times New Roman"/>
              </a:rPr>
              <a:t>21, </a:t>
            </a:r>
            <a:endParaRPr lang="en-US" dirty="0" smtClean="0">
              <a:latin typeface="Times New Roman"/>
              <a:ea typeface="Times New Roman"/>
            </a:endParaRPr>
          </a:p>
          <a:p>
            <a:pPr marL="365760" indent="-256032" fontAlgn="auto">
              <a:spcAft>
                <a:spcPts val="0"/>
              </a:spcAft>
              <a:buClr>
                <a:schemeClr val="accent3"/>
              </a:buClr>
              <a:buFont typeface="Arial" pitchFamily="34" charset="0"/>
              <a:buChar char="•"/>
              <a:defRPr/>
            </a:pPr>
            <a:r>
              <a:rPr lang="en-US" dirty="0" smtClean="0">
                <a:latin typeface="Times New Roman"/>
                <a:ea typeface="Times New Roman"/>
              </a:rPr>
              <a:t>cutaneous </a:t>
            </a:r>
            <a:r>
              <a:rPr lang="en-US" dirty="0">
                <a:latin typeface="Times New Roman"/>
                <a:ea typeface="Times New Roman"/>
              </a:rPr>
              <a:t>bruising, blood </a:t>
            </a:r>
            <a:r>
              <a:rPr lang="en-US" dirty="0" err="1">
                <a:latin typeface="Times New Roman"/>
                <a:ea typeface="Times New Roman"/>
              </a:rPr>
              <a:t>extravasation</a:t>
            </a:r>
            <a:r>
              <a:rPr lang="en-US" dirty="0">
                <a:latin typeface="Times New Roman"/>
                <a:ea typeface="Times New Roman"/>
              </a:rPr>
              <a:t> </a:t>
            </a:r>
            <a:r>
              <a:rPr lang="en-US" dirty="0" smtClean="0">
                <a:latin typeface="Times New Roman"/>
                <a:ea typeface="Times New Roman"/>
              </a:rPr>
              <a:t>(</a:t>
            </a:r>
            <a:r>
              <a:rPr lang="en-US" dirty="0" err="1" smtClean="0">
                <a:latin typeface="Times New Roman"/>
                <a:ea typeface="Times New Roman"/>
              </a:rPr>
              <a:t>cephalohematoma</a:t>
            </a:r>
            <a:r>
              <a:rPr lang="en-US" dirty="0" smtClean="0">
                <a:latin typeface="Times New Roman"/>
                <a:ea typeface="Times New Roman"/>
              </a:rPr>
              <a:t>), </a:t>
            </a:r>
          </a:p>
          <a:p>
            <a:pPr marL="365760" indent="-256032" fontAlgn="auto">
              <a:spcAft>
                <a:spcPts val="0"/>
              </a:spcAft>
              <a:buClr>
                <a:schemeClr val="accent3"/>
              </a:buClr>
              <a:buFont typeface="Arial" pitchFamily="34" charset="0"/>
              <a:buChar char="•"/>
              <a:defRPr/>
            </a:pPr>
            <a:r>
              <a:rPr lang="en-US" dirty="0" smtClean="0">
                <a:latin typeface="Times New Roman"/>
                <a:ea typeface="Times New Roman"/>
              </a:rPr>
              <a:t>breast</a:t>
            </a:r>
            <a:r>
              <a:rPr lang="ar-SA" dirty="0" smtClean="0">
                <a:latin typeface="Times New Roman"/>
                <a:ea typeface="Times New Roman"/>
              </a:rPr>
              <a:t>-</a:t>
            </a:r>
            <a:r>
              <a:rPr lang="en-US" dirty="0" smtClean="0">
                <a:latin typeface="Times New Roman"/>
                <a:ea typeface="Times New Roman"/>
              </a:rPr>
              <a:t>feeding, </a:t>
            </a:r>
          </a:p>
          <a:p>
            <a:pPr marL="365760" indent="-256032" fontAlgn="auto">
              <a:spcAft>
                <a:spcPts val="0"/>
              </a:spcAft>
              <a:buClr>
                <a:schemeClr val="accent3"/>
              </a:buClr>
              <a:buFont typeface="Arial" pitchFamily="34" charset="0"/>
              <a:buChar char="•"/>
              <a:defRPr/>
            </a:pPr>
            <a:r>
              <a:rPr lang="en-US" dirty="0" smtClean="0">
                <a:latin typeface="Times New Roman"/>
                <a:ea typeface="Times New Roman"/>
              </a:rPr>
              <a:t>weight </a:t>
            </a:r>
            <a:r>
              <a:rPr lang="en-US" dirty="0">
                <a:latin typeface="Times New Roman"/>
                <a:ea typeface="Times New Roman"/>
              </a:rPr>
              <a:t>loss </a:t>
            </a:r>
            <a:r>
              <a:rPr lang="en-US" dirty="0" smtClean="0">
                <a:latin typeface="Times New Roman"/>
                <a:ea typeface="Times New Roman"/>
              </a:rPr>
              <a:t>(dehydration </a:t>
            </a:r>
            <a:r>
              <a:rPr lang="en-US" dirty="0">
                <a:latin typeface="Times New Roman"/>
                <a:ea typeface="Times New Roman"/>
              </a:rPr>
              <a:t>or caloric </a:t>
            </a:r>
            <a:r>
              <a:rPr lang="en-US" dirty="0" smtClean="0">
                <a:latin typeface="Times New Roman"/>
                <a:ea typeface="Times New Roman"/>
              </a:rPr>
              <a:t>deprivation), </a:t>
            </a:r>
          </a:p>
          <a:p>
            <a:pPr marL="365760" indent="-256032" fontAlgn="auto">
              <a:spcAft>
                <a:spcPts val="0"/>
              </a:spcAft>
              <a:buClr>
                <a:schemeClr val="accent3"/>
              </a:buClr>
              <a:buFont typeface="Arial" pitchFamily="34" charset="0"/>
              <a:buChar char="•"/>
              <a:defRPr/>
            </a:pPr>
            <a:r>
              <a:rPr lang="en-US" dirty="0" smtClean="0">
                <a:latin typeface="Times New Roman"/>
                <a:ea typeface="Times New Roman"/>
              </a:rPr>
              <a:t>delayed </a:t>
            </a:r>
            <a:r>
              <a:rPr lang="en-US" dirty="0">
                <a:latin typeface="Times New Roman"/>
                <a:ea typeface="Times New Roman"/>
              </a:rPr>
              <a:t>bowel movement, </a:t>
            </a:r>
            <a:r>
              <a:rPr lang="en-US" dirty="0" smtClean="0">
                <a:latin typeface="Times New Roman"/>
                <a:ea typeface="Times New Roman"/>
              </a:rPr>
              <a:t>and</a:t>
            </a:r>
          </a:p>
          <a:p>
            <a:pPr marL="365760" indent="-256032" fontAlgn="auto">
              <a:spcAft>
                <a:spcPts val="0"/>
              </a:spcAft>
              <a:buClr>
                <a:schemeClr val="accent3"/>
              </a:buClr>
              <a:buFont typeface="Arial" pitchFamily="34" charset="0"/>
              <a:buChar char="•"/>
              <a:defRPr/>
            </a:pPr>
            <a:r>
              <a:rPr lang="en-US" dirty="0" smtClean="0">
                <a:latin typeface="Times New Roman"/>
                <a:ea typeface="Times New Roman"/>
              </a:rPr>
              <a:t> </a:t>
            </a:r>
            <a:r>
              <a:rPr lang="en-US" dirty="0">
                <a:latin typeface="Times New Roman"/>
                <a:ea typeface="Times New Roman"/>
              </a:rPr>
              <a:t>a family history</a:t>
            </a:r>
            <a:r>
              <a:rPr lang="ar-SA" dirty="0">
                <a:latin typeface="Times New Roman"/>
                <a:ea typeface="Times New Roman"/>
              </a:rPr>
              <a:t>/</a:t>
            </a:r>
            <a:r>
              <a:rPr lang="en-US" dirty="0">
                <a:latin typeface="Times New Roman"/>
                <a:ea typeface="Times New Roman"/>
              </a:rPr>
              <a:t>sibling who had physiologic jaundice </a:t>
            </a:r>
            <a:r>
              <a:rPr lang="ar-SA" dirty="0">
                <a:latin typeface="Times New Roman"/>
                <a:ea typeface="Times New Roman"/>
              </a:rPr>
              <a:t>(</a:t>
            </a:r>
            <a:endParaRPr lang="en-US" dirty="0"/>
          </a:p>
        </p:txBody>
      </p:sp>
    </p:spTree>
  </p:cSld>
  <p:clrMapOvr>
    <a:masterClrMapping/>
  </p:clrMapOvr>
  <p:transition spd="med">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2483768" y="324321"/>
            <a:ext cx="6660232" cy="5768975"/>
          </a:xfrm>
        </p:spPr>
        <p:txBody>
          <a:bodyPr/>
          <a:lstStyle/>
          <a:p>
            <a:pPr marL="0" indent="0">
              <a:buFont typeface="Arial" charset="0"/>
              <a:buNone/>
            </a:pPr>
            <a:r>
              <a:rPr lang="ar-SA" dirty="0" smtClean="0">
                <a:cs typeface="Times New Roman" pitchFamily="18" charset="0"/>
              </a:rPr>
              <a:t> </a:t>
            </a:r>
            <a:r>
              <a:rPr lang="en-US" dirty="0" smtClean="0">
                <a:latin typeface="Times New Roman" pitchFamily="18" charset="0"/>
                <a:cs typeface="Times New Roman" pitchFamily="18" charset="0"/>
              </a:rPr>
              <a:t>Prediction of which neonates are at </a:t>
            </a:r>
            <a:r>
              <a:rPr lang="en-US" b="1" dirty="0" smtClean="0">
                <a:solidFill>
                  <a:srgbClr val="FF0000"/>
                </a:solidFill>
                <a:latin typeface="Times New Roman" pitchFamily="18" charset="0"/>
                <a:cs typeface="Times New Roman" pitchFamily="18" charset="0"/>
              </a:rPr>
              <a:t>risk for exaggerated physiologic jaundice </a:t>
            </a:r>
            <a:r>
              <a:rPr lang="en-US" dirty="0" smtClean="0">
                <a:latin typeface="Times New Roman" pitchFamily="18" charset="0"/>
                <a:cs typeface="Times New Roman" pitchFamily="18" charset="0"/>
              </a:rPr>
              <a:t>can be based on hour</a:t>
            </a:r>
            <a:r>
              <a:rPr lang="ar-SA" dirty="0" smtClean="0">
                <a:latin typeface="Times New Roman" pitchFamily="18" charset="0"/>
                <a:ea typeface="Times New Roman" pitchFamily="18" charset="0"/>
              </a:rPr>
              <a:t>-</a:t>
            </a:r>
            <a:r>
              <a:rPr lang="en-US" dirty="0" smtClean="0">
                <a:latin typeface="Times New Roman" pitchFamily="18" charset="0"/>
                <a:cs typeface="Times New Roman" pitchFamily="18" charset="0"/>
              </a:rPr>
              <a:t>specific </a:t>
            </a:r>
            <a:r>
              <a:rPr lang="en-US" dirty="0" err="1" smtClean="0">
                <a:latin typeface="Times New Roman" pitchFamily="18" charset="0"/>
                <a:cs typeface="Times New Roman" pitchFamily="18" charset="0"/>
              </a:rPr>
              <a:t>bilirubin</a:t>
            </a:r>
            <a:r>
              <a:rPr lang="en-US" dirty="0" smtClean="0">
                <a:latin typeface="Times New Roman" pitchFamily="18" charset="0"/>
                <a:cs typeface="Times New Roman" pitchFamily="18" charset="0"/>
              </a:rPr>
              <a:t> levels in the 1st 24–72 hr of life  (</a:t>
            </a:r>
            <a:r>
              <a:rPr lang="ar-SA" dirty="0" smtClean="0">
                <a:latin typeface="Times New Roman" pitchFamily="18" charset="0"/>
              </a:rPr>
              <a:t> </a:t>
            </a:r>
            <a:r>
              <a:rPr lang="en-US" dirty="0" smtClean="0">
                <a:latin typeface="Times New Roman" pitchFamily="18" charset="0"/>
                <a:cs typeface="Times New Roman" pitchFamily="18" charset="0"/>
                <a:hlinkClick r:id="rId2" action="ppaction://hlinksldjump"/>
              </a:rPr>
              <a:t>Fig</a:t>
            </a:r>
            <a:r>
              <a:rPr lang="en-US" dirty="0" smtClean="0">
                <a:latin typeface="Times New Roman" pitchFamily="18" charset="0"/>
                <a:cs typeface="Times New Roman" pitchFamily="18" charset="0"/>
              </a:rPr>
              <a:t> )</a:t>
            </a:r>
          </a:p>
          <a:p>
            <a:pPr marL="0" indent="0">
              <a:buFont typeface="Arial" charset="0"/>
              <a:buNone/>
            </a:pPr>
            <a:r>
              <a:rPr lang="en-US" dirty="0" smtClean="0">
                <a:latin typeface="Times New Roman" pitchFamily="18" charset="0"/>
                <a:cs typeface="Times New Roman" pitchFamily="18" charset="0"/>
              </a:rPr>
              <a:t>Indirect </a:t>
            </a:r>
            <a:r>
              <a:rPr lang="en-US" dirty="0" err="1" smtClean="0">
                <a:latin typeface="Times New Roman" pitchFamily="18" charset="0"/>
                <a:cs typeface="Times New Roman" pitchFamily="18" charset="0"/>
              </a:rPr>
              <a:t>bilirubin</a:t>
            </a:r>
            <a:r>
              <a:rPr lang="en-US" dirty="0" smtClean="0">
                <a:latin typeface="Times New Roman" pitchFamily="18" charset="0"/>
                <a:cs typeface="Times New Roman" pitchFamily="18" charset="0"/>
              </a:rPr>
              <a:t> levels in full</a:t>
            </a:r>
            <a:r>
              <a:rPr lang="ar-SA" dirty="0" smtClean="0">
                <a:latin typeface="Times New Roman" pitchFamily="18" charset="0"/>
              </a:rPr>
              <a:t>-</a:t>
            </a:r>
            <a:r>
              <a:rPr lang="en-US" dirty="0" smtClean="0">
                <a:latin typeface="Times New Roman" pitchFamily="18" charset="0"/>
                <a:cs typeface="Times New Roman" pitchFamily="18" charset="0"/>
              </a:rPr>
              <a:t>term infants decline to adult levels </a:t>
            </a:r>
            <a:r>
              <a:rPr lang="en-US" dirty="0" smtClean="0">
                <a:latin typeface="Times New Roman" pitchFamily="18" charset="0"/>
              </a:rPr>
              <a:t>(</a:t>
            </a:r>
            <a:r>
              <a:rPr lang="en-US" dirty="0" smtClean="0">
                <a:latin typeface="Times New Roman" pitchFamily="18" charset="0"/>
                <a:cs typeface="Times New Roman" pitchFamily="18" charset="0"/>
              </a:rPr>
              <a:t>1 mg</a:t>
            </a:r>
            <a:r>
              <a:rPr lang="ar-SA" dirty="0" smtClean="0">
                <a:latin typeface="Times New Roman" pitchFamily="18" charset="0"/>
              </a:rPr>
              <a:t>/</a:t>
            </a:r>
            <a:r>
              <a:rPr lang="en-US" dirty="0" smtClean="0">
                <a:latin typeface="Times New Roman" pitchFamily="18" charset="0"/>
                <a:cs typeface="Times New Roman" pitchFamily="18" charset="0"/>
              </a:rPr>
              <a:t>dl</a:t>
            </a:r>
            <a:r>
              <a:rPr lang="en-US" dirty="0" smtClean="0">
                <a:latin typeface="Times New Roman" pitchFamily="18" charset="0"/>
              </a:rPr>
              <a:t>)</a:t>
            </a:r>
            <a:r>
              <a:rPr lang="ar-SA" dirty="0" smtClean="0">
                <a:latin typeface="Times New Roman" pitchFamily="18" charset="0"/>
              </a:rPr>
              <a:t> </a:t>
            </a:r>
            <a:r>
              <a:rPr lang="en-US" dirty="0" smtClean="0">
                <a:latin typeface="Times New Roman" pitchFamily="18" charset="0"/>
                <a:cs typeface="Times New Roman" pitchFamily="18" charset="0"/>
              </a:rPr>
              <a:t>by 10–14 days of life</a:t>
            </a:r>
            <a:r>
              <a:rPr lang="ar-SA" dirty="0" smtClean="0">
                <a:latin typeface="Times New Roman" pitchFamily="18" charset="0"/>
              </a:rPr>
              <a:t>. </a:t>
            </a:r>
            <a:endParaRPr lang="en-US" dirty="0" smtClean="0">
              <a:latin typeface="Times New Roman" pitchFamily="18" charset="0"/>
              <a:cs typeface="Times New Roman" pitchFamily="18" charset="0"/>
            </a:endParaRPr>
          </a:p>
          <a:p>
            <a:pPr marL="0" indent="0">
              <a:buFont typeface="Arial" charset="0"/>
              <a:buNone/>
            </a:pPr>
            <a:r>
              <a:rPr lang="ar-SA" dirty="0" smtClean="0">
                <a:latin typeface="Times New Roman" pitchFamily="18" charset="0"/>
              </a:rPr>
              <a:t> </a:t>
            </a:r>
            <a:endParaRPr lang="en-US" dirty="0" smtClean="0">
              <a:latin typeface="Times New Roman" pitchFamily="18" charset="0"/>
              <a:cs typeface="Times New Roman" pitchFamily="18" charset="0"/>
            </a:endParaRPr>
          </a:p>
        </p:txBody>
      </p:sp>
    </p:spTree>
  </p:cSld>
  <p:clrMapOvr>
    <a:masterClrMapping/>
  </p:clrMapOvr>
  <p:transition spd="med">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cstate="print"/>
          <a:srcRect/>
          <a:stretch>
            <a:fillRect/>
          </a:stretch>
        </p:blipFill>
        <p:spPr>
          <a:xfrm>
            <a:off x="71438" y="0"/>
            <a:ext cx="8918575" cy="6858000"/>
          </a:xfrm>
        </p:spPr>
      </p:pic>
      <p:sp>
        <p:nvSpPr>
          <p:cNvPr id="5" name="Action Button: Return 4">
            <a:hlinkClick r:id="rId3" action="ppaction://hlinksldjump" highlightClick="1"/>
          </p:cNvPr>
          <p:cNvSpPr/>
          <p:nvPr/>
        </p:nvSpPr>
        <p:spPr>
          <a:xfrm>
            <a:off x="285720" y="6072206"/>
            <a:ext cx="571504" cy="571504"/>
          </a:xfrm>
          <a:prstGeom prst="actionButtonReturn">
            <a:avLst/>
          </a:prstGeom>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med">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2339752" y="404664"/>
            <a:ext cx="6552728" cy="5768975"/>
          </a:xfrm>
        </p:spPr>
        <p:txBody>
          <a:bodyPr/>
          <a:lstStyle/>
          <a:p>
            <a:pPr marL="0" indent="0">
              <a:buNone/>
            </a:pPr>
            <a:r>
              <a:rPr lang="en-US" b="1" dirty="0" smtClean="0">
                <a:solidFill>
                  <a:srgbClr val="FF0000"/>
                </a:solidFill>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0" indent="0">
              <a:buNone/>
            </a:pPr>
            <a:r>
              <a:rPr lang="ar-SA" dirty="0" smtClean="0">
                <a:latin typeface="Times New Roman" pitchFamily="18" charset="0"/>
              </a:rPr>
              <a:t> </a:t>
            </a:r>
            <a:r>
              <a:rPr lang="en-US" dirty="0" smtClean="0">
                <a:latin typeface="Times New Roman" pitchFamily="18" charset="0"/>
                <a:cs typeface="Times New Roman" pitchFamily="18" charset="0"/>
              </a:rPr>
              <a:t>In </a:t>
            </a:r>
            <a:r>
              <a:rPr lang="en-US" b="1" dirty="0" smtClean="0">
                <a:solidFill>
                  <a:srgbClr val="FF0000"/>
                </a:solidFill>
                <a:latin typeface="Times New Roman" pitchFamily="18" charset="0"/>
                <a:cs typeface="Times New Roman" pitchFamily="18" charset="0"/>
              </a:rPr>
              <a:t>premature infants</a:t>
            </a:r>
            <a:r>
              <a:rPr lang="en-US" dirty="0" smtClean="0">
                <a:latin typeface="Times New Roman" pitchFamily="18" charset="0"/>
                <a:cs typeface="Times New Roman" pitchFamily="18" charset="0"/>
              </a:rPr>
              <a:t>, the rise in serum bilirubin tends to be the same or somewhat </a:t>
            </a:r>
            <a:r>
              <a:rPr lang="en-US" u="sng" dirty="0" smtClean="0">
                <a:latin typeface="Times New Roman" pitchFamily="18" charset="0"/>
                <a:cs typeface="Times New Roman" pitchFamily="18" charset="0"/>
              </a:rPr>
              <a:t>slower</a:t>
            </a:r>
            <a:r>
              <a:rPr lang="en-US" dirty="0" smtClean="0">
                <a:latin typeface="Times New Roman" pitchFamily="18" charset="0"/>
                <a:cs typeface="Times New Roman" pitchFamily="18" charset="0"/>
              </a:rPr>
              <a:t> but of </a:t>
            </a:r>
            <a:r>
              <a:rPr lang="en-US" u="sng" dirty="0" smtClean="0">
                <a:latin typeface="Times New Roman" pitchFamily="18" charset="0"/>
                <a:cs typeface="Times New Roman" pitchFamily="18" charset="0"/>
              </a:rPr>
              <a:t>longer</a:t>
            </a:r>
            <a:r>
              <a:rPr lang="en-US" dirty="0" smtClean="0">
                <a:latin typeface="Times New Roman" pitchFamily="18" charset="0"/>
                <a:cs typeface="Times New Roman" pitchFamily="18" charset="0"/>
              </a:rPr>
              <a:t> duration than in term infants</a:t>
            </a:r>
            <a:r>
              <a:rPr lang="en-US" dirty="0">
                <a:latin typeface="Times New Roman" pitchFamily="18" charset="0"/>
              </a:rPr>
              <a:t>.</a:t>
            </a:r>
            <a:r>
              <a:rPr lang="ar-SA" dirty="0" smtClean="0">
                <a:latin typeface="Times New Roman" pitchFamily="18" charset="0"/>
              </a:rPr>
              <a:t> </a:t>
            </a:r>
            <a:endParaRPr lang="en-US" dirty="0" smtClean="0">
              <a:latin typeface="Times New Roman" pitchFamily="18" charset="0"/>
            </a:endParaRPr>
          </a:p>
          <a:p>
            <a:r>
              <a:rPr lang="en-US" dirty="0" smtClean="0">
                <a:latin typeface="Times New Roman" pitchFamily="18" charset="0"/>
                <a:cs typeface="Times New Roman" pitchFamily="18" charset="0"/>
              </a:rPr>
              <a:t>Peak levels of 8–12 mg</a:t>
            </a:r>
            <a:r>
              <a:rPr lang="ar-SA" dirty="0" smtClean="0">
                <a:latin typeface="Times New Roman" pitchFamily="18" charset="0"/>
              </a:rPr>
              <a:t>/</a:t>
            </a:r>
            <a:r>
              <a:rPr lang="en-US" dirty="0" err="1" smtClean="0">
                <a:latin typeface="Times New Roman" pitchFamily="18" charset="0"/>
                <a:cs typeface="Times New Roman" pitchFamily="18" charset="0"/>
              </a:rPr>
              <a:t>dL</a:t>
            </a:r>
            <a:r>
              <a:rPr lang="en-US" dirty="0" smtClean="0">
                <a:latin typeface="Times New Roman" pitchFamily="18" charset="0"/>
                <a:cs typeface="Times New Roman" pitchFamily="18" charset="0"/>
              </a:rPr>
              <a:t> are not usually reached until the 4th–7th day,</a:t>
            </a:r>
          </a:p>
          <a:p>
            <a:r>
              <a:rPr lang="en-US" dirty="0" smtClean="0">
                <a:latin typeface="Times New Roman" pitchFamily="18" charset="0"/>
                <a:cs typeface="Times New Roman" pitchFamily="18" charset="0"/>
              </a:rPr>
              <a:t> and jaundice is infrequently observed after the 10th day, corresponding to the maturation of mechanisms for bilirubin metabolism and excretion</a:t>
            </a:r>
            <a:r>
              <a:rPr lang="ar-SA" dirty="0" smtClean="0">
                <a:latin typeface="Times New Roman" pitchFamily="18" charset="0"/>
              </a:rPr>
              <a:t>. </a:t>
            </a:r>
            <a:endParaRPr lang="en-US" dirty="0" smtClean="0"/>
          </a:p>
        </p:txBody>
      </p:sp>
    </p:spTree>
  </p:cSld>
  <p:clrMapOvr>
    <a:masterClrMapping/>
  </p:clrMapOvr>
  <p:transition spd="med">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7176" y="260648"/>
            <a:ext cx="7416824" cy="6215063"/>
          </a:xfrm>
        </p:spPr>
        <p:txBody>
          <a:bodyPr>
            <a:normAutofit/>
          </a:bodyPr>
          <a:lstStyle/>
          <a:p>
            <a:pPr marL="365760" indent="-256032" algn="ctr" fontAlgn="auto">
              <a:lnSpc>
                <a:spcPct val="95000"/>
              </a:lnSpc>
              <a:spcAft>
                <a:spcPts val="1000"/>
              </a:spcAft>
              <a:buClr>
                <a:schemeClr val="bg1">
                  <a:lumMod val="50000"/>
                </a:schemeClr>
              </a:buClr>
              <a:buFont typeface="Arial" charset="0"/>
              <a:buNone/>
              <a:defRPr/>
            </a:pPr>
            <a:r>
              <a:rPr lang="en-US" sz="3000" dirty="0" smtClean="0">
                <a:latin typeface="Times New Roman" pitchFamily="18" charset="0"/>
                <a:ea typeface="Times New Roman" pitchFamily="18" charset="0"/>
                <a:cs typeface="Arial" charset="0"/>
              </a:rPr>
              <a:t>Pathological jaundice is suspected if :</a:t>
            </a:r>
          </a:p>
          <a:p>
            <a:pPr marL="624078" indent="-514350" fontAlgn="auto">
              <a:lnSpc>
                <a:spcPct val="120000"/>
              </a:lnSpc>
              <a:spcAft>
                <a:spcPts val="1000"/>
              </a:spcAft>
              <a:buClr>
                <a:schemeClr val="bg1">
                  <a:lumMod val="50000"/>
                </a:schemeClr>
              </a:buClr>
              <a:buFont typeface="+mj-lt"/>
              <a:buAutoNum type="arabicPeriod"/>
              <a:defRPr/>
            </a:pPr>
            <a:r>
              <a:rPr lang="en-US" dirty="0" smtClean="0">
                <a:latin typeface="Times New Roman" pitchFamily="18" charset="0"/>
                <a:cs typeface="Arial" charset="0"/>
              </a:rPr>
              <a:t>it appears in the 1st 24–36 hr of life</a:t>
            </a:r>
            <a:r>
              <a:rPr lang="en-US" dirty="0" smtClean="0">
                <a:latin typeface="Times New Roman" pitchFamily="18" charset="0"/>
              </a:rPr>
              <a:t>.</a:t>
            </a:r>
            <a:endParaRPr lang="en-US" dirty="0" smtClean="0">
              <a:latin typeface="Times New Roman" pitchFamily="18" charset="0"/>
              <a:cs typeface="Times New Roman" pitchFamily="18" charset="0"/>
            </a:endParaRPr>
          </a:p>
          <a:p>
            <a:pPr marL="624078" indent="-514350" fontAlgn="auto">
              <a:lnSpc>
                <a:spcPct val="120000"/>
              </a:lnSpc>
              <a:spcAft>
                <a:spcPts val="1000"/>
              </a:spcAft>
              <a:buClr>
                <a:schemeClr val="bg1">
                  <a:lumMod val="50000"/>
                </a:schemeClr>
              </a:buClr>
              <a:buFont typeface="+mj-lt"/>
              <a:buAutoNum type="arabicPeriod"/>
              <a:defRPr/>
            </a:pPr>
            <a:r>
              <a:rPr lang="en-US" dirty="0" smtClean="0">
                <a:latin typeface="Times New Roman" pitchFamily="18" charset="0"/>
                <a:cs typeface="Arial" charset="0"/>
              </a:rPr>
              <a:t>serum bilirubin is rising at a rate faster than 5 mg</a:t>
            </a:r>
            <a:r>
              <a:rPr lang="ar-SA" dirty="0" smtClean="0">
                <a:latin typeface="Times New Roman" pitchFamily="18" charset="0"/>
              </a:rPr>
              <a:t>/</a:t>
            </a:r>
            <a:r>
              <a:rPr lang="en-US" dirty="0" err="1" smtClean="0">
                <a:latin typeface="Times New Roman" pitchFamily="18" charset="0"/>
                <a:cs typeface="Arial" charset="0"/>
              </a:rPr>
              <a:t>dL</a:t>
            </a:r>
            <a:r>
              <a:rPr lang="ar-SA" dirty="0" smtClean="0">
                <a:latin typeface="Times New Roman" pitchFamily="18" charset="0"/>
              </a:rPr>
              <a:t>/</a:t>
            </a:r>
            <a:r>
              <a:rPr lang="en-US" dirty="0" smtClean="0">
                <a:latin typeface="Times New Roman" pitchFamily="18" charset="0"/>
                <a:cs typeface="Arial" charset="0"/>
              </a:rPr>
              <a:t>24 </a:t>
            </a:r>
            <a:r>
              <a:rPr lang="en-US" dirty="0" err="1" smtClean="0">
                <a:latin typeface="Times New Roman" pitchFamily="18" charset="0"/>
                <a:cs typeface="Arial" charset="0"/>
              </a:rPr>
              <a:t>hr</a:t>
            </a:r>
            <a:r>
              <a:rPr lang="en-US" dirty="0" smtClean="0">
                <a:latin typeface="Times New Roman" pitchFamily="18" charset="0"/>
                <a:cs typeface="Arial" charset="0"/>
              </a:rPr>
              <a:t>, </a:t>
            </a:r>
            <a:r>
              <a:rPr lang="ar-SA" dirty="0" smtClean="0">
                <a:latin typeface="Times New Roman" pitchFamily="18" charset="0"/>
              </a:rPr>
              <a:t>(</a:t>
            </a:r>
            <a:endParaRPr lang="en-US" dirty="0" smtClean="0">
              <a:latin typeface="Times New Roman" pitchFamily="18" charset="0"/>
              <a:cs typeface="Times New Roman" pitchFamily="18" charset="0"/>
            </a:endParaRPr>
          </a:p>
          <a:p>
            <a:pPr marL="624078" indent="-514350" fontAlgn="auto">
              <a:lnSpc>
                <a:spcPct val="120000"/>
              </a:lnSpc>
              <a:spcAft>
                <a:spcPts val="1000"/>
              </a:spcAft>
              <a:buClr>
                <a:schemeClr val="bg1">
                  <a:lumMod val="50000"/>
                </a:schemeClr>
              </a:buClr>
              <a:buFont typeface="+mj-lt"/>
              <a:buAutoNum type="arabicPeriod"/>
              <a:defRPr/>
            </a:pPr>
            <a:r>
              <a:rPr lang="en-US" dirty="0" smtClean="0">
                <a:latin typeface="Times New Roman" pitchFamily="18" charset="0"/>
                <a:cs typeface="Arial" charset="0"/>
              </a:rPr>
              <a:t>serum bilirubin is &gt;12 mg</a:t>
            </a:r>
            <a:r>
              <a:rPr lang="ar-SA" dirty="0" smtClean="0">
                <a:latin typeface="Times New Roman" pitchFamily="18" charset="0"/>
              </a:rPr>
              <a:t>/</a:t>
            </a:r>
            <a:r>
              <a:rPr lang="en-US" dirty="0" err="1" smtClean="0">
                <a:latin typeface="Times New Roman" pitchFamily="18" charset="0"/>
                <a:cs typeface="Arial" charset="0"/>
              </a:rPr>
              <a:t>dL</a:t>
            </a:r>
            <a:r>
              <a:rPr lang="en-US" dirty="0" smtClean="0">
                <a:latin typeface="Times New Roman" pitchFamily="18" charset="0"/>
                <a:cs typeface="Arial" charset="0"/>
              </a:rPr>
              <a:t> in full</a:t>
            </a:r>
            <a:r>
              <a:rPr lang="ar-SA" dirty="0" smtClean="0">
                <a:latin typeface="Times New Roman" pitchFamily="18" charset="0"/>
              </a:rPr>
              <a:t>-</a:t>
            </a:r>
            <a:r>
              <a:rPr lang="en-US" dirty="0" smtClean="0">
                <a:latin typeface="Times New Roman" pitchFamily="18" charset="0"/>
                <a:cs typeface="Arial" charset="0"/>
              </a:rPr>
              <a:t>term infants </a:t>
            </a:r>
            <a:r>
              <a:rPr lang="en-US" dirty="0" smtClean="0">
                <a:latin typeface="Times New Roman" pitchFamily="18" charset="0"/>
              </a:rPr>
              <a:t>(</a:t>
            </a:r>
            <a:r>
              <a:rPr lang="en-US" dirty="0" smtClean="0">
                <a:latin typeface="Times New Roman" pitchFamily="18" charset="0"/>
                <a:cs typeface="Arial" charset="0"/>
              </a:rPr>
              <a:t>especially in the absence of risk factors</a:t>
            </a:r>
            <a:r>
              <a:rPr lang="en-US" dirty="0" smtClean="0">
                <a:latin typeface="Times New Roman" pitchFamily="18" charset="0"/>
              </a:rPr>
              <a:t>)</a:t>
            </a:r>
            <a:r>
              <a:rPr lang="ar-SA" dirty="0" smtClean="0">
                <a:latin typeface="Times New Roman" pitchFamily="18" charset="0"/>
              </a:rPr>
              <a:t> </a:t>
            </a:r>
            <a:r>
              <a:rPr lang="en-US" dirty="0" smtClean="0">
                <a:latin typeface="Times New Roman" pitchFamily="18" charset="0"/>
                <a:cs typeface="Arial" charset="0"/>
              </a:rPr>
              <a:t>or 10–14 mg</a:t>
            </a:r>
            <a:r>
              <a:rPr lang="ar-SA" dirty="0" smtClean="0">
                <a:latin typeface="Times New Roman" pitchFamily="18" charset="0"/>
              </a:rPr>
              <a:t>/</a:t>
            </a:r>
            <a:r>
              <a:rPr lang="en-US" dirty="0" err="1" smtClean="0">
                <a:latin typeface="Times New Roman" pitchFamily="18" charset="0"/>
                <a:cs typeface="Arial" charset="0"/>
              </a:rPr>
              <a:t>dL</a:t>
            </a:r>
            <a:r>
              <a:rPr lang="en-US" dirty="0" smtClean="0">
                <a:latin typeface="Times New Roman" pitchFamily="18" charset="0"/>
                <a:cs typeface="Arial" charset="0"/>
              </a:rPr>
              <a:t> in preterm infants, </a:t>
            </a:r>
            <a:endParaRPr lang="en-US" dirty="0" smtClean="0">
              <a:latin typeface="Times New Roman" pitchFamily="18" charset="0"/>
            </a:endParaRPr>
          </a:p>
          <a:p>
            <a:pPr marL="624078" indent="-514350" fontAlgn="auto">
              <a:lnSpc>
                <a:spcPct val="120000"/>
              </a:lnSpc>
              <a:spcAft>
                <a:spcPts val="1000"/>
              </a:spcAft>
              <a:buClr>
                <a:schemeClr val="bg1">
                  <a:lumMod val="50000"/>
                </a:schemeClr>
              </a:buClr>
              <a:buFont typeface="+mj-lt"/>
              <a:buAutoNum type="arabicPeriod"/>
              <a:defRPr/>
            </a:pPr>
            <a:r>
              <a:rPr lang="en-US" dirty="0" smtClean="0">
                <a:latin typeface="Times New Roman"/>
                <a:ea typeface="Times New Roman"/>
                <a:cs typeface="Arial"/>
              </a:rPr>
              <a:t>jaundice </a:t>
            </a:r>
            <a:r>
              <a:rPr lang="en-US" dirty="0">
                <a:latin typeface="Times New Roman"/>
                <a:ea typeface="Times New Roman"/>
                <a:cs typeface="Arial"/>
              </a:rPr>
              <a:t>persists after 10–14 days of life, </a:t>
            </a:r>
            <a:r>
              <a:rPr lang="en-US" dirty="0" smtClean="0">
                <a:latin typeface="Times New Roman"/>
                <a:ea typeface="Times New Roman"/>
                <a:cs typeface="Arial"/>
              </a:rPr>
              <a:t> </a:t>
            </a:r>
            <a:endParaRPr lang="en-US" dirty="0" smtClean="0">
              <a:latin typeface="Times New Roman"/>
              <a:ea typeface="Times New Roman"/>
            </a:endParaRPr>
          </a:p>
          <a:p>
            <a:pPr marL="624078" indent="-514350" fontAlgn="auto">
              <a:lnSpc>
                <a:spcPct val="120000"/>
              </a:lnSpc>
              <a:spcAft>
                <a:spcPts val="1000"/>
              </a:spcAft>
              <a:buClr>
                <a:schemeClr val="bg1">
                  <a:lumMod val="50000"/>
                </a:schemeClr>
              </a:buClr>
              <a:buFont typeface="+mj-lt"/>
              <a:buAutoNum type="arabicPeriod"/>
              <a:defRPr/>
            </a:pPr>
            <a:r>
              <a:rPr lang="ar-SA" dirty="0" smtClean="0">
                <a:latin typeface="Times New Roman"/>
                <a:ea typeface="Times New Roman"/>
              </a:rPr>
              <a:t> </a:t>
            </a:r>
            <a:r>
              <a:rPr lang="en-US" dirty="0">
                <a:latin typeface="Times New Roman"/>
                <a:ea typeface="Times New Roman"/>
                <a:cs typeface="Arial"/>
              </a:rPr>
              <a:t>direct</a:t>
            </a:r>
            <a:r>
              <a:rPr lang="ar-SA" dirty="0">
                <a:latin typeface="Times New Roman"/>
                <a:ea typeface="Times New Roman"/>
              </a:rPr>
              <a:t>-</a:t>
            </a:r>
            <a:r>
              <a:rPr lang="en-US" dirty="0">
                <a:latin typeface="Times New Roman"/>
                <a:ea typeface="Times New Roman"/>
                <a:cs typeface="Arial"/>
              </a:rPr>
              <a:t>reacting bilirubin is &gt;2 mg</a:t>
            </a:r>
            <a:r>
              <a:rPr lang="ar-SA" dirty="0">
                <a:latin typeface="Times New Roman"/>
                <a:ea typeface="Times New Roman"/>
              </a:rPr>
              <a:t>/</a:t>
            </a:r>
            <a:r>
              <a:rPr lang="en-US" dirty="0" err="1">
                <a:latin typeface="Times New Roman"/>
                <a:ea typeface="Times New Roman"/>
                <a:cs typeface="Arial"/>
              </a:rPr>
              <a:t>dL</a:t>
            </a:r>
            <a:r>
              <a:rPr lang="en-US" dirty="0">
                <a:latin typeface="Times New Roman"/>
                <a:ea typeface="Times New Roman"/>
                <a:cs typeface="Arial"/>
              </a:rPr>
              <a:t> at any time</a:t>
            </a:r>
            <a:r>
              <a:rPr lang="ar-SA" dirty="0">
                <a:latin typeface="Times New Roman"/>
                <a:ea typeface="Times New Roman"/>
              </a:rPr>
              <a:t>. </a:t>
            </a:r>
            <a:endParaRPr lang="en-US" dirty="0">
              <a:latin typeface="Times New Roman"/>
              <a:ea typeface="Times New Roman"/>
            </a:endParaRPr>
          </a:p>
          <a:p>
            <a:pPr marL="365760" indent="-256032" fontAlgn="auto">
              <a:lnSpc>
                <a:spcPct val="95000"/>
              </a:lnSpc>
              <a:spcAft>
                <a:spcPts val="1000"/>
              </a:spcAft>
              <a:buClr>
                <a:schemeClr val="bg1">
                  <a:lumMod val="50000"/>
                </a:schemeClr>
              </a:buClr>
              <a:buFont typeface="Georgia"/>
              <a:buChar char="•"/>
              <a:defRPr/>
            </a:pPr>
            <a:endParaRPr lang="en-US" sz="3000" dirty="0" smtClean="0">
              <a:latin typeface="Times New Roman" pitchFamily="18" charset="0"/>
              <a:cs typeface="Times New Roman" pitchFamily="18" charset="0"/>
            </a:endParaRPr>
          </a:p>
        </p:txBody>
      </p:sp>
    </p:spTree>
  </p:cSld>
  <p:clrMapOvr>
    <a:masterClrMapping/>
  </p:clrMapOvr>
  <p:transition spd="med">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50"/>
            <a:ext cx="8229600" cy="5840413"/>
          </a:xfrm>
        </p:spPr>
        <p:txBody>
          <a:bodyPr rtlCol="0">
            <a:normAutofit/>
          </a:bodyPr>
          <a:lstStyle/>
          <a:p>
            <a:pPr marL="566928" indent="-457200" fontAlgn="auto">
              <a:lnSpc>
                <a:spcPct val="115000"/>
              </a:lnSpc>
              <a:spcAft>
                <a:spcPts val="1000"/>
              </a:spcAft>
              <a:buClr>
                <a:schemeClr val="bg1">
                  <a:lumMod val="50000"/>
                </a:schemeClr>
              </a:buClr>
              <a:buFont typeface="+mj-lt"/>
              <a:buAutoNum type="arabicPeriod" startAt="6"/>
              <a:defRPr/>
            </a:pPr>
            <a:r>
              <a:rPr lang="en-US" dirty="0" smtClean="0">
                <a:latin typeface="Times New Roman"/>
                <a:ea typeface="Times New Roman"/>
                <a:cs typeface="Arial"/>
              </a:rPr>
              <a:t>Other </a:t>
            </a:r>
            <a:r>
              <a:rPr lang="en-US" dirty="0">
                <a:latin typeface="Times New Roman"/>
                <a:ea typeface="Times New Roman"/>
                <a:cs typeface="Arial"/>
              </a:rPr>
              <a:t>factors suggesting a </a:t>
            </a:r>
            <a:r>
              <a:rPr lang="en-US" dirty="0" err="1">
                <a:latin typeface="Times New Roman"/>
                <a:ea typeface="Times New Roman"/>
                <a:cs typeface="Arial"/>
              </a:rPr>
              <a:t>nonphysiologic</a:t>
            </a:r>
            <a:r>
              <a:rPr lang="en-US" dirty="0">
                <a:latin typeface="Times New Roman"/>
                <a:ea typeface="Times New Roman"/>
                <a:cs typeface="Arial"/>
              </a:rPr>
              <a:t> cause of jaundice are family history of hemolytic disease, pallor, hepatomegaly, splenomegaly, failure of phototherapy to lower bilirubin, vomiting, lethargy, poor feeding, excessive weight loss, apnea, </a:t>
            </a:r>
            <a:r>
              <a:rPr lang="en-US" dirty="0" err="1">
                <a:latin typeface="Times New Roman"/>
                <a:ea typeface="Times New Roman"/>
                <a:cs typeface="Arial"/>
              </a:rPr>
              <a:t>bradycardia</a:t>
            </a:r>
            <a:r>
              <a:rPr lang="en-US" dirty="0">
                <a:latin typeface="Times New Roman"/>
                <a:ea typeface="Times New Roman"/>
                <a:cs typeface="Arial"/>
              </a:rPr>
              <a:t>, abnormal vital signs </a:t>
            </a:r>
            <a:r>
              <a:rPr lang="en-US" dirty="0" smtClean="0">
                <a:latin typeface="Times New Roman"/>
                <a:ea typeface="Times New Roman"/>
              </a:rPr>
              <a:t>(</a:t>
            </a:r>
            <a:r>
              <a:rPr lang="en-US" dirty="0" smtClean="0">
                <a:latin typeface="Times New Roman"/>
                <a:ea typeface="Times New Roman"/>
                <a:cs typeface="Arial"/>
              </a:rPr>
              <a:t>including hypothermia</a:t>
            </a:r>
            <a:r>
              <a:rPr lang="en-US" dirty="0" smtClean="0">
                <a:latin typeface="Times New Roman"/>
                <a:ea typeface="Times New Roman"/>
              </a:rPr>
              <a:t>)</a:t>
            </a:r>
            <a:r>
              <a:rPr lang="en-US" dirty="0" smtClean="0">
                <a:latin typeface="Times New Roman"/>
                <a:ea typeface="Times New Roman"/>
                <a:cs typeface="Arial"/>
              </a:rPr>
              <a:t>, </a:t>
            </a:r>
            <a:r>
              <a:rPr lang="en-US" dirty="0">
                <a:latin typeface="Times New Roman"/>
                <a:ea typeface="Times New Roman"/>
                <a:cs typeface="Arial"/>
              </a:rPr>
              <a:t>light</a:t>
            </a:r>
            <a:r>
              <a:rPr lang="ar-SA" dirty="0">
                <a:latin typeface="Times New Roman"/>
                <a:ea typeface="Times New Roman"/>
              </a:rPr>
              <a:t>-</a:t>
            </a:r>
            <a:r>
              <a:rPr lang="en-US" dirty="0">
                <a:latin typeface="Times New Roman"/>
                <a:ea typeface="Times New Roman"/>
                <a:cs typeface="Arial"/>
              </a:rPr>
              <a:t>colored stools, dark urine positive for bilirubin, and signs of </a:t>
            </a:r>
            <a:r>
              <a:rPr lang="en-US" dirty="0" smtClean="0">
                <a:latin typeface="Times New Roman"/>
                <a:ea typeface="Times New Roman"/>
                <a:cs typeface="Arial"/>
              </a:rPr>
              <a:t>kernicterus</a:t>
            </a:r>
            <a:endParaRPr lang="en-US" dirty="0">
              <a:ea typeface="Calibri"/>
              <a:cs typeface="Arial"/>
            </a:endParaRPr>
          </a:p>
          <a:p>
            <a:pPr marL="0" indent="0" fontAlgn="auto">
              <a:spcAft>
                <a:spcPts val="0"/>
              </a:spcAft>
              <a:buClr>
                <a:schemeClr val="accent3"/>
              </a:buClr>
              <a:buFont typeface="Arial" pitchFamily="34" charset="0"/>
              <a:buNone/>
              <a:defRPr/>
            </a:pPr>
            <a:r>
              <a:rPr lang="en-US" dirty="0">
                <a:latin typeface="Times New Roman"/>
                <a:ea typeface="Times New Roman"/>
              </a:rPr>
              <a:t/>
            </a:r>
            <a:br>
              <a:rPr lang="en-US" dirty="0">
                <a:latin typeface="Times New Roman"/>
                <a:ea typeface="Times New Roman"/>
              </a:rPr>
            </a:br>
            <a:endParaRPr lang="en-US" dirty="0"/>
          </a:p>
        </p:txBody>
      </p:sp>
    </p:spTree>
  </p:cSld>
  <p:clrMapOvr>
    <a:masterClrMapping/>
  </p:clrMapOvr>
  <p:transition spd="med">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51520" y="856662"/>
            <a:ext cx="2664296" cy="1132178"/>
          </a:xfrm>
          <a:prstGeom prst="roundRect">
            <a:avLst/>
          </a:prstGeom>
        </p:spPr>
        <p:style>
          <a:lnRef idx="0">
            <a:schemeClr val="accent2"/>
          </a:lnRef>
          <a:fillRef idx="3">
            <a:schemeClr val="accent2"/>
          </a:fillRef>
          <a:effectRef idx="3">
            <a:schemeClr val="accent2"/>
          </a:effectRef>
          <a:fontRef idx="minor">
            <a:schemeClr val="lt1"/>
          </a:fontRef>
        </p:style>
        <p:txBody>
          <a:bodyPr anchor="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smtClean="0">
                <a:ln/>
                <a:solidFill>
                  <a:schemeClr val="accent3"/>
                </a:solidFill>
                <a:latin typeface="+mn-lt"/>
                <a:ea typeface="Times New Roman" pitchFamily="18" charset="0"/>
                <a:cs typeface="Arial" charset="0"/>
              </a:rPr>
              <a:t>breast</a:t>
            </a:r>
            <a:r>
              <a:rPr lang="ar-SA" sz="2400" b="1" dirty="0" smtClean="0">
                <a:ln/>
                <a:solidFill>
                  <a:schemeClr val="accent3"/>
                </a:solidFill>
                <a:latin typeface="+mn-lt"/>
                <a:ea typeface="Times New Roman" pitchFamily="18" charset="0"/>
              </a:rPr>
              <a:t>-</a:t>
            </a:r>
            <a:r>
              <a:rPr lang="en-US" sz="2400" b="1" dirty="0" smtClean="0">
                <a:ln/>
                <a:solidFill>
                  <a:schemeClr val="accent3"/>
                </a:solidFill>
                <a:latin typeface="+mn-lt"/>
                <a:ea typeface="Times New Roman" pitchFamily="18" charset="0"/>
                <a:cs typeface="Arial" charset="0"/>
              </a:rPr>
              <a:t>feeding jaundice </a:t>
            </a:r>
            <a:endParaRPr lang="en-US" sz="4800" b="1" dirty="0" smtClean="0">
              <a:ln/>
              <a:solidFill>
                <a:schemeClr val="accent3"/>
              </a:solidFill>
              <a:latin typeface="+mn-lt"/>
            </a:endParaRPr>
          </a:p>
        </p:txBody>
      </p:sp>
      <p:sp>
        <p:nvSpPr>
          <p:cNvPr id="34819" name="Content Placeholder 2"/>
          <p:cNvSpPr>
            <a:spLocks noGrp="1"/>
          </p:cNvSpPr>
          <p:nvPr>
            <p:ph idx="1"/>
          </p:nvPr>
        </p:nvSpPr>
        <p:spPr>
          <a:xfrm>
            <a:off x="2790630" y="1340768"/>
            <a:ext cx="6029842" cy="5054600"/>
          </a:xfrm>
        </p:spPr>
        <p:txBody>
          <a:bodyPr>
            <a:normAutofit lnSpcReduction="10000"/>
          </a:bodyPr>
          <a:lstStyle/>
          <a:p>
            <a:pPr marL="365760" indent="-256032" fontAlgn="auto">
              <a:lnSpc>
                <a:spcPct val="115000"/>
              </a:lnSpc>
              <a:spcAft>
                <a:spcPts val="1000"/>
              </a:spcAft>
              <a:buClr>
                <a:schemeClr val="accent3"/>
              </a:buClr>
              <a:buFont typeface="Georgia"/>
              <a:buChar char="•"/>
              <a:defRPr/>
            </a:pPr>
            <a:r>
              <a:rPr lang="en-US" dirty="0" smtClean="0">
                <a:ea typeface="Times New Roman"/>
                <a:cs typeface="Arial"/>
              </a:rPr>
              <a:t>occurs in the 1st week of life, in breast</a:t>
            </a:r>
            <a:r>
              <a:rPr lang="ar-SA" dirty="0">
                <a:ea typeface="Times New Roman"/>
              </a:rPr>
              <a:t>-</a:t>
            </a:r>
            <a:r>
              <a:rPr lang="en-US" dirty="0" smtClean="0">
                <a:ea typeface="Times New Roman"/>
                <a:cs typeface="Arial"/>
              </a:rPr>
              <a:t>fed infants who normally have higher bilirubin levels than formula</a:t>
            </a:r>
            <a:r>
              <a:rPr lang="ar-SA" dirty="0">
                <a:ea typeface="Times New Roman"/>
              </a:rPr>
              <a:t>-</a:t>
            </a:r>
            <a:r>
              <a:rPr lang="en-US" dirty="0" smtClean="0">
                <a:ea typeface="Times New Roman"/>
                <a:cs typeface="Arial"/>
              </a:rPr>
              <a:t>fed infants </a:t>
            </a:r>
            <a:r>
              <a:rPr lang="en-US" dirty="0" smtClean="0">
                <a:ea typeface="Times New Roman"/>
              </a:rPr>
              <a:t>.</a:t>
            </a:r>
          </a:p>
          <a:p>
            <a:pPr marL="365760" indent="-256032" fontAlgn="auto">
              <a:lnSpc>
                <a:spcPct val="115000"/>
              </a:lnSpc>
              <a:spcAft>
                <a:spcPts val="1000"/>
              </a:spcAft>
              <a:buClr>
                <a:schemeClr val="accent3"/>
              </a:buClr>
              <a:buFont typeface="Georgia"/>
              <a:buChar char="•"/>
              <a:defRPr/>
            </a:pPr>
            <a:r>
              <a:rPr lang="ar-SA" dirty="0" smtClean="0">
                <a:ea typeface="Times New Roman"/>
              </a:rPr>
              <a:t> </a:t>
            </a:r>
            <a:r>
              <a:rPr lang="en-US" dirty="0" smtClean="0">
                <a:ea typeface="Times New Roman"/>
                <a:cs typeface="Arial"/>
              </a:rPr>
              <a:t>Hyperbilirubinemia </a:t>
            </a:r>
            <a:r>
              <a:rPr lang="en-US" dirty="0" smtClean="0">
                <a:ea typeface="Times New Roman"/>
              </a:rPr>
              <a:t>(</a:t>
            </a:r>
            <a:r>
              <a:rPr lang="en-US" dirty="0" smtClean="0">
                <a:ea typeface="Times New Roman"/>
                <a:cs typeface="Arial"/>
              </a:rPr>
              <a:t>&gt;12 mg</a:t>
            </a:r>
            <a:r>
              <a:rPr lang="ar-SA" dirty="0">
                <a:ea typeface="Times New Roman"/>
              </a:rPr>
              <a:t>/</a:t>
            </a:r>
            <a:r>
              <a:rPr lang="en-US" dirty="0" err="1" smtClean="0">
                <a:ea typeface="Times New Roman"/>
                <a:cs typeface="Arial"/>
              </a:rPr>
              <a:t>dL</a:t>
            </a:r>
            <a:r>
              <a:rPr lang="en-US" dirty="0" smtClean="0">
                <a:ea typeface="Times New Roman"/>
              </a:rPr>
              <a:t>)</a:t>
            </a:r>
            <a:r>
              <a:rPr lang="ar-SA" dirty="0" smtClean="0">
                <a:ea typeface="Times New Roman"/>
              </a:rPr>
              <a:t> </a:t>
            </a:r>
            <a:r>
              <a:rPr lang="en-US" dirty="0" smtClean="0">
                <a:ea typeface="Times New Roman"/>
                <a:cs typeface="Arial"/>
              </a:rPr>
              <a:t>develops in 13</a:t>
            </a:r>
            <a:r>
              <a:rPr lang="ar-SA" dirty="0">
                <a:ea typeface="Times New Roman"/>
              </a:rPr>
              <a:t>% </a:t>
            </a:r>
            <a:r>
              <a:rPr lang="en-US" dirty="0" smtClean="0">
                <a:ea typeface="Times New Roman"/>
                <a:cs typeface="Arial"/>
              </a:rPr>
              <a:t>of breast</a:t>
            </a:r>
            <a:r>
              <a:rPr lang="ar-SA" dirty="0">
                <a:ea typeface="Times New Roman"/>
              </a:rPr>
              <a:t>-</a:t>
            </a:r>
            <a:r>
              <a:rPr lang="en-US" dirty="0" smtClean="0">
                <a:ea typeface="Times New Roman"/>
                <a:cs typeface="Arial"/>
              </a:rPr>
              <a:t>fed infants in the 1st </a:t>
            </a:r>
            <a:r>
              <a:rPr lang="en-US" dirty="0" err="1" smtClean="0">
                <a:ea typeface="Times New Roman"/>
                <a:cs typeface="Arial"/>
              </a:rPr>
              <a:t>wk</a:t>
            </a:r>
            <a:r>
              <a:rPr lang="en-US" dirty="0" smtClean="0">
                <a:ea typeface="Times New Roman"/>
                <a:cs typeface="Arial"/>
              </a:rPr>
              <a:t> of life  </a:t>
            </a:r>
          </a:p>
          <a:p>
            <a:pPr marL="365760" indent="-256032" fontAlgn="auto">
              <a:lnSpc>
                <a:spcPct val="115000"/>
              </a:lnSpc>
              <a:spcAft>
                <a:spcPts val="1000"/>
              </a:spcAft>
              <a:buClr>
                <a:schemeClr val="accent3"/>
              </a:buClr>
              <a:buFont typeface="Georgia"/>
              <a:buChar char="•"/>
              <a:defRPr/>
            </a:pPr>
            <a:r>
              <a:rPr lang="en-US" dirty="0" smtClean="0">
                <a:ea typeface="Times New Roman"/>
                <a:cs typeface="Arial"/>
              </a:rPr>
              <a:t> may be due to decreased milk intake with dehydration </a:t>
            </a:r>
          </a:p>
          <a:p>
            <a:pPr marL="365760" indent="-256032" fontAlgn="auto">
              <a:lnSpc>
                <a:spcPct val="115000"/>
              </a:lnSpc>
              <a:spcAft>
                <a:spcPts val="1000"/>
              </a:spcAft>
              <a:buClr>
                <a:schemeClr val="accent3"/>
              </a:buClr>
              <a:buFont typeface="Georgia"/>
              <a:buChar char="•"/>
              <a:defRPr/>
            </a:pPr>
            <a:r>
              <a:rPr lang="en-US" dirty="0" smtClean="0">
                <a:ea typeface="Times New Roman"/>
                <a:cs typeface="Arial"/>
              </a:rPr>
              <a:t>and</a:t>
            </a:r>
            <a:r>
              <a:rPr lang="ar-SA" dirty="0">
                <a:ea typeface="Times New Roman"/>
              </a:rPr>
              <a:t>/</a:t>
            </a:r>
            <a:r>
              <a:rPr lang="en-US" dirty="0" smtClean="0">
                <a:ea typeface="Times New Roman"/>
                <a:cs typeface="Arial"/>
              </a:rPr>
              <a:t>or reduced caloric intake</a:t>
            </a:r>
            <a:r>
              <a:rPr lang="ar-SA" dirty="0">
                <a:ea typeface="Times New Roman"/>
              </a:rPr>
              <a:t>. </a:t>
            </a:r>
            <a:endParaRPr lang="en-US" dirty="0" smtClean="0">
              <a:ea typeface="Times New Roman"/>
            </a:endParaRPr>
          </a:p>
          <a:p>
            <a:pPr marL="365760" indent="-256032" fontAlgn="auto">
              <a:lnSpc>
                <a:spcPct val="115000"/>
              </a:lnSpc>
              <a:spcAft>
                <a:spcPts val="1000"/>
              </a:spcAft>
              <a:buClr>
                <a:schemeClr val="accent3"/>
              </a:buClr>
              <a:buFont typeface="Georgia"/>
              <a:buChar char="•"/>
              <a:defRPr/>
            </a:pPr>
            <a:r>
              <a:rPr lang="en-US" dirty="0" smtClean="0">
                <a:ea typeface="Calibri"/>
                <a:cs typeface="Arial"/>
              </a:rPr>
              <a:t>More in </a:t>
            </a:r>
            <a:r>
              <a:rPr lang="en-US" dirty="0" err="1" smtClean="0">
                <a:ea typeface="Calibri"/>
                <a:cs typeface="Arial"/>
              </a:rPr>
              <a:t>primi</a:t>
            </a:r>
            <a:r>
              <a:rPr lang="en-US" dirty="0" smtClean="0">
                <a:ea typeface="Calibri"/>
                <a:cs typeface="Arial"/>
              </a:rPr>
              <a:t>- </a:t>
            </a:r>
            <a:r>
              <a:rPr lang="en-US" dirty="0" err="1" smtClean="0">
                <a:ea typeface="Calibri"/>
                <a:cs typeface="Arial"/>
              </a:rPr>
              <a:t>mother,C</a:t>
            </a:r>
            <a:r>
              <a:rPr lang="en-US" dirty="0" smtClean="0">
                <a:ea typeface="Calibri"/>
                <a:cs typeface="Arial"/>
              </a:rPr>
              <a:t>/S</a:t>
            </a:r>
            <a:endParaRPr lang="en-US" dirty="0">
              <a:ea typeface="Calibri"/>
              <a:cs typeface="Arial"/>
            </a:endParaRPr>
          </a:p>
          <a:p>
            <a:pPr marL="365760" indent="-256032" fontAlgn="auto">
              <a:spcAft>
                <a:spcPts val="0"/>
              </a:spcAft>
              <a:buClr>
                <a:schemeClr val="accent3"/>
              </a:buClr>
              <a:buFont typeface="Georgia"/>
              <a:buChar char="•"/>
              <a:defRPr/>
            </a:pPr>
            <a:endParaRPr lang="en-US" dirty="0" smtClean="0"/>
          </a:p>
        </p:txBody>
      </p:sp>
      <p:sp>
        <p:nvSpPr>
          <p:cNvPr id="4" name="Title 1"/>
          <p:cNvSpPr txBox="1">
            <a:spLocks/>
          </p:cNvSpPr>
          <p:nvPr/>
        </p:nvSpPr>
        <p:spPr bwMode="auto">
          <a:xfrm>
            <a:off x="462226" y="188640"/>
            <a:ext cx="8358246" cy="1000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300" endPos="45500" dir="5400000" sy="-100000" algn="bl" rotWithShape="0"/>
                </a:effectLst>
                <a:uLnTx/>
                <a:uFillTx/>
                <a:latin typeface="+mj-lt"/>
                <a:ea typeface="Times New Roman"/>
                <a:cs typeface="Calibri" pitchFamily="34" charset="0"/>
              </a:rPr>
              <a:t>JAUNDICE ASSOCIATED WITH BREAST</a:t>
            </a:r>
            <a:r>
              <a:rPr kumimoji="0" lang="ar-SA" sz="24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300" endPos="45500" dir="5400000" sy="-100000" algn="bl" rotWithShape="0"/>
                </a:effectLst>
                <a:uLnTx/>
                <a:uFillTx/>
                <a:latin typeface="+mj-lt"/>
                <a:ea typeface="Times New Roman"/>
                <a:cs typeface="+mj-cs"/>
              </a:rPr>
              <a:t>-</a:t>
            </a:r>
            <a:r>
              <a:rPr kumimoji="0" lang="en-US" sz="24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300" endPos="45500" dir="5400000" sy="-100000" algn="bl" rotWithShape="0"/>
                </a:effectLst>
                <a:uLnTx/>
                <a:uFillTx/>
                <a:latin typeface="+mj-lt"/>
                <a:ea typeface="Times New Roman"/>
                <a:cs typeface="Calibri" pitchFamily="34" charset="0"/>
              </a:rPr>
              <a:t>FEEDING</a:t>
            </a:r>
            <a:r>
              <a:rPr kumimoji="0" lang="en-US" sz="1800" b="0" i="0" u="none" strike="noStrike" kern="1200" cap="none" spc="0" normalizeH="0" baseline="0" noProof="0" dirty="0" smtClean="0">
                <a:ln>
                  <a:noFill/>
                </a:ln>
                <a:solidFill>
                  <a:schemeClr val="tx2"/>
                </a:solidFill>
                <a:effectLst>
                  <a:reflection blurRad="6350" stA="55000" endA="300" endPos="45500" dir="5400000" sy="-100000" algn="bl" rotWithShape="0"/>
                </a:effectLst>
                <a:uLnTx/>
                <a:uFillTx/>
                <a:latin typeface="+mj-lt"/>
                <a:ea typeface="Calibri"/>
                <a:cs typeface="Arial"/>
              </a:rPr>
              <a:t/>
            </a:r>
            <a:br>
              <a:rPr kumimoji="0" lang="en-US" sz="1800" b="0" i="0" u="none" strike="noStrike" kern="1200" cap="none" spc="0" normalizeH="0" baseline="0" noProof="0" dirty="0" smtClean="0">
                <a:ln>
                  <a:noFill/>
                </a:ln>
                <a:solidFill>
                  <a:schemeClr val="tx2"/>
                </a:solidFill>
                <a:effectLst>
                  <a:reflection blurRad="6350" stA="55000" endA="300" endPos="45500" dir="5400000" sy="-100000" algn="bl" rotWithShape="0"/>
                </a:effectLst>
                <a:uLnTx/>
                <a:uFillTx/>
                <a:latin typeface="+mj-lt"/>
                <a:ea typeface="Calibri"/>
                <a:cs typeface="Arial"/>
              </a:rPr>
            </a:br>
            <a:endParaRPr kumimoji="0" lang="en-US" sz="4000" b="0" i="0" u="none" strike="noStrike" kern="1200" cap="none" spc="0" normalizeH="0" baseline="0" noProof="0" dirty="0" smtClean="0">
              <a:ln>
                <a:noFill/>
              </a:ln>
              <a:solidFill>
                <a:schemeClr val="tx2"/>
              </a:solidFill>
              <a:effectLst>
                <a:reflection blurRad="6350" stA="55000" endA="300" endPos="45500" dir="5400000" sy="-100000" algn="bl" rotWithShape="0"/>
              </a:effectLst>
              <a:uLnTx/>
              <a:uFillTx/>
              <a:latin typeface="+mj-lt"/>
              <a:ea typeface="+mj-ea"/>
              <a:cs typeface="+mj-cs"/>
            </a:endParaRPr>
          </a:p>
        </p:txBody>
      </p:sp>
    </p:spTree>
  </p:cSld>
  <p:clrMapOvr>
    <a:masterClrMapping/>
  </p:clrMapOvr>
  <p:transition spd="med">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2714620"/>
            <a:ext cx="8229600" cy="1066800"/>
          </a:xfrm>
        </p:spPr>
        <p:txBody>
          <a:bodyPr/>
          <a:lstStyle/>
          <a:p>
            <a:pPr algn="ctr"/>
            <a:r>
              <a:rPr lang="en-US" sz="4800" smtClean="0"/>
              <a:t>Types of jaundice</a:t>
            </a:r>
          </a:p>
        </p:txBody>
      </p:sp>
      <p:sp>
        <p:nvSpPr>
          <p:cNvPr id="3" name="Content Placeholder 2"/>
          <p:cNvSpPr>
            <a:spLocks noGrp="1"/>
          </p:cNvSpPr>
          <p:nvPr>
            <p:ph idx="1"/>
          </p:nvPr>
        </p:nvSpPr>
        <p:spPr/>
        <p:txBody>
          <a:bodyPr/>
          <a:lstStyle/>
          <a:p>
            <a:endParaRPr lang="en-US"/>
          </a:p>
        </p:txBody>
      </p:sp>
    </p:spTree>
  </p:cSld>
  <p:clrMapOvr>
    <a:masterClrMapping/>
  </p:clrMapOvr>
  <p:transition spd="med">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016224" y="1872208"/>
            <a:ext cx="7380312" cy="3356992"/>
          </a:xfrm>
          <a:prstGeom prst="cloud">
            <a:avLst/>
          </a:prstGeom>
          <a:solidFill>
            <a:srgbClr val="CC0099">
              <a:alpha val="5882"/>
            </a:srgb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ysClr val="windowText" lastClr="000000"/>
              </a:solidFill>
            </a:endParaRPr>
          </a:p>
        </p:txBody>
      </p:sp>
      <p:sp>
        <p:nvSpPr>
          <p:cNvPr id="3" name="Content Placeholder 2"/>
          <p:cNvSpPr>
            <a:spLocks noGrp="1"/>
          </p:cNvSpPr>
          <p:nvPr>
            <p:ph idx="1"/>
          </p:nvPr>
        </p:nvSpPr>
        <p:spPr>
          <a:xfrm>
            <a:off x="2555776" y="2348880"/>
            <a:ext cx="6326187" cy="6264696"/>
          </a:xfrm>
        </p:spPr>
        <p:txBody>
          <a:bodyPr/>
          <a:lstStyle/>
          <a:p>
            <a:pPr marL="365760" indent="-256032" fontAlgn="auto">
              <a:lnSpc>
                <a:spcPct val="115000"/>
              </a:lnSpc>
              <a:spcAft>
                <a:spcPts val="1000"/>
              </a:spcAft>
              <a:buClr>
                <a:schemeClr val="accent3"/>
              </a:buClr>
              <a:buFont typeface="Georgia"/>
              <a:buChar char="•"/>
              <a:defRPr/>
            </a:pPr>
            <a:r>
              <a:rPr lang="en-US" dirty="0">
                <a:ea typeface="Times New Roman"/>
              </a:rPr>
              <a:t>Giving supplements of glucose water to breast</a:t>
            </a:r>
            <a:r>
              <a:rPr lang="ar-SA" dirty="0">
                <a:ea typeface="Times New Roman"/>
              </a:rPr>
              <a:t>-</a:t>
            </a:r>
            <a:r>
              <a:rPr lang="en-US" dirty="0">
                <a:ea typeface="Times New Roman"/>
              </a:rPr>
              <a:t>fed infants is associated with higher bilirubin levels</a:t>
            </a:r>
            <a:r>
              <a:rPr lang="en-US" dirty="0" smtClean="0">
                <a:ea typeface="Times New Roman"/>
              </a:rPr>
              <a:t>,</a:t>
            </a:r>
          </a:p>
          <a:p>
            <a:pPr marL="365760" indent="-256032" fontAlgn="auto">
              <a:lnSpc>
                <a:spcPct val="115000"/>
              </a:lnSpc>
              <a:spcAft>
                <a:spcPts val="1000"/>
              </a:spcAft>
              <a:buClr>
                <a:schemeClr val="accent3"/>
              </a:buClr>
              <a:buFont typeface="Georgia"/>
              <a:buChar char="•"/>
              <a:defRPr/>
            </a:pPr>
            <a:r>
              <a:rPr lang="en-US" dirty="0" smtClean="0">
                <a:ea typeface="Times New Roman"/>
              </a:rPr>
              <a:t> </a:t>
            </a:r>
            <a:r>
              <a:rPr lang="en-US" dirty="0">
                <a:ea typeface="Times New Roman"/>
              </a:rPr>
              <a:t>in part because of reduced intake of the higher caloric density of breast milk</a:t>
            </a:r>
            <a:r>
              <a:rPr lang="ar-SA" dirty="0">
                <a:ea typeface="Times New Roman"/>
              </a:rPr>
              <a:t>.</a:t>
            </a:r>
            <a:endParaRPr lang="en-US" dirty="0">
              <a:ea typeface="Times New Roman"/>
            </a:endParaRPr>
          </a:p>
          <a:p>
            <a:pPr marL="109728" indent="0" fontAlgn="auto">
              <a:lnSpc>
                <a:spcPct val="115000"/>
              </a:lnSpc>
              <a:spcAft>
                <a:spcPts val="1000"/>
              </a:spcAft>
              <a:buClr>
                <a:schemeClr val="accent3"/>
              </a:buClr>
              <a:buNone/>
              <a:defRPr/>
            </a:pPr>
            <a:endParaRPr lang="en-US" dirty="0">
              <a:ea typeface="Times New Roman"/>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3690" y="764704"/>
            <a:ext cx="1428750" cy="14287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149286411"/>
      </p:ext>
    </p:extLst>
  </p:cSld>
  <p:clrMapOvr>
    <a:masterClrMapping/>
  </p:clrMapOvr>
  <p:transition spd="med">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3988" y="980728"/>
            <a:ext cx="6326187" cy="5400600"/>
          </a:xfrm>
        </p:spPr>
        <p:txBody>
          <a:bodyPr/>
          <a:lstStyle/>
          <a:p>
            <a:pPr marL="452628" fontAlgn="auto">
              <a:lnSpc>
                <a:spcPct val="115000"/>
              </a:lnSpc>
              <a:spcAft>
                <a:spcPts val="1000"/>
              </a:spcAft>
              <a:buClr>
                <a:schemeClr val="accent3"/>
              </a:buClr>
              <a:defRPr/>
            </a:pPr>
            <a:r>
              <a:rPr lang="en-US" sz="2800" dirty="0">
                <a:ea typeface="Times New Roman"/>
              </a:rPr>
              <a:t>Frequent breast</a:t>
            </a:r>
            <a:r>
              <a:rPr lang="ar-SA" sz="2800" dirty="0">
                <a:ea typeface="Times New Roman"/>
              </a:rPr>
              <a:t>-</a:t>
            </a:r>
            <a:r>
              <a:rPr lang="en-US" sz="2800" dirty="0">
                <a:ea typeface="Times New Roman"/>
              </a:rPr>
              <a:t>feeding(&gt;10</a:t>
            </a:r>
            <a:r>
              <a:rPr lang="ar-SA" sz="2800" dirty="0">
                <a:ea typeface="Times New Roman"/>
              </a:rPr>
              <a:t>/</a:t>
            </a:r>
            <a:r>
              <a:rPr lang="en-US" sz="2800" dirty="0">
                <a:ea typeface="Times New Roman"/>
              </a:rPr>
              <a:t>24 </a:t>
            </a:r>
            <a:r>
              <a:rPr lang="en-US" sz="2800" dirty="0" err="1">
                <a:ea typeface="Times New Roman"/>
              </a:rPr>
              <a:t>hr</a:t>
            </a:r>
            <a:r>
              <a:rPr lang="en-US" sz="2800" dirty="0">
                <a:ea typeface="Times New Roman"/>
              </a:rPr>
              <a:t>), </a:t>
            </a:r>
          </a:p>
          <a:p>
            <a:pPr marL="452628" fontAlgn="auto">
              <a:lnSpc>
                <a:spcPct val="115000"/>
              </a:lnSpc>
              <a:spcAft>
                <a:spcPts val="1000"/>
              </a:spcAft>
              <a:buClr>
                <a:schemeClr val="accent3"/>
              </a:buClr>
              <a:defRPr/>
            </a:pPr>
            <a:r>
              <a:rPr lang="en-US" sz="2800" dirty="0">
                <a:ea typeface="Times New Roman"/>
              </a:rPr>
              <a:t>rooming</a:t>
            </a:r>
            <a:r>
              <a:rPr lang="ar-SA" sz="2800" dirty="0">
                <a:ea typeface="Times New Roman"/>
              </a:rPr>
              <a:t>-</a:t>
            </a:r>
            <a:r>
              <a:rPr lang="en-US" sz="2800" dirty="0">
                <a:ea typeface="Times New Roman"/>
              </a:rPr>
              <a:t>in with night feeding, </a:t>
            </a:r>
          </a:p>
          <a:p>
            <a:pPr marL="452628" fontAlgn="auto">
              <a:lnSpc>
                <a:spcPct val="115000"/>
              </a:lnSpc>
              <a:spcAft>
                <a:spcPts val="1000"/>
              </a:spcAft>
              <a:buClr>
                <a:schemeClr val="accent3"/>
              </a:buClr>
              <a:defRPr/>
            </a:pPr>
            <a:r>
              <a:rPr lang="en-US" sz="2800" dirty="0">
                <a:ea typeface="Times New Roman"/>
              </a:rPr>
              <a:t>discouraging 5</a:t>
            </a:r>
            <a:r>
              <a:rPr lang="ar-SA" sz="2800" dirty="0">
                <a:ea typeface="Times New Roman"/>
              </a:rPr>
              <a:t>% </a:t>
            </a:r>
            <a:r>
              <a:rPr lang="en-US" sz="2800" dirty="0">
                <a:ea typeface="Times New Roman"/>
              </a:rPr>
              <a:t>dextrose or water supplementation, </a:t>
            </a:r>
          </a:p>
          <a:p>
            <a:pPr marL="452628" fontAlgn="auto">
              <a:lnSpc>
                <a:spcPct val="115000"/>
              </a:lnSpc>
              <a:spcAft>
                <a:spcPts val="1000"/>
              </a:spcAft>
              <a:buClr>
                <a:schemeClr val="accent3"/>
              </a:buClr>
              <a:defRPr/>
            </a:pPr>
            <a:r>
              <a:rPr lang="en-US" sz="2800" dirty="0">
                <a:ea typeface="Times New Roman"/>
              </a:rPr>
              <a:t>and ongoing lactation support may reduce the incidence of early breast</a:t>
            </a:r>
            <a:r>
              <a:rPr lang="ar-SA" sz="2800" dirty="0">
                <a:ea typeface="Times New Roman"/>
              </a:rPr>
              <a:t>-</a:t>
            </a:r>
            <a:r>
              <a:rPr lang="en-US" sz="2800" dirty="0">
                <a:ea typeface="Times New Roman"/>
              </a:rPr>
              <a:t>feeding jaundice</a:t>
            </a:r>
            <a:endParaRPr lang="en-US" sz="2800" dirty="0"/>
          </a:p>
          <a:p>
            <a:endParaRPr lang="en-US" sz="2800" dirty="0"/>
          </a:p>
        </p:txBody>
      </p:sp>
    </p:spTree>
    <p:extLst>
      <p:ext uri="{BB962C8B-B14F-4D97-AF65-F5344CB8AC3E}">
        <p14:creationId xmlns:p14="http://schemas.microsoft.com/office/powerpoint/2010/main" val="3472845835"/>
      </p:ext>
    </p:extLst>
  </p:cSld>
  <p:clrMapOvr>
    <a:masterClrMapping/>
  </p:clrMapOvr>
  <p:transition spd="med">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28596" y="188640"/>
            <a:ext cx="8229600" cy="582613"/>
          </a:xfrm>
        </p:spPr>
        <p:txBody>
          <a:bodyPr anchor="t">
            <a:normAutofit fontScale="90000"/>
          </a:bodyPr>
          <a:lstStyle/>
          <a:p>
            <a:pPr algn="ctr" fontAlgn="auto">
              <a:spcAft>
                <a:spcPts val="0"/>
              </a:spcAft>
              <a:defRPr/>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a:cs typeface="Arial"/>
              </a:rPr>
              <a:t>JAUNDICE ASSOCIATED WITH BREAST</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a:rPr>
              <a:t>-</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a:cs typeface="Arial"/>
              </a:rPr>
              <a:t>FEEDING</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a:rPr>
              <a:t>.</a:t>
            </a:r>
            <a:r>
              <a:rPr lang="ar-S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a:rPr>
              <a:t> </a:t>
            </a:r>
            <a:r>
              <a:rPr 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Calibri"/>
                <a:cs typeface="Arial"/>
              </a:rPr>
              <a:t/>
            </a:r>
            <a:br>
              <a:rPr 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Calibri"/>
                <a:cs typeface="Arial"/>
              </a:rPr>
            </a:br>
            <a:r>
              <a:rPr lang="en-US" sz="5400" b="1" dirty="0">
                <a:latin typeface="Times New Roman" pitchFamily="18" charset="0"/>
                <a:ea typeface="Times New Roman" pitchFamily="18" charset="0"/>
                <a:cs typeface="Arial" charset="0"/>
              </a:rPr>
              <a:t/>
            </a:r>
            <a:br>
              <a:rPr lang="en-US" sz="5400" b="1" dirty="0">
                <a:latin typeface="Times New Roman" pitchFamily="18" charset="0"/>
                <a:ea typeface="Times New Roman" pitchFamily="18" charset="0"/>
                <a:cs typeface="Arial" charset="0"/>
              </a:rPr>
            </a:b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4819" name="Content Placeholder 2"/>
          <p:cNvSpPr>
            <a:spLocks noGrp="1"/>
          </p:cNvSpPr>
          <p:nvPr>
            <p:ph idx="1"/>
          </p:nvPr>
        </p:nvSpPr>
        <p:spPr>
          <a:xfrm>
            <a:off x="2771800" y="1484784"/>
            <a:ext cx="6180806" cy="5998855"/>
          </a:xfrm>
        </p:spPr>
        <p:txBody>
          <a:bodyPr>
            <a:normAutofit/>
          </a:bodyPr>
          <a:lstStyle/>
          <a:p>
            <a:pPr marL="0" indent="0">
              <a:lnSpc>
                <a:spcPct val="95000"/>
              </a:lnSpc>
              <a:spcAft>
                <a:spcPts val="1000"/>
              </a:spcAft>
            </a:pPr>
            <a:r>
              <a:rPr lang="en-US" dirty="0" smtClean="0">
                <a:ea typeface="Times New Roman" pitchFamily="18" charset="0"/>
                <a:cs typeface="Arial" charset="0"/>
              </a:rPr>
              <a:t>Significant elevation in unconjugated bilirubin </a:t>
            </a:r>
            <a:r>
              <a:rPr lang="en-US" dirty="0" smtClean="0">
                <a:ea typeface="Times New Roman" pitchFamily="18" charset="0"/>
              </a:rPr>
              <a:t>(</a:t>
            </a:r>
            <a:r>
              <a:rPr lang="en-US" dirty="0" smtClean="0">
                <a:ea typeface="Times New Roman" pitchFamily="18" charset="0"/>
                <a:cs typeface="Arial" charset="0"/>
              </a:rPr>
              <a:t>breast</a:t>
            </a:r>
            <a:r>
              <a:rPr lang="ar-SA" dirty="0" smtClean="0">
                <a:ea typeface="Times New Roman" pitchFamily="18" charset="0"/>
              </a:rPr>
              <a:t>-</a:t>
            </a:r>
            <a:r>
              <a:rPr lang="en-US" dirty="0" smtClean="0">
                <a:ea typeface="Times New Roman" pitchFamily="18" charset="0"/>
                <a:cs typeface="Arial" charset="0"/>
              </a:rPr>
              <a:t>milk jaundice</a:t>
            </a:r>
            <a:r>
              <a:rPr lang="en-US" dirty="0" smtClean="0">
                <a:ea typeface="Times New Roman" pitchFamily="18" charset="0"/>
              </a:rPr>
              <a:t>)</a:t>
            </a:r>
            <a:r>
              <a:rPr lang="ar-SA" dirty="0" smtClean="0">
                <a:ea typeface="Times New Roman" pitchFamily="18" charset="0"/>
              </a:rPr>
              <a:t> </a:t>
            </a:r>
            <a:r>
              <a:rPr lang="en-US" dirty="0" smtClean="0">
                <a:ea typeface="Times New Roman" pitchFamily="18" charset="0"/>
                <a:cs typeface="Arial" charset="0"/>
              </a:rPr>
              <a:t>develops in an estimated 2</a:t>
            </a:r>
            <a:r>
              <a:rPr lang="ar-SA" dirty="0" smtClean="0">
                <a:ea typeface="Times New Roman" pitchFamily="18" charset="0"/>
              </a:rPr>
              <a:t>% </a:t>
            </a:r>
            <a:r>
              <a:rPr lang="en-US" dirty="0" smtClean="0">
                <a:ea typeface="Times New Roman" pitchFamily="18" charset="0"/>
                <a:cs typeface="Arial" charset="0"/>
              </a:rPr>
              <a:t>of breast</a:t>
            </a:r>
            <a:r>
              <a:rPr lang="ar-SA" dirty="0" smtClean="0">
                <a:ea typeface="Times New Roman" pitchFamily="18" charset="0"/>
              </a:rPr>
              <a:t>-</a:t>
            </a:r>
            <a:r>
              <a:rPr lang="en-US" dirty="0" smtClean="0">
                <a:ea typeface="Times New Roman" pitchFamily="18" charset="0"/>
                <a:cs typeface="Arial" charset="0"/>
              </a:rPr>
              <a:t>fed term infants </a:t>
            </a:r>
          </a:p>
          <a:p>
            <a:pPr marL="0" indent="0">
              <a:lnSpc>
                <a:spcPct val="95000"/>
              </a:lnSpc>
              <a:spcAft>
                <a:spcPts val="1000"/>
              </a:spcAft>
            </a:pPr>
            <a:r>
              <a:rPr lang="en-US" dirty="0" smtClean="0">
                <a:ea typeface="Times New Roman" pitchFamily="18" charset="0"/>
                <a:cs typeface="Arial" charset="0"/>
              </a:rPr>
              <a:t>after the 7th day of life,</a:t>
            </a:r>
          </a:p>
          <a:p>
            <a:pPr marL="0" indent="0">
              <a:lnSpc>
                <a:spcPct val="95000"/>
              </a:lnSpc>
              <a:spcAft>
                <a:spcPts val="1000"/>
              </a:spcAft>
            </a:pPr>
            <a:r>
              <a:rPr lang="en-US" dirty="0" smtClean="0">
                <a:ea typeface="Times New Roman" pitchFamily="18" charset="0"/>
                <a:cs typeface="Arial" charset="0"/>
              </a:rPr>
              <a:t> with maximal concentrations as high as 10–30 mg</a:t>
            </a:r>
            <a:r>
              <a:rPr lang="ar-SA" dirty="0" smtClean="0">
                <a:ea typeface="Times New Roman" pitchFamily="18" charset="0"/>
              </a:rPr>
              <a:t>/</a:t>
            </a:r>
            <a:r>
              <a:rPr lang="en-US" dirty="0" err="1" smtClean="0">
                <a:ea typeface="Times New Roman" pitchFamily="18" charset="0"/>
                <a:cs typeface="Arial" charset="0"/>
              </a:rPr>
              <a:t>dL</a:t>
            </a:r>
            <a:r>
              <a:rPr lang="en-US" dirty="0" smtClean="0">
                <a:ea typeface="Times New Roman" pitchFamily="18" charset="0"/>
                <a:cs typeface="Arial" charset="0"/>
              </a:rPr>
              <a:t> reached during the 2nd–3rd week</a:t>
            </a:r>
          </a:p>
          <a:p>
            <a:pPr marL="0" indent="0">
              <a:lnSpc>
                <a:spcPct val="95000"/>
              </a:lnSpc>
              <a:spcAft>
                <a:spcPts val="1000"/>
              </a:spcAft>
            </a:pPr>
            <a:r>
              <a:rPr lang="en-US" dirty="0" smtClean="0">
                <a:ea typeface="Times New Roman" pitchFamily="18" charset="0"/>
              </a:rPr>
              <a:t>If </a:t>
            </a:r>
            <a:r>
              <a:rPr lang="en-US" dirty="0" smtClean="0">
                <a:ea typeface="Times New Roman" pitchFamily="18" charset="0"/>
                <a:cs typeface="Arial" charset="0"/>
              </a:rPr>
              <a:t>breast</a:t>
            </a:r>
            <a:r>
              <a:rPr lang="ar-SA" dirty="0" smtClean="0">
                <a:ea typeface="Times New Roman" pitchFamily="18" charset="0"/>
              </a:rPr>
              <a:t>-</a:t>
            </a:r>
            <a:r>
              <a:rPr lang="en-US" dirty="0" smtClean="0">
                <a:ea typeface="Times New Roman" pitchFamily="18" charset="0"/>
                <a:cs typeface="Arial" charset="0"/>
              </a:rPr>
              <a:t>feeding is continued, the </a:t>
            </a:r>
            <a:r>
              <a:rPr lang="en-US" dirty="0" err="1" smtClean="0">
                <a:ea typeface="Times New Roman" pitchFamily="18" charset="0"/>
                <a:cs typeface="Arial" charset="0"/>
              </a:rPr>
              <a:t>bilirubin</a:t>
            </a:r>
            <a:r>
              <a:rPr lang="en-US" dirty="0" smtClean="0">
                <a:ea typeface="Times New Roman" pitchFamily="18" charset="0"/>
                <a:cs typeface="Arial" charset="0"/>
              </a:rPr>
              <a:t> gradually decreases but may persist for 3–10 wk at lower levels</a:t>
            </a:r>
            <a:r>
              <a:rPr lang="ar-SA" dirty="0" smtClean="0">
                <a:ea typeface="Times New Roman" pitchFamily="18" charset="0"/>
              </a:rPr>
              <a:t>. </a:t>
            </a:r>
            <a:endParaRPr lang="en-US" dirty="0" smtClean="0">
              <a:ea typeface="Times New Roman" pitchFamily="18" charset="0"/>
              <a:cs typeface="Arial" charset="0"/>
            </a:endParaRPr>
          </a:p>
        </p:txBody>
      </p:sp>
      <p:sp>
        <p:nvSpPr>
          <p:cNvPr id="2" name="Rounded Rectangle 1"/>
          <p:cNvSpPr/>
          <p:nvPr/>
        </p:nvSpPr>
        <p:spPr>
          <a:xfrm>
            <a:off x="251520" y="850008"/>
            <a:ext cx="2286000" cy="919401"/>
          </a:xfrm>
          <a:prstGeom prst="roundRect">
            <a:avLst/>
          </a:prstGeom>
        </p:spPr>
        <p:style>
          <a:lnRef idx="0">
            <a:schemeClr val="accent2"/>
          </a:lnRef>
          <a:fillRef idx="3">
            <a:schemeClr val="accent2"/>
          </a:fillRef>
          <a:effectRef idx="3">
            <a:schemeClr val="accent2"/>
          </a:effectRef>
          <a:fontRef idx="minor">
            <a:schemeClr val="lt1"/>
          </a:fontRef>
        </p:style>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kern="0" dirty="0">
                <a:ln/>
                <a:solidFill>
                  <a:schemeClr val="accent3"/>
                </a:solidFill>
                <a:ea typeface="Times New Roman" pitchFamily="18" charset="0"/>
              </a:rPr>
              <a:t>breast</a:t>
            </a:r>
            <a:r>
              <a:rPr lang="ar-SA" sz="2400" b="1" kern="0" dirty="0">
                <a:ln/>
                <a:solidFill>
                  <a:schemeClr val="accent3"/>
                </a:solidFill>
                <a:ea typeface="Times New Roman" pitchFamily="18" charset="0"/>
                <a:cs typeface="Arial"/>
              </a:rPr>
              <a:t>-</a:t>
            </a:r>
            <a:r>
              <a:rPr lang="en-US" sz="2400" b="1" kern="0" dirty="0">
                <a:ln/>
                <a:solidFill>
                  <a:schemeClr val="accent3"/>
                </a:solidFill>
                <a:ea typeface="Times New Roman" pitchFamily="18" charset="0"/>
              </a:rPr>
              <a:t>milk jaundice</a:t>
            </a:r>
            <a:endParaRPr lang="en-US" sz="1400" b="1" dirty="0">
              <a:ln/>
              <a:solidFill>
                <a:schemeClr val="accent3"/>
              </a:solidFill>
            </a:endParaRPr>
          </a:p>
        </p:txBody>
      </p:sp>
    </p:spTree>
  </p:cSld>
  <p:clrMapOvr>
    <a:masterClrMapping/>
  </p:clrMapOvr>
  <p:transition spd="med">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3988" y="332656"/>
            <a:ext cx="6326187" cy="5793507"/>
          </a:xfrm>
        </p:spPr>
        <p:txBody>
          <a:bodyPr/>
          <a:lstStyle/>
          <a:p>
            <a:pPr marL="0" indent="0">
              <a:lnSpc>
                <a:spcPct val="95000"/>
              </a:lnSpc>
              <a:spcAft>
                <a:spcPts val="1000"/>
              </a:spcAft>
            </a:pPr>
            <a:r>
              <a:rPr lang="en-US" dirty="0">
                <a:ea typeface="Times New Roman" pitchFamily="18" charset="0"/>
                <a:cs typeface="Arial" charset="0"/>
              </a:rPr>
              <a:t>If nursing is discontinued, the serum bilirubin level falls rapidly, reaching normal levels within a few days</a:t>
            </a:r>
            <a:r>
              <a:rPr lang="ar-SA" dirty="0">
                <a:ea typeface="Times New Roman" pitchFamily="18" charset="0"/>
              </a:rPr>
              <a:t>. </a:t>
            </a:r>
            <a:endParaRPr lang="en-US" dirty="0" smtClean="0">
              <a:ea typeface="Times New Roman" pitchFamily="18" charset="0"/>
            </a:endParaRPr>
          </a:p>
          <a:p>
            <a:pPr marL="0" indent="0">
              <a:lnSpc>
                <a:spcPct val="95000"/>
              </a:lnSpc>
              <a:spcAft>
                <a:spcPts val="1000"/>
              </a:spcAft>
            </a:pPr>
            <a:r>
              <a:rPr lang="en-US" dirty="0" smtClean="0">
                <a:ea typeface="Times New Roman" pitchFamily="18" charset="0"/>
                <a:cs typeface="Arial" charset="0"/>
              </a:rPr>
              <a:t>With </a:t>
            </a:r>
            <a:r>
              <a:rPr lang="en-US" dirty="0">
                <a:ea typeface="Times New Roman" pitchFamily="18" charset="0"/>
                <a:cs typeface="Arial" charset="0"/>
              </a:rPr>
              <a:t>resumption of breast</a:t>
            </a:r>
            <a:r>
              <a:rPr lang="ar-SA" dirty="0">
                <a:ea typeface="Times New Roman" pitchFamily="18" charset="0"/>
              </a:rPr>
              <a:t>-</a:t>
            </a:r>
            <a:r>
              <a:rPr lang="en-US" dirty="0">
                <a:ea typeface="Times New Roman" pitchFamily="18" charset="0"/>
                <a:cs typeface="Arial" charset="0"/>
              </a:rPr>
              <a:t>feeding, bilirubin levels seldom return to previously high levels</a:t>
            </a:r>
            <a:r>
              <a:rPr lang="ar-SA" dirty="0">
                <a:ea typeface="Calibri" pitchFamily="34" charset="0"/>
              </a:rPr>
              <a:t>. </a:t>
            </a:r>
            <a:endParaRPr lang="en-US" dirty="0">
              <a:cs typeface="Times New Roman" pitchFamily="18" charset="0"/>
            </a:endParaRPr>
          </a:p>
          <a:p>
            <a:pPr marL="0" indent="0">
              <a:lnSpc>
                <a:spcPct val="95000"/>
              </a:lnSpc>
              <a:spcAft>
                <a:spcPts val="1000"/>
              </a:spcAft>
            </a:pPr>
            <a:r>
              <a:rPr lang="en-US" dirty="0">
                <a:cs typeface="Arial" charset="0"/>
              </a:rPr>
              <a:t>Phototherapy may be of benefit </a:t>
            </a:r>
            <a:r>
              <a:rPr lang="en-US" dirty="0" smtClean="0"/>
              <a:t>.</a:t>
            </a:r>
          </a:p>
          <a:p>
            <a:pPr marL="0" indent="0">
              <a:lnSpc>
                <a:spcPct val="95000"/>
              </a:lnSpc>
              <a:spcAft>
                <a:spcPts val="1000"/>
              </a:spcAft>
            </a:pPr>
            <a:r>
              <a:rPr lang="en-US" dirty="0" smtClean="0">
                <a:cs typeface="Arial" charset="0"/>
              </a:rPr>
              <a:t>Although </a:t>
            </a:r>
            <a:r>
              <a:rPr lang="en-US" dirty="0">
                <a:cs typeface="Arial" charset="0"/>
              </a:rPr>
              <a:t>uncommon, kernicterus can occur in patients with breast</a:t>
            </a:r>
            <a:r>
              <a:rPr lang="ar-SA" dirty="0"/>
              <a:t>-</a:t>
            </a:r>
            <a:r>
              <a:rPr lang="en-US" dirty="0">
                <a:cs typeface="Arial" charset="0"/>
              </a:rPr>
              <a:t>milk jaundice</a:t>
            </a:r>
            <a:r>
              <a:rPr lang="ar-SA" dirty="0"/>
              <a:t>. </a:t>
            </a:r>
            <a:endParaRPr lang="en-US" dirty="0" smtClean="0"/>
          </a:p>
          <a:p>
            <a:pPr marL="0" indent="0">
              <a:lnSpc>
                <a:spcPct val="95000"/>
              </a:lnSpc>
              <a:spcAft>
                <a:spcPts val="1000"/>
              </a:spcAft>
            </a:pPr>
            <a:r>
              <a:rPr lang="en-US" dirty="0" smtClean="0">
                <a:cs typeface="Arial" charset="0"/>
              </a:rPr>
              <a:t>The </a:t>
            </a:r>
            <a:r>
              <a:rPr lang="en-US" dirty="0">
                <a:cs typeface="Arial" charset="0"/>
              </a:rPr>
              <a:t>etiology of breast</a:t>
            </a:r>
            <a:r>
              <a:rPr lang="ar-SA" dirty="0"/>
              <a:t>-</a:t>
            </a:r>
            <a:r>
              <a:rPr lang="en-US" dirty="0">
                <a:cs typeface="Arial" charset="0"/>
              </a:rPr>
              <a:t>milk jaundice is not entirely clear, but may be attributed to the presence of </a:t>
            </a:r>
            <a:r>
              <a:rPr lang="en-US" b="1" dirty="0" err="1">
                <a:solidFill>
                  <a:srgbClr val="FF0000"/>
                </a:solidFill>
                <a:cs typeface="Arial" charset="0"/>
              </a:rPr>
              <a:t>glucuronidase</a:t>
            </a:r>
            <a:r>
              <a:rPr lang="en-US" dirty="0">
                <a:cs typeface="Arial" charset="0"/>
              </a:rPr>
              <a:t> in some breast milk</a:t>
            </a:r>
            <a:r>
              <a:rPr lang="ar-SA" dirty="0"/>
              <a:t>.</a:t>
            </a:r>
            <a:endParaRPr lang="en-US" dirty="0">
              <a:cs typeface="Arial" charset="0"/>
            </a:endParaRPr>
          </a:p>
          <a:p>
            <a:endParaRPr lang="en-US" dirty="0"/>
          </a:p>
        </p:txBody>
      </p:sp>
    </p:spTree>
    <p:extLst>
      <p:ext uri="{BB962C8B-B14F-4D97-AF65-F5344CB8AC3E}">
        <p14:creationId xmlns:p14="http://schemas.microsoft.com/office/powerpoint/2010/main" val="3618373828"/>
      </p:ext>
    </p:extLst>
  </p:cSld>
  <p:clrMapOvr>
    <a:masterClrMapping/>
  </p:clrMapOvr>
  <p:transition spd="med">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chor="t"/>
          <a:lstStyle/>
          <a:p>
            <a:pPr algn="ctr"/>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Kernicterus </a:t>
            </a:r>
            <a:endPar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5843" name="Content Placeholder 2"/>
          <p:cNvSpPr>
            <a:spLocks noGrp="1"/>
          </p:cNvSpPr>
          <p:nvPr>
            <p:ph idx="1"/>
          </p:nvPr>
        </p:nvSpPr>
        <p:spPr>
          <a:xfrm>
            <a:off x="2817813" y="2492896"/>
            <a:ext cx="6326187" cy="5616624"/>
          </a:xfrm>
        </p:spPr>
        <p:txBody>
          <a:bodyPr>
            <a:normAutofit/>
          </a:bodyPr>
          <a:lstStyle/>
          <a:p>
            <a:pPr marL="365760" indent="-256032" fontAlgn="auto">
              <a:spcAft>
                <a:spcPts val="0"/>
              </a:spcAft>
              <a:buClr>
                <a:schemeClr val="accent3"/>
              </a:buClr>
              <a:buFont typeface="Georgia"/>
              <a:buChar char="•"/>
              <a:defRPr/>
            </a:pPr>
            <a:r>
              <a:rPr lang="en-US" u="sng" dirty="0" smtClean="0">
                <a:solidFill>
                  <a:srgbClr val="FF0000"/>
                </a:solidFill>
                <a:ea typeface="Times New Roman"/>
              </a:rPr>
              <a:t>Kernicterus</a:t>
            </a:r>
            <a:r>
              <a:rPr lang="en-US" dirty="0" smtClean="0">
                <a:ea typeface="Times New Roman"/>
              </a:rPr>
              <a:t>: </a:t>
            </a:r>
            <a:r>
              <a:rPr lang="en-US" dirty="0">
                <a:ea typeface="Times New Roman"/>
              </a:rPr>
              <a:t>or </a:t>
            </a:r>
            <a:r>
              <a:rPr lang="en-US" i="1" dirty="0">
                <a:ea typeface="Times New Roman"/>
              </a:rPr>
              <a:t>bilirubin encephalopathy</a:t>
            </a:r>
            <a:r>
              <a:rPr lang="en-US" dirty="0">
                <a:ea typeface="Times New Roman"/>
              </a:rPr>
              <a:t>, is a neurologic syndrome resulting from the deposition of unconjugated </a:t>
            </a:r>
            <a:r>
              <a:rPr lang="en-US" dirty="0" smtClean="0">
                <a:ea typeface="Times New Roman"/>
              </a:rPr>
              <a:t>(indirect)</a:t>
            </a:r>
            <a:r>
              <a:rPr lang="ar-SA" dirty="0" smtClean="0">
                <a:ea typeface="Times New Roman"/>
              </a:rPr>
              <a:t> </a:t>
            </a:r>
            <a:r>
              <a:rPr lang="en-US" dirty="0">
                <a:ea typeface="Times New Roman"/>
              </a:rPr>
              <a:t>bilirubin in </a:t>
            </a:r>
            <a:r>
              <a:rPr lang="en-US" dirty="0" smtClean="0">
                <a:ea typeface="Times New Roman"/>
              </a:rPr>
              <a:t>the </a:t>
            </a:r>
            <a:r>
              <a:rPr lang="en-US" dirty="0">
                <a:ea typeface="Times New Roman"/>
              </a:rPr>
              <a:t>basal ganglia and brainstem </a:t>
            </a:r>
            <a:r>
              <a:rPr lang="en-US" dirty="0" smtClean="0">
                <a:ea typeface="Times New Roman"/>
              </a:rPr>
              <a:t>nuclei.</a:t>
            </a:r>
          </a:p>
          <a:p>
            <a:pPr marL="365760" indent="-256032" fontAlgn="auto">
              <a:lnSpc>
                <a:spcPct val="115000"/>
              </a:lnSpc>
              <a:spcAft>
                <a:spcPts val="1000"/>
              </a:spcAft>
              <a:buClr>
                <a:schemeClr val="accent3"/>
              </a:buClr>
              <a:buFont typeface="Georgia"/>
              <a:buChar char="•"/>
              <a:defRPr/>
            </a:pPr>
            <a:endParaRPr lang="en-US" dirty="0" smtClean="0">
              <a:ea typeface="Times New Roman"/>
            </a:endParaRPr>
          </a:p>
          <a:p>
            <a:pPr marL="365760" indent="-256032" fontAlgn="auto">
              <a:spcAft>
                <a:spcPts val="0"/>
              </a:spcAft>
              <a:buClr>
                <a:schemeClr val="accent3"/>
              </a:buClr>
              <a:buFont typeface="Georgia"/>
              <a:buChar char="•"/>
              <a:defRPr/>
            </a:pPr>
            <a:endParaRPr lang="en-US" dirty="0" smtClean="0"/>
          </a:p>
        </p:txBody>
      </p:sp>
    </p:spTree>
  </p:cSld>
  <p:clrMapOvr>
    <a:masterClrMapping/>
  </p:clrMapOvr>
  <p:transition spd="med">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2693988" y="260648"/>
            <a:ext cx="6326187" cy="6696744"/>
          </a:xfrm>
        </p:spPr>
        <p:txBody>
          <a:bodyPr>
            <a:normAutofit/>
          </a:bodyPr>
          <a:lstStyle/>
          <a:p>
            <a:pPr marL="365760" indent="-256032" fontAlgn="auto">
              <a:spcAft>
                <a:spcPts val="0"/>
              </a:spcAft>
              <a:buClr>
                <a:schemeClr val="accent3"/>
              </a:buClr>
              <a:buFont typeface="Georgia"/>
              <a:buChar char="•"/>
              <a:defRPr/>
            </a:pPr>
            <a:r>
              <a:rPr lang="en-US" dirty="0">
                <a:ea typeface="Times New Roman"/>
              </a:rPr>
              <a:t>The precise blood level above which indirect</a:t>
            </a:r>
            <a:r>
              <a:rPr lang="ar-SA" dirty="0">
                <a:ea typeface="Times New Roman"/>
              </a:rPr>
              <a:t>-</a:t>
            </a:r>
            <a:r>
              <a:rPr lang="en-US" dirty="0">
                <a:ea typeface="Times New Roman"/>
              </a:rPr>
              <a:t>reacting bilirubin or free bilirubin will be toxic for an individual infant is </a:t>
            </a:r>
            <a:r>
              <a:rPr lang="en-US" dirty="0" smtClean="0">
                <a:ea typeface="Times New Roman"/>
              </a:rPr>
              <a:t>unpredictable.</a:t>
            </a:r>
          </a:p>
          <a:p>
            <a:pPr marL="365760" indent="-256032" fontAlgn="auto">
              <a:spcAft>
                <a:spcPts val="0"/>
              </a:spcAft>
              <a:buClr>
                <a:schemeClr val="accent3"/>
              </a:buClr>
              <a:buFont typeface="Georgia"/>
              <a:buChar char="•"/>
              <a:defRPr/>
            </a:pPr>
            <a:endParaRPr lang="en-US" dirty="0" smtClean="0">
              <a:ea typeface="Times New Roman"/>
            </a:endParaRPr>
          </a:p>
          <a:p>
            <a:pPr marL="365760" indent="-256032" fontAlgn="auto">
              <a:spcAft>
                <a:spcPts val="0"/>
              </a:spcAft>
              <a:buClr>
                <a:schemeClr val="accent3"/>
              </a:buClr>
              <a:buFont typeface="Georgia"/>
              <a:buChar char="•"/>
              <a:defRPr/>
            </a:pPr>
            <a:r>
              <a:rPr lang="en-US" dirty="0"/>
              <a:t>Kernicterus usually does not develop in term infants when bilirubin levels are less than 20 to 25 mg/</a:t>
            </a:r>
            <a:r>
              <a:rPr lang="en-US" dirty="0" err="1"/>
              <a:t>dL</a:t>
            </a:r>
            <a:r>
              <a:rPr lang="en-US" dirty="0" smtClean="0"/>
              <a:t>.</a:t>
            </a:r>
          </a:p>
          <a:p>
            <a:pPr marL="109728" indent="0" fontAlgn="auto">
              <a:spcAft>
                <a:spcPts val="0"/>
              </a:spcAft>
              <a:buClr>
                <a:schemeClr val="accent3"/>
              </a:buClr>
              <a:buNone/>
              <a:defRPr/>
            </a:pPr>
            <a:endParaRPr lang="en-US" dirty="0" smtClean="0"/>
          </a:p>
          <a:p>
            <a:pPr marL="365760" indent="-256032" fontAlgn="auto">
              <a:spcAft>
                <a:spcPts val="0"/>
              </a:spcAft>
              <a:buClr>
                <a:schemeClr val="accent3"/>
              </a:buClr>
              <a:buFont typeface="Georgia"/>
              <a:buChar char="•"/>
              <a:defRPr/>
            </a:pPr>
            <a:r>
              <a:rPr lang="en-US" dirty="0" smtClean="0"/>
              <a:t>The </a:t>
            </a:r>
            <a:r>
              <a:rPr lang="en-US" dirty="0"/>
              <a:t>incidence of kernicterus increases as serum bilirubin levels increase to greater than 25 mg/</a:t>
            </a:r>
            <a:r>
              <a:rPr lang="en-US" dirty="0" err="1"/>
              <a:t>dL</a:t>
            </a:r>
            <a:r>
              <a:rPr lang="en-US" dirty="0"/>
              <a:t>. </a:t>
            </a:r>
            <a:endParaRPr lang="en-US" dirty="0" smtClean="0"/>
          </a:p>
        </p:txBody>
      </p:sp>
    </p:spTree>
  </p:cSld>
  <p:clrMapOvr>
    <a:masterClrMapping/>
  </p:clrMapOvr>
  <p:transition spd="med">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3988" y="476672"/>
            <a:ext cx="6326187" cy="5649491"/>
          </a:xfrm>
        </p:spPr>
        <p:txBody>
          <a:bodyPr/>
          <a:lstStyle/>
          <a:p>
            <a:pPr marL="365760" indent="-256032" fontAlgn="auto">
              <a:spcAft>
                <a:spcPts val="0"/>
              </a:spcAft>
              <a:buClr>
                <a:schemeClr val="accent3"/>
              </a:buClr>
              <a:buFont typeface="Georgia"/>
              <a:buChar char="•"/>
              <a:defRPr/>
            </a:pPr>
            <a:r>
              <a:rPr lang="en-US" dirty="0"/>
              <a:t>Kernicterus may be noted at bilirubin levels less than 20 </a:t>
            </a:r>
            <a:r>
              <a:rPr lang="en-US" dirty="0" smtClean="0"/>
              <a:t>mg/</a:t>
            </a:r>
            <a:r>
              <a:rPr lang="en-US" dirty="0" err="1" smtClean="0"/>
              <a:t>dL</a:t>
            </a:r>
            <a:r>
              <a:rPr lang="en-US" dirty="0" smtClean="0">
                <a:sym typeface="Wingdings" pitchFamily="2" charset="2"/>
              </a:rPr>
              <a:t></a:t>
            </a:r>
            <a:r>
              <a:rPr lang="en-US" dirty="0" smtClean="0"/>
              <a:t> </a:t>
            </a:r>
            <a:r>
              <a:rPr lang="en-US" dirty="0"/>
              <a:t>in the presence of sepsis, meningitis, hemolysis, asphyxia, hypoxia, hypothermia, hypoglycemia, bilirubin-displacing drugs (sulfa drugs), and prematurity</a:t>
            </a:r>
            <a:r>
              <a:rPr lang="en-US" dirty="0" smtClean="0"/>
              <a:t>.</a:t>
            </a:r>
          </a:p>
          <a:p>
            <a:pPr marL="365760" indent="-256032" fontAlgn="auto">
              <a:spcAft>
                <a:spcPts val="0"/>
              </a:spcAft>
              <a:buClr>
                <a:schemeClr val="accent3"/>
              </a:buClr>
              <a:buFont typeface="Georgia"/>
              <a:buChar char="•"/>
              <a:defRPr/>
            </a:pPr>
            <a:endParaRPr lang="en-US" dirty="0"/>
          </a:p>
          <a:p>
            <a:pPr marL="365760" indent="-256032" fontAlgn="auto">
              <a:spcAft>
                <a:spcPts val="0"/>
              </a:spcAft>
              <a:buClr>
                <a:schemeClr val="accent3"/>
              </a:buClr>
              <a:buFont typeface="Georgia"/>
              <a:buChar char="•"/>
              <a:defRPr/>
            </a:pPr>
            <a:r>
              <a:rPr lang="en-US" dirty="0"/>
              <a:t> Other risks for kernicterus in term infants are hemolysis, jaundice noted within 24 hours of birth, and delayed diagnosis of </a:t>
            </a:r>
            <a:r>
              <a:rPr lang="en-US" dirty="0" err="1"/>
              <a:t>hyperbilirubinemia</a:t>
            </a:r>
            <a:r>
              <a:rPr lang="en-US" dirty="0"/>
              <a:t>.</a:t>
            </a:r>
          </a:p>
          <a:p>
            <a:pPr marL="365760" indent="-256032" fontAlgn="auto">
              <a:spcAft>
                <a:spcPts val="0"/>
              </a:spcAft>
              <a:buClr>
                <a:schemeClr val="accent3"/>
              </a:buClr>
              <a:buFont typeface="Georgia"/>
              <a:buChar char="•"/>
              <a:defRPr/>
            </a:pPr>
            <a:r>
              <a:rPr lang="ar-SA" dirty="0">
                <a:ea typeface="Times New Roman"/>
              </a:rPr>
              <a:t>. </a:t>
            </a:r>
            <a:endParaRPr lang="en-US" dirty="0"/>
          </a:p>
          <a:p>
            <a:endParaRPr lang="en-US" dirty="0"/>
          </a:p>
        </p:txBody>
      </p:sp>
    </p:spTree>
    <p:extLst>
      <p:ext uri="{BB962C8B-B14F-4D97-AF65-F5344CB8AC3E}">
        <p14:creationId xmlns:p14="http://schemas.microsoft.com/office/powerpoint/2010/main" val="681949594"/>
      </p:ext>
    </p:extLst>
  </p:cSld>
  <p:clrMapOvr>
    <a:masterClrMapping/>
  </p:clrMapOvr>
  <p:transition spd="med">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7784" y="188640"/>
            <a:ext cx="6392391" cy="6552728"/>
          </a:xfrm>
        </p:spPr>
        <p:txBody>
          <a:bodyPr/>
          <a:lstStyle/>
          <a:p>
            <a:pPr marL="365760" indent="-256032" fontAlgn="auto">
              <a:spcAft>
                <a:spcPts val="0"/>
              </a:spcAft>
              <a:buClr>
                <a:schemeClr val="accent3"/>
              </a:buClr>
              <a:buFont typeface="Georgia"/>
              <a:buChar char="•"/>
              <a:defRPr/>
            </a:pPr>
            <a:r>
              <a:rPr lang="en-US" dirty="0">
                <a:ea typeface="Times New Roman"/>
              </a:rPr>
              <a:t>In previously healthy, predominantly breast</a:t>
            </a:r>
            <a:r>
              <a:rPr lang="ar-SA" dirty="0">
                <a:ea typeface="Times New Roman"/>
              </a:rPr>
              <a:t>-</a:t>
            </a:r>
            <a:r>
              <a:rPr lang="en-US" dirty="0">
                <a:ea typeface="Times New Roman"/>
              </a:rPr>
              <a:t>fed term infants, kernicterus has developed when bilirubin levels exceed 30 mg</a:t>
            </a:r>
            <a:r>
              <a:rPr lang="ar-SA" dirty="0">
                <a:ea typeface="Times New Roman"/>
              </a:rPr>
              <a:t>/</a:t>
            </a:r>
            <a:r>
              <a:rPr lang="en-US" dirty="0" err="1">
                <a:ea typeface="Times New Roman"/>
              </a:rPr>
              <a:t>dL</a:t>
            </a:r>
            <a:r>
              <a:rPr lang="en-US" dirty="0" smtClean="0">
                <a:ea typeface="Times New Roman"/>
              </a:rPr>
              <a:t>.</a:t>
            </a:r>
          </a:p>
          <a:p>
            <a:pPr marL="365760" indent="-256032" fontAlgn="auto">
              <a:spcAft>
                <a:spcPts val="0"/>
              </a:spcAft>
              <a:buClr>
                <a:schemeClr val="accent3"/>
              </a:buClr>
              <a:buFont typeface="Georgia"/>
              <a:buChar char="•"/>
              <a:defRPr/>
            </a:pPr>
            <a:endParaRPr lang="en-US" dirty="0">
              <a:ea typeface="Times New Roman"/>
            </a:endParaRPr>
          </a:p>
          <a:p>
            <a:pPr marL="365760" indent="-256032" fontAlgn="auto">
              <a:spcAft>
                <a:spcPts val="0"/>
              </a:spcAft>
              <a:buClr>
                <a:schemeClr val="accent3"/>
              </a:buClr>
              <a:buFont typeface="Georgia"/>
              <a:buChar char="•"/>
              <a:defRPr/>
            </a:pPr>
            <a:r>
              <a:rPr lang="en-US" dirty="0">
                <a:ea typeface="Times New Roman"/>
              </a:rPr>
              <a:t>Onset is usually in the 1st </a:t>
            </a:r>
            <a:r>
              <a:rPr lang="en-US" dirty="0" err="1">
                <a:ea typeface="Times New Roman"/>
              </a:rPr>
              <a:t>wk</a:t>
            </a:r>
            <a:r>
              <a:rPr lang="en-US" dirty="0">
                <a:ea typeface="Times New Roman"/>
              </a:rPr>
              <a:t> of life, but may be delayed to the 2nd–3rd </a:t>
            </a:r>
            <a:r>
              <a:rPr lang="en-US" dirty="0" err="1" smtClean="0">
                <a:ea typeface="Times New Roman"/>
              </a:rPr>
              <a:t>wk</a:t>
            </a:r>
            <a:endParaRPr lang="en-US" dirty="0" smtClean="0">
              <a:ea typeface="Times New Roman"/>
            </a:endParaRPr>
          </a:p>
          <a:p>
            <a:pPr marL="365760" indent="-256032" fontAlgn="auto">
              <a:spcAft>
                <a:spcPts val="0"/>
              </a:spcAft>
              <a:buClr>
                <a:schemeClr val="accent3"/>
              </a:buClr>
              <a:buFont typeface="Georgia"/>
              <a:buChar char="•"/>
              <a:defRPr/>
            </a:pPr>
            <a:endParaRPr lang="en-US" dirty="0" smtClean="0"/>
          </a:p>
          <a:p>
            <a:pPr>
              <a:buClr>
                <a:schemeClr val="accent3"/>
              </a:buClr>
            </a:pPr>
            <a:r>
              <a:rPr lang="en-US" dirty="0" smtClean="0"/>
              <a:t>Kernicterus </a:t>
            </a:r>
            <a:r>
              <a:rPr lang="en-US" dirty="0"/>
              <a:t>has developed in extremely immature infants weighing less than 1000 g when bilirubin levels are less than 10 mg/</a:t>
            </a:r>
            <a:r>
              <a:rPr lang="en-US" dirty="0" err="1"/>
              <a:t>dL</a:t>
            </a:r>
            <a:r>
              <a:rPr lang="en-US" dirty="0"/>
              <a:t> because of a more permeable blood-brain barrier associated with prematurity.  </a:t>
            </a:r>
          </a:p>
        </p:txBody>
      </p:sp>
    </p:spTree>
    <p:extLst>
      <p:ext uri="{BB962C8B-B14F-4D97-AF65-F5344CB8AC3E}">
        <p14:creationId xmlns:p14="http://schemas.microsoft.com/office/powerpoint/2010/main" val="2973380491"/>
      </p:ext>
    </p:extLst>
  </p:cSld>
  <p:clrMapOvr>
    <a:masterClrMapping/>
  </p:clrMapOvr>
  <p:transition spd="med">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6264696" cy="1066800"/>
          </a:xfrm>
        </p:spPr>
        <p:txBody>
          <a:bodyPr anchor="t">
            <a:normAutofit/>
          </a:bodyPr>
          <a:lstStyle/>
          <a:p>
            <a:pPr fontAlgn="auto">
              <a:lnSpc>
                <a:spcPct val="115000"/>
              </a:lnSpc>
              <a:spcAft>
                <a:spcPts val="0"/>
              </a:spcAft>
              <a:defRPr/>
            </a:pP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a:cs typeface="Arial"/>
              </a:rPr>
              <a:t>CLINICAL </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a:cs typeface="Arial"/>
              </a:rPr>
              <a:t>MANIFESTATIONS</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2699792" y="1052735"/>
            <a:ext cx="5987008" cy="5376639"/>
          </a:xfrm>
        </p:spPr>
        <p:txBody>
          <a:bodyPr>
            <a:noAutofit/>
          </a:bodyPr>
          <a:lstStyle/>
          <a:p>
            <a:pPr marL="365760" indent="-256032" fontAlgn="auto">
              <a:lnSpc>
                <a:spcPct val="115000"/>
              </a:lnSpc>
              <a:spcAft>
                <a:spcPts val="1000"/>
              </a:spcAft>
              <a:buClr>
                <a:schemeClr val="accent3"/>
              </a:buClr>
              <a:buFont typeface="Georgia"/>
              <a:buChar char="•"/>
              <a:defRPr/>
            </a:pPr>
            <a:r>
              <a:rPr lang="en-US" dirty="0">
                <a:ea typeface="Times New Roman"/>
                <a:cs typeface="Arial"/>
              </a:rPr>
              <a:t>Signs and symptoms of kernicterus usually appear 2–5 days after birth in term infants </a:t>
            </a:r>
            <a:endParaRPr lang="en-US" dirty="0" smtClean="0">
              <a:ea typeface="Times New Roman"/>
              <a:cs typeface="Arial"/>
            </a:endParaRPr>
          </a:p>
          <a:p>
            <a:pPr marL="365760" indent="-256032" fontAlgn="auto">
              <a:lnSpc>
                <a:spcPct val="115000"/>
              </a:lnSpc>
              <a:spcAft>
                <a:spcPts val="1000"/>
              </a:spcAft>
              <a:buClr>
                <a:schemeClr val="accent3"/>
              </a:buClr>
              <a:buFont typeface="Georgia"/>
              <a:buChar char="•"/>
              <a:defRPr/>
            </a:pPr>
            <a:r>
              <a:rPr lang="en-US" dirty="0" smtClean="0">
                <a:ea typeface="Times New Roman"/>
                <a:cs typeface="Arial"/>
              </a:rPr>
              <a:t>and </a:t>
            </a:r>
            <a:r>
              <a:rPr lang="en-US" dirty="0">
                <a:ea typeface="Times New Roman"/>
                <a:cs typeface="Arial"/>
              </a:rPr>
              <a:t>as late as the 7th day in premature infants, </a:t>
            </a:r>
            <a:endParaRPr lang="en-US" dirty="0" smtClean="0">
              <a:ea typeface="Times New Roman"/>
              <a:cs typeface="Arial"/>
            </a:endParaRPr>
          </a:p>
          <a:p>
            <a:pPr marL="365760" indent="-256032" fontAlgn="auto">
              <a:lnSpc>
                <a:spcPct val="115000"/>
              </a:lnSpc>
              <a:spcAft>
                <a:spcPts val="1000"/>
              </a:spcAft>
              <a:buClr>
                <a:schemeClr val="accent3"/>
              </a:buClr>
              <a:buFont typeface="Georgia"/>
              <a:buChar char="•"/>
              <a:defRPr/>
            </a:pPr>
            <a:r>
              <a:rPr lang="en-US" dirty="0" smtClean="0">
                <a:ea typeface="Times New Roman"/>
                <a:cs typeface="Arial"/>
              </a:rPr>
              <a:t>but </a:t>
            </a:r>
            <a:r>
              <a:rPr lang="en-US" dirty="0" err="1">
                <a:ea typeface="Times New Roman"/>
                <a:cs typeface="Arial"/>
              </a:rPr>
              <a:t>hyperbilirubinemia</a:t>
            </a:r>
            <a:r>
              <a:rPr lang="en-US" dirty="0">
                <a:ea typeface="Times New Roman"/>
                <a:cs typeface="Arial"/>
              </a:rPr>
              <a:t> may lead to encephalopathy at any time during the neonatal period</a:t>
            </a:r>
            <a:r>
              <a:rPr lang="ar-SA" dirty="0">
                <a:ea typeface="Times New Roman"/>
              </a:rPr>
              <a:t>. </a:t>
            </a:r>
            <a:endParaRPr lang="en-US" dirty="0" smtClean="0">
              <a:ea typeface="Times New Roman"/>
            </a:endParaRPr>
          </a:p>
          <a:p>
            <a:pPr marL="365760" indent="-256032" fontAlgn="auto">
              <a:lnSpc>
                <a:spcPct val="115000"/>
              </a:lnSpc>
              <a:spcAft>
                <a:spcPts val="1000"/>
              </a:spcAft>
              <a:buClr>
                <a:schemeClr val="accent3"/>
              </a:buClr>
              <a:buFont typeface="Georgia"/>
              <a:buChar char="•"/>
              <a:defRPr/>
            </a:pPr>
            <a:r>
              <a:rPr lang="ar-SA" dirty="0" smtClean="0">
                <a:ea typeface="Times New Roman"/>
              </a:rPr>
              <a:t>. </a:t>
            </a:r>
            <a:endParaRPr lang="en-US" dirty="0" smtClean="0">
              <a:ea typeface="Times New Roman"/>
            </a:endParaRPr>
          </a:p>
          <a:p>
            <a:pPr marL="365760" indent="-256032" fontAlgn="auto">
              <a:lnSpc>
                <a:spcPct val="115000"/>
              </a:lnSpc>
              <a:spcAft>
                <a:spcPts val="1000"/>
              </a:spcAft>
              <a:buClr>
                <a:schemeClr val="accent3"/>
              </a:buClr>
              <a:buFont typeface="Georgia"/>
              <a:buChar char="•"/>
              <a:defRPr/>
            </a:pPr>
            <a:endParaRPr lang="en-US" dirty="0">
              <a:ea typeface="Calibri"/>
              <a:cs typeface="Arial"/>
            </a:endParaRPr>
          </a:p>
        </p:txBody>
      </p:sp>
    </p:spTree>
  </p:cSld>
  <p:clrMapOvr>
    <a:masterClrMapping/>
  </p:clrMapOvr>
  <p:transition spd="med">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3988" y="404664"/>
            <a:ext cx="6326187" cy="6192688"/>
          </a:xfrm>
        </p:spPr>
        <p:txBody>
          <a:bodyPr/>
          <a:lstStyle/>
          <a:p>
            <a:r>
              <a:rPr lang="en-US" dirty="0">
                <a:ea typeface="Times New Roman"/>
              </a:rPr>
              <a:t>The early signs may be subtle and indistinguishable from those of sepsis, asphyxia, hypoglycemia, intracranial hemorrhage, and other acute systemic illnesses in a </a:t>
            </a:r>
            <a:r>
              <a:rPr lang="en-US" dirty="0" smtClean="0">
                <a:ea typeface="Times New Roman"/>
              </a:rPr>
              <a:t>neonate.</a:t>
            </a:r>
          </a:p>
          <a:p>
            <a:r>
              <a:rPr lang="en-US" dirty="0">
                <a:ea typeface="Times New Roman"/>
              </a:rPr>
              <a:t>Lethargy, poor feeding, and loss of the Moro reflex are common initial signs</a:t>
            </a:r>
            <a:r>
              <a:rPr lang="ar-SA" dirty="0" smtClean="0">
                <a:ea typeface="Times New Roman"/>
              </a:rPr>
              <a:t>.</a:t>
            </a:r>
            <a:r>
              <a:rPr lang="en-US" dirty="0"/>
              <a:t> </a:t>
            </a:r>
            <a:endParaRPr lang="en-US" dirty="0" smtClean="0"/>
          </a:p>
          <a:p>
            <a:r>
              <a:rPr lang="en-US" dirty="0" smtClean="0">
                <a:ea typeface="Times New Roman"/>
              </a:rPr>
              <a:t>Subsequently</a:t>
            </a:r>
            <a:r>
              <a:rPr lang="en-US" dirty="0">
                <a:ea typeface="Times New Roman"/>
              </a:rPr>
              <a:t>, the infant may appear gravely ill and prostrated, with diminished tendon reflexes and respiratory </a:t>
            </a:r>
            <a:r>
              <a:rPr lang="en-US" dirty="0" smtClean="0">
                <a:ea typeface="Times New Roman"/>
              </a:rPr>
              <a:t>distress.</a:t>
            </a:r>
          </a:p>
          <a:p>
            <a:r>
              <a:rPr lang="ar-SA" dirty="0" smtClean="0">
                <a:ea typeface="Times New Roman"/>
              </a:rPr>
              <a:t> </a:t>
            </a:r>
            <a:r>
              <a:rPr lang="en-US" b="1" dirty="0" err="1">
                <a:ea typeface="Times New Roman"/>
              </a:rPr>
              <a:t>Opisthotonos</a:t>
            </a:r>
            <a:r>
              <a:rPr lang="en-US" b="1" dirty="0">
                <a:ea typeface="Times New Roman"/>
              </a:rPr>
              <a:t> </a:t>
            </a:r>
            <a:r>
              <a:rPr lang="en-US" dirty="0">
                <a:ea typeface="Times New Roman"/>
              </a:rPr>
              <a:t>with a bulging fontanel, twitching of the face or limbs, and a shrill high</a:t>
            </a:r>
            <a:r>
              <a:rPr lang="ar-SA" dirty="0">
                <a:ea typeface="Times New Roman"/>
              </a:rPr>
              <a:t>-</a:t>
            </a:r>
            <a:r>
              <a:rPr lang="en-US" dirty="0">
                <a:ea typeface="Times New Roman"/>
              </a:rPr>
              <a:t>pitched cry may follow</a:t>
            </a:r>
            <a:r>
              <a:rPr lang="ar-SA" dirty="0">
                <a:ea typeface="Times New Roman"/>
              </a:rPr>
              <a:t>.</a:t>
            </a:r>
            <a:endParaRPr lang="en-US" dirty="0"/>
          </a:p>
        </p:txBody>
      </p:sp>
    </p:spTree>
    <p:extLst>
      <p:ext uri="{BB962C8B-B14F-4D97-AF65-F5344CB8AC3E}">
        <p14:creationId xmlns:p14="http://schemas.microsoft.com/office/powerpoint/2010/main" val="2781131672"/>
      </p:ext>
    </p:extLst>
  </p:cSld>
  <p:clrMapOvr>
    <a:masterClrMapping/>
  </p:clrMapOvr>
  <p:transition spd="med">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smtClean="0"/>
          </a:p>
        </p:txBody>
      </p:sp>
      <p:pic>
        <p:nvPicPr>
          <p:cNvPr id="9219" name="Content Placeholder 3"/>
          <p:cNvPicPr>
            <a:picLocks noGrp="1" noChangeArrowheads="1"/>
          </p:cNvPicPr>
          <p:nvPr>
            <p:ph idx="1"/>
          </p:nvPr>
        </p:nvPicPr>
        <p:blipFill>
          <a:blip r:embed="rId2" cstate="print"/>
          <a:srcRect/>
          <a:stretch>
            <a:fillRect/>
          </a:stretch>
        </p:blipFill>
        <p:spPr>
          <a:xfrm>
            <a:off x="390524" y="653752"/>
            <a:ext cx="8467755" cy="5943600"/>
          </a:xfr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randombar(horizontal)">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98" y="44624"/>
            <a:ext cx="9222873"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30642" y="4929534"/>
            <a:ext cx="4273606" cy="923330"/>
          </a:xfrm>
          <a:prstGeom prst="rect">
            <a:avLst/>
          </a:prstGeom>
          <a:noFill/>
        </p:spPr>
        <p:txBody>
          <a:bodyPr wrap="none" rtlCol="0">
            <a:prstTxWarp prst="textArchUp">
              <a:avLst>
                <a:gd name="adj" fmla="val 11304894"/>
              </a:avLst>
            </a:prstTxWarp>
            <a:spAutoFit/>
            <a:scene3d>
              <a:camera prst="orthographicFront"/>
              <a:lightRig rig="soft" dir="t">
                <a:rot lat="0" lon="0" rev="10800000"/>
              </a:lightRig>
            </a:scene3d>
            <a:sp3d>
              <a:bevelT w="27940" h="12700"/>
              <a:contourClr>
                <a:srgbClr val="DDDDDD"/>
              </a:contourClr>
            </a:sp3d>
          </a:bodyPr>
          <a:lstStyle/>
          <a:p>
            <a:r>
              <a:rPr lang="en-US" sz="5400" b="1" spc="150" dirty="0" err="1" smtClean="0">
                <a:ln w="11430"/>
                <a:solidFill>
                  <a:srgbClr val="F8F8F8"/>
                </a:solidFill>
                <a:effectLst>
                  <a:outerShdw blurRad="25400" algn="tl" rotWithShape="0">
                    <a:srgbClr val="000000">
                      <a:alpha val="43000"/>
                    </a:srgbClr>
                  </a:outerShdw>
                </a:effectLst>
              </a:rPr>
              <a:t>Opisthotonos</a:t>
            </a:r>
            <a:endParaRPr lang="en-US" sz="54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682394584"/>
      </p:ext>
    </p:extLst>
  </p:cSld>
  <p:clrMapOvr>
    <a:masterClrMapping/>
  </p:clrMapOvr>
  <p:transition spd="med">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7784" y="260648"/>
            <a:ext cx="6326187" cy="6597352"/>
          </a:xfrm>
        </p:spPr>
        <p:txBody>
          <a:bodyPr/>
          <a:lstStyle/>
          <a:p>
            <a:pPr marL="452628" fontAlgn="auto">
              <a:lnSpc>
                <a:spcPct val="115000"/>
              </a:lnSpc>
              <a:spcAft>
                <a:spcPts val="1000"/>
              </a:spcAft>
              <a:buClr>
                <a:schemeClr val="accent3"/>
              </a:buClr>
              <a:defRPr/>
            </a:pPr>
            <a:r>
              <a:rPr lang="en-US" dirty="0" smtClean="0">
                <a:ea typeface="Times New Roman"/>
              </a:rPr>
              <a:t>In </a:t>
            </a:r>
            <a:r>
              <a:rPr lang="en-US" dirty="0">
                <a:ea typeface="Times New Roman"/>
              </a:rPr>
              <a:t>advanced cases, convulsions and spasm occur, </a:t>
            </a:r>
            <a:endParaRPr lang="en-US" dirty="0" smtClean="0">
              <a:ea typeface="Times New Roman"/>
            </a:endParaRPr>
          </a:p>
          <a:p>
            <a:pPr marL="365760" indent="-256032" fontAlgn="auto">
              <a:lnSpc>
                <a:spcPct val="115000"/>
              </a:lnSpc>
              <a:spcAft>
                <a:spcPts val="1000"/>
              </a:spcAft>
              <a:buClr>
                <a:schemeClr val="accent3"/>
              </a:buClr>
              <a:buFont typeface="Georgia"/>
              <a:buChar char="•"/>
              <a:defRPr/>
            </a:pPr>
            <a:r>
              <a:rPr lang="en-US" dirty="0" smtClean="0">
                <a:ea typeface="Times New Roman"/>
              </a:rPr>
              <a:t>with </a:t>
            </a:r>
            <a:r>
              <a:rPr lang="en-US" dirty="0">
                <a:ea typeface="Times New Roman"/>
              </a:rPr>
              <a:t>affected infants stiffly extending their arms in an inward rotation with the fists clenched </a:t>
            </a:r>
            <a:r>
              <a:rPr lang="ar-SA" dirty="0" smtClean="0">
                <a:ea typeface="Times New Roman"/>
              </a:rPr>
              <a:t>. </a:t>
            </a:r>
            <a:r>
              <a:rPr lang="en-US" dirty="0">
                <a:ea typeface="Times New Roman"/>
              </a:rPr>
              <a:t>Rigidity is rare at this late stage</a:t>
            </a:r>
            <a:r>
              <a:rPr lang="ar-SA" dirty="0" smtClean="0">
                <a:ea typeface="Times New Roman"/>
              </a:rPr>
              <a:t>.</a:t>
            </a:r>
            <a:endParaRPr lang="en-US" dirty="0" smtClean="0">
              <a:ea typeface="Times New Roman"/>
            </a:endParaRPr>
          </a:p>
          <a:p>
            <a:pPr marL="365760" indent="-256032" fontAlgn="auto">
              <a:lnSpc>
                <a:spcPct val="115000"/>
              </a:lnSpc>
              <a:spcAft>
                <a:spcPts val="1000"/>
              </a:spcAft>
              <a:buClr>
                <a:schemeClr val="accent3"/>
              </a:buClr>
              <a:buFont typeface="Georgia"/>
              <a:buChar char="•"/>
              <a:defRPr/>
            </a:pPr>
            <a:r>
              <a:rPr lang="en-US" dirty="0"/>
              <a:t>Infants with severe cases of kernicterus die in the neonatal period. </a:t>
            </a:r>
            <a:endParaRPr lang="en-US" dirty="0" smtClean="0"/>
          </a:p>
          <a:p>
            <a:pPr marL="365760" indent="-256032" fontAlgn="auto">
              <a:lnSpc>
                <a:spcPct val="115000"/>
              </a:lnSpc>
              <a:spcAft>
                <a:spcPts val="1000"/>
              </a:spcAft>
              <a:buClr>
                <a:schemeClr val="accent3"/>
              </a:buClr>
              <a:buFont typeface="Georgia"/>
              <a:buChar char="•"/>
              <a:defRPr/>
            </a:pPr>
            <a:r>
              <a:rPr lang="en-US" dirty="0" smtClean="0"/>
              <a:t>Spasticity </a:t>
            </a:r>
            <a:r>
              <a:rPr lang="en-US" dirty="0"/>
              <a:t>resolves in surviving infants, who may manifest later nerve deafness, </a:t>
            </a:r>
            <a:r>
              <a:rPr lang="en-US" dirty="0" err="1"/>
              <a:t>choreoathetoid</a:t>
            </a:r>
            <a:r>
              <a:rPr lang="en-US" dirty="0"/>
              <a:t> cerebral palsy, mental retardation, enamel dysplasia, and discoloration of teeth as permanent </a:t>
            </a:r>
            <a:r>
              <a:rPr lang="en-US" dirty="0" err="1"/>
              <a:t>sequelae</a:t>
            </a:r>
            <a:r>
              <a:rPr lang="en-US" dirty="0"/>
              <a:t>.</a:t>
            </a:r>
          </a:p>
        </p:txBody>
      </p:sp>
    </p:spTree>
    <p:extLst>
      <p:ext uri="{BB962C8B-B14F-4D97-AF65-F5344CB8AC3E}">
        <p14:creationId xmlns:p14="http://schemas.microsoft.com/office/powerpoint/2010/main" val="1071374921"/>
      </p:ext>
    </p:extLst>
  </p:cSld>
  <p:clrMapOvr>
    <a:masterClrMapping/>
  </p:clrMapOvr>
  <p:transition spd="med">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3945" r="26905"/>
          <a:stretch/>
        </p:blipFill>
        <p:spPr>
          <a:xfrm>
            <a:off x="5840782" y="73945"/>
            <a:ext cx="2808312" cy="678405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73945"/>
            <a:ext cx="4996327" cy="6640039"/>
          </a:xfrm>
          <a:prstGeom prst="rect">
            <a:avLst/>
          </a:prstGeom>
        </p:spPr>
      </p:pic>
    </p:spTree>
    <p:extLst>
      <p:ext uri="{BB962C8B-B14F-4D97-AF65-F5344CB8AC3E}">
        <p14:creationId xmlns:p14="http://schemas.microsoft.com/office/powerpoint/2010/main" val="1831668300"/>
      </p:ext>
    </p:extLst>
  </p:cSld>
  <p:clrMapOvr>
    <a:masterClrMapping/>
  </p:clrMapOvr>
  <p:transition spd="med">
    <p:randomBa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0342870"/>
              </p:ext>
            </p:extLst>
          </p:nvPr>
        </p:nvGraphicFramePr>
        <p:xfrm>
          <a:off x="-2" y="692696"/>
          <a:ext cx="9252522" cy="6048672"/>
        </p:xfrm>
        <a:graphic>
          <a:graphicData uri="http://schemas.openxmlformats.org/drawingml/2006/table">
            <a:tbl>
              <a:tblPr>
                <a:tableStyleId>{638B1855-1B75-4FBE-930C-398BA8C253C6}</a:tableStyleId>
              </a:tblPr>
              <a:tblGrid>
                <a:gridCol w="2161805"/>
                <a:gridCol w="7090717"/>
              </a:tblGrid>
              <a:tr h="1263871">
                <a:tc rowSpan="3">
                  <a:txBody>
                    <a:bodyPr/>
                    <a:lstStyle/>
                    <a:p>
                      <a:pPr algn="ctr"/>
                      <a:r>
                        <a:rPr lang="en-GB" sz="2000" b="1" dirty="0" smtClean="0">
                          <a:ln>
                            <a:solidFill>
                              <a:schemeClr val="bg2">
                                <a:lumMod val="20000"/>
                                <a:lumOff val="80000"/>
                              </a:schemeClr>
                            </a:solidFill>
                          </a:ln>
                          <a:effectLst>
                            <a:outerShdw blurRad="38100" dist="38100" dir="2700000" algn="tl">
                              <a:srgbClr val="000000">
                                <a:alpha val="43137"/>
                              </a:srgbClr>
                            </a:outerShdw>
                          </a:effectLst>
                        </a:rPr>
                        <a:t>ACUTE FORM</a:t>
                      </a:r>
                      <a:endParaRPr lang="en-GB" sz="2000" b="1" dirty="0">
                        <a:ln>
                          <a:solidFill>
                            <a:schemeClr val="bg2">
                              <a:lumMod val="20000"/>
                              <a:lumOff val="80000"/>
                            </a:schemeClr>
                          </a:solidFill>
                        </a:ln>
                        <a:effectLst>
                          <a:outerShdw blurRad="38100" dist="38100" dir="2700000" algn="tl">
                            <a:srgbClr val="000000">
                              <a:alpha val="43137"/>
                            </a:srgbClr>
                          </a:outerShdw>
                        </a:effectLst>
                      </a:endParaRPr>
                    </a:p>
                  </a:txBody>
                  <a:tcPr marL="10604" marR="10604" marT="10604" marB="10604"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a:r>
                        <a:rPr lang="en-US" sz="2000" dirty="0">
                          <a:ln>
                            <a:solidFill>
                              <a:schemeClr val="bg2">
                                <a:lumMod val="20000"/>
                                <a:lumOff val="80000"/>
                              </a:schemeClr>
                            </a:solidFill>
                          </a:ln>
                          <a:effectLst>
                            <a:outerShdw blurRad="38100" dist="38100" dir="2700000" algn="tl">
                              <a:srgbClr val="000000">
                                <a:alpha val="43137"/>
                              </a:srgbClr>
                            </a:outerShdw>
                          </a:effectLst>
                        </a:rPr>
                        <a:t>Phase 1</a:t>
                      </a:r>
                      <a:r>
                        <a:rPr lang="en-US" sz="2000" dirty="0">
                          <a:ln>
                            <a:solidFill>
                              <a:schemeClr val="bg2">
                                <a:lumMod val="20000"/>
                                <a:lumOff val="80000"/>
                              </a:schemeClr>
                            </a:solidFill>
                          </a:ln>
                          <a:effectLst/>
                        </a:rPr>
                        <a:t> (1st 1–2 days): poor sucking, stupor, </a:t>
                      </a:r>
                      <a:r>
                        <a:rPr lang="en-US" sz="2000" dirty="0" err="1">
                          <a:ln>
                            <a:solidFill>
                              <a:schemeClr val="bg2">
                                <a:lumMod val="20000"/>
                                <a:lumOff val="80000"/>
                              </a:schemeClr>
                            </a:solidFill>
                          </a:ln>
                          <a:effectLst/>
                        </a:rPr>
                        <a:t>hypotonia</a:t>
                      </a:r>
                      <a:r>
                        <a:rPr lang="en-US" sz="2000" dirty="0">
                          <a:ln>
                            <a:solidFill>
                              <a:schemeClr val="bg2">
                                <a:lumMod val="20000"/>
                                <a:lumOff val="80000"/>
                              </a:schemeClr>
                            </a:solidFill>
                          </a:ln>
                          <a:effectLst/>
                        </a:rPr>
                        <a:t>, seizures</a:t>
                      </a:r>
                    </a:p>
                  </a:txBody>
                  <a:tcPr marL="50901" marR="50901" marT="25451" marB="25451"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1067779">
                <a:tc vMerge="1">
                  <a:txBody>
                    <a:bodyPr/>
                    <a:lstStyle/>
                    <a:p>
                      <a:pPr algn="l"/>
                      <a:endParaRPr lang="ar-IQ" sz="1000" dirty="0">
                        <a:effectLst/>
                      </a:endParaRPr>
                    </a:p>
                  </a:txBody>
                  <a:tcPr marL="10604" marR="10604" marT="10604" marB="10604">
                    <a:lnL>
                      <a:noFill/>
                    </a:lnL>
                    <a:lnR>
                      <a:noFill/>
                    </a:lnR>
                    <a:lnT>
                      <a:noFill/>
                    </a:lnT>
                    <a:lnB>
                      <a:noFill/>
                    </a:lnB>
                  </a:tcPr>
                </a:tc>
                <a:tc>
                  <a:txBody>
                    <a:bodyPr/>
                    <a:lstStyle/>
                    <a:p>
                      <a:pPr algn="ctr"/>
                      <a:r>
                        <a:rPr lang="en-US" sz="2000" dirty="0" smtClean="0">
                          <a:ln>
                            <a:solidFill>
                              <a:schemeClr val="bg2">
                                <a:lumMod val="20000"/>
                                <a:lumOff val="80000"/>
                              </a:schemeClr>
                            </a:solidFill>
                          </a:ln>
                          <a:effectLst/>
                        </a:rPr>
                        <a:t> </a:t>
                      </a:r>
                      <a:r>
                        <a:rPr lang="en-US" sz="2000" dirty="0" smtClean="0">
                          <a:ln>
                            <a:solidFill>
                              <a:schemeClr val="bg2">
                                <a:lumMod val="20000"/>
                                <a:lumOff val="80000"/>
                              </a:schemeClr>
                            </a:solidFill>
                          </a:ln>
                          <a:effectLst>
                            <a:outerShdw blurRad="38100" dist="38100" dir="2700000" algn="tl">
                              <a:srgbClr val="000000">
                                <a:alpha val="43137"/>
                              </a:srgbClr>
                            </a:outerShdw>
                          </a:effectLst>
                        </a:rPr>
                        <a:t>Phase </a:t>
                      </a:r>
                      <a:r>
                        <a:rPr lang="en-US" sz="2000" dirty="0">
                          <a:ln>
                            <a:solidFill>
                              <a:schemeClr val="bg2">
                                <a:lumMod val="20000"/>
                                <a:lumOff val="80000"/>
                              </a:schemeClr>
                            </a:solidFill>
                          </a:ln>
                          <a:effectLst>
                            <a:outerShdw blurRad="38100" dist="38100" dir="2700000" algn="tl">
                              <a:srgbClr val="000000">
                                <a:alpha val="43137"/>
                              </a:srgbClr>
                            </a:outerShdw>
                          </a:effectLst>
                        </a:rPr>
                        <a:t>2</a:t>
                      </a:r>
                      <a:r>
                        <a:rPr lang="en-US" sz="2000" dirty="0">
                          <a:ln>
                            <a:solidFill>
                              <a:schemeClr val="bg2">
                                <a:lumMod val="20000"/>
                                <a:lumOff val="80000"/>
                              </a:schemeClr>
                            </a:solidFill>
                          </a:ln>
                          <a:effectLst/>
                        </a:rPr>
                        <a:t> (middle of 1st </a:t>
                      </a:r>
                      <a:r>
                        <a:rPr lang="en-US" sz="2000" dirty="0" err="1">
                          <a:ln>
                            <a:solidFill>
                              <a:schemeClr val="bg2">
                                <a:lumMod val="20000"/>
                                <a:lumOff val="80000"/>
                              </a:schemeClr>
                            </a:solidFill>
                          </a:ln>
                          <a:effectLst/>
                        </a:rPr>
                        <a:t>wk</a:t>
                      </a:r>
                      <a:r>
                        <a:rPr lang="en-US" sz="2000" dirty="0">
                          <a:ln>
                            <a:solidFill>
                              <a:schemeClr val="bg2">
                                <a:lumMod val="20000"/>
                                <a:lumOff val="80000"/>
                              </a:schemeClr>
                            </a:solidFill>
                          </a:ln>
                          <a:effectLst/>
                        </a:rPr>
                        <a:t>): hypertonia of extensor muscles, </a:t>
                      </a:r>
                      <a:r>
                        <a:rPr lang="en-US" sz="2000" dirty="0" err="1">
                          <a:ln>
                            <a:solidFill>
                              <a:schemeClr val="bg2">
                                <a:lumMod val="20000"/>
                                <a:lumOff val="80000"/>
                              </a:schemeClr>
                            </a:solidFill>
                          </a:ln>
                          <a:effectLst/>
                        </a:rPr>
                        <a:t>opisthotonos</a:t>
                      </a:r>
                      <a:r>
                        <a:rPr lang="en-US" sz="2000" dirty="0">
                          <a:ln>
                            <a:solidFill>
                              <a:schemeClr val="bg2">
                                <a:lumMod val="20000"/>
                                <a:lumOff val="80000"/>
                              </a:schemeClr>
                            </a:solidFill>
                          </a:ln>
                          <a:effectLst/>
                        </a:rPr>
                        <a:t>, </a:t>
                      </a:r>
                      <a:r>
                        <a:rPr lang="en-US" sz="2000" dirty="0" err="1">
                          <a:ln>
                            <a:solidFill>
                              <a:schemeClr val="bg2">
                                <a:lumMod val="20000"/>
                                <a:lumOff val="80000"/>
                              </a:schemeClr>
                            </a:solidFill>
                          </a:ln>
                          <a:effectLst/>
                        </a:rPr>
                        <a:t>retrocollis</a:t>
                      </a:r>
                      <a:r>
                        <a:rPr lang="en-US" sz="2000" dirty="0">
                          <a:ln>
                            <a:solidFill>
                              <a:schemeClr val="bg2">
                                <a:lumMod val="20000"/>
                                <a:lumOff val="80000"/>
                              </a:schemeClr>
                            </a:solidFill>
                          </a:ln>
                          <a:effectLst/>
                        </a:rPr>
                        <a:t>, fever</a:t>
                      </a:r>
                    </a:p>
                  </a:txBody>
                  <a:tcPr marL="10604" marR="10604" marT="10604" marB="10604"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444427">
                <a:tc vMerge="1">
                  <a:txBody>
                    <a:bodyPr/>
                    <a:lstStyle/>
                    <a:p>
                      <a:pPr algn="l"/>
                      <a:endParaRPr lang="ar-IQ" sz="1000" dirty="0">
                        <a:effectLst/>
                      </a:endParaRPr>
                    </a:p>
                  </a:txBody>
                  <a:tcPr marL="10604" marR="10604" marT="10604" marB="10604">
                    <a:lnL>
                      <a:noFill/>
                    </a:lnL>
                    <a:lnR>
                      <a:noFill/>
                    </a:lnR>
                    <a:lnT>
                      <a:noFill/>
                    </a:lnT>
                    <a:lnB>
                      <a:noFill/>
                    </a:lnB>
                  </a:tcPr>
                </a:tc>
                <a:tc>
                  <a:txBody>
                    <a:bodyPr/>
                    <a:lstStyle/>
                    <a:p>
                      <a:pPr algn="l"/>
                      <a:r>
                        <a:rPr lang="en-US" sz="2000" dirty="0" smtClean="0">
                          <a:ln>
                            <a:solidFill>
                              <a:schemeClr val="bg2">
                                <a:lumMod val="20000"/>
                                <a:lumOff val="80000"/>
                              </a:schemeClr>
                            </a:solidFill>
                          </a:ln>
                          <a:effectLst>
                            <a:outerShdw blurRad="38100" dist="38100" dir="2700000" algn="tl">
                              <a:srgbClr val="000000">
                                <a:alpha val="43137"/>
                              </a:srgbClr>
                            </a:outerShdw>
                          </a:effectLst>
                        </a:rPr>
                        <a:t>   Phase </a:t>
                      </a:r>
                      <a:r>
                        <a:rPr lang="en-US" sz="2000" dirty="0">
                          <a:ln>
                            <a:solidFill>
                              <a:schemeClr val="bg2">
                                <a:lumMod val="20000"/>
                                <a:lumOff val="80000"/>
                              </a:schemeClr>
                            </a:solidFill>
                          </a:ln>
                          <a:effectLst>
                            <a:outerShdw blurRad="38100" dist="38100" dir="2700000" algn="tl">
                              <a:srgbClr val="000000">
                                <a:alpha val="43137"/>
                              </a:srgbClr>
                            </a:outerShdw>
                          </a:effectLst>
                        </a:rPr>
                        <a:t>3 </a:t>
                      </a:r>
                      <a:r>
                        <a:rPr lang="en-US" sz="2000" dirty="0">
                          <a:ln>
                            <a:solidFill>
                              <a:schemeClr val="bg2">
                                <a:lumMod val="20000"/>
                                <a:lumOff val="80000"/>
                              </a:schemeClr>
                            </a:solidFill>
                          </a:ln>
                          <a:effectLst/>
                        </a:rPr>
                        <a:t>(after the 1st </a:t>
                      </a:r>
                      <a:r>
                        <a:rPr lang="en-US" sz="2000" dirty="0" err="1">
                          <a:ln>
                            <a:solidFill>
                              <a:schemeClr val="bg2">
                                <a:lumMod val="20000"/>
                                <a:lumOff val="80000"/>
                              </a:schemeClr>
                            </a:solidFill>
                          </a:ln>
                          <a:effectLst/>
                        </a:rPr>
                        <a:t>wk</a:t>
                      </a:r>
                      <a:r>
                        <a:rPr lang="en-US" sz="2000" dirty="0">
                          <a:ln>
                            <a:solidFill>
                              <a:schemeClr val="bg2">
                                <a:lumMod val="20000"/>
                                <a:lumOff val="80000"/>
                              </a:schemeClr>
                            </a:solidFill>
                          </a:ln>
                          <a:effectLst/>
                        </a:rPr>
                        <a:t>): hypertonia</a:t>
                      </a:r>
                    </a:p>
                  </a:txBody>
                  <a:tcPr marL="10604" marR="10604" marT="10604" marB="10604"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1997033">
                <a:tc rowSpan="2">
                  <a:txBody>
                    <a:bodyPr/>
                    <a:lstStyle/>
                    <a:p>
                      <a:pPr algn="ctr"/>
                      <a:r>
                        <a:rPr lang="en-GB" sz="2000" b="1" dirty="0" smtClean="0">
                          <a:ln>
                            <a:solidFill>
                              <a:schemeClr val="bg2">
                                <a:lumMod val="20000"/>
                                <a:lumOff val="80000"/>
                              </a:schemeClr>
                            </a:solidFill>
                          </a:ln>
                          <a:effectLst>
                            <a:outerShdw blurRad="38100" dist="38100" dir="2700000" algn="tl">
                              <a:srgbClr val="000000">
                                <a:alpha val="43137"/>
                              </a:srgbClr>
                            </a:outerShdw>
                          </a:effectLst>
                        </a:rPr>
                        <a:t>CHRONIC FORM</a:t>
                      </a:r>
                      <a:endParaRPr lang="en-GB" sz="2000" b="1" dirty="0">
                        <a:ln>
                          <a:solidFill>
                            <a:schemeClr val="bg2">
                              <a:lumMod val="20000"/>
                              <a:lumOff val="80000"/>
                            </a:schemeClr>
                          </a:solidFill>
                        </a:ln>
                        <a:effectLst>
                          <a:outerShdw blurRad="38100" dist="38100" dir="2700000" algn="tl">
                            <a:srgbClr val="000000">
                              <a:alpha val="43137"/>
                            </a:srgbClr>
                          </a:outerShdw>
                        </a:effectLst>
                      </a:endParaRPr>
                    </a:p>
                  </a:txBody>
                  <a:tcPr marL="10604" marR="10604" marT="10604" marB="10604"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a:r>
                        <a:rPr lang="en-US" sz="2000" dirty="0">
                          <a:ln>
                            <a:solidFill>
                              <a:schemeClr val="bg2">
                                <a:lumMod val="20000"/>
                                <a:lumOff val="80000"/>
                              </a:schemeClr>
                            </a:solidFill>
                          </a:ln>
                          <a:effectLst>
                            <a:outerShdw blurRad="38100" dist="38100" dir="2700000" algn="tl">
                              <a:srgbClr val="000000">
                                <a:alpha val="43137"/>
                              </a:srgbClr>
                            </a:outerShdw>
                          </a:effectLst>
                        </a:rPr>
                        <a:t>First year</a:t>
                      </a:r>
                      <a:r>
                        <a:rPr lang="en-US" sz="2000" dirty="0">
                          <a:ln>
                            <a:solidFill>
                              <a:schemeClr val="bg2">
                                <a:lumMod val="20000"/>
                                <a:lumOff val="80000"/>
                              </a:schemeClr>
                            </a:solidFill>
                          </a:ln>
                          <a:effectLst/>
                        </a:rPr>
                        <a:t>: </a:t>
                      </a:r>
                      <a:r>
                        <a:rPr lang="en-US" sz="2000" dirty="0" err="1">
                          <a:ln>
                            <a:solidFill>
                              <a:schemeClr val="bg2">
                                <a:lumMod val="20000"/>
                                <a:lumOff val="80000"/>
                              </a:schemeClr>
                            </a:solidFill>
                          </a:ln>
                          <a:effectLst/>
                        </a:rPr>
                        <a:t>hypotonia</a:t>
                      </a:r>
                      <a:r>
                        <a:rPr lang="en-US" sz="2000" dirty="0">
                          <a:ln>
                            <a:solidFill>
                              <a:schemeClr val="bg2">
                                <a:lumMod val="20000"/>
                                <a:lumOff val="80000"/>
                              </a:schemeClr>
                            </a:solidFill>
                          </a:ln>
                          <a:effectLst/>
                        </a:rPr>
                        <a:t>, active deep tendon reflexes, obligatory tonic neck reflexes, delayed motor skills</a:t>
                      </a:r>
                    </a:p>
                  </a:txBody>
                  <a:tcPr marL="50901" marR="50901" marT="25451" marB="25451"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1275562">
                <a:tc vMerge="1">
                  <a:txBody>
                    <a:bodyPr/>
                    <a:lstStyle/>
                    <a:p>
                      <a:pPr algn="l"/>
                      <a:endParaRPr lang="ar-IQ" sz="1000" dirty="0">
                        <a:effectLst/>
                      </a:endParaRPr>
                    </a:p>
                  </a:txBody>
                  <a:tcPr marL="10604" marR="10604" marT="10604" marB="10604">
                    <a:lnL>
                      <a:noFill/>
                    </a:lnL>
                    <a:lnR>
                      <a:noFill/>
                    </a:lnR>
                    <a:lnT>
                      <a:noFill/>
                    </a:lnT>
                    <a:lnB>
                      <a:noFill/>
                    </a:lnB>
                  </a:tcPr>
                </a:tc>
                <a:tc>
                  <a:txBody>
                    <a:bodyPr/>
                    <a:lstStyle/>
                    <a:p>
                      <a:pPr algn="ctr"/>
                      <a:r>
                        <a:rPr lang="en-GB" sz="2000" dirty="0">
                          <a:ln>
                            <a:solidFill>
                              <a:schemeClr val="bg2">
                                <a:lumMod val="20000"/>
                                <a:lumOff val="80000"/>
                              </a:schemeClr>
                            </a:solidFill>
                          </a:ln>
                          <a:effectLst>
                            <a:outerShdw blurRad="38100" dist="38100" dir="2700000" algn="tl">
                              <a:srgbClr val="000000">
                                <a:alpha val="43137"/>
                              </a:srgbClr>
                            </a:outerShdw>
                          </a:effectLst>
                        </a:rPr>
                        <a:t>After 1st </a:t>
                      </a:r>
                      <a:r>
                        <a:rPr lang="en-GB" sz="2000" dirty="0" err="1">
                          <a:ln>
                            <a:solidFill>
                              <a:schemeClr val="bg2">
                                <a:lumMod val="20000"/>
                                <a:lumOff val="80000"/>
                              </a:schemeClr>
                            </a:solidFill>
                          </a:ln>
                          <a:effectLst>
                            <a:outerShdw blurRad="38100" dist="38100" dir="2700000" algn="tl">
                              <a:srgbClr val="000000">
                                <a:alpha val="43137"/>
                              </a:srgbClr>
                            </a:outerShdw>
                          </a:effectLst>
                        </a:rPr>
                        <a:t>yr</a:t>
                      </a:r>
                      <a:r>
                        <a:rPr lang="en-GB" sz="2000" dirty="0">
                          <a:ln>
                            <a:solidFill>
                              <a:schemeClr val="bg2">
                                <a:lumMod val="20000"/>
                                <a:lumOff val="80000"/>
                              </a:schemeClr>
                            </a:solidFill>
                          </a:ln>
                          <a:effectLst>
                            <a:outerShdw blurRad="38100" dist="38100" dir="2700000" algn="tl">
                              <a:srgbClr val="000000">
                                <a:alpha val="43137"/>
                              </a:srgbClr>
                            </a:outerShdw>
                          </a:effectLst>
                        </a:rPr>
                        <a:t>: </a:t>
                      </a:r>
                      <a:r>
                        <a:rPr lang="en-GB" sz="2000" dirty="0">
                          <a:ln>
                            <a:solidFill>
                              <a:schemeClr val="bg2">
                                <a:lumMod val="20000"/>
                                <a:lumOff val="80000"/>
                              </a:schemeClr>
                            </a:solidFill>
                          </a:ln>
                          <a:effectLst/>
                        </a:rPr>
                        <a:t>movement disorders (</a:t>
                      </a:r>
                      <a:r>
                        <a:rPr lang="en-GB" sz="2000" dirty="0" err="1">
                          <a:ln>
                            <a:solidFill>
                              <a:schemeClr val="bg2">
                                <a:lumMod val="20000"/>
                                <a:lumOff val="80000"/>
                              </a:schemeClr>
                            </a:solidFill>
                          </a:ln>
                          <a:effectLst/>
                        </a:rPr>
                        <a:t>choreoathetosis</a:t>
                      </a:r>
                      <a:r>
                        <a:rPr lang="en-GB" sz="2000" dirty="0">
                          <a:ln>
                            <a:solidFill>
                              <a:schemeClr val="bg2">
                                <a:lumMod val="20000"/>
                                <a:lumOff val="80000"/>
                              </a:schemeClr>
                            </a:solidFill>
                          </a:ln>
                          <a:effectLst/>
                        </a:rPr>
                        <a:t>, </a:t>
                      </a:r>
                      <a:r>
                        <a:rPr lang="en-GB" sz="2000" dirty="0" err="1">
                          <a:ln>
                            <a:solidFill>
                              <a:schemeClr val="bg2">
                                <a:lumMod val="20000"/>
                                <a:lumOff val="80000"/>
                              </a:schemeClr>
                            </a:solidFill>
                          </a:ln>
                          <a:effectLst/>
                        </a:rPr>
                        <a:t>ballismus</a:t>
                      </a:r>
                      <a:r>
                        <a:rPr lang="en-GB" sz="2000" dirty="0">
                          <a:ln>
                            <a:solidFill>
                              <a:schemeClr val="bg2">
                                <a:lumMod val="20000"/>
                                <a:lumOff val="80000"/>
                              </a:schemeClr>
                            </a:solidFill>
                          </a:ln>
                          <a:effectLst/>
                        </a:rPr>
                        <a:t>, tremor), upward gaze, </a:t>
                      </a:r>
                      <a:r>
                        <a:rPr lang="en-GB" sz="2000" dirty="0" err="1">
                          <a:ln>
                            <a:solidFill>
                              <a:schemeClr val="bg2">
                                <a:lumMod val="20000"/>
                                <a:lumOff val="80000"/>
                              </a:schemeClr>
                            </a:solidFill>
                          </a:ln>
                          <a:effectLst/>
                        </a:rPr>
                        <a:t>sensorineural</a:t>
                      </a:r>
                      <a:r>
                        <a:rPr lang="en-GB" sz="2000" dirty="0">
                          <a:ln>
                            <a:solidFill>
                              <a:schemeClr val="bg2">
                                <a:lumMod val="20000"/>
                                <a:lumOff val="80000"/>
                              </a:schemeClr>
                            </a:solidFill>
                          </a:ln>
                          <a:effectLst/>
                        </a:rPr>
                        <a:t> hearing loss</a:t>
                      </a:r>
                    </a:p>
                  </a:txBody>
                  <a:tcPr marL="10604" marR="10604" marT="10604" marB="10604"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465000" y="-2232"/>
            <a:ext cx="6157904" cy="461665"/>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pPr>
            <a:r>
              <a:rPr kumimoji="0" lang="ar-IQ"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Clinical Features of Kernicterus</a:t>
            </a:r>
          </a:p>
        </p:txBody>
      </p:sp>
    </p:spTree>
    <p:extLst>
      <p:ext uri="{BB962C8B-B14F-4D97-AF65-F5344CB8AC3E}">
        <p14:creationId xmlns:p14="http://schemas.microsoft.com/office/powerpoint/2010/main" val="1596362754"/>
      </p:ext>
    </p:extLst>
  </p:cSld>
  <p:clrMapOvr>
    <a:masterClrMapping/>
  </p:clrMapOvr>
  <p:transition spd="med">
    <p:randomBa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1760" y="920477"/>
            <a:ext cx="6326187" cy="5937523"/>
          </a:xfrm>
        </p:spPr>
        <p:txBody>
          <a:bodyPr/>
          <a:lstStyle/>
          <a:p>
            <a:r>
              <a:rPr lang="en-US" dirty="0" smtClean="0"/>
              <a:t> </a:t>
            </a:r>
            <a:r>
              <a:rPr lang="en-US" dirty="0"/>
              <a:t>is an effective and safe method for reducing indirect bilirubin </a:t>
            </a:r>
            <a:r>
              <a:rPr lang="en-US" dirty="0" smtClean="0"/>
              <a:t>levels.</a:t>
            </a:r>
          </a:p>
          <a:p>
            <a:endParaRPr lang="en-US" dirty="0" smtClean="0"/>
          </a:p>
          <a:p>
            <a:r>
              <a:rPr lang="en-US" dirty="0" smtClean="0"/>
              <a:t>Bilirubin </a:t>
            </a:r>
            <a:r>
              <a:rPr lang="en-US" dirty="0"/>
              <a:t>absorbs light maximally in the blue range (420–470 nm).</a:t>
            </a:r>
          </a:p>
          <a:p>
            <a:r>
              <a:rPr lang="en-US" dirty="0"/>
              <a:t> Broad-spectrum white, blue, and special narrow-spectrum (super) blue lights have been effective in reducing bilirubin levels</a:t>
            </a:r>
            <a:endParaRPr lang="en-US" dirty="0" smtClean="0"/>
          </a:p>
          <a:p>
            <a:endParaRPr lang="en-US" dirty="0"/>
          </a:p>
        </p:txBody>
      </p:sp>
      <p:sp>
        <p:nvSpPr>
          <p:cNvPr id="6" name="Rectangle 5"/>
          <p:cNvSpPr/>
          <p:nvPr/>
        </p:nvSpPr>
        <p:spPr>
          <a:xfrm>
            <a:off x="971600" y="97954"/>
            <a:ext cx="7344816" cy="461665"/>
          </a:xfrm>
          <a:prstGeom prst="rect">
            <a:avLst/>
          </a:prstGeom>
        </p:spPr>
        <p:txBody>
          <a:bodyPr wrap="square">
            <a:spAutoFit/>
          </a:bodyPr>
          <a:lstStyle/>
          <a:p>
            <a:pPr lvl="0" algn="ctr">
              <a:spcBef>
                <a:spcPct val="20000"/>
              </a:spcBef>
              <a:buClr>
                <a:srgbClr val="000000"/>
              </a:buClr>
            </a:pPr>
            <a:r>
              <a:rPr lang="en-US" sz="24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Therapy of Indirect Hyperbilirubinemia  </a:t>
            </a:r>
          </a:p>
        </p:txBody>
      </p:sp>
      <p:sp>
        <p:nvSpPr>
          <p:cNvPr id="2" name="Rectangle 1"/>
          <p:cNvSpPr/>
          <p:nvPr/>
        </p:nvSpPr>
        <p:spPr>
          <a:xfrm>
            <a:off x="251520" y="908720"/>
            <a:ext cx="2324675" cy="52322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US" sz="28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Phototherapy</a:t>
            </a:r>
            <a:endParaRPr lang="ar-IQ"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924031773"/>
      </p:ext>
    </p:extLst>
  </p:cSld>
  <p:clrMapOvr>
    <a:masterClrMapping/>
  </p:clrMapOvr>
  <p:transition spd="med">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63270171"/>
              </p:ext>
            </p:extLst>
          </p:nvPr>
        </p:nvGraphicFramePr>
        <p:xfrm>
          <a:off x="159346" y="-7268"/>
          <a:ext cx="8964488" cy="6865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11560" y="1601758"/>
            <a:ext cx="2664296" cy="3111460"/>
          </a:xfrm>
          <a:prstGeom prst="round2DiagRect">
            <a:avLst/>
          </a:prstGeom>
          <a:noFill/>
          <a:ln>
            <a:solidFill>
              <a:schemeClr val="tx2"/>
            </a:solidFill>
          </a:ln>
        </p:spPr>
        <p:txBody>
          <a:bodyPr wrap="square" rtlCol="0">
            <a:spAutoFit/>
          </a:bodyPr>
          <a:lstStyle/>
          <a:p>
            <a:pPr lvl="0"/>
            <a:r>
              <a:rPr lang="en-US" dirty="0">
                <a:effectLst>
                  <a:outerShdw blurRad="38100" dist="38100" dir="2700000" algn="tl">
                    <a:srgbClr val="000000">
                      <a:alpha val="43137"/>
                    </a:srgbClr>
                  </a:outerShdw>
                </a:effectLst>
              </a:rPr>
              <a:t>photochemical reaction producing </a:t>
            </a:r>
            <a:r>
              <a:rPr lang="en-US" b="1" dirty="0" err="1">
                <a:solidFill>
                  <a:schemeClr val="accent3">
                    <a:lumMod val="50000"/>
                  </a:schemeClr>
                </a:solidFill>
                <a:effectLst>
                  <a:outerShdw blurRad="38100" dist="38100" dir="2700000" algn="tl">
                    <a:srgbClr val="000000">
                      <a:alpha val="43137"/>
                    </a:srgbClr>
                  </a:outerShdw>
                </a:effectLst>
              </a:rPr>
              <a:t>configurational</a:t>
            </a:r>
            <a:r>
              <a:rPr lang="en-US" b="1" dirty="0">
                <a:solidFill>
                  <a:schemeClr val="accent3">
                    <a:lumMod val="50000"/>
                  </a:schemeClr>
                </a:solidFill>
                <a:effectLst>
                  <a:outerShdw blurRad="38100" dist="38100" dir="2700000" algn="tl">
                    <a:srgbClr val="000000">
                      <a:alpha val="43137"/>
                    </a:srgbClr>
                  </a:outerShdw>
                </a:effectLst>
              </a:rPr>
              <a:t> isomer </a:t>
            </a:r>
          </a:p>
          <a:p>
            <a:pPr marL="342900" lvl="0" indent="-342900">
              <a:buFont typeface="Arial" pitchFamily="34" charset="0"/>
              <a:buChar char="•"/>
            </a:pPr>
            <a:r>
              <a:rPr lang="en-US" dirty="0">
                <a:effectLst>
                  <a:outerShdw blurRad="38100" dist="38100" dir="2700000" algn="tl">
                    <a:srgbClr val="000000">
                      <a:alpha val="43137"/>
                    </a:srgbClr>
                  </a:outerShdw>
                </a:effectLst>
              </a:rPr>
              <a:t> the </a:t>
            </a:r>
            <a:r>
              <a:rPr lang="en-US" b="1" dirty="0">
                <a:solidFill>
                  <a:srgbClr val="FF0000"/>
                </a:solidFill>
                <a:effectLst>
                  <a:outerShdw blurRad="38100" dist="38100" dir="2700000" algn="tl">
                    <a:srgbClr val="000000">
                      <a:alpha val="43137"/>
                    </a:srgbClr>
                  </a:outerShdw>
                </a:effectLst>
              </a:rPr>
              <a:t>reversible</a:t>
            </a:r>
            <a:r>
              <a:rPr lang="en-US" dirty="0">
                <a:effectLst>
                  <a:outerShdw blurRad="38100" dist="38100" dir="2700000" algn="tl">
                    <a:srgbClr val="000000">
                      <a:alpha val="43137"/>
                    </a:srgbClr>
                  </a:outerShdw>
                </a:effectLst>
              </a:rPr>
              <a:t>, more water-soluble</a:t>
            </a:r>
          </a:p>
          <a:p>
            <a:pPr marL="342900" indent="-342900">
              <a:buFont typeface="Arial" pitchFamily="34" charset="0"/>
              <a:buChar char="•"/>
            </a:pPr>
            <a:r>
              <a:rPr lang="en-US" dirty="0">
                <a:effectLst>
                  <a:outerShdw blurRad="38100" dist="38100" dir="2700000" algn="tl">
                    <a:srgbClr val="000000">
                      <a:alpha val="43137"/>
                    </a:srgbClr>
                  </a:outerShdw>
                </a:effectLst>
              </a:rPr>
              <a:t>bypassing the liver's conjugation </a:t>
            </a:r>
            <a:r>
              <a:rPr lang="en-US" dirty="0" smtClean="0">
                <a:effectLst>
                  <a:outerShdw blurRad="38100" dist="38100" dir="2700000" algn="tl">
                    <a:srgbClr val="000000">
                      <a:alpha val="43137"/>
                    </a:srgbClr>
                  </a:outerShdw>
                </a:effectLst>
              </a:rPr>
              <a:t>system</a:t>
            </a:r>
          </a:p>
          <a:p>
            <a:pPr marL="342900" indent="-342900">
              <a:buFont typeface="Arial" pitchFamily="34" charset="0"/>
              <a:buChar char="•"/>
            </a:pPr>
            <a:r>
              <a:rPr lang="en-US" b="1" dirty="0">
                <a:solidFill>
                  <a:schemeClr val="accent3">
                    <a:lumMod val="50000"/>
                  </a:schemeClr>
                </a:solidFill>
                <a:effectLst>
                  <a:outerShdw blurRad="38100" dist="38100" dir="2700000" algn="tl">
                    <a:srgbClr val="000000">
                      <a:alpha val="43137"/>
                    </a:srgbClr>
                  </a:outerShdw>
                </a:effectLst>
              </a:rPr>
              <a:t>excreted in bile </a:t>
            </a:r>
            <a:r>
              <a:rPr lang="en-US" dirty="0">
                <a:effectLst>
                  <a:outerShdw blurRad="38100" dist="38100" dir="2700000" algn="tl">
                    <a:srgbClr val="000000">
                      <a:alpha val="43137"/>
                    </a:srgbClr>
                  </a:outerShdw>
                </a:effectLst>
              </a:rPr>
              <a:t>without </a:t>
            </a:r>
            <a:r>
              <a:rPr lang="en-US" dirty="0" smtClean="0">
                <a:effectLst>
                  <a:outerShdw blurRad="38100" dist="38100" dir="2700000" algn="tl">
                    <a:srgbClr val="000000">
                      <a:alpha val="43137"/>
                    </a:srgbClr>
                  </a:outerShdw>
                </a:effectLst>
              </a:rPr>
              <a:t>conjugation.</a:t>
            </a:r>
            <a:endParaRPr lang="en-US" dirty="0">
              <a:effectLst>
                <a:outerShdw blurRad="38100" dist="38100" dir="2700000" algn="tl">
                  <a:srgbClr val="000000">
                    <a:alpha val="43137"/>
                  </a:srgbClr>
                </a:outerShdw>
              </a:effectLst>
            </a:endParaRPr>
          </a:p>
        </p:txBody>
      </p:sp>
      <p:sp>
        <p:nvSpPr>
          <p:cNvPr id="6" name="TextBox 5"/>
          <p:cNvSpPr txBox="1"/>
          <p:nvPr/>
        </p:nvSpPr>
        <p:spPr>
          <a:xfrm>
            <a:off x="5868144" y="1700808"/>
            <a:ext cx="2880320" cy="2860358"/>
          </a:xfrm>
          <a:prstGeom prst="round2DiagRect">
            <a:avLst/>
          </a:prstGeom>
          <a:noFill/>
          <a:ln>
            <a:solidFill>
              <a:schemeClr val="tx1"/>
            </a:solidFill>
          </a:ln>
        </p:spPr>
        <p:txBody>
          <a:bodyPr wrap="square" rtlCol="0">
            <a:spAutoFit/>
          </a:bodyPr>
          <a:lstStyle/>
          <a:p>
            <a:pPr marL="285750" indent="-285750">
              <a:buFont typeface="Arial" pitchFamily="34" charset="0"/>
              <a:buChar char="•"/>
            </a:pPr>
            <a:r>
              <a:rPr lang="en-US" dirty="0">
                <a:effectLst>
                  <a:outerShdw blurRad="38100" dist="38100" dir="2700000" algn="tl">
                    <a:srgbClr val="000000">
                      <a:alpha val="43137"/>
                    </a:srgbClr>
                  </a:outerShdw>
                </a:effectLst>
              </a:rPr>
              <a:t>a more water-soluble </a:t>
            </a:r>
            <a:r>
              <a:rPr lang="en-US" b="1" dirty="0">
                <a:solidFill>
                  <a:schemeClr val="accent3">
                    <a:lumMod val="50000"/>
                  </a:schemeClr>
                </a:solidFill>
                <a:effectLst>
                  <a:outerShdw blurRad="38100" dist="38100" dir="2700000" algn="tl">
                    <a:srgbClr val="000000">
                      <a:alpha val="43137"/>
                    </a:srgbClr>
                  </a:outerShdw>
                </a:effectLst>
              </a:rPr>
              <a:t>structural isomer </a:t>
            </a:r>
            <a:r>
              <a:rPr lang="en-US" dirty="0" smtClean="0">
                <a:effectLst>
                  <a:outerShdw blurRad="38100" dist="38100" dir="2700000" algn="tl">
                    <a:srgbClr val="000000">
                      <a:alpha val="43137"/>
                    </a:srgbClr>
                  </a:outerShdw>
                </a:effectLst>
              </a:rPr>
              <a:t>which </a:t>
            </a:r>
            <a:r>
              <a:rPr lang="en-US" dirty="0">
                <a:effectLst>
                  <a:outerShdw blurRad="38100" dist="38100" dir="2700000" algn="tl">
                    <a:srgbClr val="000000">
                      <a:alpha val="43137"/>
                    </a:srgbClr>
                  </a:outerShdw>
                </a:effectLst>
              </a:rPr>
              <a:t>does not spontaneously revert to unconjugated native </a:t>
            </a:r>
            <a:r>
              <a:rPr lang="en-US" dirty="0" smtClean="0">
                <a:effectLst>
                  <a:outerShdw blurRad="38100" dist="38100" dir="2700000" algn="tl">
                    <a:srgbClr val="000000">
                      <a:alpha val="43137"/>
                    </a:srgbClr>
                  </a:outerShdw>
                </a:effectLst>
              </a:rPr>
              <a:t>bilirubin </a:t>
            </a:r>
            <a:r>
              <a:rPr lang="en-US" b="1" dirty="0" smtClean="0">
                <a:solidFill>
                  <a:srgbClr val="FF0000"/>
                </a:solidFill>
                <a:effectLst>
                  <a:outerShdw blurRad="38100" dist="38100" dir="2700000" algn="tl">
                    <a:srgbClr val="000000">
                      <a:alpha val="43137"/>
                    </a:srgbClr>
                  </a:outerShdw>
                </a:effectLst>
              </a:rPr>
              <a:t>(irreversible)</a:t>
            </a:r>
            <a:r>
              <a:rPr lang="en-US" dirty="0" smtClean="0">
                <a:effectLst>
                  <a:outerShdw blurRad="38100" dist="38100" dir="2700000" algn="tl">
                    <a:srgbClr val="000000">
                      <a:alpha val="43137"/>
                    </a:srgbClr>
                  </a:outerShdw>
                </a:effectLst>
              </a:rPr>
              <a:t> </a:t>
            </a:r>
          </a:p>
          <a:p>
            <a:pPr marL="285750" indent="-285750">
              <a:buFont typeface="Arial" pitchFamily="34" charset="0"/>
              <a:buChar char="•"/>
            </a:pPr>
            <a:r>
              <a:rPr lang="en-US" dirty="0" smtClean="0">
                <a:effectLst>
                  <a:outerShdw blurRad="38100" dist="38100" dir="2700000" algn="tl">
                    <a:srgbClr val="000000">
                      <a:alpha val="43137"/>
                    </a:srgbClr>
                  </a:outerShdw>
                </a:effectLst>
              </a:rPr>
              <a:t>can </a:t>
            </a:r>
            <a:r>
              <a:rPr lang="en-US" dirty="0">
                <a:effectLst>
                  <a:outerShdw blurRad="38100" dist="38100" dir="2700000" algn="tl">
                    <a:srgbClr val="000000">
                      <a:alpha val="43137"/>
                    </a:srgbClr>
                  </a:outerShdw>
                </a:effectLst>
              </a:rPr>
              <a:t>be </a:t>
            </a:r>
            <a:r>
              <a:rPr lang="en-US" b="1" dirty="0">
                <a:solidFill>
                  <a:schemeClr val="accent3">
                    <a:lumMod val="50000"/>
                  </a:schemeClr>
                </a:solidFill>
                <a:effectLst>
                  <a:outerShdw blurRad="38100" dist="38100" dir="2700000" algn="tl">
                    <a:srgbClr val="000000">
                      <a:alpha val="43137"/>
                    </a:srgbClr>
                  </a:outerShdw>
                </a:effectLst>
              </a:rPr>
              <a:t>excreted in urine.</a:t>
            </a:r>
          </a:p>
        </p:txBody>
      </p:sp>
      <p:sp>
        <p:nvSpPr>
          <p:cNvPr id="7" name="Right Arrow 6"/>
          <p:cNvSpPr/>
          <p:nvPr/>
        </p:nvSpPr>
        <p:spPr>
          <a:xfrm rot="8736068" flipV="1">
            <a:off x="2514540" y="4938175"/>
            <a:ext cx="1177589" cy="21853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Right Arrow 8"/>
          <p:cNvSpPr/>
          <p:nvPr/>
        </p:nvSpPr>
        <p:spPr>
          <a:xfrm rot="1810400" flipV="1">
            <a:off x="5542236" y="4936075"/>
            <a:ext cx="1292541" cy="19771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TextBox 7"/>
          <p:cNvSpPr txBox="1"/>
          <p:nvPr/>
        </p:nvSpPr>
        <p:spPr>
          <a:xfrm>
            <a:off x="467544" y="332656"/>
            <a:ext cx="2808312" cy="830997"/>
          </a:xfrm>
          <a:prstGeom prst="rect">
            <a:avLst/>
          </a:prstGeom>
          <a:noFill/>
        </p:spPr>
        <p:txBody>
          <a:bodyPr wrap="square" rtlCol="0">
            <a:prstTxWarp prst="textPlain">
              <a:avLst/>
            </a:prstTxWarp>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Mode of action of phototherapy</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773068173"/>
      </p:ext>
    </p:extLst>
  </p:cSld>
  <p:clrMapOvr>
    <a:masterClrMapping/>
  </p:clrMapOvr>
  <p:transition spd="med">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3988" y="404664"/>
            <a:ext cx="6326187" cy="5721499"/>
          </a:xfrm>
        </p:spPr>
        <p:txBody>
          <a:bodyPr/>
          <a:lstStyle/>
          <a:p>
            <a:pPr marL="0" indent="0" algn="ctr">
              <a:buNone/>
            </a:pPr>
            <a:r>
              <a:rPr lang="en-US" b="1" dirty="0">
                <a:effectLst>
                  <a:outerShdw blurRad="38100" dist="38100" dir="2700000" algn="tl">
                    <a:srgbClr val="000000">
                      <a:alpha val="43137"/>
                    </a:srgbClr>
                  </a:outerShdw>
                </a:effectLst>
              </a:rPr>
              <a:t>Conventional </a:t>
            </a:r>
            <a:r>
              <a:rPr lang="en-US" b="1" dirty="0" smtClean="0">
                <a:effectLst>
                  <a:outerShdw blurRad="38100" dist="38100" dir="2700000" algn="tl">
                    <a:srgbClr val="000000">
                      <a:alpha val="43137"/>
                    </a:srgbClr>
                  </a:outerShdw>
                </a:effectLst>
              </a:rPr>
              <a:t>phototherapy</a:t>
            </a:r>
          </a:p>
          <a:p>
            <a:pPr marL="0" indent="0" algn="ctr">
              <a:buNone/>
            </a:pPr>
            <a:r>
              <a:rPr lang="en-US" b="1" dirty="0" smtClean="0">
                <a:effectLst>
                  <a:outerShdw blurRad="38100" dist="38100" dir="2700000" algn="tl">
                    <a:srgbClr val="000000">
                      <a:alpha val="43137"/>
                    </a:srgbClr>
                  </a:outerShdw>
                </a:effectLst>
              </a:rPr>
              <a:t> </a:t>
            </a:r>
          </a:p>
          <a:p>
            <a:r>
              <a:rPr lang="en-US" dirty="0" smtClean="0"/>
              <a:t>is </a:t>
            </a:r>
            <a:r>
              <a:rPr lang="en-US" dirty="0"/>
              <a:t>applied continuously, and the infant is turned frequently for maximal skin surface area </a:t>
            </a:r>
            <a:r>
              <a:rPr lang="en-US" dirty="0" smtClean="0"/>
              <a:t>exposure</a:t>
            </a:r>
          </a:p>
          <a:p>
            <a:r>
              <a:rPr lang="en-US" dirty="0" smtClean="0"/>
              <a:t>. </a:t>
            </a:r>
            <a:r>
              <a:rPr lang="en-US" dirty="0"/>
              <a:t>It should be discontinued as soon as the indirect bilirubin concentration has reduced to levels considered safe with respect to the infant's age and condition.</a:t>
            </a:r>
            <a:endParaRPr lang="ar-IQ"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2063" y="4822373"/>
            <a:ext cx="2466975" cy="18478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280" y="4077072"/>
            <a:ext cx="1743075" cy="26193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35906"/>
            <a:ext cx="2466975" cy="1847850"/>
          </a:xfrm>
          <a:prstGeom prst="rect">
            <a:avLst/>
          </a:prstGeom>
        </p:spPr>
      </p:pic>
    </p:spTree>
    <p:extLst>
      <p:ext uri="{BB962C8B-B14F-4D97-AF65-F5344CB8AC3E}">
        <p14:creationId xmlns:p14="http://schemas.microsoft.com/office/powerpoint/2010/main" val="1239790224"/>
      </p:ext>
    </p:extLst>
  </p:cSld>
  <p:clrMapOvr>
    <a:masterClrMapping/>
  </p:clrMapOvr>
  <p:transition spd="med">
    <p:randomBa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1760" y="648072"/>
            <a:ext cx="6608415" cy="6453336"/>
          </a:xfrm>
        </p:spPr>
        <p:txBody>
          <a:bodyPr/>
          <a:lstStyle/>
          <a:p>
            <a:pPr marL="0" indent="0" algn="ctr">
              <a:buNone/>
            </a:pPr>
            <a:r>
              <a:rPr lang="en-GB" b="1" dirty="0" smtClean="0"/>
              <a:t>Maximal </a:t>
            </a:r>
            <a:r>
              <a:rPr lang="en-GB" b="1" dirty="0"/>
              <a:t>intensive </a:t>
            </a:r>
            <a:r>
              <a:rPr lang="en-GB" b="1" dirty="0" smtClean="0"/>
              <a:t>phototherapy</a:t>
            </a:r>
          </a:p>
          <a:p>
            <a:pPr marL="0" indent="0" algn="ctr">
              <a:buNone/>
            </a:pPr>
            <a:endParaRPr lang="en-GB" b="1" dirty="0" smtClean="0"/>
          </a:p>
          <a:p>
            <a:r>
              <a:rPr lang="en-US" dirty="0" smtClean="0"/>
              <a:t>Such </a:t>
            </a:r>
            <a:r>
              <a:rPr lang="en-US" dirty="0"/>
              <a:t>therapy includes “special blue” fluorescent tubes</a:t>
            </a:r>
            <a:r>
              <a:rPr lang="en-US" dirty="0" smtClean="0"/>
              <a:t>,</a:t>
            </a:r>
          </a:p>
          <a:p>
            <a:r>
              <a:rPr lang="en-US" dirty="0" smtClean="0"/>
              <a:t> </a:t>
            </a:r>
            <a:r>
              <a:rPr lang="en-US" dirty="0"/>
              <a:t>placing the lamps within 15–20 cm of the infant, </a:t>
            </a:r>
            <a:endParaRPr lang="en-US" dirty="0" smtClean="0"/>
          </a:p>
          <a:p>
            <a:r>
              <a:rPr lang="en-US" dirty="0" smtClean="0"/>
              <a:t>and </a:t>
            </a:r>
            <a:r>
              <a:rPr lang="en-US" dirty="0"/>
              <a:t>placing a </a:t>
            </a:r>
            <a:r>
              <a:rPr lang="en-US" dirty="0" err="1"/>
              <a:t>fiberoptic</a:t>
            </a:r>
            <a:r>
              <a:rPr lang="en-US" dirty="0"/>
              <a:t> phototherapy blanket under the infant's back to increase the exposed surface area.</a:t>
            </a:r>
            <a:endParaRPr lang="ar-IQ" dirty="0"/>
          </a:p>
        </p:txBody>
      </p:sp>
      <p:pic>
        <p:nvPicPr>
          <p:cNvPr id="2" name="Picture 1"/>
          <p:cNvPicPr>
            <a:picLocks noChangeAspect="1"/>
          </p:cNvPicPr>
          <p:nvPr/>
        </p:nvPicPr>
        <p:blipFill>
          <a:blip r:embed="rId2"/>
          <a:stretch>
            <a:fillRect/>
          </a:stretch>
        </p:blipFill>
        <p:spPr>
          <a:xfrm>
            <a:off x="6410861" y="4941168"/>
            <a:ext cx="2609314" cy="1749704"/>
          </a:xfrm>
          <a:prstGeom prst="rect">
            <a:avLst/>
          </a:prstGeom>
        </p:spPr>
      </p:pic>
      <p:pic>
        <p:nvPicPr>
          <p:cNvPr id="4" name="Picture 3"/>
          <p:cNvPicPr>
            <a:picLocks noChangeAspect="1"/>
          </p:cNvPicPr>
          <p:nvPr/>
        </p:nvPicPr>
        <p:blipFill>
          <a:blip r:embed="rId3"/>
          <a:stretch>
            <a:fillRect/>
          </a:stretch>
        </p:blipFill>
        <p:spPr>
          <a:xfrm>
            <a:off x="3222488" y="4770466"/>
            <a:ext cx="2377646" cy="1920406"/>
          </a:xfrm>
          <a:prstGeom prst="rect">
            <a:avLst/>
          </a:prstGeom>
        </p:spPr>
      </p:pic>
      <p:pic>
        <p:nvPicPr>
          <p:cNvPr id="5" name="Picture 4"/>
          <p:cNvPicPr>
            <a:picLocks noChangeAspect="1"/>
          </p:cNvPicPr>
          <p:nvPr/>
        </p:nvPicPr>
        <p:blipFill>
          <a:blip r:embed="rId4"/>
          <a:stretch>
            <a:fillRect/>
          </a:stretch>
        </p:blipFill>
        <p:spPr>
          <a:xfrm>
            <a:off x="29636" y="0"/>
            <a:ext cx="1853345" cy="2481287"/>
          </a:xfrm>
          <a:prstGeom prst="rect">
            <a:avLst/>
          </a:prstGeom>
        </p:spPr>
      </p:pic>
    </p:spTree>
    <p:extLst>
      <p:ext uri="{BB962C8B-B14F-4D97-AF65-F5344CB8AC3E}">
        <p14:creationId xmlns:p14="http://schemas.microsoft.com/office/powerpoint/2010/main" val="1193546147"/>
      </p:ext>
    </p:extLst>
  </p:cSld>
  <p:clrMapOvr>
    <a:masterClrMapping/>
  </p:clrMapOvr>
  <p:transition spd="med">
    <p:randomBar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3988" y="260648"/>
            <a:ext cx="6326187" cy="5865515"/>
          </a:xfrm>
        </p:spPr>
        <p:txBody>
          <a:bodyPr/>
          <a:lstStyle/>
          <a:p>
            <a:pPr marL="0" indent="0">
              <a:buNone/>
            </a:pPr>
            <a:endParaRPr lang="en-US" dirty="0" smtClean="0"/>
          </a:p>
          <a:p>
            <a:r>
              <a:rPr lang="en-US" dirty="0"/>
              <a:t> Because phototherapy may require 6–12 </a:t>
            </a:r>
            <a:r>
              <a:rPr lang="en-US" dirty="0" err="1"/>
              <a:t>hr</a:t>
            </a:r>
            <a:r>
              <a:rPr lang="en-US" dirty="0"/>
              <a:t> to have a measurable effect,</a:t>
            </a:r>
          </a:p>
          <a:p>
            <a:r>
              <a:rPr lang="en-US" dirty="0"/>
              <a:t> it must be started at bilirubin levels below those indicated for exchange transfusion.</a:t>
            </a:r>
          </a:p>
          <a:p>
            <a:r>
              <a:rPr lang="en-US" dirty="0"/>
              <a:t>In term infants, phototherapy is begun when indirect bilirubin levels are between 16 and 18 mg/</a:t>
            </a:r>
            <a:r>
              <a:rPr lang="en-US" dirty="0" err="1"/>
              <a:t>dL</a:t>
            </a:r>
            <a:r>
              <a:rPr lang="en-US" dirty="0"/>
              <a:t>.</a:t>
            </a:r>
          </a:p>
          <a:p>
            <a:r>
              <a:rPr lang="en-US" dirty="0"/>
              <a:t> Phototherapy is initiated in premature infants when bilirubin is at lower </a:t>
            </a:r>
            <a:r>
              <a:rPr lang="en-US" dirty="0" smtClean="0"/>
              <a:t>levels</a:t>
            </a:r>
            <a:endParaRPr lang="en-US" dirty="0"/>
          </a:p>
        </p:txBody>
      </p:sp>
    </p:spTree>
    <p:extLst>
      <p:ext uri="{BB962C8B-B14F-4D97-AF65-F5344CB8AC3E}">
        <p14:creationId xmlns:p14="http://schemas.microsoft.com/office/powerpoint/2010/main" val="182558600"/>
      </p:ext>
    </p:extLst>
  </p:cSld>
  <p:clrMapOvr>
    <a:masterClrMapping/>
  </p:clrMapOvr>
  <p:transition spd="med">
    <p:randomBa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3465942"/>
              </p:ext>
            </p:extLst>
          </p:nvPr>
        </p:nvGraphicFramePr>
        <p:xfrm>
          <a:off x="705053" y="2420888"/>
          <a:ext cx="7827387" cy="3311394"/>
        </p:xfrm>
        <a:graphic>
          <a:graphicData uri="http://schemas.openxmlformats.org/drawingml/2006/table">
            <a:tbl>
              <a:tblPr>
                <a:tableStyleId>{AF606853-7671-496A-8E4F-DF71F8EC918B}</a:tableStyleId>
              </a:tblPr>
              <a:tblGrid>
                <a:gridCol w="2609129"/>
                <a:gridCol w="2609129"/>
                <a:gridCol w="2609129"/>
              </a:tblGrid>
              <a:tr h="551899">
                <a:tc>
                  <a:txBody>
                    <a:bodyPr/>
                    <a:lstStyle/>
                    <a:p>
                      <a:pPr algn="ctr"/>
                      <a:r>
                        <a:rPr lang="en-GB" sz="2000" b="1" dirty="0">
                          <a:effectLst>
                            <a:outerShdw blurRad="38100" dist="38100" dir="2700000" algn="tl">
                              <a:srgbClr val="000000">
                                <a:alpha val="43137"/>
                              </a:srgbClr>
                            </a:outerShdw>
                          </a:effectLst>
                        </a:rPr>
                        <a:t>BIRTHWEIGHT (g)</a:t>
                      </a:r>
                    </a:p>
                  </a:txBody>
                  <a:tcPr marL="19050" marR="19050" marT="19050" marB="1905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a:r>
                        <a:rPr lang="en-GB" sz="2000" b="1" dirty="0">
                          <a:effectLst>
                            <a:outerShdw blurRad="38100" dist="38100" dir="2700000" algn="tl">
                              <a:srgbClr val="000000">
                                <a:alpha val="43137"/>
                              </a:srgbClr>
                            </a:outerShdw>
                          </a:effectLst>
                        </a:rPr>
                        <a:t>UNCOMPLICATED</a:t>
                      </a:r>
                    </a:p>
                  </a:txBody>
                  <a:tcPr marL="19050" marR="19050" marT="19050" marB="1905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a:r>
                        <a:rPr lang="en-GB" sz="2000" b="1" dirty="0">
                          <a:effectLst>
                            <a:outerShdw blurRad="38100" dist="38100" dir="2700000" algn="tl">
                              <a:srgbClr val="000000">
                                <a:alpha val="43137"/>
                              </a:srgbClr>
                            </a:outerShdw>
                          </a:effectLst>
                        </a:rPr>
                        <a:t>COMPLICATED</a:t>
                      </a:r>
                      <a:r>
                        <a:rPr lang="en-GB" sz="2000" b="1" baseline="30000" dirty="0">
                          <a:effectLst>
                            <a:outerShdw blurRad="38100" dist="38100" dir="2700000" algn="tl">
                              <a:srgbClr val="000000">
                                <a:alpha val="43137"/>
                              </a:srgbClr>
                            </a:outerShdw>
                          </a:effectLst>
                        </a:rPr>
                        <a:t>[*]</a:t>
                      </a:r>
                      <a:endParaRPr lang="en-GB" sz="2000" b="1" dirty="0">
                        <a:effectLst>
                          <a:outerShdw blurRad="38100" dist="38100" dir="2700000" algn="tl">
                            <a:srgbClr val="000000">
                              <a:alpha val="43137"/>
                            </a:srgbClr>
                          </a:outerShdw>
                        </a:effectLst>
                      </a:endParaRPr>
                    </a:p>
                  </a:txBody>
                  <a:tcPr marL="19050" marR="19050" marT="19050" marB="1905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551899">
                <a:tc>
                  <a:txBody>
                    <a:bodyPr/>
                    <a:lstStyle/>
                    <a:p>
                      <a:pPr algn="l"/>
                      <a:r>
                        <a:rPr lang="ar-IQ" sz="2400" dirty="0">
                          <a:effectLst/>
                        </a:rPr>
                        <a:t>&lt;1,000</a:t>
                      </a:r>
                      <a:endParaRPr lang="ar-IQ" sz="2400" b="1" dirty="0">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l"/>
                      <a:r>
                        <a:rPr lang="ar-IQ" sz="2400">
                          <a:effectLst/>
                        </a:rPr>
                        <a:t>12–13</a:t>
                      </a:r>
                      <a:endParaRPr lang="ar-IQ" sz="2400" b="1">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l"/>
                      <a:r>
                        <a:rPr lang="ar-IQ" sz="2400">
                          <a:effectLst/>
                        </a:rPr>
                        <a:t>10–12</a:t>
                      </a:r>
                      <a:endParaRPr lang="ar-IQ" sz="2400" b="1">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551899">
                <a:tc>
                  <a:txBody>
                    <a:bodyPr/>
                    <a:lstStyle/>
                    <a:p>
                      <a:pPr algn="l"/>
                      <a:r>
                        <a:rPr lang="ar-IQ" sz="2400">
                          <a:effectLst/>
                        </a:rPr>
                        <a:t>1,000–1,250</a:t>
                      </a:r>
                      <a:endParaRPr lang="ar-IQ" sz="2400" b="1">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l"/>
                      <a:r>
                        <a:rPr lang="ar-IQ" sz="2400">
                          <a:effectLst/>
                        </a:rPr>
                        <a:t>12–14</a:t>
                      </a:r>
                      <a:endParaRPr lang="ar-IQ" sz="2400" b="1">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l"/>
                      <a:r>
                        <a:rPr lang="ar-IQ" sz="2400">
                          <a:effectLst/>
                        </a:rPr>
                        <a:t>10–12</a:t>
                      </a:r>
                      <a:endParaRPr lang="ar-IQ" sz="2400" b="1">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551899">
                <a:tc>
                  <a:txBody>
                    <a:bodyPr/>
                    <a:lstStyle/>
                    <a:p>
                      <a:pPr algn="l"/>
                      <a:r>
                        <a:rPr lang="ar-IQ" sz="2400">
                          <a:effectLst/>
                        </a:rPr>
                        <a:t>1,251–1,499</a:t>
                      </a:r>
                      <a:endParaRPr lang="ar-IQ" sz="2400" b="1">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l"/>
                      <a:r>
                        <a:rPr lang="ar-IQ" sz="2400">
                          <a:effectLst/>
                        </a:rPr>
                        <a:t>14–16</a:t>
                      </a:r>
                      <a:endParaRPr lang="ar-IQ" sz="2400" b="1">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l"/>
                      <a:r>
                        <a:rPr lang="ar-IQ" sz="2400" dirty="0">
                          <a:effectLst/>
                        </a:rPr>
                        <a:t>12–14</a:t>
                      </a:r>
                      <a:endParaRPr lang="ar-IQ" sz="2400" b="1" dirty="0">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551899">
                <a:tc>
                  <a:txBody>
                    <a:bodyPr/>
                    <a:lstStyle/>
                    <a:p>
                      <a:pPr algn="l"/>
                      <a:r>
                        <a:rPr lang="ar-IQ" sz="2400">
                          <a:effectLst/>
                        </a:rPr>
                        <a:t>1,500–1,999</a:t>
                      </a:r>
                      <a:endParaRPr lang="ar-IQ" sz="2400" b="1">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l"/>
                      <a:r>
                        <a:rPr lang="ar-IQ" sz="2400">
                          <a:effectLst/>
                        </a:rPr>
                        <a:t>16–20</a:t>
                      </a:r>
                      <a:endParaRPr lang="ar-IQ" sz="2400" b="1">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l"/>
                      <a:r>
                        <a:rPr lang="ar-IQ" sz="2400">
                          <a:effectLst/>
                        </a:rPr>
                        <a:t>15–17</a:t>
                      </a:r>
                      <a:endParaRPr lang="ar-IQ" sz="2400" b="1">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551899">
                <a:tc>
                  <a:txBody>
                    <a:bodyPr/>
                    <a:lstStyle/>
                    <a:p>
                      <a:pPr algn="l"/>
                      <a:r>
                        <a:rPr lang="ar-IQ" sz="2400">
                          <a:effectLst/>
                        </a:rPr>
                        <a:t>2,000–2,500</a:t>
                      </a:r>
                      <a:endParaRPr lang="ar-IQ" sz="2400" b="1">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l"/>
                      <a:r>
                        <a:rPr lang="ar-IQ" sz="2400">
                          <a:effectLst/>
                        </a:rPr>
                        <a:t>20–22</a:t>
                      </a:r>
                      <a:endParaRPr lang="ar-IQ" sz="2400" b="1">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l"/>
                      <a:r>
                        <a:rPr lang="ar-IQ" sz="2400" dirty="0">
                          <a:effectLst/>
                        </a:rPr>
                        <a:t>18–20</a:t>
                      </a:r>
                      <a:endParaRPr lang="ar-IQ" sz="2400" b="1" dirty="0">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192788" y="834579"/>
            <a:ext cx="69796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pPr>
            <a:r>
              <a:rPr kumimoji="0" lang="ar-IQ"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Suggested Maximal Indirect Serum Bilirubin Concentrations (mg/dL) in Preterm Infants</a:t>
            </a:r>
          </a:p>
        </p:txBody>
      </p:sp>
    </p:spTree>
    <p:extLst>
      <p:ext uri="{BB962C8B-B14F-4D97-AF65-F5344CB8AC3E}">
        <p14:creationId xmlns:p14="http://schemas.microsoft.com/office/powerpoint/2010/main" val="1249885020"/>
      </p:ext>
    </p:extLst>
  </p:cSld>
  <p:clrMapOvr>
    <a:masterClrMapping/>
  </p:clrMapOvr>
  <p:transition spd="med">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ardrop 39"/>
          <p:cNvSpPr/>
          <p:nvPr/>
        </p:nvSpPr>
        <p:spPr>
          <a:xfrm>
            <a:off x="4000500" y="4357688"/>
            <a:ext cx="214313" cy="571500"/>
          </a:xfrm>
          <a:prstGeom prst="teardrop">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39" name="TextBox 3"/>
          <p:cNvSpPr txBox="1">
            <a:spLocks noChangeArrowheads="1"/>
          </p:cNvSpPr>
          <p:nvPr/>
        </p:nvSpPr>
        <p:spPr bwMode="auto">
          <a:xfrm>
            <a:off x="3786188" y="0"/>
            <a:ext cx="454025" cy="369888"/>
          </a:xfrm>
          <a:prstGeom prst="rect">
            <a:avLst/>
          </a:prstGeom>
          <a:noFill/>
          <a:ln w="9525">
            <a:noFill/>
            <a:miter lim="800000"/>
            <a:headEnd/>
            <a:tailEnd/>
          </a:ln>
        </p:spPr>
        <p:txBody>
          <a:bodyPr wrap="none">
            <a:spAutoFit/>
          </a:bodyPr>
          <a:lstStyle/>
          <a:p>
            <a:r>
              <a:rPr lang="en-US"/>
              <a:t>HB</a:t>
            </a:r>
          </a:p>
        </p:txBody>
      </p:sp>
      <p:cxnSp>
        <p:nvCxnSpPr>
          <p:cNvPr id="6" name="Straight Arrow Connector 5"/>
          <p:cNvCxnSpPr/>
          <p:nvPr/>
        </p:nvCxnSpPr>
        <p:spPr>
          <a:xfrm rot="5400000">
            <a:off x="4399756" y="1243807"/>
            <a:ext cx="642937" cy="12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ight Brace 6"/>
          <p:cNvSpPr/>
          <p:nvPr/>
        </p:nvSpPr>
        <p:spPr>
          <a:xfrm rot="16200000">
            <a:off x="3821906" y="-107156"/>
            <a:ext cx="500063" cy="1285875"/>
          </a:xfrm>
          <a:prstGeom prst="rightBrace">
            <a:avLst>
              <a:gd name="adj1" fmla="val 3450"/>
              <a:gd name="adj2" fmla="val 45975"/>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342" name="TextBox 7"/>
          <p:cNvSpPr txBox="1">
            <a:spLocks noChangeArrowheads="1"/>
          </p:cNvSpPr>
          <p:nvPr/>
        </p:nvSpPr>
        <p:spPr bwMode="auto">
          <a:xfrm>
            <a:off x="3092450" y="701675"/>
            <a:ext cx="765175" cy="369888"/>
          </a:xfrm>
          <a:prstGeom prst="rect">
            <a:avLst/>
          </a:prstGeom>
          <a:noFill/>
          <a:ln w="9525">
            <a:noFill/>
            <a:miter lim="800000"/>
            <a:headEnd/>
            <a:tailEnd/>
          </a:ln>
        </p:spPr>
        <p:txBody>
          <a:bodyPr wrap="none">
            <a:spAutoFit/>
          </a:bodyPr>
          <a:lstStyle/>
          <a:p>
            <a:r>
              <a:rPr lang="en-US"/>
              <a:t>globin</a:t>
            </a:r>
          </a:p>
        </p:txBody>
      </p:sp>
      <p:sp>
        <p:nvSpPr>
          <p:cNvPr id="14343" name="TextBox 8"/>
          <p:cNvSpPr txBox="1">
            <a:spLocks noChangeArrowheads="1"/>
          </p:cNvSpPr>
          <p:nvPr/>
        </p:nvSpPr>
        <p:spPr bwMode="auto">
          <a:xfrm>
            <a:off x="4357688" y="642938"/>
            <a:ext cx="1643062" cy="369887"/>
          </a:xfrm>
          <a:prstGeom prst="rect">
            <a:avLst/>
          </a:prstGeom>
          <a:noFill/>
          <a:ln w="9525">
            <a:noFill/>
            <a:miter lim="800000"/>
            <a:headEnd/>
            <a:tailEnd/>
          </a:ln>
        </p:spPr>
        <p:txBody>
          <a:bodyPr>
            <a:spAutoFit/>
          </a:bodyPr>
          <a:lstStyle/>
          <a:p>
            <a:r>
              <a:rPr lang="en-US"/>
              <a:t>heme</a:t>
            </a:r>
          </a:p>
        </p:txBody>
      </p:sp>
      <p:sp>
        <p:nvSpPr>
          <p:cNvPr id="14344" name="TextBox 9"/>
          <p:cNvSpPr txBox="1">
            <a:spLocks noChangeArrowheads="1"/>
          </p:cNvSpPr>
          <p:nvPr/>
        </p:nvSpPr>
        <p:spPr bwMode="auto">
          <a:xfrm>
            <a:off x="4286250" y="1500188"/>
            <a:ext cx="1055688" cy="369887"/>
          </a:xfrm>
          <a:prstGeom prst="rect">
            <a:avLst/>
          </a:prstGeom>
          <a:noFill/>
          <a:ln w="9525">
            <a:noFill/>
            <a:miter lim="800000"/>
            <a:headEnd/>
            <a:tailEnd/>
          </a:ln>
        </p:spPr>
        <p:txBody>
          <a:bodyPr wrap="none">
            <a:spAutoFit/>
          </a:bodyPr>
          <a:lstStyle/>
          <a:p>
            <a:r>
              <a:rPr lang="en-US"/>
              <a:t>biliverdin</a:t>
            </a:r>
          </a:p>
        </p:txBody>
      </p:sp>
      <p:cxnSp>
        <p:nvCxnSpPr>
          <p:cNvPr id="13" name="Curved Connector 12"/>
          <p:cNvCxnSpPr/>
          <p:nvPr/>
        </p:nvCxnSpPr>
        <p:spPr>
          <a:xfrm rot="10800000" flipV="1">
            <a:off x="4143375" y="1143000"/>
            <a:ext cx="571500" cy="142875"/>
          </a:xfrm>
          <a:prstGeom prst="curvedConnector3">
            <a:avLst>
              <a:gd name="adj1" fmla="val 43962"/>
            </a:avLst>
          </a:prstGeom>
          <a:ln>
            <a:tailEnd type="arrow"/>
          </a:ln>
        </p:spPr>
        <p:style>
          <a:lnRef idx="1">
            <a:schemeClr val="accent1"/>
          </a:lnRef>
          <a:fillRef idx="0">
            <a:schemeClr val="accent1"/>
          </a:fillRef>
          <a:effectRef idx="0">
            <a:schemeClr val="accent1"/>
          </a:effectRef>
          <a:fontRef idx="minor">
            <a:schemeClr val="tx1"/>
          </a:fontRef>
        </p:style>
      </p:cxnSp>
      <p:sp>
        <p:nvSpPr>
          <p:cNvPr id="14346" name="TextBox 14"/>
          <p:cNvSpPr txBox="1">
            <a:spLocks noChangeArrowheads="1"/>
          </p:cNvSpPr>
          <p:nvPr/>
        </p:nvSpPr>
        <p:spPr bwMode="auto">
          <a:xfrm>
            <a:off x="3714750" y="1214438"/>
            <a:ext cx="557213" cy="369887"/>
          </a:xfrm>
          <a:prstGeom prst="rect">
            <a:avLst/>
          </a:prstGeom>
          <a:noFill/>
          <a:ln w="9525">
            <a:noFill/>
            <a:miter lim="800000"/>
            <a:headEnd/>
            <a:tailEnd/>
          </a:ln>
        </p:spPr>
        <p:txBody>
          <a:bodyPr wrap="none">
            <a:spAutoFit/>
          </a:bodyPr>
          <a:lstStyle/>
          <a:p>
            <a:r>
              <a:rPr lang="en-US"/>
              <a:t>iron</a:t>
            </a:r>
          </a:p>
        </p:txBody>
      </p:sp>
      <p:cxnSp>
        <p:nvCxnSpPr>
          <p:cNvPr id="17" name="Straight Arrow Connector 16"/>
          <p:cNvCxnSpPr>
            <a:stCxn id="14344" idx="2"/>
          </p:cNvCxnSpPr>
          <p:nvPr/>
        </p:nvCxnSpPr>
        <p:spPr>
          <a:xfrm rot="5400000">
            <a:off x="4521201" y="2135187"/>
            <a:ext cx="558800" cy="28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48" name="TextBox 17"/>
          <p:cNvSpPr txBox="1">
            <a:spLocks noChangeArrowheads="1"/>
          </p:cNvSpPr>
          <p:nvPr/>
        </p:nvSpPr>
        <p:spPr bwMode="auto">
          <a:xfrm>
            <a:off x="4000500" y="2286000"/>
            <a:ext cx="2327275" cy="369888"/>
          </a:xfrm>
          <a:prstGeom prst="rect">
            <a:avLst/>
          </a:prstGeom>
          <a:noFill/>
          <a:ln w="9525">
            <a:noFill/>
            <a:miter lim="800000"/>
            <a:headEnd/>
            <a:tailEnd/>
          </a:ln>
        </p:spPr>
        <p:txBody>
          <a:bodyPr wrap="none">
            <a:spAutoFit/>
          </a:bodyPr>
          <a:lstStyle/>
          <a:p>
            <a:r>
              <a:rPr lang="en-US"/>
              <a:t>Unconjugated bilirubin</a:t>
            </a:r>
          </a:p>
        </p:txBody>
      </p:sp>
      <p:cxnSp>
        <p:nvCxnSpPr>
          <p:cNvPr id="20" name="Straight Arrow Connector 19"/>
          <p:cNvCxnSpPr/>
          <p:nvPr/>
        </p:nvCxnSpPr>
        <p:spPr>
          <a:xfrm rot="5400000">
            <a:off x="4037013" y="3178175"/>
            <a:ext cx="1214437" cy="144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Plus 20"/>
          <p:cNvSpPr/>
          <p:nvPr/>
        </p:nvSpPr>
        <p:spPr>
          <a:xfrm>
            <a:off x="4214813" y="2786063"/>
            <a:ext cx="285750" cy="2857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51" name="TextBox 21"/>
          <p:cNvSpPr txBox="1">
            <a:spLocks noChangeArrowheads="1"/>
          </p:cNvSpPr>
          <p:nvPr/>
        </p:nvSpPr>
        <p:spPr bwMode="auto">
          <a:xfrm flipH="1">
            <a:off x="3357563" y="2714625"/>
            <a:ext cx="1000125" cy="369888"/>
          </a:xfrm>
          <a:prstGeom prst="rect">
            <a:avLst/>
          </a:prstGeom>
          <a:noFill/>
          <a:ln w="9525">
            <a:noFill/>
            <a:miter lim="800000"/>
            <a:headEnd/>
            <a:tailEnd/>
          </a:ln>
        </p:spPr>
        <p:txBody>
          <a:bodyPr>
            <a:spAutoFit/>
          </a:bodyPr>
          <a:lstStyle/>
          <a:p>
            <a:r>
              <a:rPr lang="en-US"/>
              <a:t>albumin</a:t>
            </a:r>
          </a:p>
        </p:txBody>
      </p:sp>
      <p:sp>
        <p:nvSpPr>
          <p:cNvPr id="24" name="Right Triangle 23"/>
          <p:cNvSpPr/>
          <p:nvPr/>
        </p:nvSpPr>
        <p:spPr>
          <a:xfrm rot="8160557">
            <a:off x="3373438" y="3681413"/>
            <a:ext cx="2074862" cy="1295400"/>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53" name="TextBox 24"/>
          <p:cNvSpPr txBox="1">
            <a:spLocks noChangeArrowheads="1"/>
          </p:cNvSpPr>
          <p:nvPr/>
        </p:nvSpPr>
        <p:spPr bwMode="auto">
          <a:xfrm>
            <a:off x="2000250" y="3214688"/>
            <a:ext cx="1800225" cy="369887"/>
          </a:xfrm>
          <a:prstGeom prst="rect">
            <a:avLst/>
          </a:prstGeom>
          <a:noFill/>
          <a:ln w="9525">
            <a:noFill/>
            <a:miter lim="800000"/>
            <a:headEnd/>
            <a:tailEnd/>
          </a:ln>
        </p:spPr>
        <p:txBody>
          <a:bodyPr wrap="none">
            <a:spAutoFit/>
          </a:bodyPr>
          <a:lstStyle/>
          <a:p>
            <a:r>
              <a:rPr lang="en-US"/>
              <a:t>2 Glocoronic acid</a:t>
            </a:r>
          </a:p>
        </p:txBody>
      </p:sp>
      <p:cxnSp>
        <p:nvCxnSpPr>
          <p:cNvPr id="27" name="Curved Connector 26"/>
          <p:cNvCxnSpPr/>
          <p:nvPr/>
        </p:nvCxnSpPr>
        <p:spPr>
          <a:xfrm>
            <a:off x="3714750" y="3500438"/>
            <a:ext cx="642938" cy="285750"/>
          </a:xfrm>
          <a:prstGeom prst="curvedConnector3">
            <a:avLst>
              <a:gd name="adj1" fmla="val 61851"/>
            </a:avLst>
          </a:prstGeom>
          <a:ln>
            <a:tailEnd type="arrow"/>
          </a:ln>
        </p:spPr>
        <p:style>
          <a:lnRef idx="1">
            <a:schemeClr val="accent1"/>
          </a:lnRef>
          <a:fillRef idx="0">
            <a:schemeClr val="accent1"/>
          </a:fillRef>
          <a:effectRef idx="0">
            <a:schemeClr val="accent1"/>
          </a:effectRef>
          <a:fontRef idx="minor">
            <a:schemeClr val="tx1"/>
          </a:fontRef>
        </p:style>
      </p:cxnSp>
      <p:sp>
        <p:nvSpPr>
          <p:cNvPr id="14355" name="TextBox 35"/>
          <p:cNvSpPr txBox="1">
            <a:spLocks noChangeArrowheads="1"/>
          </p:cNvSpPr>
          <p:nvPr/>
        </p:nvSpPr>
        <p:spPr bwMode="auto">
          <a:xfrm>
            <a:off x="4214813" y="3357563"/>
            <a:ext cx="850900" cy="369887"/>
          </a:xfrm>
          <a:prstGeom prst="rect">
            <a:avLst/>
          </a:prstGeom>
          <a:noFill/>
          <a:ln w="9525">
            <a:noFill/>
            <a:miter lim="800000"/>
            <a:headEnd/>
            <a:tailEnd/>
          </a:ln>
        </p:spPr>
        <p:txBody>
          <a:bodyPr wrap="none">
            <a:spAutoFit/>
          </a:bodyPr>
          <a:lstStyle/>
          <a:p>
            <a:r>
              <a:rPr lang="en-US"/>
              <a:t>UDPGT</a:t>
            </a:r>
          </a:p>
        </p:txBody>
      </p:sp>
      <p:sp>
        <p:nvSpPr>
          <p:cNvPr id="14356" name="TextBox 38"/>
          <p:cNvSpPr txBox="1">
            <a:spLocks noChangeArrowheads="1"/>
          </p:cNvSpPr>
          <p:nvPr/>
        </p:nvSpPr>
        <p:spPr bwMode="auto">
          <a:xfrm>
            <a:off x="3795713" y="3998913"/>
            <a:ext cx="2305050" cy="369887"/>
          </a:xfrm>
          <a:prstGeom prst="rect">
            <a:avLst/>
          </a:prstGeom>
          <a:noFill/>
          <a:ln w="9525">
            <a:noFill/>
            <a:miter lim="800000"/>
            <a:headEnd/>
            <a:tailEnd/>
          </a:ln>
        </p:spPr>
        <p:txBody>
          <a:bodyPr wrap="none">
            <a:spAutoFit/>
          </a:bodyPr>
          <a:lstStyle/>
          <a:p>
            <a:r>
              <a:rPr lang="en-US"/>
              <a:t>Bilirubin diglocoronide</a:t>
            </a:r>
          </a:p>
        </p:txBody>
      </p:sp>
      <p:sp>
        <p:nvSpPr>
          <p:cNvPr id="41" name="Can 40"/>
          <p:cNvSpPr/>
          <p:nvPr/>
        </p:nvSpPr>
        <p:spPr>
          <a:xfrm rot="16200000">
            <a:off x="4214812" y="2500313"/>
            <a:ext cx="785813" cy="5500688"/>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5" name="Straight Arrow Connector 44"/>
          <p:cNvCxnSpPr/>
          <p:nvPr/>
        </p:nvCxnSpPr>
        <p:spPr>
          <a:xfrm rot="5400000">
            <a:off x="3785394" y="4715669"/>
            <a:ext cx="71437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59" name="TextBox 45"/>
          <p:cNvSpPr txBox="1">
            <a:spLocks noChangeArrowheads="1"/>
          </p:cNvSpPr>
          <p:nvPr/>
        </p:nvSpPr>
        <p:spPr bwMode="auto">
          <a:xfrm>
            <a:off x="3500438" y="5000625"/>
            <a:ext cx="1373187" cy="369888"/>
          </a:xfrm>
          <a:prstGeom prst="rect">
            <a:avLst/>
          </a:prstGeom>
          <a:noFill/>
          <a:ln w="9525">
            <a:noFill/>
            <a:miter lim="800000"/>
            <a:headEnd/>
            <a:tailEnd/>
          </a:ln>
        </p:spPr>
        <p:txBody>
          <a:bodyPr wrap="none">
            <a:spAutoFit/>
          </a:bodyPr>
          <a:lstStyle/>
          <a:p>
            <a:r>
              <a:rPr lang="en-US"/>
              <a:t>urobilinogen</a:t>
            </a:r>
          </a:p>
        </p:txBody>
      </p:sp>
      <p:sp>
        <p:nvSpPr>
          <p:cNvPr id="47" name="Right Brace 46"/>
          <p:cNvSpPr/>
          <p:nvPr/>
        </p:nvSpPr>
        <p:spPr>
          <a:xfrm rot="16200000">
            <a:off x="3929062" y="3429001"/>
            <a:ext cx="714375" cy="4286250"/>
          </a:xfrm>
          <a:prstGeom prst="rightBrace">
            <a:avLst>
              <a:gd name="adj1" fmla="val 10667"/>
              <a:gd name="adj2" fmla="val 46952"/>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361" name="TextBox 47"/>
          <p:cNvSpPr txBox="1">
            <a:spLocks noChangeArrowheads="1"/>
          </p:cNvSpPr>
          <p:nvPr/>
        </p:nvSpPr>
        <p:spPr bwMode="auto">
          <a:xfrm>
            <a:off x="1643063" y="5929313"/>
            <a:ext cx="1158875" cy="369887"/>
          </a:xfrm>
          <a:prstGeom prst="rect">
            <a:avLst/>
          </a:prstGeom>
          <a:noFill/>
          <a:ln w="9525">
            <a:noFill/>
            <a:miter lim="800000"/>
            <a:headEnd/>
            <a:tailEnd/>
          </a:ln>
        </p:spPr>
        <p:txBody>
          <a:bodyPr wrap="none">
            <a:spAutoFit/>
          </a:bodyPr>
          <a:lstStyle/>
          <a:p>
            <a:r>
              <a:rPr lang="en-US"/>
              <a:t>stercobilin</a:t>
            </a:r>
          </a:p>
        </p:txBody>
      </p:sp>
      <p:sp>
        <p:nvSpPr>
          <p:cNvPr id="14362" name="TextBox 48"/>
          <p:cNvSpPr txBox="1">
            <a:spLocks noChangeArrowheads="1"/>
          </p:cNvSpPr>
          <p:nvPr/>
        </p:nvSpPr>
        <p:spPr bwMode="auto">
          <a:xfrm>
            <a:off x="5357813" y="5786438"/>
            <a:ext cx="2500312" cy="369887"/>
          </a:xfrm>
          <a:prstGeom prst="rect">
            <a:avLst/>
          </a:prstGeom>
          <a:noFill/>
          <a:ln w="9525">
            <a:noFill/>
            <a:miter lim="800000"/>
            <a:headEnd/>
            <a:tailEnd/>
          </a:ln>
        </p:spPr>
        <p:txBody>
          <a:bodyPr>
            <a:spAutoFit/>
          </a:bodyPr>
          <a:lstStyle/>
          <a:p>
            <a:r>
              <a:rPr lang="en-US" dirty="0"/>
              <a:t>Reabsorbed to blood</a:t>
            </a:r>
          </a:p>
        </p:txBody>
      </p:sp>
      <p:cxnSp>
        <p:nvCxnSpPr>
          <p:cNvPr id="56" name="Straight Connector 55"/>
          <p:cNvCxnSpPr/>
          <p:nvPr/>
        </p:nvCxnSpPr>
        <p:spPr>
          <a:xfrm rot="5400000">
            <a:off x="3821906" y="5679282"/>
            <a:ext cx="642937" cy="0"/>
          </a:xfrm>
          <a:prstGeom prst="line">
            <a:avLst/>
          </a:prstGeom>
        </p:spPr>
        <p:style>
          <a:lnRef idx="1">
            <a:schemeClr val="accent1"/>
          </a:lnRef>
          <a:fillRef idx="0">
            <a:schemeClr val="accent1"/>
          </a:fillRef>
          <a:effectRef idx="0">
            <a:schemeClr val="accent1"/>
          </a:effectRef>
          <a:fontRef idx="minor">
            <a:schemeClr val="tx1"/>
          </a:fontRef>
        </p:style>
      </p:cxnSp>
      <p:sp>
        <p:nvSpPr>
          <p:cNvPr id="14364" name="TextBox 57"/>
          <p:cNvSpPr txBox="1">
            <a:spLocks noChangeArrowheads="1"/>
          </p:cNvSpPr>
          <p:nvPr/>
        </p:nvSpPr>
        <p:spPr bwMode="auto">
          <a:xfrm>
            <a:off x="3357563" y="5934075"/>
            <a:ext cx="1643062" cy="923925"/>
          </a:xfrm>
          <a:prstGeom prst="rect">
            <a:avLst/>
          </a:prstGeom>
          <a:noFill/>
          <a:ln w="9525">
            <a:noFill/>
            <a:miter lim="800000"/>
            <a:headEnd/>
            <a:tailEnd/>
          </a:ln>
        </p:spPr>
        <p:txBody>
          <a:bodyPr>
            <a:spAutoFit/>
          </a:bodyPr>
          <a:lstStyle/>
          <a:p>
            <a:r>
              <a:rPr lang="en-US" dirty="0"/>
              <a:t>Absorbed back to liver by</a:t>
            </a:r>
          </a:p>
          <a:p>
            <a:r>
              <a:rPr lang="en-US" dirty="0"/>
              <a:t>E.H circulation</a:t>
            </a:r>
          </a:p>
        </p:txBody>
      </p:sp>
      <p:sp>
        <p:nvSpPr>
          <p:cNvPr id="2" name="Action Button: Return 1">
            <a:hlinkClick r:id="rId3" action="ppaction://hlinksldjump" highlightClick="1"/>
          </p:cNvPr>
          <p:cNvSpPr/>
          <p:nvPr/>
        </p:nvSpPr>
        <p:spPr>
          <a:xfrm>
            <a:off x="8215338" y="5857892"/>
            <a:ext cx="714380" cy="714380"/>
          </a:xfrm>
          <a:prstGeom prst="actionButtonReturn">
            <a:avLst/>
          </a:prstGeom>
          <a:effectLst>
            <a:outerShdw blurRad="50800" dist="38100" dir="2700000" algn="tl" rotWithShape="0">
              <a:prstClr val="black">
                <a:alpha val="40000"/>
              </a:prst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med">
    <p:randomBar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r>
              <a:rPr lang="en-US" dirty="0"/>
              <a:t>Phototherapy is usually started at 50–70% of the maximal indirect level</a:t>
            </a:r>
            <a:r>
              <a:rPr lang="en-US" dirty="0" smtClean="0"/>
              <a:t>.</a:t>
            </a:r>
          </a:p>
          <a:p>
            <a:r>
              <a:rPr lang="en-US" dirty="0" smtClean="0"/>
              <a:t> </a:t>
            </a:r>
            <a:r>
              <a:rPr lang="en-US" dirty="0"/>
              <a:t>If values greatly exceed this level, if phototherapy is unsuccessful in reducing the maximal bilirubin level, or if signs of kernicterus are evident, exchange transfusion is indicated.</a:t>
            </a:r>
          </a:p>
          <a:p>
            <a:endParaRPr lang="ar-IQ" dirty="0"/>
          </a:p>
        </p:txBody>
      </p:sp>
    </p:spTree>
    <p:extLst>
      <p:ext uri="{BB962C8B-B14F-4D97-AF65-F5344CB8AC3E}">
        <p14:creationId xmlns:p14="http://schemas.microsoft.com/office/powerpoint/2010/main" val="2408923596"/>
      </p:ext>
    </p:extLst>
  </p:cSld>
  <p:clrMapOvr>
    <a:masterClrMapping/>
  </p:clrMapOvr>
  <p:transition spd="med">
    <p:randomBar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3988" y="260648"/>
            <a:ext cx="6326187" cy="5865515"/>
          </a:xfrm>
        </p:spPr>
        <p:txBody>
          <a:bodyPr/>
          <a:lstStyle/>
          <a:p>
            <a:r>
              <a:rPr lang="en-US" dirty="0" smtClean="0"/>
              <a:t>Serum </a:t>
            </a:r>
            <a:r>
              <a:rPr lang="en-US" dirty="0"/>
              <a:t>bilirubin levels and hematocrit should be monitored every 4–8 </a:t>
            </a:r>
            <a:r>
              <a:rPr lang="en-US" dirty="0" err="1"/>
              <a:t>hr</a:t>
            </a:r>
            <a:r>
              <a:rPr lang="en-US" dirty="0"/>
              <a:t> in infants with hemolytic disease or those with bilirubin levels near toxic range for the individual infant. </a:t>
            </a:r>
            <a:endParaRPr lang="en-US" dirty="0" smtClean="0"/>
          </a:p>
          <a:p>
            <a:r>
              <a:rPr lang="en-US" dirty="0" smtClean="0"/>
              <a:t>Others</a:t>
            </a:r>
            <a:r>
              <a:rPr lang="en-US" dirty="0"/>
              <a:t>, particularly older infants, may be monitored less frequently</a:t>
            </a:r>
            <a:r>
              <a:rPr lang="en-US" dirty="0" smtClean="0"/>
              <a:t>.</a:t>
            </a:r>
          </a:p>
          <a:p>
            <a:r>
              <a:rPr lang="en-US" dirty="0" smtClean="0"/>
              <a:t> </a:t>
            </a:r>
            <a:r>
              <a:rPr lang="en-US" dirty="0"/>
              <a:t>Serum bilirubin monitoring should continue for at least 24 </a:t>
            </a:r>
            <a:r>
              <a:rPr lang="en-US" dirty="0" err="1"/>
              <a:t>hr</a:t>
            </a:r>
            <a:r>
              <a:rPr lang="en-US" dirty="0"/>
              <a:t> after cessation of phototherapy in patients with hemolytic disease because unexpected rises in bilirubin may occur and require further treatment.</a:t>
            </a:r>
            <a:endParaRPr lang="ar-IQ" dirty="0"/>
          </a:p>
        </p:txBody>
      </p:sp>
    </p:spTree>
    <p:extLst>
      <p:ext uri="{BB962C8B-B14F-4D97-AF65-F5344CB8AC3E}">
        <p14:creationId xmlns:p14="http://schemas.microsoft.com/office/powerpoint/2010/main" val="830937665"/>
      </p:ext>
    </p:extLst>
  </p:cSld>
  <p:clrMapOvr>
    <a:masterClrMapping/>
  </p:clrMapOvr>
  <p:transition spd="med">
    <p:randomBar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3988" y="515813"/>
            <a:ext cx="6326187" cy="5793507"/>
          </a:xfrm>
        </p:spPr>
        <p:txBody>
          <a:bodyPr/>
          <a:lstStyle/>
          <a:p>
            <a:pPr>
              <a:buSzPct val="100000"/>
              <a:buBlip>
                <a:blip r:embed="rId3"/>
              </a:buBlip>
            </a:pPr>
            <a:r>
              <a:rPr lang="en-US" dirty="0"/>
              <a:t>Skin color cannot be relied on for evaluating the effectiveness of phototherapy; </a:t>
            </a:r>
            <a:endParaRPr lang="en-US" dirty="0" smtClean="0"/>
          </a:p>
          <a:p>
            <a:pPr marL="400050" lvl="1" indent="0">
              <a:buSzPct val="100000"/>
              <a:buNone/>
            </a:pPr>
            <a:r>
              <a:rPr lang="en-US" dirty="0" smtClean="0"/>
              <a:t>the </a:t>
            </a:r>
            <a:r>
              <a:rPr lang="en-US" dirty="0"/>
              <a:t>skin of babies exposed to light may appear to be almost without jaundice in the presence of marked </a:t>
            </a:r>
            <a:r>
              <a:rPr lang="en-US" dirty="0" err="1"/>
              <a:t>hyperbilirubinemia</a:t>
            </a:r>
            <a:r>
              <a:rPr lang="en-US" dirty="0"/>
              <a:t>. </a:t>
            </a:r>
            <a:endParaRPr lang="en-US" dirty="0" smtClean="0"/>
          </a:p>
          <a:p>
            <a:pPr>
              <a:buSzPct val="100000"/>
              <a:buBlip>
                <a:blip r:embed="rId3"/>
              </a:buBlip>
            </a:pPr>
            <a:r>
              <a:rPr lang="en-US" dirty="0" smtClean="0"/>
              <a:t>Although </a:t>
            </a:r>
            <a:r>
              <a:rPr lang="en-US" dirty="0"/>
              <a:t>not necessary for all affected infants, intravenous fluid supplementation added to oral feedings may be beneficial in dehydrated patients or those with high bilirubin levels nearing exchange transfusion.</a:t>
            </a:r>
          </a:p>
          <a:p>
            <a:pPr>
              <a:buSzPct val="100000"/>
              <a:buBlip>
                <a:blip r:embed="rId3"/>
              </a:buBlip>
            </a:pPr>
            <a:r>
              <a:rPr lang="en-US" dirty="0"/>
              <a:t>Dark skin does not reduce the efficacy of phototherapy. </a:t>
            </a:r>
            <a:endParaRPr lang="ar-IQ" dirty="0"/>
          </a:p>
          <a:p>
            <a:pPr>
              <a:buSzPct val="100000"/>
              <a:buBlip>
                <a:blip r:embed="rId3"/>
              </a:buBlip>
            </a:pPr>
            <a:endParaRPr lang="ar-IQ" dirty="0"/>
          </a:p>
        </p:txBody>
      </p:sp>
      <p:sp>
        <p:nvSpPr>
          <p:cNvPr id="6" name="TextBox 5"/>
          <p:cNvSpPr txBox="1"/>
          <p:nvPr/>
        </p:nvSpPr>
        <p:spPr>
          <a:xfrm>
            <a:off x="539552" y="332656"/>
            <a:ext cx="1598258" cy="844808"/>
          </a:xfrm>
          <a:prstGeom prst="foldedCorner">
            <a:avLst/>
          </a:prstGeom>
          <a:noFill/>
          <a:ln>
            <a:solidFill>
              <a:schemeClr val="tx1"/>
            </a:solidFill>
          </a:ln>
        </p:spPr>
        <p:txBody>
          <a:bodyPr wrap="none" rtlCol="1">
            <a:spAutoFit/>
          </a:bodyPr>
          <a:lstStyle/>
          <a:p>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NOTES</a:t>
            </a:r>
            <a:endParaRPr lang="ar-IQ"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788874686"/>
      </p:ext>
    </p:extLst>
  </p:cSld>
  <p:clrMapOvr>
    <a:masterClrMapping/>
  </p:clrMapOvr>
  <p:transition spd="med">
    <p:randomBar dir="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249358297"/>
              </p:ext>
            </p:extLst>
          </p:nvPr>
        </p:nvGraphicFramePr>
        <p:xfrm>
          <a:off x="2627784" y="116633"/>
          <a:ext cx="6264696" cy="6480716"/>
        </p:xfrm>
        <a:graphic>
          <a:graphicData uri="http://schemas.openxmlformats.org/drawingml/2006/table">
            <a:tbl>
              <a:tblPr firstRow="1" bandRow="1">
                <a:tableStyleId>{AF606853-7671-496A-8E4F-DF71F8EC918B}</a:tableStyleId>
              </a:tblPr>
              <a:tblGrid>
                <a:gridCol w="6264696"/>
              </a:tblGrid>
              <a:tr h="736445">
                <a:tc>
                  <a:txBody>
                    <a:bodyPr/>
                    <a:lstStyle/>
                    <a:p>
                      <a:pPr marL="0" indent="0" algn="ctr">
                        <a:buFont typeface="Arial" pitchFamily="34" charset="0"/>
                        <a:buNone/>
                      </a:pPr>
                      <a:r>
                        <a:rPr lang="en-US" sz="2400" dirty="0" smtClean="0">
                          <a:effectLst>
                            <a:outerShdw blurRad="38100" dist="38100" dir="2700000" algn="tl">
                              <a:srgbClr val="000000">
                                <a:alpha val="43137"/>
                              </a:srgbClr>
                            </a:outerShdw>
                          </a:effectLst>
                        </a:rPr>
                        <a:t>Complications of phototherapy </a:t>
                      </a:r>
                      <a:endParaRPr lang="en-US" sz="2400" dirty="0">
                        <a:effectLst>
                          <a:outerShdw blurRad="38100" dist="38100" dir="2700000" algn="tl">
                            <a:srgbClr val="000000">
                              <a:alpha val="43137"/>
                            </a:srgbClr>
                          </a:outerShdw>
                        </a:effectLst>
                      </a:endParaRPr>
                    </a:p>
                  </a:txBody>
                  <a:tcPr/>
                </a:tc>
              </a:tr>
              <a:tr h="589156">
                <a:tc>
                  <a:txBody>
                    <a:bodyPr/>
                    <a:lstStyle/>
                    <a:p>
                      <a:pPr marL="285750" indent="-285750">
                        <a:buFont typeface="Arial" pitchFamily="34" charset="0"/>
                        <a:buChar char="•"/>
                      </a:pPr>
                      <a:r>
                        <a:rPr lang="en-US" sz="2400" dirty="0" smtClean="0">
                          <a:effectLst>
                            <a:outerShdw blurRad="38100" dist="38100" dir="2700000" algn="tl">
                              <a:srgbClr val="000000">
                                <a:alpha val="43137"/>
                              </a:srgbClr>
                            </a:outerShdw>
                          </a:effectLst>
                        </a:rPr>
                        <a:t>increased insensible water loss</a:t>
                      </a:r>
                      <a:endParaRPr lang="en-US" sz="2400" dirty="0">
                        <a:effectLst>
                          <a:outerShdw blurRad="38100" dist="38100" dir="2700000" algn="tl">
                            <a:srgbClr val="000000">
                              <a:alpha val="43137"/>
                            </a:srgbClr>
                          </a:outerShdw>
                        </a:effectLst>
                      </a:endParaRPr>
                    </a:p>
                  </a:txBody>
                  <a:tcPr/>
                </a:tc>
              </a:tr>
              <a:tr h="589156">
                <a:tc>
                  <a:txBody>
                    <a:bodyPr/>
                    <a:lstStyle/>
                    <a:p>
                      <a:pPr marL="285750" indent="-285750">
                        <a:buFont typeface="Arial" pitchFamily="34" charset="0"/>
                        <a:buChar char="•"/>
                      </a:pPr>
                      <a:r>
                        <a:rPr lang="en-US" sz="2400" dirty="0" smtClean="0">
                          <a:effectLst>
                            <a:outerShdw blurRad="38100" dist="38100" dir="2700000" algn="tl">
                              <a:srgbClr val="000000">
                                <a:alpha val="43137"/>
                              </a:srgbClr>
                            </a:outerShdw>
                          </a:effectLst>
                        </a:rPr>
                        <a:t>diarrhea</a:t>
                      </a:r>
                      <a:endParaRPr lang="en-US" sz="2400" dirty="0">
                        <a:effectLst>
                          <a:outerShdw blurRad="38100" dist="38100" dir="2700000" algn="tl">
                            <a:srgbClr val="000000">
                              <a:alpha val="43137"/>
                            </a:srgbClr>
                          </a:outerShdw>
                        </a:effectLst>
                      </a:endParaRPr>
                    </a:p>
                  </a:txBody>
                  <a:tcPr/>
                </a:tc>
              </a:tr>
              <a:tr h="589156">
                <a:tc>
                  <a:txBody>
                    <a:bodyPr/>
                    <a:lstStyle/>
                    <a:p>
                      <a:pPr marL="285750" indent="-285750">
                        <a:buFont typeface="Arial" pitchFamily="34" charset="0"/>
                        <a:buChar char="•"/>
                      </a:pPr>
                      <a:r>
                        <a:rPr lang="en-US" sz="2400" dirty="0" smtClean="0">
                          <a:effectLst>
                            <a:outerShdw blurRad="38100" dist="38100" dir="2700000" algn="tl">
                              <a:srgbClr val="000000">
                                <a:alpha val="43137"/>
                              </a:srgbClr>
                            </a:outerShdw>
                          </a:effectLst>
                        </a:rPr>
                        <a:t>dehydration</a:t>
                      </a:r>
                      <a:endParaRPr lang="en-US" sz="2400" dirty="0">
                        <a:effectLst>
                          <a:outerShdw blurRad="38100" dist="38100" dir="2700000" algn="tl">
                            <a:srgbClr val="000000">
                              <a:alpha val="43137"/>
                            </a:srgbClr>
                          </a:outerShdw>
                        </a:effectLst>
                      </a:endParaRPr>
                    </a:p>
                  </a:txBody>
                  <a:tcPr/>
                </a:tc>
              </a:tr>
              <a:tr h="589156">
                <a:tc>
                  <a:txBody>
                    <a:bodyPr/>
                    <a:lstStyle/>
                    <a:p>
                      <a:pPr marL="285750" indent="-285750">
                        <a:buFont typeface="Arial" pitchFamily="34" charset="0"/>
                        <a:buChar char="•"/>
                      </a:pPr>
                      <a:r>
                        <a:rPr lang="en-US" sz="2400" dirty="0" smtClean="0">
                          <a:effectLst>
                            <a:outerShdw blurRad="38100" dist="38100" dir="2700000" algn="tl">
                              <a:srgbClr val="000000">
                                <a:alpha val="43137"/>
                              </a:srgbClr>
                            </a:outerShdw>
                          </a:effectLst>
                        </a:rPr>
                        <a:t>macular-</a:t>
                      </a:r>
                      <a:r>
                        <a:rPr lang="en-US" sz="2400" dirty="0" err="1" smtClean="0">
                          <a:effectLst>
                            <a:outerShdw blurRad="38100" dist="38100" dir="2700000" algn="tl">
                              <a:srgbClr val="000000">
                                <a:alpha val="43137"/>
                              </a:srgbClr>
                            </a:outerShdw>
                          </a:effectLst>
                        </a:rPr>
                        <a:t>papular</a:t>
                      </a:r>
                      <a:r>
                        <a:rPr lang="en-US" sz="2400" dirty="0" smtClean="0">
                          <a:effectLst>
                            <a:outerShdw blurRad="38100" dist="38100" dir="2700000" algn="tl">
                              <a:srgbClr val="000000">
                                <a:alpha val="43137"/>
                              </a:srgbClr>
                            </a:outerShdw>
                          </a:effectLst>
                        </a:rPr>
                        <a:t> red skin rash</a:t>
                      </a:r>
                      <a:endParaRPr lang="en-US" sz="2400" dirty="0">
                        <a:effectLst>
                          <a:outerShdw blurRad="38100" dist="38100" dir="2700000" algn="tl">
                            <a:srgbClr val="000000">
                              <a:alpha val="43137"/>
                            </a:srgbClr>
                          </a:outerShdw>
                        </a:effectLst>
                      </a:endParaRPr>
                    </a:p>
                  </a:txBody>
                  <a:tcPr/>
                </a:tc>
              </a:tr>
              <a:tr h="589156">
                <a:tc>
                  <a:txBody>
                    <a:bodyPr/>
                    <a:lstStyle/>
                    <a:p>
                      <a:pPr marL="285750" indent="-285750">
                        <a:buFont typeface="Arial" pitchFamily="34" charset="0"/>
                        <a:buChar char="•"/>
                      </a:pPr>
                      <a:r>
                        <a:rPr lang="en-US" sz="2400" dirty="0" smtClean="0">
                          <a:effectLst>
                            <a:outerShdw blurRad="38100" dist="38100" dir="2700000" algn="tl">
                              <a:srgbClr val="000000">
                                <a:alpha val="43137"/>
                              </a:srgbClr>
                            </a:outerShdw>
                          </a:effectLst>
                        </a:rPr>
                        <a:t>lethargy</a:t>
                      </a:r>
                      <a:endParaRPr lang="en-US" sz="2400" dirty="0">
                        <a:effectLst>
                          <a:outerShdw blurRad="38100" dist="38100" dir="2700000" algn="tl">
                            <a:srgbClr val="000000">
                              <a:alpha val="43137"/>
                            </a:srgbClr>
                          </a:outerShdw>
                        </a:effectLst>
                      </a:endParaRPr>
                    </a:p>
                  </a:txBody>
                  <a:tcPr/>
                </a:tc>
              </a:tr>
              <a:tr h="589156">
                <a:tc>
                  <a:txBody>
                    <a:bodyPr/>
                    <a:lstStyle/>
                    <a:p>
                      <a:pPr marL="285750" indent="-285750">
                        <a:buFont typeface="Arial" pitchFamily="34" charset="0"/>
                        <a:buChar char="•"/>
                      </a:pPr>
                      <a:r>
                        <a:rPr lang="en-US" sz="2400" dirty="0" smtClean="0">
                          <a:effectLst>
                            <a:outerShdw blurRad="38100" dist="38100" dir="2700000" algn="tl">
                              <a:srgbClr val="000000">
                                <a:alpha val="43137"/>
                              </a:srgbClr>
                            </a:outerShdw>
                          </a:effectLst>
                        </a:rPr>
                        <a:t>masking of cyanosis</a:t>
                      </a:r>
                      <a:endParaRPr lang="en-US" sz="2400" dirty="0">
                        <a:effectLst>
                          <a:outerShdw blurRad="38100" dist="38100" dir="2700000" algn="tl">
                            <a:srgbClr val="000000">
                              <a:alpha val="43137"/>
                            </a:srgbClr>
                          </a:outerShdw>
                        </a:effectLst>
                      </a:endParaRPr>
                    </a:p>
                  </a:txBody>
                  <a:tcPr/>
                </a:tc>
              </a:tr>
              <a:tr h="589156">
                <a:tc>
                  <a:txBody>
                    <a:bodyPr/>
                    <a:lstStyle/>
                    <a:p>
                      <a:pPr marL="285750" indent="-285750">
                        <a:buFont typeface="Arial" pitchFamily="34" charset="0"/>
                        <a:buChar char="•"/>
                      </a:pPr>
                      <a:r>
                        <a:rPr lang="en-US" sz="2400" dirty="0" smtClean="0">
                          <a:effectLst>
                            <a:outerShdw blurRad="38100" dist="38100" dir="2700000" algn="tl">
                              <a:srgbClr val="000000">
                                <a:alpha val="43137"/>
                              </a:srgbClr>
                            </a:outerShdw>
                          </a:effectLst>
                        </a:rPr>
                        <a:t>nasal obstruction by eye pads</a:t>
                      </a:r>
                      <a:endParaRPr lang="en-US" sz="2400" dirty="0">
                        <a:effectLst>
                          <a:outerShdw blurRad="38100" dist="38100" dir="2700000" algn="tl">
                            <a:srgbClr val="000000">
                              <a:alpha val="43137"/>
                            </a:srgbClr>
                          </a:outerShdw>
                        </a:effectLst>
                      </a:endParaRPr>
                    </a:p>
                  </a:txBody>
                  <a:tcPr/>
                </a:tc>
              </a:tr>
              <a:tr h="589156">
                <a:tc>
                  <a:txBody>
                    <a:bodyPr/>
                    <a:lstStyle/>
                    <a:p>
                      <a:pPr marL="285750" indent="-285750">
                        <a:buFont typeface="Arial" pitchFamily="34" charset="0"/>
                        <a:buChar char="•"/>
                      </a:pPr>
                      <a:r>
                        <a:rPr lang="en-US" sz="2400" dirty="0" smtClean="0">
                          <a:effectLst>
                            <a:outerShdw blurRad="38100" dist="38100" dir="2700000" algn="tl">
                              <a:srgbClr val="000000">
                                <a:alpha val="43137"/>
                              </a:srgbClr>
                            </a:outerShdw>
                          </a:effectLst>
                        </a:rPr>
                        <a:t>potential for retinal damage</a:t>
                      </a:r>
                      <a:endParaRPr lang="en-US" sz="2400" dirty="0">
                        <a:effectLst>
                          <a:outerShdw blurRad="38100" dist="38100" dir="2700000" algn="tl">
                            <a:srgbClr val="000000">
                              <a:alpha val="43137"/>
                            </a:srgbClr>
                          </a:outerShdw>
                        </a:effectLst>
                      </a:endParaRPr>
                    </a:p>
                  </a:txBody>
                  <a:tcPr/>
                </a:tc>
              </a:tr>
              <a:tr h="1031023">
                <a:tc>
                  <a:txBody>
                    <a:bodyPr/>
                    <a:lstStyle/>
                    <a:p>
                      <a:pPr marL="285750" indent="-285750">
                        <a:buFont typeface="Arial" pitchFamily="34" charset="0"/>
                        <a:buChar char="•"/>
                      </a:pPr>
                      <a:r>
                        <a:rPr lang="en-US" sz="2400" dirty="0" smtClean="0">
                          <a:effectLst>
                            <a:outerShdw blurRad="38100" dist="38100" dir="2700000" algn="tl">
                              <a:srgbClr val="000000">
                                <a:alpha val="43137"/>
                              </a:srgbClr>
                            </a:outerShdw>
                          </a:effectLst>
                        </a:rPr>
                        <a:t>Skin bronzing may be noted in infants with direct-reacting </a:t>
                      </a:r>
                      <a:r>
                        <a:rPr lang="en-US" sz="2400" dirty="0" err="1" smtClean="0">
                          <a:effectLst>
                            <a:outerShdw blurRad="38100" dist="38100" dir="2700000" algn="tl">
                              <a:srgbClr val="000000">
                                <a:alpha val="43137"/>
                              </a:srgbClr>
                            </a:outerShdw>
                          </a:effectLst>
                        </a:rPr>
                        <a:t>hyperbilirubinemia</a:t>
                      </a:r>
                      <a:endParaRPr lang="en-US" sz="2400" dirty="0">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p14="http://schemas.microsoft.com/office/powerpoint/2010/main" val="547709851"/>
      </p:ext>
    </p:extLst>
  </p:cSld>
  <p:clrMapOvr>
    <a:masterClrMapping/>
  </p:clrMapOvr>
  <p:transition spd="med">
    <p:randomBar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54" y="260648"/>
            <a:ext cx="4444454" cy="11430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Exchange transfusion </a:t>
            </a:r>
          </a:p>
        </p:txBody>
      </p:sp>
      <p:sp>
        <p:nvSpPr>
          <p:cNvPr id="3" name="Content Placeholder 2"/>
          <p:cNvSpPr>
            <a:spLocks noGrp="1"/>
          </p:cNvSpPr>
          <p:nvPr>
            <p:ph idx="1"/>
          </p:nvPr>
        </p:nvSpPr>
        <p:spPr/>
        <p:txBody>
          <a:bodyPr/>
          <a:lstStyle/>
          <a:p>
            <a:r>
              <a:rPr lang="en-US" dirty="0" smtClean="0"/>
              <a:t>usually </a:t>
            </a:r>
            <a:r>
              <a:rPr lang="en-US" dirty="0"/>
              <a:t>is reserved for infants with dangerously high indirect bilirubin levels who are at risk for kernicterus. </a:t>
            </a:r>
            <a:endParaRPr lang="en-US" dirty="0" smtClean="0"/>
          </a:p>
          <a:p>
            <a:r>
              <a:rPr lang="en-US" dirty="0" smtClean="0"/>
              <a:t>As </a:t>
            </a:r>
            <a:r>
              <a:rPr lang="en-US" dirty="0"/>
              <a:t>a rule of thumb, a level of 20 mg/</a:t>
            </a:r>
            <a:r>
              <a:rPr lang="en-US" dirty="0" err="1"/>
              <a:t>dL</a:t>
            </a:r>
            <a:r>
              <a:rPr lang="en-US" dirty="0"/>
              <a:t> for indirect-reacting bilirubin is the "exchange number" for infants with hemolysis who weigh more than 2000 g</a:t>
            </a:r>
            <a:r>
              <a:rPr lang="en-US" dirty="0" smtClean="0"/>
              <a:t>.</a:t>
            </a:r>
          </a:p>
          <a:p>
            <a:r>
              <a:rPr lang="en-US" dirty="0" smtClean="0"/>
              <a:t> </a:t>
            </a:r>
            <a:r>
              <a:rPr lang="en-US" dirty="0"/>
              <a:t>Asymptomatic infants with physiologic or breast milk jaundice may not require exchange transfusion, unless the indirect bilirubin level exceeds 25 mg/</a:t>
            </a:r>
            <a:r>
              <a:rPr lang="en-US" dirty="0" err="1"/>
              <a:t>dL</a:t>
            </a:r>
            <a:r>
              <a:rPr lang="en-US" dirty="0"/>
              <a:t>. </a:t>
            </a:r>
            <a:endParaRPr lang="en-US" dirty="0" smtClean="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789836730"/>
      </p:ext>
    </p:extLst>
  </p:cSld>
  <p:clrMapOvr>
    <a:masterClrMapping/>
  </p:clrMapOvr>
  <p:transition spd="med">
    <p:randomBar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50704" y="2564904"/>
            <a:ext cx="5985792" cy="1296144"/>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IQ"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a:xfrm>
            <a:off x="2712740" y="216024"/>
            <a:ext cx="6336704" cy="7533456"/>
          </a:xfrm>
        </p:spPr>
        <p:txBody>
          <a:bodyPr/>
          <a:lstStyle/>
          <a:p>
            <a:endParaRPr lang="en-US" dirty="0" smtClean="0"/>
          </a:p>
          <a:p>
            <a:r>
              <a:rPr lang="en-US" dirty="0" smtClean="0"/>
              <a:t>The </a:t>
            </a:r>
            <a:r>
              <a:rPr lang="en-US" dirty="0"/>
              <a:t>exchangeable level of indirect bilirubin for other infants may be estimated by </a:t>
            </a:r>
            <a:r>
              <a:rPr lang="en-US" dirty="0" smtClean="0"/>
              <a:t>calculating</a:t>
            </a:r>
          </a:p>
          <a:p>
            <a:endParaRPr lang="en-US" sz="28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endParaRPr lang="en-US" sz="28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marL="0" indent="0">
              <a:buNone/>
            </a:pPr>
            <a:r>
              <a:rPr lang="en-US" sz="28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10</a:t>
            </a:r>
            <a:r>
              <a:rPr lang="en-US" sz="28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of the birth weight in </a:t>
            </a:r>
            <a:r>
              <a:rPr lang="en-US" sz="28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grams</a:t>
            </a:r>
          </a:p>
          <a:p>
            <a:endParaRPr lang="en-US" dirty="0" smtClean="0"/>
          </a:p>
          <a:p>
            <a:endParaRPr lang="en-US" dirty="0"/>
          </a:p>
          <a:p>
            <a:pPr marL="0" indent="0">
              <a:buNone/>
            </a:pPr>
            <a:endParaRPr lang="en-US" dirty="0"/>
          </a:p>
          <a:p>
            <a:r>
              <a:rPr lang="en-US" dirty="0" smtClean="0"/>
              <a:t>the </a:t>
            </a:r>
            <a:r>
              <a:rPr lang="en-US" dirty="0"/>
              <a:t>level in an infant weighing 1500 g would be 15 mg/</a:t>
            </a:r>
            <a:r>
              <a:rPr lang="en-US" dirty="0" err="1"/>
              <a:t>dL</a:t>
            </a:r>
            <a:r>
              <a:rPr lang="en-US" dirty="0"/>
              <a:t>. Infants weighing less than 1000 g usually do not require an exchange transfusion until the bilirubin level exceeds 10 mg/</a:t>
            </a:r>
            <a:r>
              <a:rPr lang="en-US" dirty="0" err="1"/>
              <a:t>dL</a:t>
            </a:r>
            <a:r>
              <a:rPr lang="en-US" dirty="0"/>
              <a:t>.  </a:t>
            </a:r>
          </a:p>
          <a:p>
            <a:endParaRPr lang="en-US" dirty="0"/>
          </a:p>
        </p:txBody>
      </p:sp>
    </p:spTree>
    <p:extLst>
      <p:ext uri="{BB962C8B-B14F-4D97-AF65-F5344CB8AC3E}">
        <p14:creationId xmlns:p14="http://schemas.microsoft.com/office/powerpoint/2010/main" val="3446248831"/>
      </p:ext>
    </p:extLst>
  </p:cSld>
  <p:clrMapOvr>
    <a:masterClrMapping/>
  </p:clrMapOvr>
  <p:transition spd="med">
    <p:randomBar dir="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Small infusions of </a:t>
            </a:r>
            <a:r>
              <a:rPr lang="en-US" dirty="0" smtClean="0"/>
              <a:t> fresh whole </a:t>
            </a:r>
            <a:r>
              <a:rPr lang="en-US" dirty="0"/>
              <a:t>blood </a:t>
            </a:r>
            <a:r>
              <a:rPr lang="en-US" dirty="0" err="1"/>
              <a:t>crossmatched</a:t>
            </a:r>
            <a:r>
              <a:rPr lang="en-US" dirty="0"/>
              <a:t> with that of the mother and infant </a:t>
            </a:r>
            <a:endParaRPr lang="en-US" dirty="0" smtClean="0"/>
          </a:p>
          <a:p>
            <a:r>
              <a:rPr lang="en-US" dirty="0" smtClean="0"/>
              <a:t>are </a:t>
            </a:r>
            <a:r>
              <a:rPr lang="en-US" dirty="0"/>
              <a:t>alternated with withdrawals of an equivalent quantity of the infant's blood, which is discarded. </a:t>
            </a:r>
            <a:endParaRPr lang="en-US" dirty="0" smtClean="0"/>
          </a:p>
          <a:p>
            <a:r>
              <a:rPr lang="en-US" dirty="0" smtClean="0"/>
              <a:t>Depending </a:t>
            </a:r>
            <a:r>
              <a:rPr lang="en-US" dirty="0"/>
              <a:t>on the size of the infant, aliquots of 5 to 20 mL per cycle are withdrawn and infused, </a:t>
            </a:r>
            <a:endParaRPr lang="en-US" dirty="0" smtClean="0"/>
          </a:p>
          <a:p>
            <a:r>
              <a:rPr lang="en-US" dirty="0" smtClean="0"/>
              <a:t>with </a:t>
            </a:r>
            <a:r>
              <a:rPr lang="en-US" dirty="0"/>
              <a:t>the total procedure lasting 45 to </a:t>
            </a:r>
            <a:r>
              <a:rPr lang="en-US" dirty="0" smtClean="0"/>
              <a:t>60 minutes</a:t>
            </a:r>
            <a:r>
              <a:rPr lang="en-US" dirty="0"/>
              <a:t>. </a:t>
            </a:r>
          </a:p>
        </p:txBody>
      </p:sp>
    </p:spTree>
    <p:extLst>
      <p:ext uri="{BB962C8B-B14F-4D97-AF65-F5344CB8AC3E}">
        <p14:creationId xmlns:p14="http://schemas.microsoft.com/office/powerpoint/2010/main" val="653618472"/>
      </p:ext>
    </p:extLst>
  </p:cSld>
  <p:clrMapOvr>
    <a:masterClrMapping/>
  </p:clrMapOvr>
  <p:transition spd="med">
    <p:randomBar dir="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15816" y="2852936"/>
            <a:ext cx="5264224" cy="12241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The total amount of blood exchanged is equal to twice the infant's blood volume, calculated as:</a:t>
            </a:r>
          </a:p>
          <a:p>
            <a:endParaRPr lang="en-US" dirty="0" smtClean="0"/>
          </a:p>
          <a:p>
            <a:pPr marL="0" indent="0">
              <a:buNone/>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Weight (kg) X 85 ml/kg  X 2</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917058201"/>
      </p:ext>
    </p:extLst>
  </p:cSld>
  <p:clrMapOvr>
    <a:masterClrMapping/>
  </p:clrMapOvr>
  <p:transition spd="med">
    <p:randomBar dir="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This volume should remove 85% of the infant's RBCs (the source of bilirubin), maternal </a:t>
            </a:r>
            <a:r>
              <a:rPr lang="en-US" dirty="0" smtClean="0"/>
              <a:t>antibodies. </a:t>
            </a:r>
          </a:p>
          <a:p>
            <a:endParaRPr lang="en-US" dirty="0" smtClean="0"/>
          </a:p>
          <a:p>
            <a:r>
              <a:rPr lang="en-US" dirty="0" smtClean="0"/>
              <a:t>The </a:t>
            </a:r>
            <a:r>
              <a:rPr lang="en-US" dirty="0"/>
              <a:t>exchange transfusion usually is performed through an umbilical venous </a:t>
            </a:r>
            <a:r>
              <a:rPr lang="en-US" dirty="0" smtClean="0"/>
              <a:t> </a:t>
            </a:r>
          </a:p>
          <a:p>
            <a:pPr marL="0" indent="0">
              <a:buNone/>
            </a:pPr>
            <a:r>
              <a:rPr lang="en-US" dirty="0" smtClean="0"/>
              <a:t> </a:t>
            </a:r>
            <a:endParaRPr lang="en-US" dirty="0"/>
          </a:p>
        </p:txBody>
      </p:sp>
    </p:spTree>
    <p:extLst>
      <p:ext uri="{BB962C8B-B14F-4D97-AF65-F5344CB8AC3E}">
        <p14:creationId xmlns:p14="http://schemas.microsoft.com/office/powerpoint/2010/main" val="2462709386"/>
      </p:ext>
    </p:extLst>
  </p:cSld>
  <p:clrMapOvr>
    <a:masterClrMapping/>
  </p:clrMapOvr>
  <p:transition spd="med">
    <p:randomBar dir="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level of serum bilirubin immediately after the exchange transfusion declines to levels that are about half of those before the exchange;</a:t>
            </a:r>
          </a:p>
          <a:p>
            <a:r>
              <a:rPr lang="en-US" dirty="0"/>
              <a:t> levels rebound 6 to 8 hours later as a result of continued hemolysis and redistribution of bilirubin from tissue stores.  </a:t>
            </a:r>
          </a:p>
          <a:p>
            <a:endParaRPr lang="en-US" dirty="0"/>
          </a:p>
        </p:txBody>
      </p:sp>
    </p:spTree>
    <p:extLst>
      <p:ext uri="{BB962C8B-B14F-4D97-AF65-F5344CB8AC3E}">
        <p14:creationId xmlns:p14="http://schemas.microsoft.com/office/powerpoint/2010/main" val="296511200"/>
      </p:ext>
    </p:extLst>
  </p:cSld>
  <p:clrMapOvr>
    <a:masterClrMapping/>
  </p:clrMapOvr>
  <p:transition spd="med">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20082"/>
            <a:ext cx="9144001" cy="6978082"/>
          </a:xfrm>
          <a:prstGeom prst="rect">
            <a:avLst/>
          </a:prstGeom>
        </p:spPr>
      </p:pic>
    </p:spTree>
    <p:extLst>
      <p:ext uri="{BB962C8B-B14F-4D97-AF65-F5344CB8AC3E}">
        <p14:creationId xmlns:p14="http://schemas.microsoft.com/office/powerpoint/2010/main" val="1939060732"/>
      </p:ext>
    </p:extLst>
  </p:cSld>
  <p:clrMapOvr>
    <a:masterClrMapping/>
  </p:clrMapOvr>
  <p:transition spd="med">
    <p:randomBar dir="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454932"/>
              </p:ext>
            </p:extLst>
          </p:nvPr>
        </p:nvGraphicFramePr>
        <p:xfrm>
          <a:off x="107504" y="1881"/>
          <a:ext cx="9036496" cy="6861028"/>
        </p:xfrm>
        <a:graphic>
          <a:graphicData uri="http://schemas.openxmlformats.org/drawingml/2006/table">
            <a:tbl>
              <a:tblPr rtl="1" firstRow="1" bandRow="1">
                <a:tableStyleId>{08FB837D-C827-4EFA-A057-4D05807E0F7C}</a:tableStyleId>
              </a:tblPr>
              <a:tblGrid>
                <a:gridCol w="3318402"/>
                <a:gridCol w="2975360"/>
                <a:gridCol w="2742734"/>
              </a:tblGrid>
              <a:tr h="360848">
                <a:tc gridSpan="3">
                  <a:txBody>
                    <a:bodyPr/>
                    <a:lstStyle/>
                    <a:p>
                      <a:pPr algn="ctr" rtl="1"/>
                      <a:r>
                        <a:rPr lang="en-US" sz="1800" dirty="0" smtClean="0"/>
                        <a:t>Complications of exchange transfusion</a:t>
                      </a:r>
                      <a:endParaRPr lang="ar-IQ" sz="1800" dirty="0"/>
                    </a:p>
                  </a:txBody>
                  <a:tcPr/>
                </a:tc>
                <a:tc hMerge="1">
                  <a:txBody>
                    <a:bodyPr/>
                    <a:lstStyle/>
                    <a:p>
                      <a:pPr rtl="1"/>
                      <a:endParaRPr lang="ar-IQ" dirty="0"/>
                    </a:p>
                  </a:txBody>
                  <a:tcPr/>
                </a:tc>
                <a:tc hMerge="1">
                  <a:txBody>
                    <a:bodyPr/>
                    <a:lstStyle/>
                    <a:p>
                      <a:pPr rtl="1"/>
                      <a:endParaRPr lang="ar-IQ" dirty="0"/>
                    </a:p>
                  </a:txBody>
                  <a:tcPr/>
                </a:tc>
              </a:tr>
              <a:tr h="305333">
                <a:tc>
                  <a:txBody>
                    <a:bodyPr/>
                    <a:lstStyle/>
                    <a:p>
                      <a:pPr rtl="1"/>
                      <a:endParaRPr lang="en-US" sz="1400" baseline="0" dirty="0" smtClean="0"/>
                    </a:p>
                  </a:txBody>
                  <a:tcPr/>
                </a:tc>
                <a:tc>
                  <a:txBody>
                    <a:bodyPr/>
                    <a:lstStyle/>
                    <a:p>
                      <a:pPr rtl="1"/>
                      <a:r>
                        <a:rPr lang="en-US" sz="1400" dirty="0" smtClean="0"/>
                        <a:t>Graft</a:t>
                      </a:r>
                      <a:r>
                        <a:rPr lang="en-US" sz="1400" baseline="0" dirty="0" smtClean="0"/>
                        <a:t> versus reaction </a:t>
                      </a:r>
                    </a:p>
                  </a:txBody>
                  <a:tcPr/>
                </a:tc>
                <a:tc rowSpan="4">
                  <a:txBody>
                    <a:bodyPr/>
                    <a:lstStyle/>
                    <a:p>
                      <a:pPr rtl="1"/>
                      <a:r>
                        <a:rPr lang="en-US" sz="1400" dirty="0" smtClean="0"/>
                        <a:t>Related</a:t>
                      </a:r>
                      <a:r>
                        <a:rPr lang="en-US" sz="1400" baseline="0" dirty="0" smtClean="0"/>
                        <a:t> to the blood </a:t>
                      </a:r>
                      <a:endParaRPr lang="ar-IQ" sz="1400" dirty="0"/>
                    </a:p>
                  </a:txBody>
                  <a:tcPr anchor="ctr"/>
                </a:tc>
              </a:tr>
              <a:tr h="305333">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400" baseline="0" dirty="0" smtClean="0"/>
                        <a:t>Hepatitis B,C ,HIV,CMV..)</a:t>
                      </a:r>
                    </a:p>
                  </a:txBody>
                  <a:tcPr/>
                </a:tc>
                <a:tc>
                  <a:txBody>
                    <a:bodyPr/>
                    <a:lstStyle/>
                    <a:p>
                      <a:pPr algn="l" rtl="0"/>
                      <a:r>
                        <a:rPr lang="en-US" sz="1400" baseline="0" dirty="0" smtClean="0"/>
                        <a:t>infection  </a:t>
                      </a:r>
                      <a:endParaRPr lang="ar-IQ" sz="1400" dirty="0"/>
                    </a:p>
                  </a:txBody>
                  <a:tcPr/>
                </a:tc>
                <a:tc vMerge="1">
                  <a:txBody>
                    <a:bodyPr/>
                    <a:lstStyle/>
                    <a:p>
                      <a:pPr rtl="1"/>
                      <a:endParaRPr lang="ar-IQ" dirty="0"/>
                    </a:p>
                  </a:txBody>
                  <a:tcPr/>
                </a:tc>
              </a:tr>
              <a:tr h="971515">
                <a:tc>
                  <a:txBody>
                    <a:bodyPr/>
                    <a:lstStyle/>
                    <a:p>
                      <a:pPr rtl="1"/>
                      <a:r>
                        <a:rPr lang="en-US" sz="1400" dirty="0" smtClean="0"/>
                        <a:t>Hypoglycemia</a:t>
                      </a:r>
                    </a:p>
                    <a:p>
                      <a:pPr rtl="1"/>
                      <a:r>
                        <a:rPr lang="en-US" sz="1400" dirty="0" err="1" smtClean="0"/>
                        <a:t>Hypocalcemia</a:t>
                      </a:r>
                      <a:r>
                        <a:rPr lang="en-US" sz="1400" dirty="0" smtClean="0"/>
                        <a:t> </a:t>
                      </a:r>
                    </a:p>
                    <a:p>
                      <a:pPr rtl="1"/>
                      <a:r>
                        <a:rPr lang="en-US" sz="1400" dirty="0" err="1" smtClean="0"/>
                        <a:t>Hypomagnesemia</a:t>
                      </a:r>
                      <a:endParaRPr lang="en-US" sz="1400" dirty="0" smtClean="0"/>
                    </a:p>
                    <a:p>
                      <a:pPr rtl="1"/>
                      <a:r>
                        <a:rPr lang="en-US" sz="1400" dirty="0" smtClean="0"/>
                        <a:t>hyperkalemia</a:t>
                      </a:r>
                      <a:endParaRPr lang="ar-IQ" sz="1400" dirty="0"/>
                    </a:p>
                  </a:txBody>
                  <a:tcPr/>
                </a:tc>
                <a:tc>
                  <a:txBody>
                    <a:bodyPr/>
                    <a:lstStyle/>
                    <a:p>
                      <a:pPr rtl="1"/>
                      <a:r>
                        <a:rPr lang="en-US" sz="1400" baseline="0" dirty="0" smtClean="0"/>
                        <a:t>Metabolic </a:t>
                      </a:r>
                      <a:endParaRPr lang="ar-IQ" sz="1400" dirty="0"/>
                    </a:p>
                  </a:txBody>
                  <a:tcPr/>
                </a:tc>
                <a:tc vMerge="1">
                  <a:txBody>
                    <a:bodyPr/>
                    <a:lstStyle/>
                    <a:p>
                      <a:pPr rtl="1"/>
                      <a:endParaRPr lang="ar-IQ" dirty="0"/>
                    </a:p>
                  </a:txBody>
                  <a:tcPr/>
                </a:tc>
              </a:tr>
              <a:tr h="305333">
                <a:tc>
                  <a:txBody>
                    <a:bodyPr/>
                    <a:lstStyle/>
                    <a:p>
                      <a:pPr rtl="1"/>
                      <a:endParaRPr lang="ar-IQ" sz="1400" dirty="0"/>
                    </a:p>
                  </a:txBody>
                  <a:tcPr/>
                </a:tc>
                <a:tc>
                  <a:txBody>
                    <a:bodyPr/>
                    <a:lstStyle/>
                    <a:p>
                      <a:pPr rtl="1"/>
                      <a:r>
                        <a:rPr lang="en-US" sz="1400" dirty="0" smtClean="0"/>
                        <a:t>Anemia/polycythemia</a:t>
                      </a:r>
                      <a:endParaRPr lang="ar-IQ" sz="1400" dirty="0"/>
                    </a:p>
                  </a:txBody>
                  <a:tcPr/>
                </a:tc>
                <a:tc vMerge="1">
                  <a:txBody>
                    <a:bodyPr/>
                    <a:lstStyle/>
                    <a:p>
                      <a:pPr rtl="1"/>
                      <a:endParaRPr lang="ar-IQ" dirty="0"/>
                    </a:p>
                  </a:txBody>
                  <a:tcPr/>
                </a:tc>
              </a:tr>
              <a:tr h="305333">
                <a:tc>
                  <a:txBody>
                    <a:bodyPr/>
                    <a:lstStyle/>
                    <a:p>
                      <a:pPr rtl="1"/>
                      <a:endParaRPr lang="ar-IQ" sz="1400"/>
                    </a:p>
                  </a:txBody>
                  <a:tcPr/>
                </a:tc>
                <a:tc>
                  <a:txBody>
                    <a:bodyPr/>
                    <a:lstStyle/>
                    <a:p>
                      <a:pPr rtl="1"/>
                      <a:r>
                        <a:rPr lang="en-US" sz="1400" dirty="0" smtClean="0"/>
                        <a:t>Perforation</a:t>
                      </a:r>
                      <a:endParaRPr lang="ar-IQ" sz="1400" dirty="0"/>
                    </a:p>
                  </a:txBody>
                  <a:tcPr/>
                </a:tc>
                <a:tc rowSpan="3">
                  <a:txBody>
                    <a:bodyPr/>
                    <a:lstStyle/>
                    <a:p>
                      <a:pPr rtl="1"/>
                      <a:r>
                        <a:rPr lang="en-US" sz="1400" dirty="0" smtClean="0"/>
                        <a:t>Related to the catheter</a:t>
                      </a:r>
                      <a:endParaRPr lang="ar-IQ" sz="1400" dirty="0"/>
                    </a:p>
                  </a:txBody>
                  <a:tcPr anchor="ctr"/>
                </a:tc>
              </a:tr>
              <a:tr h="305333">
                <a:tc rowSpan="2">
                  <a:txBody>
                    <a:bodyPr/>
                    <a:lstStyle/>
                    <a:p>
                      <a:pPr rtl="1"/>
                      <a:endParaRPr lang="ar-IQ" sz="1400" dirty="0"/>
                    </a:p>
                  </a:txBody>
                  <a:tcPr/>
                </a:tc>
                <a:tc>
                  <a:txBody>
                    <a:bodyPr/>
                    <a:lstStyle/>
                    <a:p>
                      <a:pPr rtl="1"/>
                      <a:r>
                        <a:rPr lang="en-US" sz="1400" dirty="0" err="1" smtClean="0"/>
                        <a:t>Haemorrhage</a:t>
                      </a:r>
                      <a:endParaRPr lang="en-US" sz="1400" dirty="0" smtClean="0"/>
                    </a:p>
                  </a:txBody>
                  <a:tcPr/>
                </a:tc>
                <a:tc vMerge="1">
                  <a:txBody>
                    <a:bodyPr/>
                    <a:lstStyle/>
                    <a:p>
                      <a:pPr rtl="1"/>
                      <a:endParaRPr lang="ar-IQ" dirty="0"/>
                    </a:p>
                  </a:txBody>
                  <a:tcPr/>
                </a:tc>
              </a:tr>
              <a:tr h="305333">
                <a:tc vMerge="1">
                  <a:txBody>
                    <a:bodyPr/>
                    <a:lstStyle/>
                    <a:p>
                      <a:pPr rtl="1"/>
                      <a:endParaRPr lang="ar-IQ"/>
                    </a:p>
                  </a:txBody>
                  <a:tcPr/>
                </a:tc>
                <a:tc>
                  <a:txBody>
                    <a:bodyPr/>
                    <a:lstStyle/>
                    <a:p>
                      <a:pPr rtl="1"/>
                      <a:r>
                        <a:rPr lang="en-US" sz="1400" dirty="0" smtClean="0"/>
                        <a:t>vasospasm</a:t>
                      </a:r>
                      <a:endParaRPr lang="ar-IQ" sz="1400" dirty="0"/>
                    </a:p>
                  </a:txBody>
                  <a:tcPr/>
                </a:tc>
                <a:tc vMerge="1">
                  <a:txBody>
                    <a:bodyPr/>
                    <a:lstStyle/>
                    <a:p>
                      <a:pPr rtl="1"/>
                      <a:endParaRPr lang="ar-IQ"/>
                    </a:p>
                  </a:txBody>
                  <a:tcPr/>
                </a:tc>
              </a:tr>
              <a:tr h="305333">
                <a:tc>
                  <a:txBody>
                    <a:bodyPr/>
                    <a:lstStyle/>
                    <a:p>
                      <a:pPr rtl="1"/>
                      <a:endParaRPr lang="ar-IQ" sz="1400" dirty="0"/>
                    </a:p>
                  </a:txBody>
                  <a:tcPr/>
                </a:tc>
                <a:tc>
                  <a:txBody>
                    <a:bodyPr/>
                    <a:lstStyle/>
                    <a:p>
                      <a:pPr rtl="1"/>
                      <a:r>
                        <a:rPr lang="en-US" sz="1400" dirty="0" smtClean="0"/>
                        <a:t>Hypo-or hyperthermia</a:t>
                      </a:r>
                      <a:endParaRPr lang="ar-IQ" sz="1400" dirty="0"/>
                    </a:p>
                  </a:txBody>
                  <a:tcPr/>
                </a:tc>
                <a:tc rowSpan="4">
                  <a:txBody>
                    <a:bodyPr/>
                    <a:lstStyle/>
                    <a:p>
                      <a:pPr rtl="1"/>
                      <a:r>
                        <a:rPr lang="en-US" sz="1400" dirty="0" smtClean="0"/>
                        <a:t>Related to the procedure</a:t>
                      </a:r>
                      <a:endParaRPr lang="ar-IQ" sz="1400" dirty="0"/>
                    </a:p>
                  </a:txBody>
                  <a:tcPr anchor="ctr"/>
                </a:tc>
              </a:tr>
              <a:tr h="305333">
                <a:tc>
                  <a:txBody>
                    <a:bodyPr/>
                    <a:lstStyle/>
                    <a:p>
                      <a:pPr rtl="1"/>
                      <a:endParaRPr lang="ar-IQ" sz="1400" dirty="0"/>
                    </a:p>
                  </a:txBody>
                  <a:tcPr/>
                </a:tc>
                <a:tc>
                  <a:txBody>
                    <a:bodyPr/>
                    <a:lstStyle/>
                    <a:p>
                      <a:pPr rtl="1"/>
                      <a:r>
                        <a:rPr lang="en-US" sz="1400" dirty="0" smtClean="0"/>
                        <a:t>Volume overload</a:t>
                      </a:r>
                      <a:endParaRPr lang="ar-IQ" sz="1400" dirty="0"/>
                    </a:p>
                  </a:txBody>
                  <a:tcPr/>
                </a:tc>
                <a:tc vMerge="1">
                  <a:txBody>
                    <a:bodyPr/>
                    <a:lstStyle/>
                    <a:p>
                      <a:pPr rtl="1"/>
                      <a:endParaRPr lang="ar-IQ" dirty="0"/>
                    </a:p>
                  </a:txBody>
                  <a:tcPr/>
                </a:tc>
              </a:tr>
              <a:tr h="305333">
                <a:tc>
                  <a:txBody>
                    <a:bodyPr/>
                    <a:lstStyle/>
                    <a:p>
                      <a:pPr rtl="1"/>
                      <a:endParaRPr lang="ar-IQ" sz="1400" dirty="0"/>
                    </a:p>
                  </a:txBody>
                  <a:tcPr/>
                </a:tc>
                <a:tc>
                  <a:txBody>
                    <a:bodyPr/>
                    <a:lstStyle/>
                    <a:p>
                      <a:pPr rtl="1"/>
                      <a:r>
                        <a:rPr lang="en-US" sz="1400" dirty="0" smtClean="0"/>
                        <a:t>Necrotizing </a:t>
                      </a:r>
                      <a:r>
                        <a:rPr lang="en-US" sz="1400" dirty="0" err="1" smtClean="0"/>
                        <a:t>entrerocolitis</a:t>
                      </a:r>
                      <a:endParaRPr lang="ar-IQ" sz="1400" dirty="0"/>
                    </a:p>
                  </a:txBody>
                  <a:tcPr/>
                </a:tc>
                <a:tc vMerge="1">
                  <a:txBody>
                    <a:bodyPr/>
                    <a:lstStyle/>
                    <a:p>
                      <a:pPr rtl="1"/>
                      <a:endParaRPr lang="ar-IQ" dirty="0"/>
                    </a:p>
                  </a:txBody>
                  <a:tcPr anchor="ctr"/>
                </a:tc>
              </a:tr>
              <a:tr h="305333">
                <a:tc>
                  <a:txBody>
                    <a:bodyPr/>
                    <a:lstStyle/>
                    <a:p>
                      <a:pPr rtl="1"/>
                      <a:endParaRPr lang="ar-IQ" sz="1400" dirty="0"/>
                    </a:p>
                  </a:txBody>
                  <a:tcPr/>
                </a:tc>
                <a:tc>
                  <a:txBody>
                    <a:bodyPr/>
                    <a:lstStyle/>
                    <a:p>
                      <a:pPr rtl="1"/>
                      <a:r>
                        <a:rPr lang="en-US" sz="1400" dirty="0" err="1" smtClean="0"/>
                        <a:t>arrythmia</a:t>
                      </a:r>
                      <a:endParaRPr lang="ar-IQ" sz="1400" dirty="0"/>
                    </a:p>
                  </a:txBody>
                  <a:tcPr/>
                </a:tc>
                <a:tc vMerge="1">
                  <a:txBody>
                    <a:bodyPr/>
                    <a:lstStyle/>
                    <a:p>
                      <a:pPr rtl="1"/>
                      <a:endParaRPr lang="ar-IQ" dirty="0"/>
                    </a:p>
                  </a:txBody>
                  <a:tcPr anchor="ctr"/>
                </a:tc>
              </a:tr>
              <a:tr h="305333">
                <a:tc>
                  <a:txBody>
                    <a:bodyPr/>
                    <a:lstStyle/>
                    <a:p>
                      <a:pPr rtl="1"/>
                      <a:endParaRPr lang="ar-IQ" sz="1400" dirty="0"/>
                    </a:p>
                  </a:txBody>
                  <a:tcPr/>
                </a:tc>
                <a:tc>
                  <a:txBody>
                    <a:bodyPr/>
                    <a:lstStyle/>
                    <a:p>
                      <a:pPr rtl="1"/>
                      <a:r>
                        <a:rPr lang="en-US" sz="1400" dirty="0" smtClean="0"/>
                        <a:t>Late anemia</a:t>
                      </a:r>
                      <a:endParaRPr lang="ar-IQ" sz="1400" dirty="0"/>
                    </a:p>
                  </a:txBody>
                  <a:tcPr/>
                </a:tc>
                <a:tc rowSpan="3">
                  <a:txBody>
                    <a:bodyPr/>
                    <a:lstStyle/>
                    <a:p>
                      <a:pPr algn="l" rtl="0"/>
                      <a:r>
                        <a:rPr lang="en-US" sz="1400" dirty="0" smtClean="0"/>
                        <a:t>Late complications</a:t>
                      </a:r>
                      <a:endParaRPr lang="ar-IQ" sz="1400" dirty="0"/>
                    </a:p>
                  </a:txBody>
                  <a:tcPr anchor="ctr"/>
                </a:tc>
              </a:tr>
              <a:tr h="1415636">
                <a:tc>
                  <a:txBody>
                    <a:bodyPr/>
                    <a:lstStyle/>
                    <a:p>
                      <a:pPr rtl="1"/>
                      <a:r>
                        <a:rPr lang="en-US" sz="1400" dirty="0" smtClean="0"/>
                        <a:t>persistent icterus with significant elevations in direct and indirect bilirubin in infants with hemolytic disease. The cause is unclear, but the jaundice clears spontaneously within a few weeks or months.</a:t>
                      </a:r>
                      <a:endParaRPr lang="ar-IQ" sz="1400" dirty="0"/>
                    </a:p>
                  </a:txBody>
                  <a:tcPr/>
                </a:tc>
                <a:tc>
                  <a:txBody>
                    <a:bodyPr/>
                    <a:lstStyle/>
                    <a:p>
                      <a:pPr rtl="1"/>
                      <a:r>
                        <a:rPr lang="en-US" sz="1400" dirty="0" err="1" smtClean="0"/>
                        <a:t>Inspissated</a:t>
                      </a:r>
                      <a:r>
                        <a:rPr lang="en-US" sz="1400" dirty="0" smtClean="0"/>
                        <a:t> bile syndrome </a:t>
                      </a:r>
                      <a:endParaRPr lang="ar-IQ" sz="1400" dirty="0"/>
                    </a:p>
                  </a:txBody>
                  <a:tcPr/>
                </a:tc>
                <a:tc vMerge="1">
                  <a:txBody>
                    <a:bodyPr/>
                    <a:lstStyle/>
                    <a:p>
                      <a:pPr rtl="1"/>
                      <a:endParaRPr lang="ar-IQ" dirty="0"/>
                    </a:p>
                  </a:txBody>
                  <a:tcPr anchor="ctr"/>
                </a:tc>
              </a:tr>
              <a:tr h="749454">
                <a:tc>
                  <a:txBody>
                    <a:bodyPr/>
                    <a:lstStyle/>
                    <a:p>
                      <a:pPr rtl="1"/>
                      <a:endParaRPr lang="ar-IQ" sz="1400" dirty="0"/>
                    </a:p>
                  </a:txBody>
                  <a:tcPr/>
                </a:tc>
                <a:tc>
                  <a:txBody>
                    <a:bodyPr/>
                    <a:lstStyle/>
                    <a:p>
                      <a:pPr rtl="1"/>
                      <a:r>
                        <a:rPr lang="en-US" sz="1400" dirty="0" smtClean="0"/>
                        <a:t>Portal vein thrombosis and portal hypertension</a:t>
                      </a:r>
                    </a:p>
                    <a:p>
                      <a:pPr rtl="1"/>
                      <a:endParaRPr lang="ar-IQ" sz="1400" dirty="0"/>
                    </a:p>
                  </a:txBody>
                  <a:tcPr/>
                </a:tc>
                <a:tc vMerge="1">
                  <a:txBody>
                    <a:bodyPr/>
                    <a:lstStyle/>
                    <a:p>
                      <a:pPr rtl="1"/>
                      <a:endParaRPr lang="ar-IQ" dirty="0"/>
                    </a:p>
                  </a:txBody>
                  <a:tcPr anchor="ctr"/>
                </a:tc>
              </a:tr>
            </a:tbl>
          </a:graphicData>
        </a:graphic>
      </p:graphicFrame>
    </p:spTree>
    <p:extLst>
      <p:ext uri="{BB962C8B-B14F-4D97-AF65-F5344CB8AC3E}">
        <p14:creationId xmlns:p14="http://schemas.microsoft.com/office/powerpoint/2010/main" val="1161203322"/>
      </p:ext>
    </p:extLst>
  </p:cSld>
  <p:clrMapOvr>
    <a:masterClrMapping/>
  </p:clrMapOvr>
  <p:transition spd="med">
    <p:randomBar dir="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medical modalities of treatment </a:t>
            </a:r>
            <a:endParaRPr lang="en-US" dirty="0"/>
          </a:p>
        </p:txBody>
      </p:sp>
      <p:sp>
        <p:nvSpPr>
          <p:cNvPr id="3" name="Content Placeholder 2"/>
          <p:cNvSpPr>
            <a:spLocks noGrp="1"/>
          </p:cNvSpPr>
          <p:nvPr>
            <p:ph idx="1"/>
          </p:nvPr>
        </p:nvSpPr>
        <p:spPr/>
        <p:txBody>
          <a:bodyPr/>
          <a:lstStyle/>
          <a:p>
            <a:r>
              <a:rPr lang="en-US" dirty="0" smtClean="0"/>
              <a:t> </a:t>
            </a:r>
            <a:r>
              <a:rPr lang="en-US" b="1" u="sng" dirty="0" smtClean="0">
                <a:solidFill>
                  <a:schemeClr val="bg1">
                    <a:lumMod val="25000"/>
                  </a:schemeClr>
                </a:solidFill>
                <a:effectLst>
                  <a:outerShdw blurRad="38100" dist="38100" dir="2700000" algn="tl">
                    <a:srgbClr val="000000">
                      <a:alpha val="43137"/>
                    </a:srgbClr>
                  </a:outerShdw>
                </a:effectLst>
              </a:rPr>
              <a:t>Intravenous </a:t>
            </a:r>
            <a:r>
              <a:rPr lang="en-US" b="1" u="sng" dirty="0">
                <a:solidFill>
                  <a:schemeClr val="bg1">
                    <a:lumMod val="25000"/>
                  </a:schemeClr>
                </a:solidFill>
                <a:effectLst>
                  <a:outerShdw blurRad="38100" dist="38100" dir="2700000" algn="tl">
                    <a:srgbClr val="000000">
                      <a:alpha val="43137"/>
                    </a:srgbClr>
                  </a:outerShdw>
                </a:effectLst>
              </a:rPr>
              <a:t>Immunoglobulin</a:t>
            </a:r>
          </a:p>
          <a:p>
            <a:r>
              <a:rPr lang="en-US" dirty="0"/>
              <a:t>Early administration of intravenous immunoglobulin (IVIG) </a:t>
            </a:r>
            <a:r>
              <a:rPr lang="en-US" dirty="0" smtClean="0"/>
              <a:t>may reduce</a:t>
            </a:r>
          </a:p>
          <a:p>
            <a:pPr lvl="1">
              <a:buFont typeface="Wingdings" panose="05000000000000000000" pitchFamily="2" charset="2"/>
              <a:buChar char="Ø"/>
            </a:pPr>
            <a:r>
              <a:rPr lang="en-US" dirty="0" smtClean="0"/>
              <a:t> </a:t>
            </a:r>
            <a:r>
              <a:rPr lang="en-US" dirty="0"/>
              <a:t>hemolysis, </a:t>
            </a:r>
            <a:endParaRPr lang="en-US" dirty="0" smtClean="0"/>
          </a:p>
          <a:p>
            <a:pPr lvl="1">
              <a:buFont typeface="Wingdings" panose="05000000000000000000" pitchFamily="2" charset="2"/>
              <a:buChar char="Ø"/>
            </a:pPr>
            <a:r>
              <a:rPr lang="en-US" dirty="0" smtClean="0"/>
              <a:t>peak </a:t>
            </a:r>
            <a:r>
              <a:rPr lang="en-US" dirty="0"/>
              <a:t>serum bilirubin levels, </a:t>
            </a:r>
            <a:endParaRPr lang="en-US" dirty="0" smtClean="0"/>
          </a:p>
          <a:p>
            <a:pPr lvl="1">
              <a:buFont typeface="Wingdings" panose="05000000000000000000" pitchFamily="2" charset="2"/>
              <a:buChar char="Ø"/>
            </a:pPr>
            <a:r>
              <a:rPr lang="en-US" dirty="0" smtClean="0"/>
              <a:t>and </a:t>
            </a:r>
            <a:r>
              <a:rPr lang="en-US" dirty="0"/>
              <a:t>the need </a:t>
            </a:r>
            <a:r>
              <a:rPr lang="en-US" dirty="0" smtClean="0"/>
              <a:t>for exchange </a:t>
            </a:r>
            <a:r>
              <a:rPr lang="en-US" dirty="0"/>
              <a:t>transfusions</a:t>
            </a:r>
            <a:r>
              <a:rPr lang="en-US" dirty="0" smtClean="0"/>
              <a:t>.</a:t>
            </a:r>
          </a:p>
          <a:p>
            <a:pPr lvl="1">
              <a:buFont typeface="Wingdings" panose="05000000000000000000" pitchFamily="2" charset="2"/>
              <a:buChar char="Ø"/>
            </a:pPr>
            <a:r>
              <a:rPr lang="en-US" dirty="0" smtClean="0"/>
              <a:t>the </a:t>
            </a:r>
            <a:r>
              <a:rPr lang="en-US" dirty="0"/>
              <a:t>duration of phototherapy, and </a:t>
            </a:r>
            <a:r>
              <a:rPr lang="en-US" dirty="0" smtClean="0"/>
              <a:t>\</a:t>
            </a:r>
          </a:p>
          <a:p>
            <a:pPr lvl="1">
              <a:buFont typeface="Wingdings" panose="05000000000000000000" pitchFamily="2" charset="2"/>
              <a:buChar char="Ø"/>
            </a:pPr>
            <a:r>
              <a:rPr lang="en-US" dirty="0" smtClean="0"/>
              <a:t>the </a:t>
            </a:r>
            <a:r>
              <a:rPr lang="en-US" dirty="0"/>
              <a:t>length </a:t>
            </a:r>
            <a:r>
              <a:rPr lang="en-US" dirty="0" smtClean="0"/>
              <a:t>of hospitalization</a:t>
            </a:r>
            <a:r>
              <a:rPr lang="en-US" dirty="0"/>
              <a:t>. </a:t>
            </a:r>
            <a:endParaRPr lang="en-US" dirty="0" smtClean="0"/>
          </a:p>
          <a:p>
            <a:pPr marL="457200" lvl="1" indent="0">
              <a:buNone/>
            </a:pPr>
            <a:r>
              <a:rPr lang="en-US" dirty="0" smtClean="0"/>
              <a:t>A </a:t>
            </a:r>
            <a:r>
              <a:rPr lang="en-US" dirty="0"/>
              <a:t>dose of 0.5-1 g/kg may be used.</a:t>
            </a:r>
            <a:r>
              <a:rPr lang="en-US" dirty="0" smtClean="0"/>
              <a:t>.</a:t>
            </a:r>
            <a:endParaRPr lang="en-US" dirty="0"/>
          </a:p>
        </p:txBody>
      </p:sp>
    </p:spTree>
    <p:extLst>
      <p:ext uri="{BB962C8B-B14F-4D97-AF65-F5344CB8AC3E}">
        <p14:creationId xmlns:p14="http://schemas.microsoft.com/office/powerpoint/2010/main" val="3624277386"/>
      </p:ext>
    </p:extLst>
  </p:cSld>
  <p:clrMapOvr>
    <a:masterClrMapping/>
  </p:clrMapOvr>
  <p:transition spd="med">
    <p:randomBar dir="ver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620688"/>
            <a:ext cx="6316662" cy="1143000"/>
          </a:xfrm>
        </p:spPr>
        <p:txBody>
          <a:bodyPr anchor="ctr"/>
          <a:lstStyle/>
          <a:p>
            <a:pPr algn="ctr"/>
            <a:r>
              <a:rPr lang="en-US" sz="2400" b="1" dirty="0" smtClean="0">
                <a:solidFill>
                  <a:schemeClr val="bg1">
                    <a:lumMod val="50000"/>
                  </a:schemeClr>
                </a:solidFill>
                <a:effectLst>
                  <a:outerShdw blurRad="38100" dist="38100" dir="2700000" algn="tl">
                    <a:srgbClr val="000000">
                      <a:alpha val="43137"/>
                    </a:srgbClr>
                  </a:outerShdw>
                </a:effectLst>
              </a:rPr>
              <a:t>Hemolytic disease of the newborn</a:t>
            </a:r>
            <a:br>
              <a:rPr lang="en-US" sz="2400" b="1" dirty="0" smtClean="0">
                <a:solidFill>
                  <a:schemeClr val="bg1">
                    <a:lumMod val="50000"/>
                  </a:schemeClr>
                </a:solidFill>
                <a:effectLst>
                  <a:outerShdw blurRad="38100" dist="38100" dir="2700000" algn="tl">
                    <a:srgbClr val="000000">
                      <a:alpha val="43137"/>
                    </a:srgbClr>
                  </a:outerShdw>
                </a:effectLst>
              </a:rPr>
            </a:br>
            <a:r>
              <a:rPr lang="en-US" sz="2400" b="1" dirty="0" smtClean="0">
                <a:solidFill>
                  <a:schemeClr val="bg1">
                    <a:lumMod val="50000"/>
                  </a:schemeClr>
                </a:solidFill>
                <a:effectLst>
                  <a:outerShdw blurRad="38100" dist="38100" dir="2700000" algn="tl">
                    <a:srgbClr val="000000">
                      <a:alpha val="43137"/>
                    </a:srgbClr>
                  </a:outerShdw>
                </a:effectLst>
              </a:rPr>
              <a:t>caused by blood group a and b</a:t>
            </a:r>
            <a:br>
              <a:rPr lang="en-US" sz="2400" b="1" dirty="0" smtClean="0">
                <a:solidFill>
                  <a:schemeClr val="bg1">
                    <a:lumMod val="50000"/>
                  </a:schemeClr>
                </a:solidFill>
                <a:effectLst>
                  <a:outerShdw blurRad="38100" dist="38100" dir="2700000" algn="tl">
                    <a:srgbClr val="000000">
                      <a:alpha val="43137"/>
                    </a:srgbClr>
                  </a:outerShdw>
                </a:effectLst>
              </a:rPr>
            </a:br>
            <a:r>
              <a:rPr lang="en-US" sz="2400" b="1" dirty="0" smtClean="0">
                <a:solidFill>
                  <a:schemeClr val="bg1">
                    <a:lumMod val="50000"/>
                  </a:schemeClr>
                </a:solidFill>
                <a:effectLst>
                  <a:outerShdw blurRad="38100" dist="38100" dir="2700000" algn="tl">
                    <a:srgbClr val="000000">
                      <a:alpha val="43137"/>
                    </a:srgbClr>
                  </a:outerShdw>
                </a:effectLst>
              </a:rPr>
              <a:t>incompatibility</a:t>
            </a:r>
            <a:br>
              <a:rPr lang="en-US" sz="2400" b="1" dirty="0" smtClean="0">
                <a:solidFill>
                  <a:schemeClr val="bg1">
                    <a:lumMod val="50000"/>
                  </a:schemeClr>
                </a:solidFill>
                <a:effectLst>
                  <a:outerShdw blurRad="38100" dist="38100" dir="2700000" algn="tl">
                    <a:srgbClr val="000000">
                      <a:alpha val="43137"/>
                    </a:srgbClr>
                  </a:outerShdw>
                </a:effectLst>
              </a:rPr>
            </a:br>
            <a:endParaRPr lang="en-US" sz="4400" b="1" dirty="0">
              <a:solidFill>
                <a:schemeClr val="bg1">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ABO </a:t>
            </a:r>
            <a:r>
              <a:rPr lang="en-US" dirty="0"/>
              <a:t>incompatibility is the most common cause of hemolytic </a:t>
            </a:r>
            <a:r>
              <a:rPr lang="en-US" dirty="0" smtClean="0"/>
              <a:t>disease of </a:t>
            </a:r>
            <a:r>
              <a:rPr lang="en-US" dirty="0"/>
              <a:t>the </a:t>
            </a:r>
            <a:r>
              <a:rPr lang="en-US" dirty="0" smtClean="0"/>
              <a:t>newborn</a:t>
            </a:r>
            <a:r>
              <a:rPr lang="en-US" dirty="0"/>
              <a:t>.</a:t>
            </a:r>
            <a:endParaRPr lang="en-US" dirty="0"/>
          </a:p>
          <a:p>
            <a:r>
              <a:rPr lang="en-US" dirty="0" smtClean="0"/>
              <a:t>Approximately </a:t>
            </a:r>
            <a:r>
              <a:rPr lang="en-US" dirty="0"/>
              <a:t>15% of live births are at risk, </a:t>
            </a:r>
            <a:r>
              <a:rPr lang="en-US" dirty="0" smtClean="0"/>
              <a:t>but </a:t>
            </a:r>
            <a:r>
              <a:rPr lang="en-US" dirty="0"/>
              <a:t>manifestations of disease develop in only 0.3-2.2%. </a:t>
            </a:r>
          </a:p>
        </p:txBody>
      </p:sp>
    </p:spTree>
    <p:extLst>
      <p:ext uri="{BB962C8B-B14F-4D97-AF65-F5344CB8AC3E}">
        <p14:creationId xmlns:p14="http://schemas.microsoft.com/office/powerpoint/2010/main" val="2459338549"/>
      </p:ext>
    </p:extLst>
  </p:cSld>
  <p:clrMapOvr>
    <a:masterClrMapping/>
  </p:clrMapOvr>
  <p:transition spd="med">
    <p:randomBar dir="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Major </a:t>
            </a:r>
            <a:r>
              <a:rPr lang="en-US" dirty="0"/>
              <a:t>blood </a:t>
            </a:r>
            <a:r>
              <a:rPr lang="en-US" dirty="0" smtClean="0"/>
              <a:t>group incompatibility </a:t>
            </a:r>
            <a:r>
              <a:rPr lang="en-US" dirty="0"/>
              <a:t>between the mother and fetus generally results </a:t>
            </a:r>
            <a:r>
              <a:rPr lang="en-US" dirty="0" smtClean="0"/>
              <a:t>in milder </a:t>
            </a:r>
            <a:r>
              <a:rPr lang="en-US" dirty="0"/>
              <a:t>disease than Rh incompatibility does</a:t>
            </a:r>
            <a:r>
              <a:rPr lang="en-US" dirty="0" smtClean="0"/>
              <a:t>.</a:t>
            </a:r>
          </a:p>
          <a:p>
            <a:r>
              <a:rPr lang="en-US" dirty="0" smtClean="0"/>
              <a:t> </a:t>
            </a:r>
            <a:r>
              <a:rPr lang="en-US" dirty="0"/>
              <a:t>Maternal antibody </a:t>
            </a:r>
            <a:r>
              <a:rPr lang="en-US" dirty="0" smtClean="0"/>
              <a:t>may be </a:t>
            </a:r>
            <a:r>
              <a:rPr lang="en-US" dirty="0"/>
              <a:t>formed against B cells if the mother is type A or against A cells </a:t>
            </a:r>
            <a:r>
              <a:rPr lang="en-US" dirty="0" smtClean="0"/>
              <a:t>if the </a:t>
            </a:r>
            <a:r>
              <a:rPr lang="en-US" dirty="0"/>
              <a:t>mother is type B. Usually, the mother is type O and the infant </a:t>
            </a:r>
            <a:r>
              <a:rPr lang="en-US" dirty="0" smtClean="0"/>
              <a:t>is </a:t>
            </a:r>
            <a:r>
              <a:rPr lang="en-US" dirty="0"/>
              <a:t>type A or </a:t>
            </a:r>
            <a:r>
              <a:rPr lang="en-US" dirty="0" smtClean="0"/>
              <a:t>B.</a:t>
            </a:r>
            <a:endParaRPr lang="en-US" dirty="0"/>
          </a:p>
        </p:txBody>
      </p:sp>
    </p:spTree>
    <p:extLst>
      <p:ext uri="{BB962C8B-B14F-4D97-AF65-F5344CB8AC3E}">
        <p14:creationId xmlns:p14="http://schemas.microsoft.com/office/powerpoint/2010/main" val="222824115"/>
      </p:ext>
    </p:extLst>
  </p:cSld>
  <p:clrMapOvr>
    <a:masterClrMapping/>
  </p:clrMapOvr>
  <p:transition spd="med">
    <p:randomBar dir="ver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77654" y="1711325"/>
            <a:ext cx="6326187" cy="4525963"/>
          </a:xfrm>
        </p:spPr>
        <p:txBody>
          <a:bodyPr/>
          <a:lstStyle/>
          <a:p>
            <a:endParaRPr lang="en-US" dirty="0"/>
          </a:p>
        </p:txBody>
      </p:sp>
      <p:sp>
        <p:nvSpPr>
          <p:cNvPr id="4" name="Rectangle 1"/>
          <p:cNvSpPr>
            <a:spLocks noChangeArrowheads="1"/>
          </p:cNvSpPr>
          <p:nvPr/>
        </p:nvSpPr>
        <p:spPr bwMode="auto">
          <a:xfrm>
            <a:off x="-716334" y="111125"/>
            <a:ext cx="4657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r>
              <a:rPr kumimoji="0" lang="en-US" altLang="en-US" sz="16900" b="0" i="0" u="none" strike="noStrike" cap="none" normalizeH="0" baseline="0" smtClean="0">
                <a:ln>
                  <a:noFill/>
                </a:ln>
                <a:solidFill>
                  <a:srgbClr val="000000"/>
                </a:solidFill>
                <a:effectLst/>
                <a:latin typeface="Calibri" panose="020F0502020204030204" pitchFamily="34" charset="0"/>
              </a:rPr>
              <a:t> </a:t>
            </a:r>
            <a:r>
              <a:rPr kumimoji="0" lang="en-US" altLang="en-US" sz="1100" b="0" i="0" u="none" strike="noStrike" cap="none" normalizeH="0" baseline="0" smtClean="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595959"/>
                </a:solidFill>
                <a:effectLst/>
                <a:latin typeface="Calibri" panose="020F0502020204030204" pitchFamily="34" charset="0"/>
              </a:rPr>
              <a:t> </a:t>
            </a:r>
            <a:endParaRPr kumimoji="0" lang="en-US" altLang="en-US" sz="11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595959"/>
                </a:solidFill>
                <a:effectLst/>
                <a:latin typeface="Calibri" panose="020F0502020204030204" pitchFamily="34" charset="0"/>
              </a:rPr>
              <a:t> </a:t>
            </a:r>
            <a:endParaRPr kumimoji="0" lang="en-US" altLang="en-US" sz="11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595959"/>
                </a:solidFill>
                <a:effectLst/>
                <a:latin typeface="Calibri" panose="020F0502020204030204" pitchFamily="34" charset="0"/>
              </a:rPr>
              <a:t>10/8/2016 9:21 AM - Screen Clipping</a:t>
            </a:r>
            <a:endParaRPr kumimoji="0" lang="en-US" altLang="en-US" sz="11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p>
        </p:txBody>
      </p:sp>
      <p:pic>
        <p:nvPicPr>
          <p:cNvPr id="1026" name="Picture 2" descr="Machine generated alternative text:&#10;Table 103-4 Hemolytic Disease of the Newborn &#10;O or-Elly g) &#10;BLOOD GROUPS &#10;Infant &#10;CLIN CAL FEATURES OF HEMOLYTIC DISEASE IN THE NEWBORN &#10;A (mnetimes &#10;40-50% &#10;to &#10;Pftiw atiw &#10;Rig h &#10;May not &#10;may not &#10;w Ith fetal &#10;n first-Eam &#10;Seventy In &#10;LABORATORY TESTS: &#10;(in &#10;Predlctable &#10;Eally &#10;Matemal .n &#10;—rity of fetal &#10;Retia &#10;&amp;yte &#10;ntibodi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273" y="846138"/>
            <a:ext cx="8846295" cy="5143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869053"/>
      </p:ext>
    </p:extLst>
  </p:cSld>
  <p:clrMapOvr>
    <a:masterClrMapping/>
  </p:clrMapOvr>
  <p:transition spd="med">
    <p:randomBar dir="ver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a:t>
            </a:r>
            <a:r>
              <a:rPr lang="en-US" dirty="0"/>
              <a:t>Although ABO incompatibility occurs in 20-25% of pregnancies,</a:t>
            </a:r>
          </a:p>
          <a:p>
            <a:r>
              <a:rPr lang="en-US" dirty="0"/>
              <a:t>hemolytic disease develops in only 10% of the offspring </a:t>
            </a:r>
            <a:r>
              <a:rPr lang="en-US" dirty="0" smtClean="0"/>
              <a:t>in such pregnancies.</a:t>
            </a:r>
          </a:p>
          <a:p>
            <a:r>
              <a:rPr lang="en-US" b="1" dirty="0" smtClean="0"/>
              <a:t> </a:t>
            </a:r>
            <a:r>
              <a:rPr lang="en-US" b="1" dirty="0"/>
              <a:t>Low antigenicity </a:t>
            </a:r>
            <a:r>
              <a:rPr lang="en-US" dirty="0"/>
              <a:t>of the ABO factors in the fetus </a:t>
            </a:r>
            <a:r>
              <a:rPr lang="en-US" dirty="0" smtClean="0"/>
              <a:t>and newborn </a:t>
            </a:r>
            <a:r>
              <a:rPr lang="en-US" dirty="0"/>
              <a:t>infant may account for the low incidence of severe </a:t>
            </a:r>
            <a:r>
              <a:rPr lang="en-US" dirty="0" smtClean="0"/>
              <a:t>ABO hemolytic </a:t>
            </a:r>
            <a:r>
              <a:rPr lang="en-US" dirty="0"/>
              <a:t>disease relative to the incidence of incompatibility </a:t>
            </a:r>
            <a:r>
              <a:rPr lang="en-US" dirty="0" smtClean="0"/>
              <a:t>between </a:t>
            </a:r>
            <a:r>
              <a:rPr lang="en-US" dirty="0"/>
              <a:t>the blood groups of the mother and child. </a:t>
            </a:r>
          </a:p>
          <a:p>
            <a:endParaRPr lang="en-US" dirty="0"/>
          </a:p>
        </p:txBody>
      </p:sp>
    </p:spTree>
    <p:extLst>
      <p:ext uri="{BB962C8B-B14F-4D97-AF65-F5344CB8AC3E}">
        <p14:creationId xmlns:p14="http://schemas.microsoft.com/office/powerpoint/2010/main" val="3550396025"/>
      </p:ext>
    </p:extLst>
  </p:cSld>
  <p:clrMapOvr>
    <a:masterClrMapping/>
  </p:clrMapOvr>
  <p:transition spd="med">
    <p:randomBar dir="ver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Although </a:t>
            </a:r>
            <a:r>
              <a:rPr lang="en-US" dirty="0"/>
              <a:t>antibodies </a:t>
            </a:r>
            <a:r>
              <a:rPr lang="en-US" dirty="0" smtClean="0"/>
              <a:t>against A </a:t>
            </a:r>
            <a:r>
              <a:rPr lang="en-US" dirty="0"/>
              <a:t>and B factors occur without previous immunization (“natural” antibodies),</a:t>
            </a:r>
          </a:p>
          <a:p>
            <a:r>
              <a:rPr lang="en-US" dirty="0"/>
              <a:t>they are usually IgM antibodies that do not cross the placenta.</a:t>
            </a:r>
          </a:p>
          <a:p>
            <a:r>
              <a:rPr lang="en-US" dirty="0"/>
              <a:t>However, IgG antibodies to A antigen may be present and these </a:t>
            </a:r>
            <a:r>
              <a:rPr lang="en-US" dirty="0" smtClean="0"/>
              <a:t>do cross </a:t>
            </a:r>
            <a:r>
              <a:rPr lang="en-US" dirty="0"/>
              <a:t>the placenta, so A-O isoimmune hemolytic disease may be </a:t>
            </a:r>
            <a:r>
              <a:rPr lang="en-US" dirty="0" smtClean="0"/>
              <a:t>found </a:t>
            </a:r>
            <a:r>
              <a:rPr lang="en-US" dirty="0"/>
              <a:t>in first-born </a:t>
            </a:r>
            <a:r>
              <a:rPr lang="en-US" dirty="0" smtClean="0"/>
              <a:t>infants.</a:t>
            </a:r>
            <a:endParaRPr lang="en-US" dirty="0"/>
          </a:p>
          <a:p>
            <a:endParaRPr lang="en-US" dirty="0"/>
          </a:p>
        </p:txBody>
      </p:sp>
    </p:spTree>
    <p:extLst>
      <p:ext uri="{BB962C8B-B14F-4D97-AF65-F5344CB8AC3E}">
        <p14:creationId xmlns:p14="http://schemas.microsoft.com/office/powerpoint/2010/main" val="1192357734"/>
      </p:ext>
    </p:extLst>
  </p:cSld>
  <p:clrMapOvr>
    <a:masterClrMapping/>
  </p:clrMapOvr>
  <p:transition spd="med">
    <p:randomBar dir="ver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a:t>
            </a:r>
            <a:r>
              <a:rPr lang="en-US" dirty="0"/>
              <a:t>Mothers who have become immunized against </a:t>
            </a:r>
            <a:r>
              <a:rPr lang="en-US" dirty="0" smtClean="0"/>
              <a:t>A or </a:t>
            </a:r>
            <a:r>
              <a:rPr lang="en-US" dirty="0"/>
              <a:t>B factors from a previous incompatible pregnancy also exhibit </a:t>
            </a:r>
            <a:r>
              <a:rPr lang="en-US" dirty="0" smtClean="0"/>
              <a:t>IgG antibody</a:t>
            </a:r>
            <a:r>
              <a:rPr lang="en-US" dirty="0"/>
              <a:t>. These “immune” antibodies are the primary mediators </a:t>
            </a:r>
            <a:r>
              <a:rPr lang="en-US" dirty="0" smtClean="0"/>
              <a:t>in ABO </a:t>
            </a:r>
            <a:r>
              <a:rPr lang="en-US" dirty="0"/>
              <a:t>isoimmune disease.</a:t>
            </a:r>
          </a:p>
          <a:p>
            <a:endParaRPr lang="en-US" dirty="0"/>
          </a:p>
        </p:txBody>
      </p:sp>
    </p:spTree>
    <p:extLst>
      <p:ext uri="{BB962C8B-B14F-4D97-AF65-F5344CB8AC3E}">
        <p14:creationId xmlns:p14="http://schemas.microsoft.com/office/powerpoint/2010/main" val="2477239560"/>
      </p:ext>
    </p:extLst>
  </p:cSld>
  <p:clrMapOvr>
    <a:masterClrMapping/>
  </p:clrMapOvr>
  <p:transition spd="med">
    <p:randomBar dir="ver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Manifestations</a:t>
            </a:r>
            <a:br>
              <a:rPr lang="en-US" dirty="0"/>
            </a:br>
            <a:endParaRPr lang="en-US" dirty="0"/>
          </a:p>
        </p:txBody>
      </p:sp>
      <p:sp>
        <p:nvSpPr>
          <p:cNvPr id="3" name="Content Placeholder 2"/>
          <p:cNvSpPr>
            <a:spLocks noGrp="1"/>
          </p:cNvSpPr>
          <p:nvPr>
            <p:ph idx="1"/>
          </p:nvPr>
        </p:nvSpPr>
        <p:spPr/>
        <p:txBody>
          <a:bodyPr/>
          <a:lstStyle/>
          <a:p>
            <a:r>
              <a:rPr lang="en-US" dirty="0" smtClean="0"/>
              <a:t>Most </a:t>
            </a:r>
            <a:r>
              <a:rPr lang="en-US" dirty="0"/>
              <a:t>cases are mild, with jaundice being the only clinical manifestation.</a:t>
            </a:r>
          </a:p>
          <a:p>
            <a:r>
              <a:rPr lang="en-US" dirty="0"/>
              <a:t>The infant is not generally affected at birth; pallor is not present,</a:t>
            </a:r>
          </a:p>
          <a:p>
            <a:r>
              <a:rPr lang="en-US" dirty="0"/>
              <a:t>and hydrops </a:t>
            </a:r>
            <a:r>
              <a:rPr lang="en-US" dirty="0" err="1"/>
              <a:t>fetalis</a:t>
            </a:r>
            <a:r>
              <a:rPr lang="en-US" dirty="0"/>
              <a:t> is extremely rare. The liver and spleen are </a:t>
            </a:r>
            <a:r>
              <a:rPr lang="en-US" dirty="0" smtClean="0"/>
              <a:t>not greatly </a:t>
            </a:r>
            <a:r>
              <a:rPr lang="en-US" dirty="0"/>
              <a:t>enlarged, if at all. Jaundice usually appears during the 1st 24 hr.</a:t>
            </a:r>
          </a:p>
          <a:p>
            <a:r>
              <a:rPr lang="en-US" dirty="0"/>
              <a:t>Rarely, it may become severe, and symptoms and signs of kernicterus</a:t>
            </a:r>
          </a:p>
          <a:p>
            <a:r>
              <a:rPr lang="en-US" dirty="0"/>
              <a:t>develop rapidly</a:t>
            </a:r>
            <a:r>
              <a:rPr lang="en-US" dirty="0" smtClean="0"/>
              <a:t>.</a:t>
            </a:r>
            <a:endParaRPr lang="en-US" dirty="0"/>
          </a:p>
        </p:txBody>
      </p:sp>
    </p:spTree>
    <p:extLst>
      <p:ext uri="{BB962C8B-B14F-4D97-AF65-F5344CB8AC3E}">
        <p14:creationId xmlns:p14="http://schemas.microsoft.com/office/powerpoint/2010/main" val="3992024592"/>
      </p:ext>
    </p:extLst>
  </p:cSld>
  <p:clrMapOvr>
    <a:masterClrMapping/>
  </p:clrMapOvr>
  <p:transition spd="med">
    <p:randomBar dir="ver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br>
              <a:rPr lang="en-US" dirty="0"/>
            </a:br>
            <a:endParaRPr lang="en-US" dirty="0"/>
          </a:p>
        </p:txBody>
      </p:sp>
      <p:sp>
        <p:nvSpPr>
          <p:cNvPr id="3" name="Content Placeholder 2"/>
          <p:cNvSpPr>
            <a:spLocks noGrp="1"/>
          </p:cNvSpPr>
          <p:nvPr>
            <p:ph idx="1"/>
          </p:nvPr>
        </p:nvSpPr>
        <p:spPr/>
        <p:txBody>
          <a:bodyPr/>
          <a:lstStyle/>
          <a:p>
            <a:r>
              <a:rPr lang="en-US" dirty="0" smtClean="0"/>
              <a:t>A </a:t>
            </a:r>
            <a:r>
              <a:rPr lang="en-US" dirty="0"/>
              <a:t>presumptive diagnosis is based on the presence of ABO incompatibility,</a:t>
            </a:r>
          </a:p>
          <a:p>
            <a:r>
              <a:rPr lang="en-US" dirty="0"/>
              <a:t>a weakly to moderately positive direct Coombs test result, </a:t>
            </a:r>
            <a:r>
              <a:rPr lang="en-US" dirty="0" smtClean="0"/>
              <a:t>and</a:t>
            </a:r>
          </a:p>
          <a:p>
            <a:r>
              <a:rPr lang="en-US" dirty="0" smtClean="0"/>
              <a:t> </a:t>
            </a:r>
            <a:r>
              <a:rPr lang="en-US" dirty="0" err="1" smtClean="0"/>
              <a:t>spherocytes</a:t>
            </a:r>
            <a:r>
              <a:rPr lang="en-US" dirty="0" smtClean="0"/>
              <a:t> </a:t>
            </a:r>
            <a:r>
              <a:rPr lang="en-US" dirty="0"/>
              <a:t>in the blood smear, which may at times suggest the </a:t>
            </a:r>
            <a:r>
              <a:rPr lang="en-US" dirty="0" smtClean="0"/>
              <a:t>presence of </a:t>
            </a:r>
            <a:r>
              <a:rPr lang="en-US" dirty="0"/>
              <a:t>hereditary spherocytosis. Hyperbilirubinemia is often the </a:t>
            </a:r>
            <a:r>
              <a:rPr lang="en-US" dirty="0" smtClean="0"/>
              <a:t>only other </a:t>
            </a:r>
            <a:r>
              <a:rPr lang="en-US" dirty="0"/>
              <a:t>laboratory abnormality. The hemoglobin level is usually normal</a:t>
            </a:r>
          </a:p>
          <a:p>
            <a:endParaRPr lang="en-US" dirty="0"/>
          </a:p>
        </p:txBody>
      </p:sp>
    </p:spTree>
    <p:extLst>
      <p:ext uri="{BB962C8B-B14F-4D97-AF65-F5344CB8AC3E}">
        <p14:creationId xmlns:p14="http://schemas.microsoft.com/office/powerpoint/2010/main" val="4263746435"/>
      </p:ext>
    </p:extLst>
  </p:cSld>
  <p:clrMapOvr>
    <a:masterClrMapping/>
  </p:clrMapOvr>
  <p:transition spd="med">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7384"/>
            <a:ext cx="9144000" cy="6768752"/>
          </a:xfrm>
        </p:spPr>
      </p:pic>
    </p:spTree>
    <p:extLst>
      <p:ext uri="{BB962C8B-B14F-4D97-AF65-F5344CB8AC3E}">
        <p14:creationId xmlns:p14="http://schemas.microsoft.com/office/powerpoint/2010/main" val="215107644"/>
      </p:ext>
    </p:extLst>
  </p:cSld>
  <p:clrMapOvr>
    <a:masterClrMapping/>
  </p:clrMapOvr>
  <p:transition spd="med">
    <p:randomBar dir="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but may be as low as 10-12 g/</a:t>
            </a:r>
            <a:r>
              <a:rPr lang="en-US" dirty="0" err="1"/>
              <a:t>dL</a:t>
            </a:r>
            <a:r>
              <a:rPr lang="en-US" dirty="0"/>
              <a:t>. Reticulocytes may be increased </a:t>
            </a:r>
            <a:r>
              <a:rPr lang="en-US" dirty="0" smtClean="0"/>
              <a:t>to10-15</a:t>
            </a:r>
            <a:r>
              <a:rPr lang="en-US" dirty="0"/>
              <a:t>%, with extensive </a:t>
            </a:r>
            <a:r>
              <a:rPr lang="en-US" dirty="0" err="1"/>
              <a:t>polychromasia</a:t>
            </a:r>
            <a:r>
              <a:rPr lang="en-US" dirty="0"/>
              <a:t> and increased numbers </a:t>
            </a:r>
            <a:r>
              <a:rPr lang="en-US" dirty="0" smtClean="0"/>
              <a:t>of nucleated </a:t>
            </a:r>
            <a:r>
              <a:rPr lang="en-US" dirty="0"/>
              <a:t>RBCs</a:t>
            </a:r>
            <a:r>
              <a:rPr lang="en-US" dirty="0" smtClean="0"/>
              <a:t>.</a:t>
            </a:r>
          </a:p>
          <a:p>
            <a:r>
              <a:rPr lang="en-US" dirty="0" smtClean="0"/>
              <a:t> </a:t>
            </a:r>
            <a:r>
              <a:rPr lang="en-US" dirty="0"/>
              <a:t>In 10-20% of affected infants, the unconjugated </a:t>
            </a:r>
            <a:r>
              <a:rPr lang="en-US" dirty="0" smtClean="0"/>
              <a:t>serum bilirubin </a:t>
            </a:r>
            <a:r>
              <a:rPr lang="en-US" dirty="0"/>
              <a:t>level may reach 20 mg/</a:t>
            </a:r>
            <a:r>
              <a:rPr lang="en-US" dirty="0" err="1"/>
              <a:t>dL</a:t>
            </a:r>
            <a:r>
              <a:rPr lang="en-US" dirty="0"/>
              <a:t> or more </a:t>
            </a:r>
            <a:r>
              <a:rPr lang="en-US" dirty="0" smtClean="0"/>
              <a:t>unless phototherapy is administered</a:t>
            </a:r>
            <a:r>
              <a:rPr lang="en-US" dirty="0"/>
              <a:t>.</a:t>
            </a:r>
          </a:p>
          <a:p>
            <a:endParaRPr lang="en-US" dirty="0"/>
          </a:p>
        </p:txBody>
      </p:sp>
    </p:spTree>
    <p:extLst>
      <p:ext uri="{BB962C8B-B14F-4D97-AF65-F5344CB8AC3E}">
        <p14:creationId xmlns:p14="http://schemas.microsoft.com/office/powerpoint/2010/main" val="891280387"/>
      </p:ext>
    </p:extLst>
  </p:cSld>
  <p:clrMapOvr>
    <a:masterClrMapping/>
  </p:clrMapOvr>
  <p:transition spd="med">
    <p:randomBar dir="ver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8800" b="1" dirty="0" smtClean="0">
                <a:ln w="9525">
                  <a:solidFill>
                    <a:schemeClr val="bg1"/>
                  </a:solidFill>
                  <a:prstDash val="solid"/>
                </a:ln>
                <a:effectLst>
                  <a:outerShdw blurRad="12700" dist="38100" dir="2700000" algn="tl" rotWithShape="0">
                    <a:schemeClr val="bg1">
                      <a:lumMod val="50000"/>
                    </a:schemeClr>
                  </a:outerShdw>
                </a:effectLst>
              </a:rPr>
              <a:t>Thank you </a:t>
            </a:r>
            <a:endParaRPr lang="en-US" sz="88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685275653"/>
      </p:ext>
    </p:extLst>
  </p:cSld>
  <p:clrMapOvr>
    <a:masterClrMapping/>
  </p:clrMapOvr>
  <p:transition spd="med">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t">
            <a:normAutofit fontScale="90000"/>
          </a:bodyPr>
          <a:lstStyle/>
          <a:p>
            <a:pPr algn="ctr" fontAlgn="auto">
              <a:spcAft>
                <a:spcPts val="0"/>
              </a:spcAft>
              <a:defRPr/>
            </a:pPr>
            <a:r>
              <a:rPr lang="en-US" b="1" dirty="0">
                <a:solidFill>
                  <a:schemeClr val="accent2">
                    <a:lumMod val="40000"/>
                    <a:lumOff val="60000"/>
                  </a:schemeClr>
                </a:solidFill>
                <a:effectLst>
                  <a:outerShdw blurRad="38100" dist="38100" dir="2700000" algn="tl">
                    <a:srgbClr val="000000">
                      <a:alpha val="43137"/>
                    </a:srgbClr>
                  </a:outerShdw>
                </a:effectLst>
              </a:rPr>
              <a:t>Jaundice and Hyperbilirubinemia in the Newborn</a:t>
            </a:r>
            <a:r>
              <a:rPr lang="en-US" dirty="0">
                <a:solidFill>
                  <a:schemeClr val="accent2">
                    <a:lumMod val="40000"/>
                    <a:lumOff val="60000"/>
                  </a:schemeClr>
                </a:solidFill>
                <a:effectLst>
                  <a:outerShdw blurRad="38100" dist="38100" dir="2700000" algn="tl">
                    <a:srgbClr val="000000">
                      <a:alpha val="43137"/>
                    </a:srgbClr>
                  </a:outerShdw>
                </a:effectLst>
              </a:rPr>
              <a:t> </a:t>
            </a:r>
            <a:br>
              <a:rPr lang="en-US" dirty="0">
                <a:solidFill>
                  <a:schemeClr val="accent2">
                    <a:lumMod val="40000"/>
                    <a:lumOff val="60000"/>
                  </a:schemeClr>
                </a:solidFill>
                <a:effectLst>
                  <a:outerShdw blurRad="38100" dist="38100" dir="2700000" algn="tl">
                    <a:srgbClr val="000000">
                      <a:alpha val="43137"/>
                    </a:srgbClr>
                  </a:outerShdw>
                </a:effectLst>
              </a:rPr>
            </a:br>
            <a:endParaRPr lang="en-US" dirty="0">
              <a:solidFill>
                <a:schemeClr val="accent2">
                  <a:lumMod val="40000"/>
                  <a:lumOff val="60000"/>
                </a:schemeClr>
              </a:solidFill>
              <a:effectLst>
                <a:outerShdw blurRad="38100" dist="38100" dir="2700000" algn="tl">
                  <a:srgbClr val="000000">
                    <a:alpha val="43137"/>
                  </a:srgbClr>
                </a:outerShdw>
              </a:effectLst>
            </a:endParaRPr>
          </a:p>
        </p:txBody>
      </p:sp>
      <p:sp>
        <p:nvSpPr>
          <p:cNvPr id="15363" name="Content Placeholder 2"/>
          <p:cNvSpPr>
            <a:spLocks noGrp="1"/>
          </p:cNvSpPr>
          <p:nvPr>
            <p:ph idx="1"/>
          </p:nvPr>
        </p:nvSpPr>
        <p:spPr>
          <a:xfrm>
            <a:off x="2483768" y="2535932"/>
            <a:ext cx="6205484" cy="4324350"/>
          </a:xfrm>
        </p:spPr>
        <p:txBody>
          <a:bodyPr/>
          <a:lstStyle/>
          <a:p>
            <a:r>
              <a:rPr lang="en-US" dirty="0" smtClean="0"/>
              <a:t>Hyperbilirubinemia is a common and, in most cases, benign problem in neonates. Jaundice is observed during the 1st wk of life in approximately 60% of term infants and 80% of preterm infants.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med_0160_slide">
  <a:themeElements>
    <a:clrScheme name="Office Theme 2">
      <a:dk1>
        <a:srgbClr val="000000"/>
      </a:dk1>
      <a:lt1>
        <a:srgbClr val="FFCCCC"/>
      </a:lt1>
      <a:dk2>
        <a:srgbClr val="000000"/>
      </a:dk2>
      <a:lt2>
        <a:srgbClr val="B2B2B2"/>
      </a:lt2>
      <a:accent1>
        <a:srgbClr val="8C512A"/>
      </a:accent1>
      <a:accent2>
        <a:srgbClr val="8C386B"/>
      </a:accent2>
      <a:accent3>
        <a:srgbClr val="FFE2E2"/>
      </a:accent3>
      <a:accent4>
        <a:srgbClr val="000000"/>
      </a:accent4>
      <a:accent5>
        <a:srgbClr val="C5B3AC"/>
      </a:accent5>
      <a:accent6>
        <a:srgbClr val="7E3260"/>
      </a:accent6>
      <a:hlink>
        <a:srgbClr val="8C2323"/>
      </a:hlink>
      <a:folHlink>
        <a:srgbClr val="63338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CCCC"/>
        </a:lt1>
        <a:dk2>
          <a:srgbClr val="000000"/>
        </a:dk2>
        <a:lt2>
          <a:srgbClr val="B2B2B2"/>
        </a:lt2>
        <a:accent1>
          <a:srgbClr val="B23636"/>
        </a:accent1>
        <a:accent2>
          <a:srgbClr val="A63249"/>
        </a:accent2>
        <a:accent3>
          <a:srgbClr val="FFE2E2"/>
        </a:accent3>
        <a:accent4>
          <a:srgbClr val="000000"/>
        </a:accent4>
        <a:accent5>
          <a:srgbClr val="D5AEAE"/>
        </a:accent5>
        <a:accent6>
          <a:srgbClr val="962C41"/>
        </a:accent6>
        <a:hlink>
          <a:srgbClr val="990000"/>
        </a:hlink>
        <a:folHlink>
          <a:srgbClr val="8C003A"/>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CCCC"/>
        </a:lt1>
        <a:dk2>
          <a:srgbClr val="000000"/>
        </a:dk2>
        <a:lt2>
          <a:srgbClr val="B2B2B2"/>
        </a:lt2>
        <a:accent1>
          <a:srgbClr val="8C512A"/>
        </a:accent1>
        <a:accent2>
          <a:srgbClr val="8C386B"/>
        </a:accent2>
        <a:accent3>
          <a:srgbClr val="FFE2E2"/>
        </a:accent3>
        <a:accent4>
          <a:srgbClr val="000000"/>
        </a:accent4>
        <a:accent5>
          <a:srgbClr val="C5B3AC"/>
        </a:accent5>
        <a:accent6>
          <a:srgbClr val="7E3260"/>
        </a:accent6>
        <a:hlink>
          <a:srgbClr val="8C2323"/>
        </a:hlink>
        <a:folHlink>
          <a:srgbClr val="63338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CCCC"/>
        </a:lt1>
        <a:dk2>
          <a:srgbClr val="000000"/>
        </a:dk2>
        <a:lt2>
          <a:srgbClr val="B2B2B2"/>
        </a:lt2>
        <a:accent1>
          <a:srgbClr val="00698C"/>
        </a:accent1>
        <a:accent2>
          <a:srgbClr val="A63232"/>
        </a:accent2>
        <a:accent3>
          <a:srgbClr val="FFE2E2"/>
        </a:accent3>
        <a:accent4>
          <a:srgbClr val="000000"/>
        </a:accent4>
        <a:accent5>
          <a:srgbClr val="AAB9C5"/>
        </a:accent5>
        <a:accent6>
          <a:srgbClr val="962C2C"/>
        </a:accent6>
        <a:hlink>
          <a:srgbClr val="335280"/>
        </a:hlink>
        <a:folHlink>
          <a:srgbClr val="4B5924"/>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CCCC"/>
        </a:lt1>
        <a:dk2>
          <a:srgbClr val="000000"/>
        </a:dk2>
        <a:lt2>
          <a:srgbClr val="B2B2B2"/>
        </a:lt2>
        <a:accent1>
          <a:srgbClr val="735C00"/>
        </a:accent1>
        <a:accent2>
          <a:srgbClr val="217321"/>
        </a:accent2>
        <a:accent3>
          <a:srgbClr val="FFE2E2"/>
        </a:accent3>
        <a:accent4>
          <a:srgbClr val="000000"/>
        </a:accent4>
        <a:accent5>
          <a:srgbClr val="BCB5AA"/>
        </a:accent5>
        <a:accent6>
          <a:srgbClr val="1D681D"/>
        </a:accent6>
        <a:hlink>
          <a:srgbClr val="403380"/>
        </a:hlink>
        <a:folHlink>
          <a:srgbClr val="8C2323"/>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B23636"/>
        </a:accent1>
        <a:accent2>
          <a:srgbClr val="A63249"/>
        </a:accent2>
        <a:accent3>
          <a:srgbClr val="FFFFFF"/>
        </a:accent3>
        <a:accent4>
          <a:srgbClr val="000000"/>
        </a:accent4>
        <a:accent5>
          <a:srgbClr val="D5AEAE"/>
        </a:accent5>
        <a:accent6>
          <a:srgbClr val="962C41"/>
        </a:accent6>
        <a:hlink>
          <a:srgbClr val="990000"/>
        </a:hlink>
        <a:folHlink>
          <a:srgbClr val="8C003A"/>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8C512A"/>
        </a:accent1>
        <a:accent2>
          <a:srgbClr val="8C386B"/>
        </a:accent2>
        <a:accent3>
          <a:srgbClr val="FFFFFF"/>
        </a:accent3>
        <a:accent4>
          <a:srgbClr val="000000"/>
        </a:accent4>
        <a:accent5>
          <a:srgbClr val="C5B3AC"/>
        </a:accent5>
        <a:accent6>
          <a:srgbClr val="7E3260"/>
        </a:accent6>
        <a:hlink>
          <a:srgbClr val="8C2323"/>
        </a:hlink>
        <a:folHlink>
          <a:srgbClr val="63338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00698C"/>
        </a:accent1>
        <a:accent2>
          <a:srgbClr val="A63232"/>
        </a:accent2>
        <a:accent3>
          <a:srgbClr val="FFFFFF"/>
        </a:accent3>
        <a:accent4>
          <a:srgbClr val="000000"/>
        </a:accent4>
        <a:accent5>
          <a:srgbClr val="AAB9C5"/>
        </a:accent5>
        <a:accent6>
          <a:srgbClr val="962C2C"/>
        </a:accent6>
        <a:hlink>
          <a:srgbClr val="335280"/>
        </a:hlink>
        <a:folHlink>
          <a:srgbClr val="4B5924"/>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735C00"/>
        </a:accent1>
        <a:accent2>
          <a:srgbClr val="217321"/>
        </a:accent2>
        <a:accent3>
          <a:srgbClr val="FFFFFF"/>
        </a:accent3>
        <a:accent4>
          <a:srgbClr val="000000"/>
        </a:accent4>
        <a:accent5>
          <a:srgbClr val="BCB5AA"/>
        </a:accent5>
        <a:accent6>
          <a:srgbClr val="1D681D"/>
        </a:accent6>
        <a:hlink>
          <a:srgbClr val="403380"/>
        </a:hlink>
        <a:folHlink>
          <a:srgbClr val="8C232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CCCC"/>
      </a:lt1>
      <a:dk2>
        <a:srgbClr val="000000"/>
      </a:dk2>
      <a:lt2>
        <a:srgbClr val="B2B2B2"/>
      </a:lt2>
      <a:accent1>
        <a:srgbClr val="8C512A"/>
      </a:accent1>
      <a:accent2>
        <a:srgbClr val="8C386B"/>
      </a:accent2>
      <a:accent3>
        <a:srgbClr val="FFE2E2"/>
      </a:accent3>
      <a:accent4>
        <a:srgbClr val="000000"/>
      </a:accent4>
      <a:accent5>
        <a:srgbClr val="C5B3AC"/>
      </a:accent5>
      <a:accent6>
        <a:srgbClr val="7E3260"/>
      </a:accent6>
      <a:hlink>
        <a:srgbClr val="8C2323"/>
      </a:hlink>
      <a:folHlink>
        <a:srgbClr val="6333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CCCC"/>
        </a:lt1>
        <a:dk2>
          <a:srgbClr val="000000"/>
        </a:dk2>
        <a:lt2>
          <a:srgbClr val="B2B2B2"/>
        </a:lt2>
        <a:accent1>
          <a:srgbClr val="B23636"/>
        </a:accent1>
        <a:accent2>
          <a:srgbClr val="A63249"/>
        </a:accent2>
        <a:accent3>
          <a:srgbClr val="FFE2E2"/>
        </a:accent3>
        <a:accent4>
          <a:srgbClr val="000000"/>
        </a:accent4>
        <a:accent5>
          <a:srgbClr val="D5AEAE"/>
        </a:accent5>
        <a:accent6>
          <a:srgbClr val="962C41"/>
        </a:accent6>
        <a:hlink>
          <a:srgbClr val="990000"/>
        </a:hlink>
        <a:folHlink>
          <a:srgbClr val="8C003A"/>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CCCC"/>
        </a:lt1>
        <a:dk2>
          <a:srgbClr val="000000"/>
        </a:dk2>
        <a:lt2>
          <a:srgbClr val="B2B2B2"/>
        </a:lt2>
        <a:accent1>
          <a:srgbClr val="8C512A"/>
        </a:accent1>
        <a:accent2>
          <a:srgbClr val="8C386B"/>
        </a:accent2>
        <a:accent3>
          <a:srgbClr val="FFE2E2"/>
        </a:accent3>
        <a:accent4>
          <a:srgbClr val="000000"/>
        </a:accent4>
        <a:accent5>
          <a:srgbClr val="C5B3AC"/>
        </a:accent5>
        <a:accent6>
          <a:srgbClr val="7E3260"/>
        </a:accent6>
        <a:hlink>
          <a:srgbClr val="8C2323"/>
        </a:hlink>
        <a:folHlink>
          <a:srgbClr val="63338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CCCC"/>
        </a:lt1>
        <a:dk2>
          <a:srgbClr val="000000"/>
        </a:dk2>
        <a:lt2>
          <a:srgbClr val="B2B2B2"/>
        </a:lt2>
        <a:accent1>
          <a:srgbClr val="00698C"/>
        </a:accent1>
        <a:accent2>
          <a:srgbClr val="A63232"/>
        </a:accent2>
        <a:accent3>
          <a:srgbClr val="FFE2E2"/>
        </a:accent3>
        <a:accent4>
          <a:srgbClr val="000000"/>
        </a:accent4>
        <a:accent5>
          <a:srgbClr val="AAB9C5"/>
        </a:accent5>
        <a:accent6>
          <a:srgbClr val="962C2C"/>
        </a:accent6>
        <a:hlink>
          <a:srgbClr val="335280"/>
        </a:hlink>
        <a:folHlink>
          <a:srgbClr val="4B5924"/>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CCCC"/>
        </a:lt1>
        <a:dk2>
          <a:srgbClr val="000000"/>
        </a:dk2>
        <a:lt2>
          <a:srgbClr val="B2B2B2"/>
        </a:lt2>
        <a:accent1>
          <a:srgbClr val="735C00"/>
        </a:accent1>
        <a:accent2>
          <a:srgbClr val="217321"/>
        </a:accent2>
        <a:accent3>
          <a:srgbClr val="FFE2E2"/>
        </a:accent3>
        <a:accent4>
          <a:srgbClr val="000000"/>
        </a:accent4>
        <a:accent5>
          <a:srgbClr val="BCB5AA"/>
        </a:accent5>
        <a:accent6>
          <a:srgbClr val="1D681D"/>
        </a:accent6>
        <a:hlink>
          <a:srgbClr val="403380"/>
        </a:hlink>
        <a:folHlink>
          <a:srgbClr val="8C2323"/>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B23636"/>
        </a:accent1>
        <a:accent2>
          <a:srgbClr val="A63249"/>
        </a:accent2>
        <a:accent3>
          <a:srgbClr val="FFFFFF"/>
        </a:accent3>
        <a:accent4>
          <a:srgbClr val="000000"/>
        </a:accent4>
        <a:accent5>
          <a:srgbClr val="D5AEAE"/>
        </a:accent5>
        <a:accent6>
          <a:srgbClr val="962C41"/>
        </a:accent6>
        <a:hlink>
          <a:srgbClr val="990000"/>
        </a:hlink>
        <a:folHlink>
          <a:srgbClr val="8C003A"/>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8C512A"/>
        </a:accent1>
        <a:accent2>
          <a:srgbClr val="8C386B"/>
        </a:accent2>
        <a:accent3>
          <a:srgbClr val="FFFFFF"/>
        </a:accent3>
        <a:accent4>
          <a:srgbClr val="000000"/>
        </a:accent4>
        <a:accent5>
          <a:srgbClr val="C5B3AC"/>
        </a:accent5>
        <a:accent6>
          <a:srgbClr val="7E3260"/>
        </a:accent6>
        <a:hlink>
          <a:srgbClr val="8C2323"/>
        </a:hlink>
        <a:folHlink>
          <a:srgbClr val="63338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00698C"/>
        </a:accent1>
        <a:accent2>
          <a:srgbClr val="A63232"/>
        </a:accent2>
        <a:accent3>
          <a:srgbClr val="FFFFFF"/>
        </a:accent3>
        <a:accent4>
          <a:srgbClr val="000000"/>
        </a:accent4>
        <a:accent5>
          <a:srgbClr val="AAB9C5"/>
        </a:accent5>
        <a:accent6>
          <a:srgbClr val="962C2C"/>
        </a:accent6>
        <a:hlink>
          <a:srgbClr val="335280"/>
        </a:hlink>
        <a:folHlink>
          <a:srgbClr val="4B5924"/>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735C00"/>
        </a:accent1>
        <a:accent2>
          <a:srgbClr val="217321"/>
        </a:accent2>
        <a:accent3>
          <a:srgbClr val="FFFFFF"/>
        </a:accent3>
        <a:accent4>
          <a:srgbClr val="000000"/>
        </a:accent4>
        <a:accent5>
          <a:srgbClr val="BCB5AA"/>
        </a:accent5>
        <a:accent6>
          <a:srgbClr val="1D681D"/>
        </a:accent6>
        <a:hlink>
          <a:srgbClr val="403380"/>
        </a:hlink>
        <a:folHlink>
          <a:srgbClr val="8C232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2008-01-08T20:54:13Z</outs:dateTime>
      <outs:isPinned>true</outs:isPinned>
    </outs:relatedDate>
    <outs:relatedDate>
      <outs:type>2</outs:type>
      <outs:displayName>Created</outs:displayName>
      <outs:dateTime>2009-10-16T20:48:28Z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source>0</outs:source>
      <outs:isPinned>true</outs:isPinned>
    </outs:relatedPeopleItem>
    <outs:relatedPeopleItem>
      <outs:category>Last modified by</outs:category>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62DD7F53-1659-41B7-A8AD-7112DF3C8215}">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Presentation1</Template>
  <TotalTime>7686</TotalTime>
  <Words>3965</Words>
  <Application>Microsoft Office PowerPoint</Application>
  <PresentationFormat>On-screen Show (4:3)</PresentationFormat>
  <Paragraphs>465</Paragraphs>
  <Slides>81</Slides>
  <Notes>9</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81</vt:i4>
      </vt:variant>
    </vt:vector>
  </HeadingPairs>
  <TitlesOfParts>
    <vt:vector size="88" baseType="lpstr">
      <vt:lpstr>Arial</vt:lpstr>
      <vt:lpstr>Calibri</vt:lpstr>
      <vt:lpstr>Georgia</vt:lpstr>
      <vt:lpstr>Times New Roman</vt:lpstr>
      <vt:lpstr>Wingdings</vt:lpstr>
      <vt:lpstr>med_0160_slide</vt:lpstr>
      <vt:lpstr>1_Default Design</vt:lpstr>
      <vt:lpstr>Hyperbilirubinemia in the Newborn </vt:lpstr>
      <vt:lpstr>JAUNDICE (ICTERUS).  </vt:lpstr>
      <vt:lpstr>PowerPoint Presentation</vt:lpstr>
      <vt:lpstr>Types of jaundice</vt:lpstr>
      <vt:lpstr>PowerPoint Presentation</vt:lpstr>
      <vt:lpstr>PowerPoint Presentation</vt:lpstr>
      <vt:lpstr>PowerPoint Presentation</vt:lpstr>
      <vt:lpstr>PowerPoint Presentation</vt:lpstr>
      <vt:lpstr>Jaundice and Hyperbilirubinemia in the Newborn  </vt:lpstr>
      <vt:lpstr>ETIOLOGY.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MANIFESTATIONS</vt:lpstr>
      <vt:lpstr>PowerPoint Presentation</vt:lpstr>
      <vt:lpstr>PowerPoint Presentation</vt:lpstr>
      <vt:lpstr>PowerPoint Presentation</vt:lpstr>
      <vt:lpstr>PowerPoint Presentation</vt:lpstr>
      <vt:lpstr>DIFFERENTIAL DIAGNOSIS.  Jaundice that is present at birth or appears within the 1st 24 hr of life</vt:lpstr>
      <vt:lpstr>Jaundice that 1st appears on the 2nd or 3rd day </vt:lpstr>
      <vt:lpstr>. Jaundice appearing after the 3rd day and within the 1st wk: </vt:lpstr>
      <vt:lpstr>1st recognized after the 1st wk of life</vt:lpstr>
      <vt:lpstr>The differential diagnosis for persistent jaundice during the 1st mo of life: </vt:lpstr>
      <vt:lpstr>DIAGNOSIS</vt:lpstr>
      <vt:lpstr>Investigations for early jaundice</vt:lpstr>
      <vt:lpstr>PowerPoint Presentation</vt:lpstr>
      <vt:lpstr>PHYSIOLOGIC JAUNDICE  (ICTERUS NEONATORUM)   </vt:lpstr>
      <vt:lpstr>Cause of physiological jaundice </vt:lpstr>
      <vt:lpstr>PowerPoint Presentation</vt:lpstr>
      <vt:lpstr>PowerPoint Presentation</vt:lpstr>
      <vt:lpstr>PowerPoint Presentation</vt:lpstr>
      <vt:lpstr>PowerPoint Presentation</vt:lpstr>
      <vt:lpstr>PowerPoint Presentation</vt:lpstr>
      <vt:lpstr>PowerPoint Presentation</vt:lpstr>
      <vt:lpstr>breast-feeding jaundice </vt:lpstr>
      <vt:lpstr>PowerPoint Presentation</vt:lpstr>
      <vt:lpstr>PowerPoint Presentation</vt:lpstr>
      <vt:lpstr>JAUNDICE ASSOCIATED WITH BREAST-FEEDING.   </vt:lpstr>
      <vt:lpstr>PowerPoint Presentation</vt:lpstr>
      <vt:lpstr>Kernicterus </vt:lpstr>
      <vt:lpstr>PowerPoint Presentation</vt:lpstr>
      <vt:lpstr>PowerPoint Presentation</vt:lpstr>
      <vt:lpstr>PowerPoint Presentation</vt:lpstr>
      <vt:lpstr>CLINICAL MANIFESTATIONS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Exchange transfusion </vt:lpstr>
      <vt:lpstr>PowerPoint Presentation</vt:lpstr>
      <vt:lpstr>PowerPoint Presentation</vt:lpstr>
      <vt:lpstr>PowerPoint Presentation</vt:lpstr>
      <vt:lpstr>PowerPoint Presentation</vt:lpstr>
      <vt:lpstr>PowerPoint Presentation</vt:lpstr>
      <vt:lpstr>PowerPoint Presentation</vt:lpstr>
      <vt:lpstr>Other medical modalities of treatment </vt:lpstr>
      <vt:lpstr>Hemolytic disease of the newborn caused by blood group a and b incompatibility </vt:lpstr>
      <vt:lpstr>PowerPoint Presentation</vt:lpstr>
      <vt:lpstr>PowerPoint Presentation</vt:lpstr>
      <vt:lpstr>PowerPoint Presentation</vt:lpstr>
      <vt:lpstr>PowerPoint Presentation</vt:lpstr>
      <vt:lpstr>PowerPoint Presentation</vt:lpstr>
      <vt:lpstr>Clinical Manifestations </vt:lpstr>
      <vt:lpstr>Diagnosis </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Dawood</dc:creator>
  <cp:lastModifiedBy>ban adil</cp:lastModifiedBy>
  <cp:revision>159</cp:revision>
  <dcterms:created xsi:type="dcterms:W3CDTF">2009-10-16T20:48:28Z</dcterms:created>
  <dcterms:modified xsi:type="dcterms:W3CDTF">2016-10-08T20:19:28Z</dcterms:modified>
</cp:coreProperties>
</file>