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323" r:id="rId4"/>
    <p:sldId id="318" r:id="rId5"/>
    <p:sldId id="295" r:id="rId6"/>
    <p:sldId id="314" r:id="rId7"/>
    <p:sldId id="326"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2" autoAdjust="0"/>
    <p:restoredTop sz="94660"/>
  </p:normalViewPr>
  <p:slideViewPr>
    <p:cSldViewPr>
      <p:cViewPr>
        <p:scale>
          <a:sx n="100" d="100"/>
          <a:sy n="100" d="100"/>
        </p:scale>
        <p:origin x="-1290" y="200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Lucture</a:t>
            </a:r>
            <a:r>
              <a:rPr lang="en-US" dirty="0" smtClean="0"/>
              <a:t> Six</a:t>
            </a:r>
            <a:endParaRPr lang="ar-IQ" dirty="0"/>
          </a:p>
        </p:txBody>
      </p:sp>
      <p:sp>
        <p:nvSpPr>
          <p:cNvPr id="3" name="Subtitle 2"/>
          <p:cNvSpPr>
            <a:spLocks noGrp="1"/>
          </p:cNvSpPr>
          <p:nvPr>
            <p:ph type="subTitle" idx="1"/>
          </p:nvPr>
        </p:nvSpPr>
        <p:spPr/>
        <p:txBody>
          <a:bodyPr/>
          <a:lstStyle/>
          <a:p>
            <a:r>
              <a:rPr lang="en-US" dirty="0" smtClean="0"/>
              <a:t>Alkaloid and </a:t>
            </a:r>
            <a:r>
              <a:rPr lang="en-US" dirty="0" err="1" smtClean="0"/>
              <a:t>Hetrocyclic</a:t>
            </a:r>
            <a:r>
              <a:rPr lang="en-US" dirty="0" smtClean="0"/>
              <a:t> Compounds</a:t>
            </a:r>
            <a:endParaRPr lang="ar-IQ" dirty="0"/>
          </a:p>
        </p:txBody>
      </p:sp>
      <p:pic>
        <p:nvPicPr>
          <p:cNvPr id="5" name="Content Placeholder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09600"/>
            <a:ext cx="3124200" cy="2590800"/>
          </a:xfrm>
          <a:prstGeom prst="rect">
            <a:avLst/>
          </a:prstGeom>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14800" y="762000"/>
            <a:ext cx="2421785" cy="2438400"/>
          </a:xfrm>
          <a:prstGeom prst="rect">
            <a:avLst/>
          </a:prstGeom>
        </p:spPr>
      </p:pic>
    </p:spTree>
    <p:extLst>
      <p:ext uri="{BB962C8B-B14F-4D97-AF65-F5344CB8AC3E}">
        <p14:creationId xmlns:p14="http://schemas.microsoft.com/office/powerpoint/2010/main" val="3584325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6477000" cy="3785652"/>
          </a:xfrm>
          <a:prstGeom prst="rect">
            <a:avLst/>
          </a:prstGeom>
        </p:spPr>
        <p:txBody>
          <a:bodyPr wrap="square">
            <a:spAutoFit/>
          </a:bodyPr>
          <a:lstStyle/>
          <a:p>
            <a:pPr algn="justLow" fontAlgn="base">
              <a:spcBef>
                <a:spcPct val="0"/>
              </a:spcBef>
              <a:spcAft>
                <a:spcPct val="0"/>
              </a:spcAft>
            </a:pPr>
            <a:r>
              <a:rPr lang="en-US" dirty="0"/>
              <a:t>Lecture six:</a:t>
            </a:r>
            <a:r>
              <a:rPr lang="ar-IQ" dirty="0"/>
              <a:t> عضوية </a:t>
            </a:r>
            <a:endParaRPr lang="en-US" dirty="0"/>
          </a:p>
          <a:p>
            <a:pPr algn="ctr" eaLnBrk="0" fontAlgn="base" hangingPunct="0">
              <a:spcBef>
                <a:spcPct val="0"/>
              </a:spcBef>
              <a:spcAft>
                <a:spcPct val="0"/>
              </a:spcAft>
            </a:pPr>
            <a:r>
              <a:rPr lang="en-US" sz="2400" b="1" cap="all" dirty="0">
                <a:ln w="0"/>
                <a:effectLst>
                  <a:reflection blurRad="12700" stA="50000" endPos="50000" dist="5000" dir="5400000" sy="-100000" rotWithShape="0"/>
                </a:effectLst>
                <a:ea typeface="Times New Roman" pitchFamily="18" charset="0"/>
                <a:cs typeface="Simplified Arabic Fixed" pitchFamily="49" charset="-78"/>
              </a:rPr>
              <a:t>Alkaloids and Heterocyclic Compounds</a:t>
            </a:r>
            <a:endParaRPr lang="en-US" sz="2400" b="1" cap="all" dirty="0">
              <a:ln w="0"/>
              <a:effectLst>
                <a:reflection blurRad="12700" stA="50000" endPos="50000" dist="5000" dir="5400000" sy="-100000" rotWithShape="0"/>
              </a:effectLst>
              <a:cs typeface="Arial" pitchFamily="34" charset="0"/>
            </a:endParaRPr>
          </a:p>
          <a:p>
            <a:endParaRPr lang="en-US" dirty="0"/>
          </a:p>
          <a:p>
            <a:pPr algn="just"/>
            <a:r>
              <a:rPr lang="en-US" b="1" u="sng" dirty="0"/>
              <a:t>Alkaloids :-</a:t>
            </a:r>
          </a:p>
          <a:p>
            <a:pPr algn="just"/>
            <a:r>
              <a:rPr lang="en-US" dirty="0"/>
              <a:t>     Alkaloids are a group of naturally occurring chemical compounds that mostly contain nitrogen atom in the heterocycles and originate from amino acids. This group also includes some related compounds with neutral, and even weakly acidic properties. </a:t>
            </a:r>
          </a:p>
          <a:p>
            <a:pPr algn="just"/>
            <a:r>
              <a:rPr lang="en-US" dirty="0"/>
              <a:t> In addition to carbon, hydrogen and nitrogen, alkaloids may also contain oxygen, </a:t>
            </a:r>
            <a:r>
              <a:rPr lang="en-US" dirty="0" smtClean="0"/>
              <a:t>sulfur. Alkaloids </a:t>
            </a:r>
            <a:r>
              <a:rPr lang="en-US" dirty="0"/>
              <a:t>are produced by a large variety of organisms including bacteria, fungi, plants, and </a:t>
            </a:r>
            <a:r>
              <a:rPr lang="en-US" dirty="0" smtClean="0"/>
              <a:t>animals, and used as</a:t>
            </a:r>
            <a:r>
              <a:rPr lang="en-US" b="1" dirty="0"/>
              <a:t> </a:t>
            </a:r>
            <a:r>
              <a:rPr lang="en-US" dirty="0"/>
              <a:t>Pharmacological </a:t>
            </a:r>
            <a:r>
              <a:rPr lang="en-US" dirty="0" smtClean="0">
                <a:ea typeface="Times New Roman" pitchFamily="18" charset="0"/>
                <a:cs typeface="Arial" pitchFamily="34" charset="0"/>
              </a:rPr>
              <a:t>drugs due to its </a:t>
            </a:r>
            <a:r>
              <a:rPr lang="en-US" b="1" dirty="0"/>
              <a:t>pharmacological activities </a:t>
            </a:r>
            <a:r>
              <a:rPr lang="en-US" b="1" dirty="0" smtClean="0"/>
              <a:t>(</a:t>
            </a:r>
            <a:r>
              <a:rPr lang="en-US" dirty="0" smtClean="0"/>
              <a:t>antimalarial, anticancer, antiasthma</a:t>
            </a:r>
            <a:r>
              <a:rPr lang="en-US" b="1" dirty="0" smtClean="0"/>
              <a:t>), </a:t>
            </a:r>
            <a:r>
              <a:rPr lang="en-US" dirty="0" smtClean="0"/>
              <a:t>Table 1:- . </a:t>
            </a:r>
          </a:p>
        </p:txBody>
      </p:sp>
      <p:graphicFrame>
        <p:nvGraphicFramePr>
          <p:cNvPr id="3" name="Content Placeholder 3"/>
          <p:cNvGraphicFramePr>
            <a:graphicFrameLocks/>
          </p:cNvGraphicFramePr>
          <p:nvPr>
            <p:extLst>
              <p:ext uri="{D42A27DB-BD31-4B8C-83A1-F6EECF244321}">
                <p14:modId xmlns:p14="http://schemas.microsoft.com/office/powerpoint/2010/main" val="1311890788"/>
              </p:ext>
            </p:extLst>
          </p:nvPr>
        </p:nvGraphicFramePr>
        <p:xfrm>
          <a:off x="381000" y="4191000"/>
          <a:ext cx="6096000" cy="2372360"/>
        </p:xfrm>
        <a:graphic>
          <a:graphicData uri="http://schemas.openxmlformats.org/drawingml/2006/table">
            <a:tbl>
              <a:tblPr firstRow="1" bandRow="1"/>
              <a:tblGrid>
                <a:gridCol w="2447299"/>
                <a:gridCol w="3648701"/>
              </a:tblGrid>
              <a:tr h="370840">
                <a:tc>
                  <a:txBody>
                    <a:bodyPr/>
                    <a:lstStyle/>
                    <a:p>
                      <a:r>
                        <a:rPr lang="en-US" sz="1400" b="1" dirty="0" smtClean="0">
                          <a:latin typeface="+mn-lt"/>
                        </a:rPr>
                        <a:t>Alkaloids have a wide range of pharmacological activities </a:t>
                      </a:r>
                      <a:endParaRPr lang="en-US" sz="1400" b="1" dirty="0">
                        <a:latin typeface="+mn-lt"/>
                      </a:endParaRPr>
                    </a:p>
                  </a:txBody>
                  <a:tcPr/>
                </a:tc>
                <a:tc>
                  <a:txBody>
                    <a:bodyPr/>
                    <a:lstStyle/>
                    <a:p>
                      <a:r>
                        <a:rPr lang="en-US" sz="1400" b="1" dirty="0" smtClean="0">
                          <a:latin typeface="+mn-lt"/>
                        </a:rPr>
                        <a:t>Pharmacological </a:t>
                      </a:r>
                      <a:r>
                        <a:rPr kumimoji="0" lang="en-US" sz="1400" b="1" i="0" u="none" strike="noStrike" cap="none" normalizeH="0" baseline="0" dirty="0" smtClean="0">
                          <a:ln>
                            <a:noFill/>
                          </a:ln>
                          <a:solidFill>
                            <a:schemeClr val="tx1"/>
                          </a:solidFill>
                          <a:effectLst/>
                          <a:latin typeface="+mn-lt"/>
                          <a:ea typeface="Times New Roman" pitchFamily="18" charset="0"/>
                          <a:cs typeface="Arial" pitchFamily="34" charset="0"/>
                        </a:rPr>
                        <a:t>drugs</a:t>
                      </a:r>
                      <a:endParaRPr lang="en-US" sz="1400" b="1" dirty="0">
                        <a:latin typeface="+mn-lt"/>
                      </a:endParaRPr>
                    </a:p>
                  </a:txBody>
                  <a:tcPr/>
                </a:tc>
              </a:tr>
              <a:tr h="370840">
                <a:tc>
                  <a:txBody>
                    <a:bodyPr/>
                    <a:lstStyle/>
                    <a:p>
                      <a:r>
                        <a:rPr lang="en-US" sz="1400" dirty="0" smtClean="0"/>
                        <a:t>antimalarial</a:t>
                      </a:r>
                      <a:endParaRPr lang="en-US" sz="1400" dirty="0"/>
                    </a:p>
                  </a:txBody>
                  <a:tcPr/>
                </a:tc>
                <a:tc>
                  <a:txBody>
                    <a:bodyPr/>
                    <a:lstStyle/>
                    <a:p>
                      <a:r>
                        <a:rPr lang="en-US" sz="1400" dirty="0" smtClean="0"/>
                        <a:t>e.g. quinine</a:t>
                      </a:r>
                      <a:endParaRPr lang="en-US" sz="1400" dirty="0"/>
                    </a:p>
                  </a:txBody>
                  <a:tcPr/>
                </a:tc>
              </a:tr>
              <a:tr h="370840">
                <a:tc>
                  <a:txBody>
                    <a:bodyPr/>
                    <a:lstStyle/>
                    <a:p>
                      <a:r>
                        <a:rPr lang="en-US" sz="1400" dirty="0" smtClean="0"/>
                        <a:t>antiasthma </a:t>
                      </a:r>
                      <a:endParaRPr lang="en-US" sz="1400" dirty="0"/>
                    </a:p>
                  </a:txBody>
                  <a:tcPr/>
                </a:tc>
                <a:tc>
                  <a:txBody>
                    <a:bodyPr/>
                    <a:lstStyle/>
                    <a:p>
                      <a:r>
                        <a:rPr lang="en-US" sz="1400" dirty="0" smtClean="0"/>
                        <a:t>Ephedrine</a:t>
                      </a:r>
                      <a:endParaRPr lang="en-US" sz="1400" dirty="0"/>
                    </a:p>
                  </a:txBody>
                  <a:tcPr/>
                </a:tc>
              </a:tr>
              <a:tr h="370840">
                <a:tc>
                  <a:txBody>
                    <a:bodyPr/>
                    <a:lstStyle/>
                    <a:p>
                      <a:r>
                        <a:rPr lang="en-US" sz="1400" dirty="0" smtClean="0"/>
                        <a:t>anticancer  </a:t>
                      </a:r>
                      <a:endParaRPr lang="en-US" sz="1400" dirty="0"/>
                    </a:p>
                  </a:txBody>
                  <a:tcPr/>
                </a:tc>
                <a:tc>
                  <a:txBody>
                    <a:bodyPr/>
                    <a:lstStyle/>
                    <a:p>
                      <a:r>
                        <a:rPr lang="en-US" sz="1400" dirty="0" smtClean="0"/>
                        <a:t>e.g. homoharringtonine</a:t>
                      </a:r>
                      <a:endParaRPr lang="en-US" sz="1400" dirty="0"/>
                    </a:p>
                  </a:txBody>
                  <a:tcPr/>
                </a:tc>
              </a:tr>
              <a:tr h="370840">
                <a:tc>
                  <a:txBody>
                    <a:bodyPr/>
                    <a:lstStyle/>
                    <a:p>
                      <a:r>
                        <a:rPr lang="en-US" sz="1400" dirty="0" smtClean="0"/>
                        <a:t>vasodilatory </a:t>
                      </a:r>
                      <a:endParaRPr lang="en-US" sz="1400" dirty="0"/>
                    </a:p>
                  </a:txBody>
                  <a:tcPr/>
                </a:tc>
                <a:tc>
                  <a:txBody>
                    <a:bodyPr/>
                    <a:lstStyle/>
                    <a:p>
                      <a:r>
                        <a:rPr lang="en-US" sz="1400" dirty="0" smtClean="0"/>
                        <a:t>Vincamine</a:t>
                      </a:r>
                      <a:endParaRPr lang="en-US" sz="1400" dirty="0"/>
                    </a:p>
                  </a:txBody>
                  <a:tcPr/>
                </a:tc>
              </a:tr>
              <a:tr h="370840">
                <a:tc>
                  <a:txBody>
                    <a:bodyPr/>
                    <a:lstStyle/>
                    <a:p>
                      <a:r>
                        <a:rPr lang="en-US" sz="1400" dirty="0" smtClean="0"/>
                        <a:t>ant hyperglycemic activities </a:t>
                      </a:r>
                      <a:endParaRPr lang="en-US" sz="1400" dirty="0"/>
                    </a:p>
                  </a:txBody>
                  <a:tcPr/>
                </a:tc>
                <a:tc>
                  <a:txBody>
                    <a:bodyPr/>
                    <a:lstStyle/>
                    <a:p>
                      <a:r>
                        <a:rPr lang="en-US" sz="1400" dirty="0" smtClean="0"/>
                        <a:t>Piperine</a:t>
                      </a:r>
                      <a:endParaRPr lang="en-US" sz="1400" dirty="0"/>
                    </a:p>
                  </a:txBody>
                  <a:tcPr/>
                </a:tc>
              </a:tr>
            </a:tbl>
          </a:graphicData>
        </a:graphic>
      </p:graphicFrame>
      <p:sp>
        <p:nvSpPr>
          <p:cNvPr id="4" name="Rectangle 3"/>
          <p:cNvSpPr/>
          <p:nvPr/>
        </p:nvSpPr>
        <p:spPr>
          <a:xfrm>
            <a:off x="1219200" y="3883223"/>
            <a:ext cx="3810000" cy="307777"/>
          </a:xfrm>
          <a:prstGeom prst="rect">
            <a:avLst/>
          </a:prstGeom>
        </p:spPr>
        <p:txBody>
          <a:bodyPr wrap="square">
            <a:spAutoFit/>
          </a:bodyPr>
          <a:lstStyle/>
          <a:p>
            <a:pPr algn="just"/>
            <a:r>
              <a:rPr lang="en-US" sz="1400" dirty="0"/>
              <a:t>Table 1:-</a:t>
            </a:r>
            <a:r>
              <a:rPr lang="en-US" sz="1400" b="1" dirty="0"/>
              <a:t> Pharmacological activities of Alkaloids . </a:t>
            </a:r>
            <a:endParaRPr lang="en-US" sz="1400" dirty="0"/>
          </a:p>
        </p:txBody>
      </p:sp>
      <p:sp>
        <p:nvSpPr>
          <p:cNvPr id="5" name="Rectangle 4"/>
          <p:cNvSpPr/>
          <p:nvPr/>
        </p:nvSpPr>
        <p:spPr>
          <a:xfrm>
            <a:off x="152400" y="6731675"/>
            <a:ext cx="6553200" cy="2031325"/>
          </a:xfrm>
          <a:prstGeom prst="rect">
            <a:avLst/>
          </a:prstGeom>
        </p:spPr>
        <p:txBody>
          <a:bodyPr wrap="square">
            <a:spAutoFit/>
          </a:bodyPr>
          <a:lstStyle/>
          <a:p>
            <a:pPr algn="just"/>
            <a:r>
              <a:rPr lang="en-US" b="1" u="sng" dirty="0">
                <a:ea typeface="Times New Roman" pitchFamily="18" charset="0"/>
                <a:cs typeface="Arial" pitchFamily="34" charset="0"/>
              </a:rPr>
              <a:t>Heterocyclic Compounds</a:t>
            </a:r>
            <a:r>
              <a:rPr lang="en-US" b="1" u="sng" dirty="0" smtClean="0">
                <a:ea typeface="Times New Roman" pitchFamily="18" charset="0"/>
                <a:cs typeface="Arial" pitchFamily="34" charset="0"/>
              </a:rPr>
              <a:t>:-</a:t>
            </a:r>
          </a:p>
          <a:p>
            <a:pPr algn="just"/>
            <a:r>
              <a:rPr lang="en-US" b="1" dirty="0" smtClean="0">
                <a:ea typeface="Times New Roman" pitchFamily="18" charset="0"/>
                <a:cs typeface="Arial" pitchFamily="34" charset="0"/>
              </a:rPr>
              <a:t>A</a:t>
            </a:r>
            <a:r>
              <a:rPr lang="en-US" dirty="0" smtClean="0">
                <a:ea typeface="Times New Roman" pitchFamily="18" charset="0"/>
                <a:cs typeface="Arial" pitchFamily="34" charset="0"/>
              </a:rPr>
              <a:t> </a:t>
            </a:r>
            <a:r>
              <a:rPr lang="en-US" dirty="0">
                <a:ea typeface="Times New Roman" pitchFamily="18" charset="0"/>
                <a:cs typeface="Arial" pitchFamily="34" charset="0"/>
              </a:rPr>
              <a:t>cyclic organic </a:t>
            </a:r>
            <a:r>
              <a:rPr lang="en-US" dirty="0" smtClean="0">
                <a:ea typeface="Times New Roman" pitchFamily="18" charset="0"/>
                <a:cs typeface="Arial" pitchFamily="34" charset="0"/>
              </a:rPr>
              <a:t>compounds </a:t>
            </a:r>
            <a:r>
              <a:rPr lang="en-US" dirty="0">
                <a:ea typeface="Times New Roman" pitchFamily="18" charset="0"/>
                <a:cs typeface="Arial" pitchFamily="34" charset="0"/>
              </a:rPr>
              <a:t>are containing all carbon atoms in ring structure is referred to as a cyclic compound. If at least one atom other than carbon such as  Nitrogen N, oxygen O and sulfur S are the most common heteroatoms forms a part of the ring system then it is designated as a heterocyclic compound (figure-1). </a:t>
            </a:r>
            <a:r>
              <a:rPr lang="en-US" dirty="0"/>
              <a:t>Heterocyclic compounds may be of natural origin or synthetically  available.</a:t>
            </a:r>
            <a:endParaRPr lang="en-US" dirty="0">
              <a:ea typeface="Times New Roman" pitchFamily="18" charset="0"/>
              <a:cs typeface="Arial" pitchFamily="34" charset="0"/>
            </a:endParaRPr>
          </a:p>
        </p:txBody>
      </p:sp>
    </p:spTree>
    <p:extLst>
      <p:ext uri="{BB962C8B-B14F-4D97-AF65-F5344CB8AC3E}">
        <p14:creationId xmlns:p14="http://schemas.microsoft.com/office/powerpoint/2010/main" val="336815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l="50000" t="13378" b="56987"/>
          <a:stretch/>
        </p:blipFill>
        <p:spPr>
          <a:xfrm>
            <a:off x="4572000" y="7620000"/>
            <a:ext cx="685800" cy="803253"/>
          </a:xfrm>
          <a:prstGeom prst="rect">
            <a:avLst/>
          </a:prstGeom>
        </p:spPr>
      </p:pic>
      <p:pic>
        <p:nvPicPr>
          <p:cNvPr id="12" name="Picture 11" descr="Screen Clipping"/>
          <p:cNvPicPr>
            <a:picLocks noChangeAspect="1"/>
          </p:cNvPicPr>
          <p:nvPr/>
        </p:nvPicPr>
        <p:blipFill rotWithShape="1">
          <a:blip r:embed="rId2">
            <a:extLst>
              <a:ext uri="{28A0092B-C50C-407E-A947-70E740481C1C}">
                <a14:useLocalDpi xmlns:a14="http://schemas.microsoft.com/office/drawing/2010/main" val="0"/>
              </a:ext>
            </a:extLst>
          </a:blip>
          <a:srcRect l="21902" t="64697" r="28581" b="1814"/>
          <a:stretch/>
        </p:blipFill>
        <p:spPr>
          <a:xfrm>
            <a:off x="5734049" y="7620000"/>
            <a:ext cx="590551" cy="789294"/>
          </a:xfrm>
          <a:prstGeom prst="rect">
            <a:avLst/>
          </a:prstGeom>
        </p:spPr>
      </p:pic>
      <p:sp>
        <p:nvSpPr>
          <p:cNvPr id="14" name="Rectangle 13"/>
          <p:cNvSpPr/>
          <p:nvPr/>
        </p:nvSpPr>
        <p:spPr>
          <a:xfrm>
            <a:off x="152400" y="287476"/>
            <a:ext cx="6553200" cy="8309967"/>
          </a:xfrm>
          <a:prstGeom prst="rect">
            <a:avLst/>
          </a:prstGeom>
        </p:spPr>
        <p:txBody>
          <a:bodyPr wrap="square">
            <a:spAutoFit/>
          </a:bodyPr>
          <a:lstStyle/>
          <a:p>
            <a:pPr lvl="0" algn="justLow" eaLnBrk="0" fontAlgn="base" hangingPunct="0">
              <a:spcBef>
                <a:spcPct val="0"/>
              </a:spcBef>
              <a:spcAft>
                <a:spcPct val="0"/>
              </a:spcAft>
            </a:pPr>
            <a:r>
              <a:rPr lang="en-US" dirty="0">
                <a:ea typeface="Times New Roman" pitchFamily="18" charset="0"/>
                <a:cs typeface="Arial" pitchFamily="34" charset="0"/>
              </a:rPr>
              <a:t>Heterocyclic compounds occur widely in nature and in a variety of non-naturally occurring compounds. A large number of heterocyclic compounds are essential to life. Various compounds such as alkaloids, antibiotics, essential amino acids, the vitamins, haemoglobin, the hormones and a large number of synthetic drugs and dyes contain heterocyclic ring systems. Knowledge of heterocyclic chemistry is useful in biosynthesis and in drug metabolism as well. Nucleic acids are important in biological processes of heredity and evolution</a:t>
            </a:r>
            <a:r>
              <a:rPr lang="en-US" dirty="0" smtClean="0">
                <a:ea typeface="Times New Roman" pitchFamily="18" charset="0"/>
                <a:cs typeface="Arial" pitchFamily="34" charset="0"/>
              </a:rPr>
              <a:t>.</a:t>
            </a:r>
          </a:p>
          <a:p>
            <a:pPr lvl="0" algn="justLow" eaLnBrk="0" fontAlgn="base" hangingPunct="0">
              <a:spcBef>
                <a:spcPct val="0"/>
              </a:spcBef>
              <a:spcAft>
                <a:spcPct val="0"/>
              </a:spcAft>
            </a:pPr>
            <a:endParaRPr lang="en-US" dirty="0">
              <a:ea typeface="Times New Roman" pitchFamily="18" charset="0"/>
              <a:cs typeface="Arial" pitchFamily="34" charset="0"/>
            </a:endParaRPr>
          </a:p>
          <a:p>
            <a:pPr lvl="0" algn="justLow" eaLnBrk="0" fontAlgn="base" hangingPunct="0">
              <a:spcBef>
                <a:spcPct val="0"/>
              </a:spcBef>
              <a:spcAft>
                <a:spcPct val="0"/>
              </a:spcAft>
            </a:pPr>
            <a:endParaRPr lang="en-US" dirty="0" smtClean="0">
              <a:ea typeface="Times New Roman" pitchFamily="18" charset="0"/>
              <a:cs typeface="Arial" pitchFamily="34" charset="0"/>
            </a:endParaRPr>
          </a:p>
          <a:p>
            <a:pPr lvl="0" algn="justLow" eaLnBrk="0" fontAlgn="base" hangingPunct="0">
              <a:spcBef>
                <a:spcPct val="0"/>
              </a:spcBef>
              <a:spcAft>
                <a:spcPct val="0"/>
              </a:spcAft>
            </a:pPr>
            <a:endParaRPr lang="en-US" dirty="0">
              <a:ea typeface="Times New Roman" pitchFamily="18" charset="0"/>
              <a:cs typeface="Arial" pitchFamily="34" charset="0"/>
            </a:endParaRPr>
          </a:p>
          <a:p>
            <a:pPr lvl="0" algn="justLow" eaLnBrk="0" fontAlgn="base" hangingPunct="0">
              <a:spcBef>
                <a:spcPct val="0"/>
              </a:spcBef>
              <a:spcAft>
                <a:spcPct val="0"/>
              </a:spcAft>
            </a:pPr>
            <a:r>
              <a:rPr lang="en-US" sz="1400" b="1" dirty="0" smtClean="0">
                <a:ea typeface="Times New Roman" pitchFamily="18" charset="0"/>
                <a:cs typeface="Arial" pitchFamily="34" charset="0"/>
              </a:rPr>
              <a:t>                                              figure-1:- </a:t>
            </a:r>
            <a:r>
              <a:rPr lang="en-US" sz="1400" b="1" dirty="0"/>
              <a:t>Heterocyclic </a:t>
            </a:r>
            <a:r>
              <a:rPr lang="en-US" sz="1400" b="1" dirty="0" smtClean="0"/>
              <a:t>compounds.</a:t>
            </a:r>
          </a:p>
          <a:p>
            <a:pPr lvl="0" algn="justLow" eaLnBrk="0" fontAlgn="base" hangingPunct="0">
              <a:spcBef>
                <a:spcPct val="0"/>
              </a:spcBef>
              <a:spcAft>
                <a:spcPct val="0"/>
              </a:spcAft>
            </a:pPr>
            <a:endParaRPr lang="en-US" sz="1400" b="1" dirty="0" smtClean="0">
              <a:ea typeface="Times New Roman" pitchFamily="18" charset="0"/>
              <a:cs typeface="Arial" pitchFamily="34" charset="0"/>
            </a:endParaRPr>
          </a:p>
          <a:p>
            <a:pPr lvl="0" algn="justLow" eaLnBrk="0" fontAlgn="base" hangingPunct="0">
              <a:spcBef>
                <a:spcPct val="0"/>
              </a:spcBef>
              <a:spcAft>
                <a:spcPct val="0"/>
              </a:spcAft>
            </a:pPr>
            <a:r>
              <a:rPr lang="en-US" dirty="0" smtClean="0">
                <a:ea typeface="Times New Roman" pitchFamily="18" charset="0"/>
                <a:cs typeface="Arial" pitchFamily="34" charset="0"/>
              </a:rPr>
              <a:t> </a:t>
            </a:r>
            <a:r>
              <a:rPr lang="en-US" b="1" u="sng" dirty="0" smtClean="0"/>
              <a:t>Heterocyclic compounds Classification:-</a:t>
            </a:r>
          </a:p>
          <a:p>
            <a:pPr lvl="0" algn="justLow" eaLnBrk="0" fontAlgn="base" hangingPunct="0">
              <a:spcBef>
                <a:spcPct val="0"/>
              </a:spcBef>
              <a:spcAft>
                <a:spcPct val="0"/>
              </a:spcAft>
            </a:pPr>
            <a:r>
              <a:rPr lang="en-US" dirty="0" smtClean="0"/>
              <a:t>      Heterocyclic compounds may be classified into:- </a:t>
            </a:r>
          </a:p>
          <a:p>
            <a:pPr algn="justLow" eaLnBrk="0" fontAlgn="base" hangingPunct="0">
              <a:spcBef>
                <a:spcPct val="0"/>
              </a:spcBef>
              <a:spcAft>
                <a:spcPct val="0"/>
              </a:spcAft>
            </a:pPr>
            <a:r>
              <a:rPr lang="en-US" b="1" u="sng" dirty="0" smtClean="0"/>
              <a:t>The five membered heterocyclic compounds</a:t>
            </a:r>
            <a:r>
              <a:rPr lang="en-US" u="sng" dirty="0" smtClean="0"/>
              <a:t>:- </a:t>
            </a:r>
            <a:r>
              <a:rPr lang="en-US" dirty="0" smtClean="0"/>
              <a:t>are consist of five cyclic compounds having one heteroatom example Furan, or consist of five cyclic compounds having more than one heteroatom example Pyrazole,</a:t>
            </a:r>
            <a:r>
              <a:rPr lang="en-US" b="1" dirty="0"/>
              <a:t> </a:t>
            </a:r>
            <a:r>
              <a:rPr lang="en-US" dirty="0"/>
              <a:t>Figure(2)</a:t>
            </a:r>
            <a:r>
              <a:rPr lang="en-US" dirty="0" smtClean="0"/>
              <a:t> as follow:-</a:t>
            </a:r>
          </a:p>
          <a:p>
            <a:pPr algn="justLow" eaLnBrk="0" fontAlgn="base" hangingPunct="0">
              <a:spcBef>
                <a:spcPct val="0"/>
              </a:spcBef>
              <a:spcAft>
                <a:spcPct val="0"/>
              </a:spcAft>
            </a:pPr>
            <a:endParaRPr lang="en-US" b="1" dirty="0" smtClean="0"/>
          </a:p>
          <a:p>
            <a:pPr algn="justLow" eaLnBrk="0" fontAlgn="base" hangingPunct="0">
              <a:spcBef>
                <a:spcPct val="0"/>
              </a:spcBef>
              <a:spcAft>
                <a:spcPct val="0"/>
              </a:spcAft>
            </a:pPr>
            <a:r>
              <a:rPr lang="en-US" sz="1400" b="1" dirty="0" smtClean="0"/>
              <a:t>Figure(2):- Heterocyclic </a:t>
            </a:r>
            <a:r>
              <a:rPr lang="en-US" sz="1400" b="1" dirty="0"/>
              <a:t>compounds </a:t>
            </a:r>
            <a:r>
              <a:rPr lang="en-US" sz="1400" b="1" dirty="0" smtClean="0"/>
              <a:t>Furan,</a:t>
            </a:r>
            <a:r>
              <a:rPr lang="en-US" sz="1400" b="1" dirty="0"/>
              <a:t> </a:t>
            </a:r>
            <a:r>
              <a:rPr lang="en-US" sz="1400" b="1" dirty="0" smtClean="0"/>
              <a:t>Pyrazole.</a:t>
            </a:r>
            <a:endParaRPr lang="en-US" sz="1400" b="1" dirty="0"/>
          </a:p>
          <a:p>
            <a:pPr algn="justLow" eaLnBrk="0" fontAlgn="base" hangingPunct="0">
              <a:spcBef>
                <a:spcPct val="0"/>
              </a:spcBef>
              <a:spcAft>
                <a:spcPct val="0"/>
              </a:spcAft>
            </a:pPr>
            <a:endParaRPr lang="en-US" b="1" dirty="0" smtClean="0"/>
          </a:p>
          <a:p>
            <a:pPr algn="justLow" eaLnBrk="0" fontAlgn="base" hangingPunct="0">
              <a:spcBef>
                <a:spcPct val="0"/>
              </a:spcBef>
              <a:spcAft>
                <a:spcPct val="0"/>
              </a:spcAft>
            </a:pPr>
            <a:r>
              <a:rPr lang="en-US" b="1" u="sng" dirty="0" smtClean="0"/>
              <a:t>The </a:t>
            </a:r>
            <a:r>
              <a:rPr lang="en-US" b="1" u="sng" dirty="0"/>
              <a:t>Six membered heterocyclic compounds</a:t>
            </a:r>
            <a:r>
              <a:rPr lang="en-US" u="sng" dirty="0"/>
              <a:t>:-</a:t>
            </a:r>
            <a:r>
              <a:rPr lang="en-US" dirty="0"/>
              <a:t> are consist of </a:t>
            </a:r>
            <a:r>
              <a:rPr lang="en-US" dirty="0" smtClean="0"/>
              <a:t>six </a:t>
            </a:r>
            <a:r>
              <a:rPr lang="en-US" dirty="0"/>
              <a:t>cyclic compounds having</a:t>
            </a:r>
            <a:r>
              <a:rPr lang="en-US" dirty="0" smtClean="0"/>
              <a:t> </a:t>
            </a:r>
            <a:r>
              <a:rPr lang="en-US" dirty="0"/>
              <a:t>one  or more than one heteroatom </a:t>
            </a:r>
            <a:r>
              <a:rPr lang="en-US" dirty="0" smtClean="0"/>
              <a:t>example Pyridine, or </a:t>
            </a:r>
            <a:r>
              <a:rPr lang="en-US" dirty="0"/>
              <a:t>consist of five cyclic compounds having</a:t>
            </a:r>
            <a:r>
              <a:rPr lang="en-US" dirty="0" smtClean="0"/>
              <a:t> </a:t>
            </a:r>
            <a:r>
              <a:rPr lang="en-US" dirty="0"/>
              <a:t>more than one </a:t>
            </a:r>
            <a:r>
              <a:rPr lang="en-US" dirty="0" smtClean="0"/>
              <a:t>heteroatom, example Pyrimidine</a:t>
            </a:r>
            <a:r>
              <a:rPr lang="en-US" dirty="0"/>
              <a:t>, Figure(3)</a:t>
            </a:r>
            <a:r>
              <a:rPr lang="en-US" b="1" dirty="0"/>
              <a:t> </a:t>
            </a:r>
            <a:r>
              <a:rPr lang="en-US" dirty="0" smtClean="0"/>
              <a:t>as </a:t>
            </a:r>
            <a:r>
              <a:rPr lang="en-US" dirty="0"/>
              <a:t>follow</a:t>
            </a:r>
            <a:r>
              <a:rPr lang="en-US" dirty="0" smtClean="0"/>
              <a:t>:-</a:t>
            </a:r>
          </a:p>
          <a:p>
            <a:pPr algn="justLow" eaLnBrk="0" fontAlgn="base" hangingPunct="0">
              <a:spcBef>
                <a:spcPct val="0"/>
              </a:spcBef>
              <a:spcAft>
                <a:spcPct val="0"/>
              </a:spcAft>
            </a:pPr>
            <a:endParaRPr lang="en-US" sz="1400" b="1" dirty="0" smtClean="0"/>
          </a:p>
          <a:p>
            <a:pPr algn="justLow" eaLnBrk="0" fontAlgn="base" hangingPunct="0">
              <a:spcBef>
                <a:spcPct val="0"/>
              </a:spcBef>
              <a:spcAft>
                <a:spcPct val="0"/>
              </a:spcAft>
            </a:pPr>
            <a:r>
              <a:rPr lang="en-US" sz="1400" b="1" dirty="0"/>
              <a:t> </a:t>
            </a:r>
            <a:r>
              <a:rPr lang="en-US" sz="1400" b="1" dirty="0" smtClean="0"/>
              <a:t>       </a:t>
            </a:r>
          </a:p>
          <a:p>
            <a:pPr algn="justLow" eaLnBrk="0" fontAlgn="base" hangingPunct="0">
              <a:spcBef>
                <a:spcPct val="0"/>
              </a:spcBef>
              <a:spcAft>
                <a:spcPct val="0"/>
              </a:spcAft>
            </a:pPr>
            <a:r>
              <a:rPr lang="en-US" sz="1400" b="1" dirty="0" smtClean="0"/>
              <a:t> Figure(3) :- Heterocyclic </a:t>
            </a:r>
            <a:r>
              <a:rPr lang="en-US" sz="1400" b="1" dirty="0"/>
              <a:t>compounds Furan, </a:t>
            </a:r>
            <a:r>
              <a:rPr lang="en-US" sz="1400" b="1" dirty="0" smtClean="0"/>
              <a:t>Pyrazole.</a:t>
            </a:r>
            <a:endParaRPr lang="en-US" sz="1400" b="1" dirty="0"/>
          </a:p>
          <a:p>
            <a:pPr algn="justLow" eaLnBrk="0" fontAlgn="base" hangingPunct="0">
              <a:spcBef>
                <a:spcPct val="0"/>
              </a:spcBef>
              <a:spcAft>
                <a:spcPct val="0"/>
              </a:spcAft>
            </a:pPr>
            <a:endParaRPr lang="en-US" dirty="0"/>
          </a:p>
        </p:txBody>
      </p:sp>
      <p:pic>
        <p:nvPicPr>
          <p:cNvPr id="15" name="Picture 14" descr="Screen Clipping"/>
          <p:cNvPicPr>
            <a:picLocks noChangeAspect="1"/>
          </p:cNvPicPr>
          <p:nvPr/>
        </p:nvPicPr>
        <p:blipFill rotWithShape="1">
          <a:blip r:embed="rId3">
            <a:extLst>
              <a:ext uri="{28A0092B-C50C-407E-A947-70E740481C1C}">
                <a14:useLocalDpi xmlns:a14="http://schemas.microsoft.com/office/drawing/2010/main" val="0"/>
              </a:ext>
            </a:extLst>
          </a:blip>
          <a:srcRect t="40996" b="43059"/>
          <a:stretch/>
        </p:blipFill>
        <p:spPr>
          <a:xfrm>
            <a:off x="1056944" y="2743200"/>
            <a:ext cx="4744112" cy="809625"/>
          </a:xfrm>
          <a:prstGeom prst="rect">
            <a:avLst/>
          </a:prstGeom>
        </p:spPr>
      </p:pic>
      <p:pic>
        <p:nvPicPr>
          <p:cNvPr id="16" name="Picture 15" descr="Screen Clipping"/>
          <p:cNvPicPr>
            <a:picLocks noChangeAspect="1"/>
          </p:cNvPicPr>
          <p:nvPr/>
        </p:nvPicPr>
        <p:blipFill rotWithShape="1">
          <a:blip r:embed="rId4">
            <a:extLst>
              <a:ext uri="{28A0092B-C50C-407E-A947-70E740481C1C}">
                <a14:useLocalDpi xmlns:a14="http://schemas.microsoft.com/office/drawing/2010/main" val="0"/>
              </a:ext>
            </a:extLst>
          </a:blip>
          <a:srcRect b="63980"/>
          <a:stretch/>
        </p:blipFill>
        <p:spPr>
          <a:xfrm>
            <a:off x="4572000" y="5446296"/>
            <a:ext cx="609600" cy="878304"/>
          </a:xfrm>
          <a:prstGeom prst="rect">
            <a:avLst/>
          </a:prstGeom>
        </p:spPr>
      </p:pic>
      <p:pic>
        <p:nvPicPr>
          <p:cNvPr id="17" name="Picture 16" descr="Screen Clipping"/>
          <p:cNvPicPr>
            <a:picLocks noChangeAspect="1"/>
          </p:cNvPicPr>
          <p:nvPr/>
        </p:nvPicPr>
        <p:blipFill rotWithShape="1">
          <a:blip r:embed="rId4">
            <a:extLst>
              <a:ext uri="{28A0092B-C50C-407E-A947-70E740481C1C}">
                <a14:useLocalDpi xmlns:a14="http://schemas.microsoft.com/office/drawing/2010/main" val="0"/>
              </a:ext>
            </a:extLst>
          </a:blip>
          <a:srcRect t="60311"/>
          <a:stretch/>
        </p:blipFill>
        <p:spPr>
          <a:xfrm>
            <a:off x="5610104" y="5486400"/>
            <a:ext cx="638296" cy="859938"/>
          </a:xfrm>
          <a:prstGeom prst="rect">
            <a:avLst/>
          </a:prstGeom>
        </p:spPr>
      </p:pic>
    </p:spTree>
    <p:extLst>
      <p:ext uri="{BB962C8B-B14F-4D97-AF65-F5344CB8AC3E}">
        <p14:creationId xmlns:p14="http://schemas.microsoft.com/office/powerpoint/2010/main" val="1391897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152400"/>
            <a:ext cx="6477000" cy="2031325"/>
          </a:xfrm>
          <a:prstGeom prst="rect">
            <a:avLst/>
          </a:prstGeom>
        </p:spPr>
        <p:txBody>
          <a:bodyPr wrap="square">
            <a:spAutoFit/>
          </a:bodyPr>
          <a:lstStyle/>
          <a:p>
            <a:pPr lvl="0"/>
            <a:r>
              <a:rPr lang="en-US" b="1" u="sng" dirty="0"/>
              <a:t>Introduction To Some Heterocyclic Compounds:-</a:t>
            </a:r>
          </a:p>
          <a:p>
            <a:r>
              <a:rPr lang="en-US" b="1" u="sng" dirty="0" smtClean="0">
                <a:latin typeface="Arial" pitchFamily="34" charset="0"/>
                <a:ea typeface="Times New Roman" pitchFamily="18" charset="0"/>
                <a:cs typeface="Arial" pitchFamily="34" charset="0"/>
              </a:rPr>
              <a:t>♦H</a:t>
            </a:r>
            <a:r>
              <a:rPr lang="en-US" b="1" u="sng" dirty="0" smtClean="0"/>
              <a:t>eterocyclic</a:t>
            </a:r>
            <a:r>
              <a:rPr lang="en-US" b="1" u="sng" dirty="0" smtClean="0">
                <a:latin typeface="Arial" pitchFamily="34" charset="0"/>
                <a:ea typeface="Times New Roman" pitchFamily="18" charset="0"/>
                <a:cs typeface="Arial" pitchFamily="34" charset="0"/>
              </a:rPr>
              <a:t> </a:t>
            </a:r>
            <a:r>
              <a:rPr lang="en-US" b="1" u="sng" dirty="0" smtClean="0"/>
              <a:t>Indole Ring :-</a:t>
            </a:r>
            <a:endParaRPr lang="en-US" b="1" u="sng" dirty="0">
              <a:latin typeface="Arial" pitchFamily="34" charset="0"/>
              <a:ea typeface="Times New Roman" pitchFamily="18" charset="0"/>
              <a:cs typeface="Arial" pitchFamily="34" charset="0"/>
            </a:endParaRPr>
          </a:p>
          <a:p>
            <a:r>
              <a:rPr lang="en-US" dirty="0" smtClean="0"/>
              <a:t>The heterocyclic compound Indole(figure-4) is present in the amino acid Tryptophan. </a:t>
            </a:r>
            <a:r>
              <a:rPr lang="en-US" dirty="0"/>
              <a:t>Tryptophan </a:t>
            </a:r>
            <a:r>
              <a:rPr lang="en-US" dirty="0" smtClean="0"/>
              <a:t> is a building unit of proteins. Also Indole is the base of important  drugs such </a:t>
            </a:r>
            <a:r>
              <a:rPr lang="en-US" dirty="0"/>
              <a:t>as </a:t>
            </a:r>
            <a:r>
              <a:rPr lang="en-US" dirty="0" smtClean="0"/>
              <a:t>INDOMETHACIN                  (figure-5) , which  is </a:t>
            </a:r>
            <a:r>
              <a:rPr lang="en-US" dirty="0"/>
              <a:t>used mostly for </a:t>
            </a:r>
            <a:r>
              <a:rPr lang="en-US" dirty="0" smtClean="0"/>
              <a:t>inhibit inflammation, </a:t>
            </a:r>
            <a:r>
              <a:rPr lang="en-US" dirty="0"/>
              <a:t>Inhibit </a:t>
            </a:r>
            <a:r>
              <a:rPr lang="en-US" dirty="0" smtClean="0"/>
              <a:t>Pain </a:t>
            </a:r>
            <a:r>
              <a:rPr lang="en-US" dirty="0"/>
              <a:t>in joint </a:t>
            </a:r>
            <a:r>
              <a:rPr lang="en-US" dirty="0" smtClean="0"/>
              <a:t>diseases and treat gout.</a:t>
            </a:r>
            <a:endParaRPr lang="en-US" dirty="0"/>
          </a:p>
        </p:txBody>
      </p:sp>
      <p:grpSp>
        <p:nvGrpSpPr>
          <p:cNvPr id="19" name="Group 18"/>
          <p:cNvGrpSpPr/>
          <p:nvPr/>
        </p:nvGrpSpPr>
        <p:grpSpPr>
          <a:xfrm>
            <a:off x="533400" y="2057400"/>
            <a:ext cx="5582695" cy="1666652"/>
            <a:chOff x="762000" y="7162800"/>
            <a:chExt cx="5582695" cy="1666652"/>
          </a:xfrm>
        </p:grpSpPr>
        <p:grpSp>
          <p:nvGrpSpPr>
            <p:cNvPr id="14" name="Group 13"/>
            <p:cNvGrpSpPr/>
            <p:nvPr/>
          </p:nvGrpSpPr>
          <p:grpSpPr>
            <a:xfrm>
              <a:off x="762000" y="7315200"/>
              <a:ext cx="5582695" cy="1514252"/>
              <a:chOff x="762000" y="2222525"/>
              <a:chExt cx="5582695" cy="1514252"/>
            </a:xfrm>
          </p:grpSpPr>
          <p:pic>
            <p:nvPicPr>
              <p:cNvPr id="15" name="Picture 1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222525"/>
                <a:ext cx="1600200" cy="1028314"/>
              </a:xfrm>
              <a:prstGeom prst="rect">
                <a:avLst/>
              </a:prstGeom>
            </p:spPr>
          </p:pic>
          <p:sp>
            <p:nvSpPr>
              <p:cNvPr id="16" name="Rectangle 15"/>
              <p:cNvSpPr/>
              <p:nvPr/>
            </p:nvSpPr>
            <p:spPr>
              <a:xfrm>
                <a:off x="762000" y="3429000"/>
                <a:ext cx="3810000" cy="307777"/>
              </a:xfrm>
              <a:prstGeom prst="rect">
                <a:avLst/>
              </a:prstGeom>
            </p:spPr>
            <p:txBody>
              <a:bodyPr wrap="square">
                <a:spAutoFit/>
              </a:bodyPr>
              <a:lstStyle/>
              <a:p>
                <a:r>
                  <a:rPr lang="en-US" sz="1400" b="1" dirty="0" smtClean="0"/>
                  <a:t>figure-4:- Tryptophan </a:t>
                </a:r>
                <a:r>
                  <a:rPr lang="en-US" sz="1400" b="1" dirty="0"/>
                  <a:t>and </a:t>
                </a:r>
                <a:r>
                  <a:rPr lang="en-US" sz="1400" b="1" dirty="0" smtClean="0"/>
                  <a:t>Indole ring</a:t>
                </a:r>
                <a:endParaRPr lang="en-US" sz="1400" b="1" dirty="0"/>
              </a:p>
            </p:txBody>
          </p:sp>
          <p:sp>
            <p:nvSpPr>
              <p:cNvPr id="17" name="Rectangle 16"/>
              <p:cNvSpPr/>
              <p:nvPr/>
            </p:nvSpPr>
            <p:spPr>
              <a:xfrm>
                <a:off x="4218087" y="3426023"/>
                <a:ext cx="2126608" cy="307777"/>
              </a:xfrm>
              <a:prstGeom prst="rect">
                <a:avLst/>
              </a:prstGeom>
            </p:spPr>
            <p:txBody>
              <a:bodyPr wrap="none">
                <a:spAutoFit/>
              </a:bodyPr>
              <a:lstStyle/>
              <a:p>
                <a:r>
                  <a:rPr lang="en-US" sz="1400" b="1" dirty="0" smtClean="0"/>
                  <a:t>figure-5:-INDOMETHACIN </a:t>
                </a:r>
                <a:endParaRPr lang="en-US" sz="1400" b="1" dirty="0"/>
              </a:p>
            </p:txBody>
          </p:sp>
        </p:grpSp>
        <p:pic>
          <p:nvPicPr>
            <p:cNvPr id="18" name="Picture 17" descr="Screen Clipping"/>
            <p:cNvPicPr>
              <a:picLocks noChangeAspect="1"/>
            </p:cNvPicPr>
            <p:nvPr/>
          </p:nvPicPr>
          <p:blipFill rotWithShape="1">
            <a:blip r:embed="rId3">
              <a:extLst>
                <a:ext uri="{28A0092B-C50C-407E-A947-70E740481C1C}">
                  <a14:useLocalDpi xmlns:a14="http://schemas.microsoft.com/office/drawing/2010/main" val="0"/>
                </a:ext>
              </a:extLst>
            </a:blip>
            <a:srcRect l="46807" t="33585" b="2478"/>
            <a:stretch/>
          </p:blipFill>
          <p:spPr>
            <a:xfrm>
              <a:off x="1143000" y="7162800"/>
              <a:ext cx="2286000" cy="1366025"/>
            </a:xfrm>
            <a:prstGeom prst="rect">
              <a:avLst/>
            </a:prstGeom>
          </p:spPr>
        </p:pic>
      </p:grpSp>
      <p:sp>
        <p:nvSpPr>
          <p:cNvPr id="3" name="Rectangle 2"/>
          <p:cNvSpPr/>
          <p:nvPr/>
        </p:nvSpPr>
        <p:spPr>
          <a:xfrm>
            <a:off x="152400" y="3657600"/>
            <a:ext cx="6477000" cy="5355312"/>
          </a:xfrm>
          <a:prstGeom prst="rect">
            <a:avLst/>
          </a:prstGeom>
        </p:spPr>
        <p:txBody>
          <a:bodyPr wrap="square">
            <a:spAutoFit/>
          </a:bodyPr>
          <a:lstStyle/>
          <a:p>
            <a:r>
              <a:rPr lang="en-US" b="1" u="sng" dirty="0">
                <a:latin typeface="Arial" pitchFamily="34" charset="0"/>
                <a:ea typeface="Times New Roman" pitchFamily="18" charset="0"/>
                <a:cs typeface="Arial" pitchFamily="34" charset="0"/>
              </a:rPr>
              <a:t>♦</a:t>
            </a:r>
            <a:r>
              <a:rPr lang="en-US" b="1" u="sng" dirty="0">
                <a:ea typeface="Times New Roman" pitchFamily="18" charset="0"/>
                <a:cs typeface="Arial" pitchFamily="34" charset="0"/>
              </a:rPr>
              <a:t>H</a:t>
            </a:r>
            <a:r>
              <a:rPr lang="en-US" b="1" u="sng" dirty="0"/>
              <a:t>eterocyclic</a:t>
            </a:r>
            <a:r>
              <a:rPr lang="en-US" b="1" u="sng" dirty="0">
                <a:ea typeface="Times New Roman" pitchFamily="18" charset="0"/>
                <a:cs typeface="Arial" pitchFamily="34" charset="0"/>
              </a:rPr>
              <a:t> </a:t>
            </a:r>
            <a:r>
              <a:rPr lang="en-US" b="1" u="sng" dirty="0"/>
              <a:t>Serotonin </a:t>
            </a:r>
            <a:r>
              <a:rPr lang="en-US" b="1" u="sng" dirty="0">
                <a:ea typeface="Times New Roman" pitchFamily="18" charset="0"/>
                <a:cs typeface="Arial" pitchFamily="34" charset="0"/>
              </a:rPr>
              <a:t>:- </a:t>
            </a:r>
          </a:p>
          <a:p>
            <a:r>
              <a:rPr lang="en-US" dirty="0"/>
              <a:t>The other heterocyclic compound contain Indole is present in Serotonin, it’s a monoamine neurotransmitter, synthesized in the central nervous system(CNS), and gastrointestinal tract (GIT) of animals including humans. </a:t>
            </a:r>
            <a:endParaRPr lang="en-US" dirty="0" smtClean="0"/>
          </a:p>
          <a:p>
            <a:endParaRPr lang="en-US" u="sng" dirty="0" smtClean="0"/>
          </a:p>
          <a:p>
            <a:r>
              <a:rPr lang="en-US" u="sng" dirty="0" smtClean="0"/>
              <a:t>Serotonin </a:t>
            </a:r>
            <a:r>
              <a:rPr lang="en-US" u="sng" dirty="0"/>
              <a:t>Function:-</a:t>
            </a:r>
          </a:p>
          <a:p>
            <a:r>
              <a:rPr lang="en-US" dirty="0"/>
              <a:t>Its function in the central nervous system(CNS) It is popularly thought to be a contributor to feelings of well-being and happiness, and include the regulation of mood, appetite, and sleep. Serotonin also has some cognitive functions, including memory and learning, but in  gastrointestinal tract (GIT) Serotonin is used to regulate intestinal movements</a:t>
            </a:r>
            <a:r>
              <a:rPr lang="en-US" dirty="0" smtClean="0"/>
              <a:t>.</a:t>
            </a:r>
          </a:p>
          <a:p>
            <a:r>
              <a:rPr lang="en-US" dirty="0" smtClean="0"/>
              <a:t> </a:t>
            </a:r>
            <a:r>
              <a:rPr lang="en-US" dirty="0"/>
              <a:t>Where can you found Serotonin?</a:t>
            </a:r>
          </a:p>
          <a:p>
            <a:r>
              <a:rPr lang="en-US" dirty="0"/>
              <a:t>Serotonin is found in mushrooms, fruits and vegetables. The highest values of 25–400 mg/kg have been found in nuts of the </a:t>
            </a:r>
            <a:r>
              <a:rPr lang="en-US" dirty="0" smtClean="0"/>
              <a:t>walnut. </a:t>
            </a:r>
            <a:r>
              <a:rPr lang="en-US" dirty="0"/>
              <a:t>Serotonin concentrations of 3–30 mg/kg have been found in plantains, pineapples, banana, kiwifruit, plums, and tomatoes. </a:t>
            </a:r>
          </a:p>
          <a:p>
            <a:endParaRPr lang="en-US" dirty="0"/>
          </a:p>
        </p:txBody>
      </p:sp>
      <p:pic>
        <p:nvPicPr>
          <p:cNvPr id="20" name="Picture 1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396" y="4876800"/>
            <a:ext cx="1828804" cy="685800"/>
          </a:xfrm>
          <a:prstGeom prst="rect">
            <a:avLst/>
          </a:prstGeom>
        </p:spPr>
      </p:pic>
    </p:spTree>
    <p:extLst>
      <p:ext uri="{BB962C8B-B14F-4D97-AF65-F5344CB8AC3E}">
        <p14:creationId xmlns:p14="http://schemas.microsoft.com/office/powerpoint/2010/main" val="2684890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31088"/>
            <a:ext cx="6553200" cy="3139321"/>
          </a:xfrm>
          <a:prstGeom prst="rect">
            <a:avLst/>
          </a:prstGeom>
        </p:spPr>
        <p:txBody>
          <a:bodyPr wrap="square">
            <a:spAutoFit/>
          </a:bodyPr>
          <a:lstStyle/>
          <a:p>
            <a:pPr algn="just"/>
            <a:r>
              <a:rPr lang="en-US" b="1" u="sng" dirty="0" smtClean="0">
                <a:latin typeface="Arial" pitchFamily="34" charset="0"/>
                <a:ea typeface="Times New Roman" pitchFamily="18" charset="0"/>
                <a:cs typeface="Arial" pitchFamily="34" charset="0"/>
              </a:rPr>
              <a:t>♦</a:t>
            </a:r>
            <a:r>
              <a:rPr lang="en-US" b="1" u="sng" dirty="0">
                <a:ea typeface="Times New Roman" pitchFamily="18" charset="0"/>
                <a:cs typeface="Arial" pitchFamily="34" charset="0"/>
              </a:rPr>
              <a:t>H</a:t>
            </a:r>
            <a:r>
              <a:rPr lang="en-US" b="1" u="sng" dirty="0"/>
              <a:t>eterocyclic</a:t>
            </a:r>
            <a:r>
              <a:rPr lang="en-US" b="1" u="sng" dirty="0">
                <a:ea typeface="Times New Roman" pitchFamily="18" charset="0"/>
                <a:cs typeface="Arial" pitchFamily="34" charset="0"/>
              </a:rPr>
              <a:t> DNA:- </a:t>
            </a:r>
          </a:p>
          <a:p>
            <a:pPr algn="just"/>
            <a:r>
              <a:rPr lang="en-US" dirty="0">
                <a:ea typeface="Times New Roman" pitchFamily="18" charset="0"/>
                <a:cs typeface="Arial" pitchFamily="34" charset="0"/>
              </a:rPr>
              <a:t> Besides the vast distribution of heterocycles in natural compounds, they are also the major components of biological molecules such as DNA. DNA is without a doubt the most important macromolecule of life. </a:t>
            </a:r>
            <a:endParaRPr lang="en-US" dirty="0" smtClean="0">
              <a:ea typeface="Times New Roman" pitchFamily="18" charset="0"/>
              <a:cs typeface="Arial" pitchFamily="34" charset="0"/>
            </a:endParaRPr>
          </a:p>
          <a:p>
            <a:pPr algn="just"/>
            <a:r>
              <a:rPr lang="en-US" dirty="0" smtClean="0">
                <a:ea typeface="Times New Roman" pitchFamily="18" charset="0"/>
                <a:cs typeface="Arial" pitchFamily="34" charset="0"/>
              </a:rPr>
              <a:t>Nucleotides (adenine</a:t>
            </a:r>
            <a:r>
              <a:rPr lang="en-US" dirty="0">
                <a:ea typeface="Times New Roman" pitchFamily="18" charset="0"/>
                <a:cs typeface="Arial" pitchFamily="34" charset="0"/>
              </a:rPr>
              <a:t>, thiamine, cytosine, and guanine</a:t>
            </a:r>
            <a:r>
              <a:rPr lang="en-US" dirty="0" smtClean="0">
                <a:ea typeface="Times New Roman" pitchFamily="18" charset="0"/>
                <a:cs typeface="Arial" pitchFamily="34" charset="0"/>
              </a:rPr>
              <a:t>),(figure-6)the </a:t>
            </a:r>
            <a:r>
              <a:rPr lang="en-US" dirty="0">
                <a:ea typeface="Times New Roman" pitchFamily="18" charset="0"/>
                <a:cs typeface="Arial" pitchFamily="34" charset="0"/>
              </a:rPr>
              <a:t>building blocks of DNA and our genes are derivatives of pyrimidine and purine ring structures. Nucleic acid DNA is important in biological processes of heredity and evolution, so DNA when degraded in the body to Xanthine which oxidized to Uric Acid. Uric Acid crystals are deposited in joints and cause Gout in humans</a:t>
            </a:r>
            <a:r>
              <a:rPr lang="en-US" dirty="0" smtClean="0">
                <a:ea typeface="Times New Roman" pitchFamily="18" charset="0"/>
                <a:cs typeface="Arial" pitchFamily="34" charset="0"/>
              </a:rPr>
              <a:t>.</a:t>
            </a:r>
            <a:r>
              <a:rPr lang="en-US" dirty="0" smtClean="0"/>
              <a:t>        </a:t>
            </a:r>
            <a:endParaRPr lang="en-US" dirty="0"/>
          </a:p>
        </p:txBody>
      </p:sp>
      <p:grpSp>
        <p:nvGrpSpPr>
          <p:cNvPr id="2" name="Group 1"/>
          <p:cNvGrpSpPr/>
          <p:nvPr/>
        </p:nvGrpSpPr>
        <p:grpSpPr>
          <a:xfrm>
            <a:off x="228600" y="3276600"/>
            <a:ext cx="6172200" cy="1066800"/>
            <a:chOff x="228600" y="7924800"/>
            <a:chExt cx="6172200" cy="1066800"/>
          </a:xfrm>
        </p:grpSpPr>
        <p:pic>
          <p:nvPicPr>
            <p:cNvPr id="15" name="Picture 14" descr="Screen Clipping"/>
            <p:cNvPicPr>
              <a:picLocks noChangeAspect="1"/>
            </p:cNvPicPr>
            <p:nvPr/>
          </p:nvPicPr>
          <p:blipFill rotWithShape="1">
            <a:blip r:embed="rId2">
              <a:extLst>
                <a:ext uri="{28A0092B-C50C-407E-A947-70E740481C1C}">
                  <a14:useLocalDpi xmlns:a14="http://schemas.microsoft.com/office/drawing/2010/main" val="0"/>
                </a:ext>
              </a:extLst>
            </a:blip>
            <a:srcRect t="6019" b="10765"/>
            <a:stretch/>
          </p:blipFill>
          <p:spPr>
            <a:xfrm>
              <a:off x="3581401" y="7924800"/>
              <a:ext cx="2819399" cy="1066800"/>
            </a:xfrm>
            <a:prstGeom prst="rect">
              <a:avLst/>
            </a:prstGeom>
          </p:spPr>
        </p:pic>
        <p:sp>
          <p:nvSpPr>
            <p:cNvPr id="16" name="Rectangle 15"/>
            <p:cNvSpPr/>
            <p:nvPr/>
          </p:nvSpPr>
          <p:spPr>
            <a:xfrm>
              <a:off x="228600" y="8150423"/>
              <a:ext cx="3124200" cy="307777"/>
            </a:xfrm>
            <a:prstGeom prst="rect">
              <a:avLst/>
            </a:prstGeom>
          </p:spPr>
          <p:txBody>
            <a:bodyPr wrap="square">
              <a:spAutoFit/>
            </a:bodyPr>
            <a:lstStyle/>
            <a:p>
              <a:r>
                <a:rPr lang="en-US" sz="1400" b="1" dirty="0" smtClean="0">
                  <a:ea typeface="Times New Roman" pitchFamily="18" charset="0"/>
                  <a:cs typeface="Arial" pitchFamily="34" charset="0"/>
                </a:rPr>
                <a:t>figure-6:- The </a:t>
              </a:r>
              <a:r>
                <a:rPr lang="en-US" sz="1400" b="1" dirty="0">
                  <a:ea typeface="Times New Roman" pitchFamily="18" charset="0"/>
                  <a:cs typeface="Arial" pitchFamily="34" charset="0"/>
                </a:rPr>
                <a:t>building blocks of DNA </a:t>
              </a:r>
              <a:endParaRPr lang="en-US" sz="1400" b="1" dirty="0"/>
            </a:p>
          </p:txBody>
        </p:sp>
      </p:grpSp>
      <p:sp>
        <p:nvSpPr>
          <p:cNvPr id="7" name="Rectangle 6"/>
          <p:cNvSpPr/>
          <p:nvPr/>
        </p:nvSpPr>
        <p:spPr>
          <a:xfrm>
            <a:off x="152400" y="4191000"/>
            <a:ext cx="6553200" cy="2308324"/>
          </a:xfrm>
          <a:prstGeom prst="rect">
            <a:avLst/>
          </a:prstGeom>
        </p:spPr>
        <p:txBody>
          <a:bodyPr wrap="square">
            <a:spAutoFit/>
          </a:bodyPr>
          <a:lstStyle/>
          <a:p>
            <a:pPr algn="justLow" eaLnBrk="0" fontAlgn="base" hangingPunct="0">
              <a:spcBef>
                <a:spcPct val="0"/>
              </a:spcBef>
              <a:spcAft>
                <a:spcPct val="0"/>
              </a:spcAft>
            </a:pPr>
            <a:r>
              <a:rPr lang="en-US" b="1" u="sng" dirty="0">
                <a:latin typeface="Arial" pitchFamily="34" charset="0"/>
                <a:ea typeface="Times New Roman" pitchFamily="18" charset="0"/>
                <a:cs typeface="Arial" pitchFamily="34" charset="0"/>
              </a:rPr>
              <a:t>♦</a:t>
            </a:r>
            <a:r>
              <a:rPr lang="en-US" b="1" u="sng" dirty="0" smtClean="0">
                <a:ea typeface="Times New Roman" pitchFamily="18" charset="0"/>
                <a:cs typeface="Arial" pitchFamily="34" charset="0"/>
              </a:rPr>
              <a:t>H</a:t>
            </a:r>
            <a:r>
              <a:rPr lang="en-US" b="1" u="sng" dirty="0" smtClean="0"/>
              <a:t>eterocyclic</a:t>
            </a:r>
            <a:r>
              <a:rPr lang="en-US" b="1" u="sng" dirty="0" smtClean="0">
                <a:ea typeface="Times New Roman" pitchFamily="18" charset="0"/>
                <a:cs typeface="Arial" pitchFamily="34" charset="0"/>
              </a:rPr>
              <a:t> </a:t>
            </a:r>
            <a:r>
              <a:rPr lang="en-US" b="1" u="sng" dirty="0">
                <a:cs typeface="Arial" pitchFamily="34" charset="0"/>
              </a:rPr>
              <a:t>Pyrrole </a:t>
            </a:r>
            <a:r>
              <a:rPr lang="en-US" b="1" u="sng" dirty="0" smtClean="0">
                <a:ea typeface="Times New Roman" pitchFamily="18" charset="0"/>
                <a:cs typeface="Arial" pitchFamily="34" charset="0"/>
              </a:rPr>
              <a:t>:- </a:t>
            </a:r>
            <a:endParaRPr lang="en-US" b="1" u="sng" dirty="0">
              <a:ea typeface="Times New Roman" pitchFamily="18" charset="0"/>
              <a:cs typeface="Arial" pitchFamily="34" charset="0"/>
            </a:endParaRPr>
          </a:p>
          <a:p>
            <a:pPr algn="justLow" eaLnBrk="0" fontAlgn="base" hangingPunct="0">
              <a:spcBef>
                <a:spcPct val="0"/>
              </a:spcBef>
              <a:spcAft>
                <a:spcPct val="0"/>
              </a:spcAft>
            </a:pPr>
            <a:r>
              <a:rPr lang="en-US" dirty="0" smtClean="0">
                <a:cs typeface="Arial" pitchFamily="34" charset="0"/>
              </a:rPr>
              <a:t> Pyrrole </a:t>
            </a:r>
            <a:r>
              <a:rPr lang="en-US" dirty="0">
                <a:cs typeface="Arial" pitchFamily="34" charset="0"/>
              </a:rPr>
              <a:t>is an important five membered atoms have a Nitrogen atom as a hetro atom in its structure, </a:t>
            </a:r>
            <a:r>
              <a:rPr lang="en-US" dirty="0" smtClean="0">
                <a:cs typeface="Arial" pitchFamily="34" charset="0"/>
              </a:rPr>
              <a:t>Pyrrole </a:t>
            </a:r>
            <a:r>
              <a:rPr lang="en-US" dirty="0">
                <a:cs typeface="Arial" pitchFamily="34" charset="0"/>
              </a:rPr>
              <a:t>plays important role in living system, such as essential structural features of chlorophyll and Heme is </a:t>
            </a:r>
            <a:r>
              <a:rPr lang="en-US" dirty="0" smtClean="0">
                <a:cs typeface="Arial" pitchFamily="34" charset="0"/>
              </a:rPr>
              <a:t>Porphyrine, </a:t>
            </a:r>
            <a:r>
              <a:rPr lang="en-US" dirty="0">
                <a:cs typeface="Arial" pitchFamily="34" charset="0"/>
              </a:rPr>
              <a:t>which consist of four Pyrrole rings held together by </a:t>
            </a:r>
            <a:r>
              <a:rPr lang="en-US" dirty="0" smtClean="0">
                <a:cs typeface="Arial" pitchFamily="34" charset="0"/>
              </a:rPr>
              <a:t>bridges(figure - 7).</a:t>
            </a:r>
            <a:r>
              <a:rPr lang="en-US" dirty="0" smtClean="0">
                <a:ea typeface="Times New Roman" pitchFamily="18" charset="0"/>
                <a:cs typeface="Arial" pitchFamily="34" charset="0"/>
              </a:rPr>
              <a:t> </a:t>
            </a:r>
            <a:r>
              <a:rPr lang="en-US" dirty="0">
                <a:ea typeface="Times New Roman" pitchFamily="18" charset="0"/>
                <a:cs typeface="Arial" pitchFamily="34" charset="0"/>
              </a:rPr>
              <a:t>Chlorophyll and heme, the oxygen carriers in plants and animals respectively are derivatives of large porphyrine rings</a:t>
            </a:r>
            <a:r>
              <a:rPr lang="en-US" dirty="0" smtClean="0">
                <a:ea typeface="Times New Roman" pitchFamily="18" charset="0"/>
                <a:cs typeface="Arial" pitchFamily="34" charset="0"/>
              </a:rPr>
              <a:t>.</a:t>
            </a:r>
            <a:endParaRPr lang="en-US" dirty="0">
              <a:cs typeface="Arial" pitchFamily="34" charset="0"/>
            </a:endParaRPr>
          </a:p>
        </p:txBody>
      </p:sp>
      <p:grpSp>
        <p:nvGrpSpPr>
          <p:cNvPr id="8" name="Group 7"/>
          <p:cNvGrpSpPr/>
          <p:nvPr/>
        </p:nvGrpSpPr>
        <p:grpSpPr>
          <a:xfrm>
            <a:off x="533400" y="6663155"/>
            <a:ext cx="5828026" cy="1947445"/>
            <a:chOff x="533400" y="6629401"/>
            <a:chExt cx="5828026" cy="1947445"/>
          </a:xfrm>
        </p:grpSpPr>
        <p:pic>
          <p:nvPicPr>
            <p:cNvPr id="9"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7101" t="16405" r="70478" b="41798"/>
            <a:stretch/>
          </p:blipFill>
          <p:spPr>
            <a:xfrm>
              <a:off x="4953000" y="6705600"/>
              <a:ext cx="803082" cy="864041"/>
            </a:xfrm>
            <a:prstGeom prst="rect">
              <a:avLst/>
            </a:prstGeom>
          </p:spPr>
        </p:pic>
        <p:pic>
          <p:nvPicPr>
            <p:cNvPr id="10" name="Picture 9" descr="Screen Clipping"/>
            <p:cNvPicPr>
              <a:picLocks noChangeAspect="1"/>
            </p:cNvPicPr>
            <p:nvPr/>
          </p:nvPicPr>
          <p:blipFill rotWithShape="1">
            <a:blip r:embed="rId4">
              <a:extLst>
                <a:ext uri="{28A0092B-C50C-407E-A947-70E740481C1C}">
                  <a14:useLocalDpi xmlns:a14="http://schemas.microsoft.com/office/drawing/2010/main" val="0"/>
                </a:ext>
              </a:extLst>
            </a:blip>
            <a:srcRect l="50000" r="2649" b="10417"/>
            <a:stretch/>
          </p:blipFill>
          <p:spPr>
            <a:xfrm>
              <a:off x="3113415" y="6629401"/>
              <a:ext cx="925185" cy="1142999"/>
            </a:xfrm>
            <a:prstGeom prst="rect">
              <a:avLst/>
            </a:prstGeom>
          </p:spPr>
        </p:pic>
        <p:pic>
          <p:nvPicPr>
            <p:cNvPr id="11" name="Picture 10" descr="Screen Clipping"/>
            <p:cNvPicPr>
              <a:picLocks noChangeAspect="1"/>
            </p:cNvPicPr>
            <p:nvPr/>
          </p:nvPicPr>
          <p:blipFill rotWithShape="1">
            <a:blip r:embed="rId4">
              <a:extLst>
                <a:ext uri="{28A0092B-C50C-407E-A947-70E740481C1C}">
                  <a14:useLocalDpi xmlns:a14="http://schemas.microsoft.com/office/drawing/2010/main" val="0"/>
                </a:ext>
              </a:extLst>
            </a:blip>
            <a:srcRect r="52651" b="16748"/>
            <a:stretch/>
          </p:blipFill>
          <p:spPr>
            <a:xfrm>
              <a:off x="1066800" y="6629401"/>
              <a:ext cx="914400" cy="1219199"/>
            </a:xfrm>
            <a:prstGeom prst="rect">
              <a:avLst/>
            </a:prstGeom>
          </p:spPr>
        </p:pic>
        <p:sp>
          <p:nvSpPr>
            <p:cNvPr id="13" name="Rectangle 12"/>
            <p:cNvSpPr/>
            <p:nvPr/>
          </p:nvSpPr>
          <p:spPr>
            <a:xfrm>
              <a:off x="4648200" y="7769422"/>
              <a:ext cx="1713226" cy="307777"/>
            </a:xfrm>
            <a:prstGeom prst="rect">
              <a:avLst/>
            </a:prstGeom>
          </p:spPr>
          <p:txBody>
            <a:bodyPr wrap="none">
              <a:spAutoFit/>
            </a:bodyPr>
            <a:lstStyle/>
            <a:p>
              <a:r>
                <a:rPr lang="en-US" sz="1400" b="1" dirty="0">
                  <a:ea typeface="Times New Roman" pitchFamily="18" charset="0"/>
                  <a:cs typeface="Arial" pitchFamily="34" charset="0"/>
                </a:rPr>
                <a:t>H</a:t>
              </a:r>
              <a:r>
                <a:rPr lang="en-US" sz="1400" b="1" dirty="0"/>
                <a:t>eterocyclic</a:t>
              </a:r>
              <a:r>
                <a:rPr lang="en-US" sz="1400" b="1" dirty="0">
                  <a:ea typeface="Times New Roman" pitchFamily="18" charset="0"/>
                  <a:cs typeface="Arial" pitchFamily="34" charset="0"/>
                </a:rPr>
                <a:t> </a:t>
              </a:r>
              <a:r>
                <a:rPr lang="en-US" sz="1400" b="1" dirty="0">
                  <a:cs typeface="Arial" pitchFamily="34" charset="0"/>
                </a:rPr>
                <a:t>Pyrrole </a:t>
              </a:r>
              <a:endParaRPr lang="en-US" sz="1400" dirty="0"/>
            </a:p>
          </p:txBody>
        </p:sp>
        <p:sp>
          <p:nvSpPr>
            <p:cNvPr id="14" name="Rectangle 13"/>
            <p:cNvSpPr/>
            <p:nvPr/>
          </p:nvSpPr>
          <p:spPr>
            <a:xfrm>
              <a:off x="2838564" y="7772400"/>
              <a:ext cx="1504836" cy="307777"/>
            </a:xfrm>
            <a:prstGeom prst="rect">
              <a:avLst/>
            </a:prstGeom>
          </p:spPr>
          <p:txBody>
            <a:bodyPr wrap="none">
              <a:spAutoFit/>
            </a:bodyPr>
            <a:lstStyle/>
            <a:p>
              <a:r>
                <a:rPr lang="en-US" sz="1400" b="1" dirty="0" smtClean="0">
                  <a:ea typeface="Times New Roman" pitchFamily="18" charset="0"/>
                  <a:cs typeface="Arial" pitchFamily="34" charset="0"/>
                </a:rPr>
                <a:t>Plant Chlorophyll </a:t>
              </a:r>
              <a:endParaRPr lang="en-US" sz="1400" b="1" dirty="0"/>
            </a:p>
          </p:txBody>
        </p:sp>
        <p:sp>
          <p:nvSpPr>
            <p:cNvPr id="17" name="Rectangle 16"/>
            <p:cNvSpPr/>
            <p:nvPr/>
          </p:nvSpPr>
          <p:spPr>
            <a:xfrm>
              <a:off x="533400" y="7772400"/>
              <a:ext cx="2137124" cy="307777"/>
            </a:xfrm>
            <a:prstGeom prst="rect">
              <a:avLst/>
            </a:prstGeom>
          </p:spPr>
          <p:txBody>
            <a:bodyPr wrap="none">
              <a:spAutoFit/>
            </a:bodyPr>
            <a:lstStyle/>
            <a:p>
              <a:r>
                <a:rPr lang="en-US" sz="1400" b="1" dirty="0" smtClean="0">
                  <a:cs typeface="Arial" pitchFamily="34" charset="0"/>
                </a:rPr>
                <a:t>Human blood Hemoglobin</a:t>
              </a:r>
              <a:endParaRPr lang="en-US" sz="1400" b="1" dirty="0"/>
            </a:p>
          </p:txBody>
        </p:sp>
        <p:sp>
          <p:nvSpPr>
            <p:cNvPr id="18" name="Rectangle 17"/>
            <p:cNvSpPr/>
            <p:nvPr/>
          </p:nvSpPr>
          <p:spPr>
            <a:xfrm>
              <a:off x="914400" y="8269069"/>
              <a:ext cx="5105400" cy="307777"/>
            </a:xfrm>
            <a:prstGeom prst="rect">
              <a:avLst/>
            </a:prstGeom>
          </p:spPr>
          <p:txBody>
            <a:bodyPr wrap="square">
              <a:spAutoFit/>
            </a:bodyPr>
            <a:lstStyle/>
            <a:p>
              <a:pPr algn="justLow" eaLnBrk="0" fontAlgn="base" hangingPunct="0">
                <a:spcBef>
                  <a:spcPct val="0"/>
                </a:spcBef>
                <a:spcAft>
                  <a:spcPct val="0"/>
                </a:spcAft>
              </a:pPr>
              <a:r>
                <a:rPr lang="en-US" sz="1400" b="1" dirty="0">
                  <a:cs typeface="Arial" pitchFamily="34" charset="0"/>
                </a:rPr>
                <a:t>figure </a:t>
              </a:r>
              <a:r>
                <a:rPr lang="en-US" sz="1400" b="1" dirty="0" smtClean="0">
                  <a:cs typeface="Arial" pitchFamily="34" charset="0"/>
                </a:rPr>
                <a:t>– 7:- </a:t>
              </a:r>
              <a:r>
                <a:rPr lang="en-US" sz="1400" b="1" dirty="0">
                  <a:ea typeface="Times New Roman" pitchFamily="18" charset="0"/>
                  <a:cs typeface="Arial" pitchFamily="34" charset="0"/>
                </a:rPr>
                <a:t>H</a:t>
              </a:r>
              <a:r>
                <a:rPr lang="en-US" sz="1400" b="1" dirty="0"/>
                <a:t>eterocyclic</a:t>
              </a:r>
              <a:r>
                <a:rPr lang="en-US" sz="1400" b="1" dirty="0">
                  <a:ea typeface="Times New Roman" pitchFamily="18" charset="0"/>
                  <a:cs typeface="Arial" pitchFamily="34" charset="0"/>
                </a:rPr>
                <a:t> </a:t>
              </a:r>
              <a:r>
                <a:rPr lang="en-US" sz="1400" b="1" dirty="0" smtClean="0">
                  <a:cs typeface="Arial" pitchFamily="34" charset="0"/>
                </a:rPr>
                <a:t>Pyrrole ring in Heme and </a:t>
              </a:r>
              <a:r>
                <a:rPr lang="en-US" sz="1400" b="1" dirty="0" smtClean="0">
                  <a:ea typeface="Times New Roman" pitchFamily="18" charset="0"/>
                  <a:cs typeface="Arial" pitchFamily="34" charset="0"/>
                </a:rPr>
                <a:t>Chlorophyll.</a:t>
              </a:r>
              <a:endParaRPr lang="en-US" sz="1400" b="1" dirty="0">
                <a:cs typeface="Arial" pitchFamily="34" charset="0"/>
              </a:endParaRPr>
            </a:p>
          </p:txBody>
        </p:sp>
      </p:grpSp>
    </p:spTree>
    <p:extLst>
      <p:ext uri="{BB962C8B-B14F-4D97-AF65-F5344CB8AC3E}">
        <p14:creationId xmlns:p14="http://schemas.microsoft.com/office/powerpoint/2010/main" val="905316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5080"/>
            <a:ext cx="6477000" cy="8863965"/>
          </a:xfrm>
          <a:prstGeom prst="rect">
            <a:avLst/>
          </a:prstGeom>
        </p:spPr>
        <p:txBody>
          <a:bodyPr wrap="square">
            <a:spAutoFit/>
          </a:bodyPr>
          <a:lstStyle/>
          <a:p>
            <a:r>
              <a:rPr lang="en-US" b="1" u="sng" dirty="0"/>
              <a:t>Heterocyclic amine formation in </a:t>
            </a:r>
            <a:r>
              <a:rPr lang="en-US" b="1" u="sng" dirty="0" smtClean="0"/>
              <a:t>meat:-</a:t>
            </a:r>
          </a:p>
          <a:p>
            <a:r>
              <a:rPr lang="en-US" dirty="0" smtClean="0"/>
              <a:t>        Heterocyclic </a:t>
            </a:r>
            <a:r>
              <a:rPr lang="en-US" dirty="0"/>
              <a:t>amine </a:t>
            </a:r>
            <a:r>
              <a:rPr lang="en-US" dirty="0" smtClean="0"/>
              <a:t>are </a:t>
            </a:r>
            <a:r>
              <a:rPr lang="en-US" dirty="0"/>
              <a:t>a group of chemical compounds, many of which can be formed during cooking. They are found in meats that are cooked to the "well done" stage, in </a:t>
            </a:r>
            <a:r>
              <a:rPr lang="en-US" dirty="0" smtClean="0"/>
              <a:t>meat </a:t>
            </a:r>
            <a:r>
              <a:rPr lang="en-US" dirty="0"/>
              <a:t>surfaces that show a brown or black crust. Epidemiological studies show associations between intakes of heterocyclic amines and cancers of the colon, rectum, breast, prostate, pancreas, </a:t>
            </a:r>
            <a:r>
              <a:rPr lang="en-US" dirty="0" smtClean="0"/>
              <a:t>lung, stomach, and </a:t>
            </a:r>
            <a:r>
              <a:rPr lang="en-US" dirty="0"/>
              <a:t>animal feeding experiments support a causal relationship. The U.S. Department of Health and Human Services Public Health Service labeled several heterocyclic amines as likely </a:t>
            </a:r>
            <a:r>
              <a:rPr lang="en-US" dirty="0" smtClean="0"/>
              <a:t>carcinogens, for that it must  Changes </a:t>
            </a:r>
            <a:r>
              <a:rPr lang="en-US" dirty="0"/>
              <a:t>in cooking techniques </a:t>
            </a:r>
            <a:r>
              <a:rPr lang="en-US" dirty="0" smtClean="0"/>
              <a:t>to reduce </a:t>
            </a:r>
            <a:r>
              <a:rPr lang="en-US" dirty="0"/>
              <a:t>the level of heterocyclic amines</a:t>
            </a:r>
            <a:r>
              <a:rPr lang="en-US" dirty="0" smtClean="0"/>
              <a:t>.</a:t>
            </a:r>
            <a:r>
              <a:rPr lang="en-US" sz="2400" b="1" u="sng" dirty="0"/>
              <a:t> </a:t>
            </a:r>
            <a:endParaRPr lang="en-US" sz="2400" b="1" u="sng" dirty="0" smtClean="0"/>
          </a:p>
          <a:p>
            <a:pPr algn="ctr"/>
            <a:r>
              <a:rPr lang="en-US" sz="2400" b="1" u="sng" dirty="0" smtClean="0"/>
              <a:t>Sulfur </a:t>
            </a:r>
            <a:endParaRPr lang="en-US" sz="2400" b="1" u="sng" dirty="0"/>
          </a:p>
          <a:p>
            <a:endParaRPr lang="en-US" dirty="0" smtClean="0"/>
          </a:p>
          <a:p>
            <a:r>
              <a:rPr lang="en-US" dirty="0" smtClean="0"/>
              <a:t>Sulfur </a:t>
            </a:r>
            <a:r>
              <a:rPr lang="en-US" dirty="0"/>
              <a:t>is an essential element for all life,. Three amino acids (cysteine, </a:t>
            </a:r>
            <a:r>
              <a:rPr lang="en-US" dirty="0" smtClean="0"/>
              <a:t>cystine, </a:t>
            </a:r>
            <a:r>
              <a:rPr lang="en-US" dirty="0"/>
              <a:t>and methionine) and two vitamins (biotin and thiamine) are contain sulfur compounds. Many cofactors also contain sulfur including glutathione. Disulfides, S–S bonds, </a:t>
            </a:r>
            <a:r>
              <a:rPr lang="en-US" dirty="0" err="1"/>
              <a:t>conferm</a:t>
            </a:r>
            <a:r>
              <a:rPr lang="en-US" dirty="0"/>
              <a:t> mechanical strength and insolubility of the protein keratin, found in outer skin, hair, and feathers. Sulfur is one of the core chemical elements needed for biochemical functioning and is an elemental macronutrient for all organisms.</a:t>
            </a:r>
          </a:p>
          <a:p>
            <a:endParaRPr lang="en-US" dirty="0"/>
          </a:p>
          <a:p>
            <a:r>
              <a:rPr lang="en-US" dirty="0"/>
              <a:t> </a:t>
            </a:r>
            <a:r>
              <a:rPr lang="en-US" dirty="0" smtClean="0"/>
              <a:t>                   </a:t>
            </a:r>
            <a:r>
              <a:rPr lang="en-US" sz="1400" b="1" dirty="0" smtClean="0">
                <a:cs typeface="Arial" pitchFamily="34" charset="0"/>
              </a:rPr>
              <a:t>figure </a:t>
            </a:r>
            <a:r>
              <a:rPr lang="en-US" sz="1400" b="1" dirty="0">
                <a:cs typeface="Arial" pitchFamily="34" charset="0"/>
              </a:rPr>
              <a:t>– </a:t>
            </a:r>
            <a:r>
              <a:rPr lang="en-US" sz="1400" b="1" dirty="0" smtClean="0">
                <a:cs typeface="Arial" pitchFamily="34" charset="0"/>
              </a:rPr>
              <a:t>8:- </a:t>
            </a:r>
            <a:r>
              <a:rPr lang="en-US" sz="1400" b="1" dirty="0" smtClean="0"/>
              <a:t>The octal </a:t>
            </a:r>
            <a:r>
              <a:rPr lang="en-US" sz="1400" b="1" dirty="0"/>
              <a:t>Sulfur structure S8</a:t>
            </a:r>
            <a:r>
              <a:rPr lang="en-US" dirty="0" smtClean="0"/>
              <a:t>.</a:t>
            </a:r>
          </a:p>
          <a:p>
            <a:r>
              <a:rPr lang="en-US" b="1" u="sng" dirty="0" smtClean="0"/>
              <a:t>Pharmaceuticals</a:t>
            </a:r>
            <a:r>
              <a:rPr lang="en-US" b="1" u="sng" dirty="0"/>
              <a:t>:-</a:t>
            </a:r>
          </a:p>
          <a:p>
            <a:r>
              <a:rPr lang="en-US" dirty="0"/>
              <a:t>Sulfur (specifically </a:t>
            </a:r>
            <a:r>
              <a:rPr lang="en-US" dirty="0" smtClean="0"/>
              <a:t>octal </a:t>
            </a:r>
            <a:r>
              <a:rPr lang="en-US" dirty="0"/>
              <a:t>sulfur, S8) is used in pharmaceutical skin preparations for the treatment of acne and other conditions. It acts as a keratolytic agent and also kills bacteria, fungi, scabies mites and other parasites. Precipitated sulfur and colloidal sulfur are used, in form of lotions, creams, powders, and soaps, so sulfur-containing antibiotics save many lives</a:t>
            </a:r>
            <a:r>
              <a:rPr lang="en-US" dirty="0" smtClean="0"/>
              <a:t>.</a:t>
            </a:r>
            <a:endParaRPr lang="en-US" dirty="0"/>
          </a:p>
        </p:txBody>
      </p:sp>
      <p:pic>
        <p:nvPicPr>
          <p:cNvPr id="17" name="Picture 16"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9" y="6400800"/>
            <a:ext cx="854841" cy="609600"/>
          </a:xfrm>
          <a:prstGeom prst="rect">
            <a:avLst/>
          </a:prstGeom>
        </p:spPr>
      </p:pic>
    </p:spTree>
    <p:extLst>
      <p:ext uri="{BB962C8B-B14F-4D97-AF65-F5344CB8AC3E}">
        <p14:creationId xmlns:p14="http://schemas.microsoft.com/office/powerpoint/2010/main" val="2610356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2890"/>
            <a:ext cx="6553200" cy="8217634"/>
          </a:xfrm>
          <a:prstGeom prst="rect">
            <a:avLst/>
          </a:prstGeom>
        </p:spPr>
        <p:txBody>
          <a:bodyPr wrap="square">
            <a:spAutoFit/>
          </a:bodyPr>
          <a:lstStyle/>
          <a:p>
            <a:r>
              <a:rPr lang="en-US" dirty="0" smtClean="0"/>
              <a:t>The effect </a:t>
            </a:r>
            <a:r>
              <a:rPr lang="en-US" dirty="0"/>
              <a:t>and </a:t>
            </a:r>
            <a:r>
              <a:rPr lang="en-US" dirty="0" smtClean="0"/>
              <a:t>pollution of Sulfur:-</a:t>
            </a:r>
          </a:p>
          <a:p>
            <a:r>
              <a:rPr lang="en-US" dirty="0"/>
              <a:t> </a:t>
            </a:r>
            <a:r>
              <a:rPr lang="en-US" dirty="0" smtClean="0"/>
              <a:t>       Elemental </a:t>
            </a:r>
            <a:r>
              <a:rPr lang="en-US" dirty="0"/>
              <a:t>sulfur is non-toxic, as are most of the soluble sulfate </a:t>
            </a:r>
            <a:r>
              <a:rPr lang="en-US" dirty="0" smtClean="0"/>
              <a:t>salts, soluble </a:t>
            </a:r>
            <a:r>
              <a:rPr lang="en-US" dirty="0"/>
              <a:t>sulfate salts are poorly </a:t>
            </a:r>
            <a:r>
              <a:rPr lang="en-US" dirty="0" smtClean="0"/>
              <a:t>absorbed. </a:t>
            </a:r>
            <a:r>
              <a:rPr lang="en-US" dirty="0"/>
              <a:t>When injected </a:t>
            </a:r>
            <a:r>
              <a:rPr lang="en-US" dirty="0" smtClean="0"/>
              <a:t>they </a:t>
            </a:r>
            <a:r>
              <a:rPr lang="en-US" dirty="0"/>
              <a:t>are freely filtered by </a:t>
            </a:r>
            <a:r>
              <a:rPr lang="en-US" dirty="0" smtClean="0"/>
              <a:t>the kidneys </a:t>
            </a:r>
            <a:r>
              <a:rPr lang="en-US" dirty="0"/>
              <a:t>and eliminated with very little toxicity in multi-gram amounts</a:t>
            </a:r>
            <a:r>
              <a:rPr lang="en-US" dirty="0" smtClean="0"/>
              <a:t>.</a:t>
            </a:r>
          </a:p>
          <a:p>
            <a:endParaRPr lang="en-US" dirty="0"/>
          </a:p>
          <a:p>
            <a:r>
              <a:rPr lang="en-US" sz="1400" b="1" dirty="0" smtClean="0"/>
              <a:t>                                                    Figure-9:-Sulfur Drugs.</a:t>
            </a:r>
          </a:p>
          <a:p>
            <a:endParaRPr lang="en-US" dirty="0"/>
          </a:p>
          <a:p>
            <a:endParaRPr lang="en-US" dirty="0"/>
          </a:p>
          <a:p>
            <a:r>
              <a:rPr lang="en-US" dirty="0"/>
              <a:t>When sulfur burns in air, it produces </a:t>
            </a:r>
            <a:r>
              <a:rPr lang="en-US" b="1" dirty="0"/>
              <a:t>sulfur dioxide</a:t>
            </a:r>
            <a:r>
              <a:rPr lang="en-US" dirty="0"/>
              <a:t>. In water, this </a:t>
            </a:r>
            <a:r>
              <a:rPr lang="en-US" dirty="0" smtClean="0"/>
              <a:t>gas produces </a:t>
            </a:r>
            <a:r>
              <a:rPr lang="en-US" dirty="0"/>
              <a:t>sulfurous acid and sulfites; sulfites are antioxidants </a:t>
            </a:r>
            <a:r>
              <a:rPr lang="en-US" dirty="0" smtClean="0"/>
              <a:t>that inhibit </a:t>
            </a:r>
            <a:r>
              <a:rPr lang="en-US" dirty="0"/>
              <a:t>growth of aerobic bacteria and a useful food additive in </a:t>
            </a:r>
            <a:r>
              <a:rPr lang="en-US" dirty="0" smtClean="0"/>
              <a:t>small amounts</a:t>
            </a:r>
            <a:r>
              <a:rPr lang="en-US" dirty="0"/>
              <a:t>. At high concentrations these acids harm the lungs, eyes </a:t>
            </a:r>
            <a:r>
              <a:rPr lang="en-US" dirty="0" smtClean="0"/>
              <a:t>or other </a:t>
            </a:r>
            <a:r>
              <a:rPr lang="en-US" dirty="0"/>
              <a:t>tissues. In organisms without lungs such as insects or </a:t>
            </a:r>
            <a:r>
              <a:rPr lang="en-US" dirty="0" smtClean="0"/>
              <a:t>plants, sulfite </a:t>
            </a:r>
            <a:r>
              <a:rPr lang="en-US" dirty="0"/>
              <a:t>in high concentration prevents respiration</a:t>
            </a:r>
            <a:r>
              <a:rPr lang="en-US" dirty="0" smtClean="0"/>
              <a:t>.</a:t>
            </a:r>
          </a:p>
          <a:p>
            <a:r>
              <a:rPr lang="en-US" dirty="0"/>
              <a:t>Sulfur trioxide (made by catalysis from sulfur dioxide) and sulfuric acid </a:t>
            </a:r>
            <a:r>
              <a:rPr lang="en-US" dirty="0" smtClean="0"/>
              <a:t>are </a:t>
            </a:r>
            <a:r>
              <a:rPr lang="en-US" dirty="0"/>
              <a:t>similarly highly acidic and corrosive in the presence of water. </a:t>
            </a:r>
            <a:r>
              <a:rPr lang="en-US" dirty="0" smtClean="0"/>
              <a:t>Sulfuric </a:t>
            </a:r>
            <a:r>
              <a:rPr lang="en-US" dirty="0"/>
              <a:t>acid is a strong dehydrating agent that can strip </a:t>
            </a:r>
            <a:r>
              <a:rPr lang="en-US" dirty="0" smtClean="0"/>
              <a:t>available </a:t>
            </a:r>
            <a:r>
              <a:rPr lang="en-US" dirty="0"/>
              <a:t>water molecules and water components from sugar and organic tissue.</a:t>
            </a:r>
          </a:p>
          <a:p>
            <a:r>
              <a:rPr lang="en-US" dirty="0"/>
              <a:t>The burning of coal and/or petroleum by industry and power plants</a:t>
            </a:r>
          </a:p>
          <a:p>
            <a:r>
              <a:rPr lang="en-US" dirty="0"/>
              <a:t>generates sulfur dioxide (SO2) that reacts with atmospheric water, </a:t>
            </a:r>
            <a:r>
              <a:rPr lang="en-US" dirty="0" smtClean="0"/>
              <a:t>and oxygen </a:t>
            </a:r>
            <a:r>
              <a:rPr lang="en-US" dirty="0"/>
              <a:t>to produce sulfuric acid (H2SO4) and sulfurous acid (H2SO3). </a:t>
            </a:r>
            <a:r>
              <a:rPr lang="en-US" dirty="0" smtClean="0"/>
              <a:t>These </a:t>
            </a:r>
            <a:r>
              <a:rPr lang="en-US" dirty="0"/>
              <a:t>acids are components of acid rain, lowering the pH of soil, and </a:t>
            </a:r>
            <a:r>
              <a:rPr lang="en-US" dirty="0" smtClean="0"/>
              <a:t>freshwater </a:t>
            </a:r>
            <a:r>
              <a:rPr lang="en-US" dirty="0"/>
              <a:t>bodies, sometimes resulting in substantial damage to </a:t>
            </a:r>
            <a:r>
              <a:rPr lang="en-US" dirty="0" smtClean="0"/>
              <a:t>the environment </a:t>
            </a:r>
            <a:r>
              <a:rPr lang="en-US" dirty="0"/>
              <a:t>and chemical weathering of statues and structures. </a:t>
            </a:r>
            <a:r>
              <a:rPr lang="en-US" dirty="0" smtClean="0"/>
              <a:t>Hydrogen </a:t>
            </a:r>
            <a:r>
              <a:rPr lang="en-US" dirty="0"/>
              <a:t>sulfide quickly deadens the sense of smell and a victim </a:t>
            </a:r>
            <a:r>
              <a:rPr lang="en-US" dirty="0" smtClean="0"/>
              <a:t>may breathe </a:t>
            </a:r>
            <a:r>
              <a:rPr lang="en-US" dirty="0"/>
              <a:t>increasing quantities without noticing the increase until </a:t>
            </a:r>
            <a:r>
              <a:rPr lang="en-US" dirty="0" smtClean="0"/>
              <a:t>severe </a:t>
            </a:r>
            <a:r>
              <a:rPr lang="en-US" dirty="0"/>
              <a:t>symptoms cause death. </a:t>
            </a:r>
          </a:p>
        </p:txBody>
      </p:sp>
      <p:pic>
        <p:nvPicPr>
          <p:cNvPr id="5" name="Picture 1" descr="653sulfa"/>
          <p:cNvPicPr>
            <a:picLocks noChangeAspect="1" noChangeArrowheads="1"/>
          </p:cNvPicPr>
          <p:nvPr/>
        </p:nvPicPr>
        <p:blipFill rotWithShape="1">
          <a:blip r:embed="rId2" cstate="print"/>
          <a:srcRect l="18833" r="23000" b="10492"/>
          <a:stretch/>
        </p:blipFill>
        <p:spPr bwMode="auto">
          <a:xfrm>
            <a:off x="4267201" y="1479637"/>
            <a:ext cx="1524000" cy="1192126"/>
          </a:xfrm>
          <a:prstGeom prst="rect">
            <a:avLst/>
          </a:prstGeom>
          <a:noFill/>
        </p:spPr>
      </p:pic>
    </p:spTree>
    <p:extLst>
      <p:ext uri="{BB962C8B-B14F-4D97-AF65-F5344CB8AC3E}">
        <p14:creationId xmlns:p14="http://schemas.microsoft.com/office/powerpoint/2010/main" val="2981879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6747</TotalTime>
  <Words>1398</Words>
  <Application>Microsoft Office PowerPoint</Application>
  <PresentationFormat>On-screen Show (4:3)</PresentationFormat>
  <Paragraphs>80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Lucture Six</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Lucture Seven</dc:title>
  <dc:creator>delta AL neel</dc:creator>
  <cp:lastModifiedBy>DR.Ahmed Saker</cp:lastModifiedBy>
  <cp:revision>79</cp:revision>
  <dcterms:created xsi:type="dcterms:W3CDTF">2006-08-16T00:00:00Z</dcterms:created>
  <dcterms:modified xsi:type="dcterms:W3CDTF">2017-02-01T03:39:45Z</dcterms:modified>
</cp:coreProperties>
</file>